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8" r:id="rId1"/>
  </p:sldMasterIdLst>
  <p:notesMasterIdLst>
    <p:notesMasterId r:id="rId17"/>
  </p:notesMasterIdLst>
  <p:handoutMasterIdLst>
    <p:handoutMasterId r:id="rId18"/>
  </p:handoutMasterIdLst>
  <p:sldIdLst>
    <p:sldId id="259" r:id="rId2"/>
    <p:sldId id="332" r:id="rId3"/>
    <p:sldId id="336" r:id="rId4"/>
    <p:sldId id="348" r:id="rId5"/>
    <p:sldId id="337" r:id="rId6"/>
    <p:sldId id="349" r:id="rId7"/>
    <p:sldId id="350" r:id="rId8"/>
    <p:sldId id="351" r:id="rId9"/>
    <p:sldId id="353" r:id="rId10"/>
    <p:sldId id="352" r:id="rId11"/>
    <p:sldId id="355" r:id="rId12"/>
    <p:sldId id="357" r:id="rId13"/>
    <p:sldId id="358" r:id="rId14"/>
    <p:sldId id="359" r:id="rId15"/>
    <p:sldId id="360" r:id="rId16"/>
  </p:sldIdLst>
  <p:sldSz cx="9144000" cy="6858000" type="screen4x3"/>
  <p:notesSz cx="6794500" cy="9906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D730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386" autoAdjust="0"/>
  </p:normalViewPr>
  <p:slideViewPr>
    <p:cSldViewPr>
      <p:cViewPr varScale="1">
        <p:scale>
          <a:sx n="96" d="100"/>
          <a:sy n="96" d="100"/>
        </p:scale>
        <p:origin x="106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225" cy="495300"/>
          </a:xfrm>
          <a:prstGeom prst="rect">
            <a:avLst/>
          </a:prstGeom>
        </p:spPr>
        <p:txBody>
          <a:bodyPr vert="horz" lIns="89108" tIns="44554" rIns="89108" bIns="44554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3225" cy="495300"/>
          </a:xfrm>
          <a:prstGeom prst="rect">
            <a:avLst/>
          </a:prstGeom>
        </p:spPr>
        <p:txBody>
          <a:bodyPr vert="horz" lIns="89108" tIns="44554" rIns="89108" bIns="44554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7700653-0C5B-4311-B319-10375E4625B4}" type="datetimeFigureOut">
              <a:rPr lang="cs-CZ"/>
              <a:pPr>
                <a:defRPr/>
              </a:pPr>
              <a:t>15. 11. 2015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09113"/>
            <a:ext cx="2943225" cy="495300"/>
          </a:xfrm>
          <a:prstGeom prst="rect">
            <a:avLst/>
          </a:prstGeom>
        </p:spPr>
        <p:txBody>
          <a:bodyPr vert="horz" lIns="89108" tIns="44554" rIns="89108" bIns="44554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09113"/>
            <a:ext cx="2943225" cy="495300"/>
          </a:xfrm>
          <a:prstGeom prst="rect">
            <a:avLst/>
          </a:prstGeom>
        </p:spPr>
        <p:txBody>
          <a:bodyPr vert="horz" lIns="89108" tIns="44554" rIns="89108" bIns="44554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013E394D-F2D4-41F8-9D50-A36DD414B96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30390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225" cy="495300"/>
          </a:xfrm>
          <a:prstGeom prst="rect">
            <a:avLst/>
          </a:prstGeom>
        </p:spPr>
        <p:txBody>
          <a:bodyPr vert="horz" lIns="94829" tIns="47414" rIns="94829" bIns="474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3225" cy="495300"/>
          </a:xfrm>
          <a:prstGeom prst="rect">
            <a:avLst/>
          </a:prstGeom>
        </p:spPr>
        <p:txBody>
          <a:bodyPr vert="horz" lIns="94829" tIns="47414" rIns="94829" bIns="474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4AF9A97B-82FB-4B1E-B3B2-43A53C7A400B}" type="datetimeFigureOut">
              <a:rPr lang="cs-CZ"/>
              <a:pPr>
                <a:defRPr/>
              </a:pPr>
              <a:t>15. 11. 2015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29" tIns="47414" rIns="94829" bIns="47414" rtlCol="0" anchor="ctr"/>
          <a:lstStyle/>
          <a:p>
            <a:pPr lvl="0"/>
            <a:endParaRPr lang="cs-CZ" noProof="0" dirty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wrap="square" lIns="94829" tIns="47414" rIns="94829" bIns="47414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09113"/>
            <a:ext cx="2943225" cy="495300"/>
          </a:xfrm>
          <a:prstGeom prst="rect">
            <a:avLst/>
          </a:prstGeom>
        </p:spPr>
        <p:txBody>
          <a:bodyPr vert="horz" lIns="94829" tIns="47414" rIns="94829" bIns="474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09113"/>
            <a:ext cx="2943225" cy="495300"/>
          </a:xfrm>
          <a:prstGeom prst="rect">
            <a:avLst/>
          </a:prstGeom>
        </p:spPr>
        <p:txBody>
          <a:bodyPr vert="horz" lIns="94829" tIns="47414" rIns="94829" bIns="474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B60DA08A-3482-4CB3-8F5C-5E0EFC2C9CEE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21047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4ABF63A-7ECF-4DE5-8604-C4FECE358EF6}" type="slidenum">
              <a:rPr lang="cs-CZ" smtClean="0"/>
              <a:pPr>
                <a:defRPr/>
              </a:pPr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49263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928688"/>
            <a:ext cx="9144000" cy="285750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dirty="0"/>
          </a:p>
        </p:txBody>
      </p:sp>
      <p:cxnSp>
        <p:nvCxnSpPr>
          <p:cNvPr id="5" name="Přímá spojovací čára 12"/>
          <p:cNvCxnSpPr/>
          <p:nvPr/>
        </p:nvCxnSpPr>
        <p:spPr>
          <a:xfrm>
            <a:off x="0" y="6143625"/>
            <a:ext cx="9144000" cy="1588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ovací čára 13"/>
          <p:cNvCxnSpPr/>
          <p:nvPr/>
        </p:nvCxnSpPr>
        <p:spPr>
          <a:xfrm>
            <a:off x="0" y="6072188"/>
            <a:ext cx="9144000" cy="1587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C:\Documents and Settings\BolfovaP\Local Settings\Temporary Internet Files\Content.Outlook\TLWJ36D9\MVSO_Logo_pruhledne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549275"/>
            <a:ext cx="1857375" cy="185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2708275"/>
            <a:ext cx="7772400" cy="1441450"/>
          </a:xfrm>
          <a:ln>
            <a:solidFill>
              <a:srgbClr val="A6A6A6"/>
            </a:solidFill>
          </a:ln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4437063"/>
            <a:ext cx="6400800" cy="1271587"/>
          </a:xfrm>
        </p:spPr>
        <p:txBody>
          <a:bodyPr/>
          <a:lstStyle>
            <a:lvl1pPr marL="0" indent="0" algn="ctr">
              <a:buFontTx/>
              <a:buNone/>
              <a:defRPr sz="3000"/>
            </a:lvl1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A6A6A6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1023E5D9-6CF4-4AFE-B5C3-B3919938EAB2}" type="datetime1">
              <a:rPr lang="cs-CZ"/>
              <a:pPr>
                <a:defRPr/>
              </a:pPr>
              <a:t>15. 11. 2015</a:t>
            </a:fld>
            <a:endParaRPr lang="cs-CZ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A6A6A6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A6A6A6"/>
                </a:solidFill>
                <a:latin typeface="+mn-lt"/>
              </a:defRPr>
            </a:lvl1pPr>
          </a:lstStyle>
          <a:p>
            <a:pPr>
              <a:defRPr/>
            </a:pPr>
            <a:fld id="{894AC0A2-A940-4DB2-B49D-E7400F8B825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1066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FA49F5-2CBC-4ABF-9897-358737C18C54}" type="datetime1">
              <a:rPr lang="cs-CZ"/>
              <a:pPr>
                <a:defRPr/>
              </a:pPr>
              <a:t>15. 11. 2015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E16CAA-5DD8-44D3-93A0-49F58FE0E69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4422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56B8A0-87F4-4C7C-880F-AE34534E89C3}" type="datetime1">
              <a:rPr lang="cs-CZ"/>
              <a:pPr>
                <a:defRPr/>
              </a:pPr>
              <a:t>15. 11. 2015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0B2F1B-1A5E-4390-A51B-A3FFB5B55F3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8527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B6107-29E9-459A-ADA7-906F955FB26E}" type="datetime1">
              <a:rPr lang="cs-CZ"/>
              <a:pPr>
                <a:defRPr/>
              </a:pPr>
              <a:t>15. 11. 2015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2988F0-C3D6-4CE0-B804-B8A20963681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8938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3C0873-D944-49D4-8D1B-D590185F0C07}" type="datetime1">
              <a:rPr lang="cs-CZ"/>
              <a:pPr>
                <a:defRPr/>
              </a:pPr>
              <a:t>15. 11. 2015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531FC-0423-442F-98F5-271071D4A7C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64139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845594-3159-414A-B242-8E6AF4575CF1}" type="datetime1">
              <a:rPr lang="cs-CZ"/>
              <a:pPr>
                <a:defRPr/>
              </a:pPr>
              <a:t>15. 11. 2015</a:t>
            </a:fld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DD673-089B-4B17-A9EF-40890DF9944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0553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7214EE-9EED-41CC-B06F-7CDB70B9059A}" type="datetime1">
              <a:rPr lang="cs-CZ"/>
              <a:pPr>
                <a:defRPr/>
              </a:pPr>
              <a:t>15. 11. 2015</a:t>
            </a:fld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3B3801-BED1-40BD-BCFE-B1A0945B500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8245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7CB3C-EEEE-4AEF-BC75-2C9496687DF5}" type="datetime1">
              <a:rPr lang="cs-CZ"/>
              <a:pPr>
                <a:defRPr/>
              </a:pPr>
              <a:t>15. 11. 2015</a:t>
            </a:fld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501A1D-8B1B-46DD-B447-94E7165D8CD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9522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A3D7A-49D7-42BD-9C7D-9D955D1ED0E8}" type="datetime1">
              <a:rPr lang="cs-CZ"/>
              <a:pPr>
                <a:defRPr/>
              </a:pPr>
              <a:t>15. 11. 2015</a:t>
            </a:fld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705CD7-74C4-4690-A32F-29DC9686CDE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8301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524FE-1070-467E-9182-35B2E70A74DA}" type="datetime1">
              <a:rPr lang="cs-CZ"/>
              <a:pPr>
                <a:defRPr/>
              </a:pPr>
              <a:t>15. 11. 2015</a:t>
            </a:fld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2C0931-BB58-4229-995C-63AA3DD8FBE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007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5A88F8-B92B-4CAD-81A4-47F6B0E9B570}" type="datetime1">
              <a:rPr lang="cs-CZ"/>
              <a:pPr>
                <a:defRPr/>
              </a:pPr>
              <a:t>15. 11. 2015</a:t>
            </a:fld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D14C9-4CBC-41D8-BA1A-27AE0A57594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0542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563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pPr>
              <a:defRPr/>
            </a:pPr>
            <a:fld id="{BEE4933F-2DC3-4175-B638-E0F5B7F18683}" type="datetime1">
              <a:rPr lang="cs-CZ"/>
              <a:pPr>
                <a:defRPr/>
              </a:pPr>
              <a:t>15. 11. 2015</a:t>
            </a:fld>
            <a:endParaRPr lang="cs-CZ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pPr>
              <a:defRPr/>
            </a:pPr>
            <a:r>
              <a:rPr lang="cs-CZ"/>
              <a:t>Moravská vysoká škola Olomouc, o.p.s., Jeremenkova 1142/42, 772 00 Olomouc, www.mvso.cz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pPr>
              <a:defRPr/>
            </a:pPr>
            <a:fld id="{45F4F73F-FD8F-4292-B7D1-D85C6A8E9B0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grpSp>
        <p:nvGrpSpPr>
          <p:cNvPr id="4103" name="Group 7"/>
          <p:cNvGrpSpPr>
            <a:grpSpLocks/>
          </p:cNvGrpSpPr>
          <p:nvPr/>
        </p:nvGrpSpPr>
        <p:grpSpPr bwMode="auto">
          <a:xfrm>
            <a:off x="0" y="142875"/>
            <a:ext cx="9144000" cy="6002338"/>
            <a:chOff x="0" y="90"/>
            <a:chExt cx="5760" cy="3781"/>
          </a:xfrm>
        </p:grpSpPr>
        <p:sp>
          <p:nvSpPr>
            <p:cNvPr id="4" name="Obdélník 3"/>
            <p:cNvSpPr/>
            <p:nvPr/>
          </p:nvSpPr>
          <p:spPr>
            <a:xfrm>
              <a:off x="0" y="720"/>
              <a:ext cx="5760" cy="180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cs-CZ" dirty="0"/>
            </a:p>
          </p:txBody>
        </p:sp>
        <p:cxnSp>
          <p:nvCxnSpPr>
            <p:cNvPr id="8" name="Přímá spojovací čára 7"/>
            <p:cNvCxnSpPr/>
            <p:nvPr/>
          </p:nvCxnSpPr>
          <p:spPr>
            <a:xfrm>
              <a:off x="0" y="3870"/>
              <a:ext cx="5760" cy="1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Přímá spojovací čára 10"/>
            <p:cNvCxnSpPr/>
            <p:nvPr/>
          </p:nvCxnSpPr>
          <p:spPr>
            <a:xfrm>
              <a:off x="0" y="3825"/>
              <a:ext cx="5760" cy="1"/>
            </a:xfrm>
            <a:prstGeom prst="line">
              <a:avLst/>
            </a:prstGeom>
            <a:ln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107" name="Picture 2" descr="C:\Documents and Settings\BolfovaP\Local Settings\Temporary Internet Files\Content.Outlook\TLWJ36D9\MVSO_Logo_pruhledne.gif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60" y="90"/>
              <a:ext cx="770" cy="7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75" r:id="rId2"/>
    <p:sldLayoutId id="2147483976" r:id="rId3"/>
    <p:sldLayoutId id="2147483977" r:id="rId4"/>
    <p:sldLayoutId id="2147483978" r:id="rId5"/>
    <p:sldLayoutId id="2147483979" r:id="rId6"/>
    <p:sldLayoutId id="2147483980" r:id="rId7"/>
    <p:sldLayoutId id="2147483981" r:id="rId8"/>
    <p:sldLayoutId id="2147483982" r:id="rId9"/>
    <p:sldLayoutId id="2147483983" r:id="rId10"/>
    <p:sldLayoutId id="2147483984" r:id="rId11"/>
  </p:sldLayoutIdLst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6A6A6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6A6A6"/>
          </a:solidFill>
          <a:latin typeface="Cailbri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6A6A6"/>
          </a:solidFill>
          <a:latin typeface="Cailbri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6A6A6"/>
          </a:solidFill>
          <a:latin typeface="Cailbri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6A6A6"/>
          </a:solidFill>
          <a:latin typeface="Cailbri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6A6A6"/>
          </a:solidFill>
          <a:latin typeface="Cailbri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6A6A6"/>
          </a:solidFill>
          <a:latin typeface="Cailbri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6A6A6"/>
          </a:solidFill>
          <a:latin typeface="Cailbri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6A6A6"/>
          </a:solidFill>
          <a:latin typeface="Cailbri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A6A6A6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rgbClr val="A6A6A6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A6A6A6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A6A6A6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A6A6A6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A6A6A6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A6A6A6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A6A6A6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A6A6A6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cs-CZ" smtClean="0"/>
              <a:t> </a:t>
            </a:r>
          </a:p>
        </p:txBody>
      </p:sp>
      <p:sp>
        <p:nvSpPr>
          <p:cNvPr id="5125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95288" y="1600200"/>
            <a:ext cx="8497887" cy="434975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cs-CZ" sz="2600" b="1" dirty="0" smtClean="0">
                <a:solidFill>
                  <a:srgbClr val="898989"/>
                </a:solidFill>
              </a:rPr>
              <a:t>                             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cs-CZ" sz="2600" b="1" dirty="0" smtClean="0">
                <a:solidFill>
                  <a:schemeClr val="accent4"/>
                </a:solidFill>
              </a:rPr>
              <a:t>                                       	</a:t>
            </a:r>
            <a:endParaRPr lang="cs-CZ" sz="3200" b="1" dirty="0">
              <a:solidFill>
                <a:schemeClr val="bg2">
                  <a:lumMod val="50000"/>
                </a:schemeClr>
              </a:solidFill>
            </a:endParaRPr>
          </a:p>
          <a:p>
            <a:pPr marL="3054350" indent="0" algn="ctr" eaLnBrk="1" hangingPunct="1">
              <a:buFont typeface="Wingdings" pitchFamily="2" charset="2"/>
              <a:buNone/>
              <a:defRPr/>
            </a:pPr>
            <a:r>
              <a:rPr lang="cs-CZ" sz="2400" b="1" dirty="0" smtClean="0">
                <a:solidFill>
                  <a:schemeClr val="bg2">
                    <a:lumMod val="50000"/>
                  </a:schemeClr>
                </a:solidFill>
              </a:rPr>
              <a:t>         </a:t>
            </a:r>
          </a:p>
          <a:p>
            <a:pPr marL="3054350" indent="0" algn="ctr" eaLnBrk="1" hangingPunct="1">
              <a:buFont typeface="Wingdings" pitchFamily="2" charset="2"/>
              <a:buNone/>
              <a:defRPr/>
            </a:pPr>
            <a:r>
              <a:rPr lang="cs-CZ" sz="2400" b="1" dirty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cs-CZ" sz="2400" b="1" dirty="0" smtClean="0">
                <a:solidFill>
                  <a:schemeClr val="bg2">
                    <a:lumMod val="50000"/>
                  </a:schemeClr>
                </a:solidFill>
              </a:rPr>
              <a:t>             </a:t>
            </a:r>
            <a:r>
              <a:rPr lang="cs-CZ" b="1" dirty="0" smtClean="0">
                <a:solidFill>
                  <a:schemeClr val="bg2">
                    <a:lumMod val="50000"/>
                  </a:schemeClr>
                </a:solidFill>
              </a:rPr>
              <a:t>Moravská vysoká škola </a:t>
            </a:r>
          </a:p>
          <a:p>
            <a:pPr marL="3054350" indent="0" algn="ctr" eaLnBrk="1" hangingPunct="1">
              <a:buFont typeface="Wingdings" pitchFamily="2" charset="2"/>
              <a:buNone/>
              <a:defRPr/>
            </a:pPr>
            <a:r>
              <a:rPr lang="cs-CZ" b="1" dirty="0" smtClean="0">
                <a:solidFill>
                  <a:schemeClr val="bg2">
                    <a:lumMod val="50000"/>
                  </a:schemeClr>
                </a:solidFill>
              </a:rPr>
              <a:t>            Olomouc, o.p.s.</a:t>
            </a:r>
            <a:endParaRPr lang="cs-CZ" b="1" dirty="0">
              <a:solidFill>
                <a:schemeClr val="bg2">
                  <a:lumMod val="50000"/>
                </a:schemeClr>
              </a:solidFill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endParaRPr lang="cs-CZ" sz="2600" b="1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cs-CZ" sz="2400" b="1" dirty="0" smtClean="0">
                <a:solidFill>
                  <a:schemeClr val="accent4"/>
                </a:solidFill>
              </a:rPr>
              <a:t>			</a:t>
            </a:r>
            <a:r>
              <a:rPr lang="cs-CZ" sz="2000" b="1" dirty="0" smtClean="0">
                <a:solidFill>
                  <a:schemeClr val="accent4"/>
                </a:solidFill>
              </a:rPr>
              <a:t>	</a:t>
            </a:r>
            <a:endParaRPr lang="cs-CZ" sz="2400" b="1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eaLnBrk="1" hangingPunct="1">
              <a:defRPr/>
            </a:pPr>
            <a:endParaRPr lang="cs-CZ" dirty="0" smtClean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>
          <a:xfrm>
            <a:off x="395288" y="6245225"/>
            <a:ext cx="8280400" cy="476250"/>
          </a:xfrm>
        </p:spPr>
        <p:txBody>
          <a:bodyPr/>
          <a:lstStyle/>
          <a:p>
            <a:pPr>
              <a:defRPr/>
            </a:pPr>
            <a:r>
              <a:rPr lang="cs-CZ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Moravská vysoká škola Olomouc, o.p.s., Jeremenkova 1142/42, 772 00 Olomouc, www.</a:t>
            </a:r>
            <a:r>
              <a:rPr lang="cs-CZ" dirty="0" err="1">
                <a:solidFill>
                  <a:schemeClr val="bg1">
                    <a:lumMod val="50000"/>
                  </a:schemeClr>
                </a:solidFill>
                <a:latin typeface="+mj-lt"/>
              </a:rPr>
              <a:t>mvso.cz</a:t>
            </a:r>
            <a:endParaRPr lang="cs-CZ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29301"/>
            <a:ext cx="428625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Princip právní jistoty</a:t>
            </a:r>
            <a:endParaRPr lang="cs-CZ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800" dirty="0">
                <a:solidFill>
                  <a:schemeClr val="tx1"/>
                </a:solidFill>
                <a:latin typeface="Monotype Corsiva" pitchFamily="66" charset="0"/>
              </a:rPr>
              <a:t>Subjekty mají mít možnost znát své právní </a:t>
            </a:r>
            <a:r>
              <a:rPr lang="cs-CZ" sz="2800" dirty="0" smtClean="0">
                <a:solidFill>
                  <a:schemeClr val="tx1"/>
                </a:solidFill>
                <a:latin typeface="Monotype Corsiva" pitchFamily="66" charset="0"/>
              </a:rPr>
              <a:t>postavení -&gt; tj</a:t>
            </a:r>
            <a:r>
              <a:rPr lang="cs-CZ" sz="2800" dirty="0">
                <a:solidFill>
                  <a:schemeClr val="tx1"/>
                </a:solidFill>
                <a:latin typeface="Monotype Corsiva" pitchFamily="66" charset="0"/>
              </a:rPr>
              <a:t>. požadavek jasnosti v právních </a:t>
            </a:r>
            <a:r>
              <a:rPr lang="cs-CZ" sz="2800" dirty="0" smtClean="0">
                <a:solidFill>
                  <a:schemeClr val="tx1"/>
                </a:solidFill>
                <a:latin typeface="Monotype Corsiva" pitchFamily="66" charset="0"/>
              </a:rPr>
              <a:t>vztazích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8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800" dirty="0" smtClean="0">
                <a:solidFill>
                  <a:schemeClr val="tx1"/>
                </a:solidFill>
                <a:latin typeface="Monotype Corsiva" pitchFamily="66" charset="0"/>
              </a:rPr>
              <a:t>ochrana stability </a:t>
            </a:r>
            <a:r>
              <a:rPr lang="cs-CZ" sz="2800" dirty="0">
                <a:solidFill>
                  <a:schemeClr val="tx1"/>
                </a:solidFill>
                <a:latin typeface="Monotype Corsiva" pitchFamily="66" charset="0"/>
              </a:rPr>
              <a:t>právních vztahů </a:t>
            </a:r>
            <a:endParaRPr lang="cs-CZ" sz="2800" dirty="0" smtClean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800" dirty="0" smtClean="0">
                <a:solidFill>
                  <a:schemeClr val="tx1"/>
                </a:solidFill>
                <a:latin typeface="Monotype Corsiva" pitchFamily="66" charset="0"/>
              </a:rPr>
              <a:t>Zaručuje </a:t>
            </a:r>
            <a:r>
              <a:rPr lang="cs-CZ" sz="2800" dirty="0">
                <a:solidFill>
                  <a:schemeClr val="tx1"/>
                </a:solidFill>
                <a:latin typeface="Monotype Corsiva" pitchFamily="66" charset="0"/>
              </a:rPr>
              <a:t>se např.: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800" dirty="0">
                <a:solidFill>
                  <a:schemeClr val="tx1"/>
                </a:solidFill>
                <a:latin typeface="Monotype Corsiva" pitchFamily="66" charset="0"/>
              </a:rPr>
              <a:t>předvídatelnost právního postavení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800" dirty="0">
                <a:solidFill>
                  <a:schemeClr val="tx1"/>
                </a:solidFill>
                <a:latin typeface="Monotype Corsiva" pitchFamily="66" charset="0"/>
              </a:rPr>
              <a:t>legitimní očekávání (srov. principy poctivosti a ochrany dobré víry)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800" dirty="0" smtClean="0">
                <a:solidFill>
                  <a:schemeClr val="tx1"/>
                </a:solidFill>
                <a:latin typeface="Monotype Corsiva" pitchFamily="66" charset="0"/>
              </a:rPr>
              <a:t>ochrana </a:t>
            </a:r>
            <a:r>
              <a:rPr lang="cs-CZ" sz="2800" dirty="0">
                <a:solidFill>
                  <a:schemeClr val="tx1"/>
                </a:solidFill>
                <a:latin typeface="Monotype Corsiva" pitchFamily="66" charset="0"/>
              </a:rPr>
              <a:t>nabytých </a:t>
            </a:r>
            <a:r>
              <a:rPr lang="cs-CZ" sz="2800" dirty="0" smtClean="0">
                <a:solidFill>
                  <a:schemeClr val="tx1"/>
                </a:solidFill>
                <a:latin typeface="Monotype Corsiva" pitchFamily="66" charset="0"/>
              </a:rPr>
              <a:t>práv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800" dirty="0" smtClean="0">
                <a:solidFill>
                  <a:schemeClr val="tx1"/>
                </a:solidFill>
                <a:latin typeface="Monotype Corsiva" pitchFamily="66" charset="0"/>
              </a:rPr>
              <a:t>§ 13 – předvídatelnost soudního rozhodnutí</a:t>
            </a:r>
            <a:endParaRPr lang="cs-CZ" sz="28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onotype Corsiva" pitchFamily="66" charset="0"/>
              </a:rPr>
              <a:t> </a:t>
            </a: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2240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tx1"/>
                </a:solidFill>
                <a:latin typeface="Monotype Corsiva" pitchFamily="66" charset="0"/>
              </a:rPr>
              <a:t>Pacta</a:t>
            </a:r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cs-CZ" dirty="0" err="1" smtClean="0">
                <a:solidFill>
                  <a:schemeClr val="tx1"/>
                </a:solidFill>
                <a:latin typeface="Monotype Corsiva" pitchFamily="66" charset="0"/>
              </a:rPr>
              <a:t>sunt</a:t>
            </a:r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cs-CZ" dirty="0" err="1" smtClean="0">
                <a:solidFill>
                  <a:schemeClr val="tx1"/>
                </a:solidFill>
                <a:latin typeface="Monotype Corsiva" pitchFamily="66" charset="0"/>
              </a:rPr>
              <a:t>servanda</a:t>
            </a:r>
            <a:endParaRPr lang="cs-CZ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800" dirty="0">
                <a:solidFill>
                  <a:schemeClr val="tx1"/>
                </a:solidFill>
                <a:latin typeface="Monotype Corsiva" pitchFamily="66" charset="0"/>
              </a:rPr>
              <a:t>Smlouvy zavazují – uzavření smlouvy vyvolává povinnost smluvních stran ze smlouvy </a:t>
            </a:r>
            <a:r>
              <a:rPr lang="cs-CZ" sz="2800" dirty="0" smtClean="0">
                <a:solidFill>
                  <a:schemeClr val="tx1"/>
                </a:solidFill>
                <a:latin typeface="Monotype Corsiva" pitchFamily="66" charset="0"/>
              </a:rPr>
              <a:t>plnit</a:t>
            </a:r>
            <a:r>
              <a:rPr lang="cs-CZ" sz="2800" dirty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cs-CZ" sz="2800" dirty="0" smtClean="0">
                <a:solidFill>
                  <a:schemeClr val="tx1"/>
                </a:solidFill>
                <a:latin typeface="Monotype Corsiva" pitchFamily="66" charset="0"/>
              </a:rPr>
              <a:t>-&gt; v </a:t>
            </a:r>
            <a:r>
              <a:rPr lang="cs-CZ" sz="2800" dirty="0">
                <a:solidFill>
                  <a:schemeClr val="tx1"/>
                </a:solidFill>
                <a:latin typeface="Monotype Corsiva" pitchFamily="66" charset="0"/>
              </a:rPr>
              <a:t>případě neplnění požívají práva ve smlouvě uvedená soudní ochrany</a:t>
            </a:r>
            <a:r>
              <a:rPr lang="cs-CZ" sz="2800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8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800" dirty="0" smtClean="0">
                <a:solidFill>
                  <a:schemeClr val="tx1"/>
                </a:solidFill>
                <a:latin typeface="Monotype Corsiva" pitchFamily="66" charset="0"/>
              </a:rPr>
              <a:t>§ 3 odst. 2 písm. d) „Daný slib zavazuje a smlouvy mají být splněny“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8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800" dirty="0">
                <a:solidFill>
                  <a:schemeClr val="tx1"/>
                </a:solidFill>
                <a:latin typeface="Monotype Corsiva" pitchFamily="66" charset="0"/>
              </a:rPr>
              <a:t>může být prolomena odstoupením od smlouvy (ve výjimečných případech - pokud stanovuje zákon nebo se strany dohodnou)</a:t>
            </a:r>
            <a:r>
              <a:rPr lang="cs-CZ" sz="1600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0947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 smtClean="0">
                <a:solidFill>
                  <a:schemeClr val="tx1"/>
                </a:solidFill>
                <a:latin typeface="Monotype Corsiva" pitchFamily="66" charset="0"/>
              </a:rPr>
              <a:t>Nikdo nemůže převést více práv než má</a:t>
            </a:r>
            <a:endParaRPr lang="cs-CZ" sz="3200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dirty="0" smtClean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dirty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dirty="0" smtClean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Obecně platné pravidlo x výjimky stanoveny v §1109 a násl.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dirty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723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 smtClean="0">
                <a:solidFill>
                  <a:schemeClr val="tx1"/>
                </a:solidFill>
                <a:latin typeface="Monotype Corsiva" pitchFamily="66" charset="0"/>
              </a:rPr>
              <a:t>Zásada prevence a </a:t>
            </a:r>
            <a:r>
              <a:rPr lang="cs-CZ" sz="3600" dirty="0" err="1" smtClean="0">
                <a:solidFill>
                  <a:schemeClr val="tx1"/>
                </a:solidFill>
                <a:latin typeface="Monotype Corsiva" pitchFamily="66" charset="0"/>
              </a:rPr>
              <a:t>neminem</a:t>
            </a:r>
            <a:r>
              <a:rPr lang="cs-CZ" sz="3600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cs-CZ" sz="3600" dirty="0" err="1" smtClean="0">
                <a:solidFill>
                  <a:schemeClr val="tx1"/>
                </a:solidFill>
                <a:latin typeface="Monotype Corsiva" pitchFamily="66" charset="0"/>
              </a:rPr>
              <a:t>laedere</a:t>
            </a:r>
            <a:endParaRPr lang="cs-CZ" sz="3600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dirty="0" smtClean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dirty="0">
                <a:solidFill>
                  <a:schemeClr val="tx1"/>
                </a:solidFill>
                <a:latin typeface="Monotype Corsiva" pitchFamily="66" charset="0"/>
              </a:rPr>
              <a:t>Předcházet porušení práva a nikomu </a:t>
            </a:r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neškodit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dirty="0" smtClean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§ 2900 a násl.</a:t>
            </a:r>
            <a:endParaRPr lang="cs-CZ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dirty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6688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 smtClean="0">
                <a:solidFill>
                  <a:schemeClr val="tx1"/>
                </a:solidFill>
                <a:latin typeface="Monotype Corsiva" pitchFamily="66" charset="0"/>
              </a:rPr>
              <a:t>Ochrana dobrých mravů</a:t>
            </a:r>
            <a:endParaRPr lang="cs-CZ" sz="3600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dirty="0" smtClean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dirty="0">
                <a:solidFill>
                  <a:schemeClr val="tx1"/>
                </a:solidFill>
                <a:latin typeface="Monotype Corsiva" pitchFamily="66" charset="0"/>
              </a:rPr>
              <a:t>Obecná klausule, která umožňuje nepřipustit právní ochranu, jsou-li dotčeny základní společenské hodnoty, na kterých je třeba v dané společnosti trvat</a:t>
            </a:r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  <a:endParaRPr lang="cs-CZ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dirty="0">
                <a:solidFill>
                  <a:schemeClr val="tx1"/>
                </a:solidFill>
                <a:latin typeface="Monotype Corsiva" pitchFamily="66" charset="0"/>
              </a:rPr>
              <a:t>Mění se v čase stejně, jako se mění tyto hodnoty</a:t>
            </a:r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dirty="0">
                <a:solidFill>
                  <a:schemeClr val="tx1"/>
                </a:solidFill>
                <a:latin typeface="Monotype Corsiva" pitchFamily="66" charset="0"/>
              </a:rPr>
              <a:t>Umožňuje řešení „tvrdosti“ právní úpravy.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2771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sz="3600" dirty="0">
              <a:latin typeface="Monotype Corsiva" pitchFamily="66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dirty="0" smtClean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4800" dirty="0" smtClean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4800" dirty="0" smtClean="0">
                <a:solidFill>
                  <a:schemeClr val="tx1"/>
                </a:solidFill>
                <a:latin typeface="Monotype Corsiva" pitchFamily="66" charset="0"/>
              </a:rPr>
              <a:t>Děkuji za pozornost</a:t>
            </a:r>
            <a:endParaRPr lang="cs-CZ" sz="48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1600" dirty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1921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tx1"/>
                </a:solidFill>
                <a:latin typeface="Monotype Corsiva" pitchFamily="66" charset="0"/>
              </a:rPr>
              <a:t>OBČANSKÉ PRÁVO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r>
              <a:rPr lang="cs-CZ" sz="5400" b="1" dirty="0" smtClean="0">
                <a:solidFill>
                  <a:schemeClr val="tx1"/>
                </a:solidFill>
                <a:latin typeface="Monotype Corsiva" pitchFamily="66" charset="0"/>
              </a:rPr>
              <a:t>Zásady soukromého práva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40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4629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Zásady soukromého práva</a:t>
            </a:r>
            <a:endParaRPr lang="cs-CZ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b="1" dirty="0" smtClean="0">
                <a:solidFill>
                  <a:schemeClr val="tx1"/>
                </a:solidFill>
                <a:latin typeface="Monotype Corsiva" pitchFamily="66" charset="0"/>
              </a:rPr>
              <a:t>Zásada </a:t>
            </a:r>
            <a:r>
              <a:rPr lang="cs-CZ" sz="2400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= základní hodnotový soud, který podstatně ovlivňuje dotčenou právní materii. Určité východisko právní úpravy</a:t>
            </a:r>
            <a:r>
              <a:rPr lang="cs-CZ" sz="2400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dirty="0" smtClean="0">
                <a:solidFill>
                  <a:schemeClr val="tx1"/>
                </a:solidFill>
                <a:latin typeface="Monotype Corsiva" pitchFamily="66" charset="0"/>
              </a:rPr>
              <a:t>upraveny v obecné části občanského zákoníku v hlavě I (psané + nepsané)</a:t>
            </a:r>
            <a:endParaRPr lang="cs-CZ" sz="24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dirty="0" smtClean="0">
                <a:solidFill>
                  <a:schemeClr val="tx1"/>
                </a:solidFill>
                <a:latin typeface="Monotype Corsiva" pitchFamily="66" charset="0"/>
              </a:rPr>
              <a:t>Funkce zásad: poznávací  (poznání významu, smyslu, účelu normy), interpretační, aplikační, tvorba práva</a:t>
            </a:r>
            <a:endParaRPr lang="cs-CZ" sz="24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801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Zásady soukromého práva</a:t>
            </a:r>
            <a:endParaRPr lang="cs-CZ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b="1" dirty="0" smtClean="0">
                <a:solidFill>
                  <a:schemeClr val="tx1"/>
                </a:solidFill>
                <a:latin typeface="Monotype Corsiva" pitchFamily="66" charset="0"/>
              </a:rPr>
              <a:t>§ 3 odst. 2 -&gt; soukromé </a:t>
            </a:r>
            <a:r>
              <a:rPr lang="cs-CZ" sz="2400" b="1" dirty="0">
                <a:solidFill>
                  <a:schemeClr val="tx1"/>
                </a:solidFill>
                <a:latin typeface="Monotype Corsiva" pitchFamily="66" charset="0"/>
              </a:rPr>
              <a:t>právo spočívá zejména na zásadách</a:t>
            </a: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, že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a)	každý má právo na ochranu svého života a zdraví, jakož i </a:t>
            </a:r>
            <a:r>
              <a:rPr lang="cs-CZ" sz="2400" dirty="0" smtClean="0">
                <a:solidFill>
                  <a:schemeClr val="tx1"/>
                </a:solidFill>
                <a:latin typeface="Monotype Corsiva" pitchFamily="66" charset="0"/>
              </a:rPr>
              <a:t>	svobody</a:t>
            </a: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, cti, důstojnosti a soukromí,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b)	rodina, rodičovství a manželství požívají zvláštní zákonné </a:t>
            </a:r>
            <a:r>
              <a:rPr lang="cs-CZ" sz="2400" dirty="0" smtClean="0">
                <a:solidFill>
                  <a:schemeClr val="tx1"/>
                </a:solidFill>
                <a:latin typeface="Monotype Corsiva" pitchFamily="66" charset="0"/>
              </a:rPr>
              <a:t>	ochrany</a:t>
            </a: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c)	nikdo nesmí pro nedostatek věku, rozumu nebo pro závislost svého </a:t>
            </a:r>
            <a:r>
              <a:rPr lang="cs-CZ" sz="2400" dirty="0" smtClean="0">
                <a:solidFill>
                  <a:schemeClr val="tx1"/>
                </a:solidFill>
                <a:latin typeface="Monotype Corsiva" pitchFamily="66" charset="0"/>
              </a:rPr>
              <a:t>	postavení </a:t>
            </a: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utrpět nedůvodnou újmu; nikdo však také </a:t>
            </a:r>
            <a:r>
              <a:rPr lang="cs-CZ" sz="2400" dirty="0" smtClean="0">
                <a:solidFill>
                  <a:schemeClr val="tx1"/>
                </a:solidFill>
                <a:latin typeface="Monotype Corsiva" pitchFamily="66" charset="0"/>
              </a:rPr>
              <a:t>nesmí	bezdůvodně </a:t>
            </a: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těžit z vlastní neschopnosti k újmě druhých,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d)	daný slib zavazuje a smlouvy mají být splněny,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e)	vlastnické právo je chráněno zákonem a jen zákon může stanovit, </a:t>
            </a:r>
            <a:r>
              <a:rPr lang="cs-CZ" sz="2400" dirty="0" smtClean="0">
                <a:solidFill>
                  <a:schemeClr val="tx1"/>
                </a:solidFill>
                <a:latin typeface="Monotype Corsiva" pitchFamily="66" charset="0"/>
              </a:rPr>
              <a:t>	jak </a:t>
            </a: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vlastnické právo vzniká a zaniká, a že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f)	nikomu nelze odepřít, co mu po právu náleží.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2664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Zásada autonomie vůle</a:t>
            </a:r>
            <a:endParaRPr lang="cs-CZ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b="1" dirty="0" smtClean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800" dirty="0">
                <a:solidFill>
                  <a:schemeClr val="tx1"/>
                </a:solidFill>
                <a:latin typeface="Monotype Corsiva" pitchFamily="66" charset="0"/>
              </a:rPr>
              <a:t>Přímý výraz svobody jedince: možnost dle své vůle uspořádat své záležitosti </a:t>
            </a:r>
            <a:endParaRPr lang="cs-CZ" sz="2800" dirty="0" smtClean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8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800" b="1" dirty="0">
                <a:solidFill>
                  <a:schemeClr val="tx1"/>
                </a:solidFill>
                <a:latin typeface="Monotype Corsiva" pitchFamily="66" charset="0"/>
              </a:rPr>
              <a:t>Projevy</a:t>
            </a:r>
            <a:r>
              <a:rPr lang="cs-CZ" sz="2800" dirty="0">
                <a:solidFill>
                  <a:schemeClr val="tx1"/>
                </a:solidFill>
                <a:latin typeface="Monotype Corsiva" pitchFamily="66" charset="0"/>
              </a:rPr>
              <a:t>: </a:t>
            </a:r>
            <a:r>
              <a:rPr lang="cs-CZ" sz="2800" dirty="0" smtClean="0">
                <a:solidFill>
                  <a:schemeClr val="tx1"/>
                </a:solidFill>
                <a:latin typeface="Monotype Corsiva" pitchFamily="66" charset="0"/>
              </a:rPr>
              <a:t>Svoboda </a:t>
            </a:r>
            <a:r>
              <a:rPr lang="cs-CZ" sz="2800" dirty="0">
                <a:solidFill>
                  <a:schemeClr val="tx1"/>
                </a:solidFill>
                <a:latin typeface="Monotype Corsiva" pitchFamily="66" charset="0"/>
              </a:rPr>
              <a:t>učinit určitý úkon (X smluvní </a:t>
            </a:r>
            <a:r>
              <a:rPr lang="cs-CZ" sz="2800" dirty="0" err="1">
                <a:solidFill>
                  <a:schemeClr val="tx1"/>
                </a:solidFill>
                <a:latin typeface="Monotype Corsiva" pitchFamily="66" charset="0"/>
              </a:rPr>
              <a:t>přímus</a:t>
            </a:r>
            <a:r>
              <a:rPr lang="cs-CZ" sz="2800" dirty="0">
                <a:solidFill>
                  <a:schemeClr val="tx1"/>
                </a:solidFill>
                <a:latin typeface="Monotype Corsiva" pitchFamily="66" charset="0"/>
              </a:rPr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800" dirty="0" smtClean="0">
                <a:solidFill>
                  <a:schemeClr val="tx1"/>
                </a:solidFill>
                <a:latin typeface="Monotype Corsiva" pitchFamily="66" charset="0"/>
              </a:rPr>
              <a:t>Svoboda </a:t>
            </a:r>
            <a:r>
              <a:rPr lang="cs-CZ" sz="2800" dirty="0">
                <a:solidFill>
                  <a:schemeClr val="tx1"/>
                </a:solidFill>
                <a:latin typeface="Monotype Corsiva" pitchFamily="66" charset="0"/>
              </a:rPr>
              <a:t>volby adresáta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800" dirty="0">
                <a:solidFill>
                  <a:schemeClr val="tx1"/>
                </a:solidFill>
                <a:latin typeface="Monotype Corsiva" pitchFamily="66" charset="0"/>
              </a:rPr>
              <a:t>Svoboda volby obsahu (srov. </a:t>
            </a:r>
            <a:r>
              <a:rPr lang="cs-CZ" sz="2800" dirty="0" err="1">
                <a:solidFill>
                  <a:schemeClr val="tx1"/>
                </a:solidFill>
                <a:latin typeface="Monotype Corsiva" pitchFamily="66" charset="0"/>
              </a:rPr>
              <a:t>dispozitivnost</a:t>
            </a:r>
            <a:r>
              <a:rPr lang="cs-CZ" sz="2800" dirty="0">
                <a:solidFill>
                  <a:schemeClr val="tx1"/>
                </a:solidFill>
                <a:latin typeface="Monotype Corsiva" pitchFamily="66" charset="0"/>
              </a:rPr>
              <a:t> norem občanského práva)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646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Zásada autonomie vůle</a:t>
            </a:r>
            <a:endParaRPr lang="cs-CZ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0"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800" dirty="0">
                <a:solidFill>
                  <a:schemeClr val="tx1"/>
                </a:solidFill>
                <a:latin typeface="Monotype Corsiva" pitchFamily="66" charset="0"/>
              </a:rPr>
              <a:t>§ 1 odst. 2 NOZ: „Nezakazuje-li to zákon výslovně, mohou si osoby ujednat práva a povinnosti odchylně od zákona; zakázána jsou ujednání porušující </a:t>
            </a:r>
            <a:r>
              <a:rPr lang="cs-CZ" sz="1800" u="sng" dirty="0">
                <a:solidFill>
                  <a:schemeClr val="tx1"/>
                </a:solidFill>
                <a:latin typeface="Monotype Corsiva" pitchFamily="66" charset="0"/>
              </a:rPr>
              <a:t>dobré mravy</a:t>
            </a:r>
            <a:r>
              <a:rPr lang="cs-CZ" sz="1800" dirty="0">
                <a:solidFill>
                  <a:schemeClr val="tx1"/>
                </a:solidFill>
                <a:latin typeface="Monotype Corsiva" pitchFamily="66" charset="0"/>
              </a:rPr>
              <a:t>, </a:t>
            </a:r>
            <a:r>
              <a:rPr lang="cs-CZ" sz="1800" u="sng" dirty="0">
                <a:solidFill>
                  <a:schemeClr val="tx1"/>
                </a:solidFill>
                <a:latin typeface="Monotype Corsiva" pitchFamily="66" charset="0"/>
              </a:rPr>
              <a:t>veřejný pořádek</a:t>
            </a:r>
            <a:r>
              <a:rPr lang="cs-CZ" sz="1800" dirty="0">
                <a:solidFill>
                  <a:schemeClr val="tx1"/>
                </a:solidFill>
                <a:latin typeface="Monotype Corsiva" pitchFamily="66" charset="0"/>
              </a:rPr>
              <a:t> a </a:t>
            </a:r>
            <a:r>
              <a:rPr lang="cs-CZ" sz="1800" u="sng" dirty="0">
                <a:solidFill>
                  <a:schemeClr val="tx1"/>
                </a:solidFill>
                <a:latin typeface="Monotype Corsiva" pitchFamily="66" charset="0"/>
              </a:rPr>
              <a:t>právo týkající se postavení osob</a:t>
            </a:r>
            <a:r>
              <a:rPr lang="cs-CZ" sz="1800" dirty="0">
                <a:solidFill>
                  <a:schemeClr val="tx1"/>
                </a:solidFill>
                <a:latin typeface="Monotype Corsiva" pitchFamily="66" charset="0"/>
              </a:rPr>
              <a:t>, včetně práva na </a:t>
            </a:r>
            <a:r>
              <a:rPr lang="cs-CZ" sz="1800" u="sng" dirty="0">
                <a:solidFill>
                  <a:schemeClr val="tx1"/>
                </a:solidFill>
                <a:latin typeface="Monotype Corsiva" pitchFamily="66" charset="0"/>
              </a:rPr>
              <a:t>ochranu osobnosti</a:t>
            </a:r>
            <a:r>
              <a:rPr lang="cs-CZ" sz="1800" dirty="0">
                <a:solidFill>
                  <a:schemeClr val="tx1"/>
                </a:solidFill>
                <a:latin typeface="Monotype Corsiva" pitchFamily="66" charset="0"/>
              </a:rPr>
              <a:t>.“ </a:t>
            </a:r>
            <a:endParaRPr lang="cs-CZ" sz="1800" dirty="0" smtClean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18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800" dirty="0">
                <a:solidFill>
                  <a:schemeClr val="tx1"/>
                </a:solidFill>
                <a:latin typeface="Monotype Corsiva" pitchFamily="66" charset="0"/>
              </a:rPr>
              <a:t>Základní kategorie</a:t>
            </a:r>
            <a:r>
              <a:rPr lang="cs-CZ" sz="1800" dirty="0" smtClean="0">
                <a:solidFill>
                  <a:schemeClr val="tx1"/>
                </a:solidFill>
                <a:latin typeface="Monotype Corsiva" pitchFamily="66" charset="0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18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800" b="1" dirty="0">
                <a:solidFill>
                  <a:schemeClr val="tx1"/>
                </a:solidFill>
                <a:latin typeface="Monotype Corsiva" pitchFamily="66" charset="0"/>
              </a:rPr>
              <a:t>Dobré mravy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800" dirty="0">
                <a:solidFill>
                  <a:schemeClr val="tx1"/>
                </a:solidFill>
                <a:latin typeface="Monotype Corsiva" pitchFamily="66" charset="0"/>
              </a:rPr>
              <a:t>	II.ÚS 249/97  "Dobré mravy" jsou souhrnem etických, obecně zachovávaných a </a:t>
            </a:r>
            <a:r>
              <a:rPr lang="cs-CZ" sz="1800" dirty="0" smtClean="0">
                <a:solidFill>
                  <a:schemeClr val="tx1"/>
                </a:solidFill>
                <a:latin typeface="Monotype Corsiva" pitchFamily="66" charset="0"/>
              </a:rPr>
              <a:t>	uznávaných </a:t>
            </a:r>
            <a:r>
              <a:rPr lang="cs-CZ" sz="1800" dirty="0">
                <a:solidFill>
                  <a:schemeClr val="tx1"/>
                </a:solidFill>
                <a:latin typeface="Monotype Corsiva" pitchFamily="66" charset="0"/>
              </a:rPr>
              <a:t>zásad, jejichž dodržování je mnohdy zajišťováno i právními normami tak, </a:t>
            </a:r>
            <a:r>
              <a:rPr lang="cs-CZ" sz="1800" dirty="0" smtClean="0">
                <a:solidFill>
                  <a:schemeClr val="tx1"/>
                </a:solidFill>
                <a:latin typeface="Monotype Corsiva" pitchFamily="66" charset="0"/>
              </a:rPr>
              <a:t>	aby </a:t>
            </a:r>
            <a:r>
              <a:rPr lang="cs-CZ" sz="1800" dirty="0">
                <a:solidFill>
                  <a:schemeClr val="tx1"/>
                </a:solidFill>
                <a:latin typeface="Monotype Corsiva" pitchFamily="66" charset="0"/>
              </a:rPr>
              <a:t>každé jednání bylo v souladu s obecnými morálními zásadami demokratické </a:t>
            </a:r>
            <a:r>
              <a:rPr lang="cs-CZ" sz="1800" dirty="0" smtClean="0">
                <a:solidFill>
                  <a:schemeClr val="tx1"/>
                </a:solidFill>
                <a:latin typeface="Monotype Corsiva" pitchFamily="66" charset="0"/>
              </a:rPr>
              <a:t>	společnosti</a:t>
            </a:r>
            <a:r>
              <a:rPr lang="cs-CZ" sz="1800" dirty="0">
                <a:solidFill>
                  <a:schemeClr val="tx1"/>
                </a:solidFill>
                <a:latin typeface="Monotype Corsiva" pitchFamily="66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800" b="1" dirty="0">
                <a:solidFill>
                  <a:schemeClr val="tx1"/>
                </a:solidFill>
                <a:latin typeface="Monotype Corsiva" pitchFamily="66" charset="0"/>
              </a:rPr>
              <a:t>Veřejný pořádek</a:t>
            </a:r>
            <a:r>
              <a:rPr lang="cs-CZ" sz="1800" dirty="0">
                <a:solidFill>
                  <a:schemeClr val="tx1"/>
                </a:solidFill>
                <a:latin typeface="Monotype Corsiva" pitchFamily="66" charset="0"/>
              </a:rPr>
              <a:t>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800" dirty="0">
                <a:solidFill>
                  <a:schemeClr val="tx1"/>
                </a:solidFill>
                <a:latin typeface="Monotype Corsiva" pitchFamily="66" charset="0"/>
              </a:rPr>
              <a:t>	základní pravidla společnosti, na kterých je třeba trvat, tj. které nelze přiřadit 	svobodné dispozici jednotlivců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830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Zásada poctivosti</a:t>
            </a:r>
            <a:endParaRPr lang="cs-CZ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dirty="0" smtClean="0">
                <a:solidFill>
                  <a:schemeClr val="tx1"/>
                </a:solidFill>
                <a:latin typeface="Monotype Corsiva" pitchFamily="66" charset="0"/>
              </a:rPr>
              <a:t>§ 6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dirty="0" smtClean="0">
                <a:solidFill>
                  <a:schemeClr val="tx1"/>
                </a:solidFill>
                <a:latin typeface="Monotype Corsiva" pitchFamily="66" charset="0"/>
              </a:rPr>
              <a:t>(</a:t>
            </a: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1) Každý má povinnost jednat v právním styku poctivě.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dirty="0">
                <a:solidFill>
                  <a:schemeClr val="tx1"/>
                </a:solidFill>
                <a:latin typeface="Monotype Corsiva" pitchFamily="66" charset="0"/>
              </a:rPr>
              <a:t>(2) Nikdo nesmí těžit ze svého nepoctivého nebo protiprávního činu. Nikdo nesmí těžit ani z protiprávního stavu, který vyvolal nebo nad kterým má kontrolu.</a:t>
            </a:r>
            <a:r>
              <a:rPr lang="cs-CZ" sz="2400" b="1" dirty="0">
                <a:solidFill>
                  <a:schemeClr val="tx1"/>
                </a:solidFill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dirty="0" smtClean="0">
                <a:solidFill>
                  <a:schemeClr val="tx1"/>
                </a:solidFill>
                <a:latin typeface="Monotype Corsiva" pitchFamily="66" charset="0"/>
              </a:rPr>
              <a:t>X poctivost nutno odlišovat od dobré víry (bona fide) = subjektivní přesvědčení jednajícího subjektu o souladnosti jeho postupu s právem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dirty="0" smtClean="0">
                <a:solidFill>
                  <a:schemeClr val="tx1"/>
                </a:solidFill>
                <a:latin typeface="Monotype Corsiva" pitchFamily="66" charset="0"/>
              </a:rPr>
              <a:t>X poctivost je založena na objektivním měřítku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2400" dirty="0" smtClean="0">
                <a:solidFill>
                  <a:schemeClr val="tx1"/>
                </a:solidFill>
                <a:latin typeface="Monotype Corsiva" pitchFamily="66" charset="0"/>
              </a:rPr>
              <a:t>§ 7 Má se za to, že ten, kdo jednal určitým způsobem, jednal poctivě a v dobré víře -&gt; vyvratitelná právní domněnka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518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Zákaz zneužití práva</a:t>
            </a:r>
            <a:endParaRPr lang="cs-CZ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1600" dirty="0" smtClean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600" dirty="0" smtClean="0">
                <a:solidFill>
                  <a:schemeClr val="tx1"/>
                </a:solidFill>
                <a:latin typeface="Monotype Corsiva" pitchFamily="66" charset="0"/>
              </a:rPr>
              <a:t>Zneužití </a:t>
            </a:r>
            <a:r>
              <a:rPr lang="cs-CZ" sz="1600" dirty="0">
                <a:solidFill>
                  <a:schemeClr val="tx1"/>
                </a:solidFill>
                <a:latin typeface="Monotype Corsiva" pitchFamily="66" charset="0"/>
              </a:rPr>
              <a:t>práva: užití práva v rozporu s jeho účelem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16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600" dirty="0">
                <a:solidFill>
                  <a:schemeClr val="tx1"/>
                </a:solidFill>
                <a:latin typeface="Monotype Corsiva" pitchFamily="66" charset="0"/>
              </a:rPr>
              <a:t>=    z bezpráví nevznikne právo - jestliže někdo jedná protiprávně,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600" dirty="0">
                <a:solidFill>
                  <a:schemeClr val="tx1"/>
                </a:solidFill>
                <a:latin typeface="Monotype Corsiva" pitchFamily="66" charset="0"/>
              </a:rPr>
              <a:t>	nemůže mu  spravedlivě vzniknout nějaké právo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16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600" dirty="0">
                <a:solidFill>
                  <a:schemeClr val="tx1"/>
                </a:solidFill>
                <a:latin typeface="Monotype Corsiva" pitchFamily="66" charset="0"/>
              </a:rPr>
              <a:t>Šikana: určité právo je vykonáváno jen za účelem jinému škodit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16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600" dirty="0">
                <a:solidFill>
                  <a:schemeClr val="tx1"/>
                </a:solidFill>
                <a:latin typeface="Monotype Corsiva" pitchFamily="66" charset="0"/>
              </a:rPr>
              <a:t> § 6 (1) Každý má povinnost jednat v právním styku poctivě.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600" dirty="0" smtClean="0">
                <a:solidFill>
                  <a:schemeClr val="tx1"/>
                </a:solidFill>
                <a:latin typeface="Monotype Corsiva" pitchFamily="66" charset="0"/>
              </a:rPr>
              <a:t>(</a:t>
            </a:r>
            <a:r>
              <a:rPr lang="cs-CZ" sz="1600" dirty="0">
                <a:solidFill>
                  <a:schemeClr val="tx1"/>
                </a:solidFill>
                <a:latin typeface="Monotype Corsiva" pitchFamily="66" charset="0"/>
              </a:rPr>
              <a:t>2) Nikdo nesmí těžit ze svého nepoctivého nebo  protiprávního činu. </a:t>
            </a:r>
            <a:r>
              <a:rPr lang="cs-CZ" sz="1600" dirty="0" smtClean="0">
                <a:solidFill>
                  <a:schemeClr val="tx1"/>
                </a:solidFill>
                <a:latin typeface="Monotype Corsiva" pitchFamily="66" charset="0"/>
              </a:rPr>
              <a:t>Nikdo </a:t>
            </a:r>
            <a:r>
              <a:rPr lang="cs-CZ" sz="1600" dirty="0">
                <a:solidFill>
                  <a:schemeClr val="tx1"/>
                </a:solidFill>
                <a:latin typeface="Monotype Corsiva" pitchFamily="66" charset="0"/>
              </a:rPr>
              <a:t>nesmí těžit ani z protiprávního stavu, který vyvolal  nebo nad kterým má </a:t>
            </a:r>
            <a:r>
              <a:rPr lang="cs-CZ" sz="1600" dirty="0" smtClean="0">
                <a:solidFill>
                  <a:schemeClr val="tx1"/>
                </a:solidFill>
                <a:latin typeface="Monotype Corsiva" pitchFamily="66" charset="0"/>
              </a:rPr>
              <a:t>kontrolu</a:t>
            </a:r>
            <a:r>
              <a:rPr lang="cs-CZ" sz="1600" dirty="0">
                <a:solidFill>
                  <a:schemeClr val="tx1"/>
                </a:solidFill>
                <a:latin typeface="Monotype Corsiva" pitchFamily="66" charset="0"/>
              </a:rPr>
              <a:t>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16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600" dirty="0">
                <a:solidFill>
                  <a:schemeClr val="tx1"/>
                </a:solidFill>
                <a:latin typeface="Monotype Corsiva" pitchFamily="66" charset="0"/>
              </a:rPr>
              <a:t>§ 8 NOZ – „Zjevné zneužití práva nepožívá právní ochrany.“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16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600" dirty="0">
                <a:solidFill>
                  <a:schemeClr val="tx1"/>
                </a:solidFill>
                <a:latin typeface="Monotype Corsiva" pitchFamily="66" charset="0"/>
              </a:rPr>
              <a:t>Srov. čl. 11 odst. 3 LZPS: „Vlastnictví zavazuje. Nesmí být zneužito na újmu práv druhých anebo v rozporu se zákonem chráněnými obecnými zájmy. …“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1600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sz="1600" dirty="0">
                <a:solidFill>
                  <a:schemeClr val="tx1"/>
                </a:solidFill>
                <a:latin typeface="Monotype Corsiva" pitchFamily="66" charset="0"/>
              </a:rPr>
              <a:t>Př.: zneužití vlastnického práva: výpověď nájmu jen s cílem poškodit nájemce.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9134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tx1"/>
                </a:solidFill>
                <a:latin typeface="Monotype Corsiva" pitchFamily="66" charset="0"/>
              </a:rPr>
              <a:t>Vigilantibus</a:t>
            </a:r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cs-CZ" dirty="0" err="1" smtClean="0">
                <a:solidFill>
                  <a:schemeClr val="tx1"/>
                </a:solidFill>
                <a:latin typeface="Monotype Corsiva" pitchFamily="66" charset="0"/>
              </a:rPr>
              <a:t>iura</a:t>
            </a:r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cs-CZ" dirty="0" err="1" smtClean="0">
                <a:solidFill>
                  <a:schemeClr val="tx1"/>
                </a:solidFill>
                <a:latin typeface="Monotype Corsiva" pitchFamily="66" charset="0"/>
              </a:rPr>
              <a:t>scripta</a:t>
            </a:r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 </a:t>
            </a:r>
            <a:r>
              <a:rPr lang="cs-CZ" dirty="0" err="1" smtClean="0">
                <a:solidFill>
                  <a:schemeClr val="tx1"/>
                </a:solidFill>
                <a:latin typeface="Monotype Corsiva" pitchFamily="66" charset="0"/>
              </a:rPr>
              <a:t>sunt</a:t>
            </a:r>
            <a:endParaRPr lang="cs-CZ" dirty="0">
              <a:solidFill>
                <a:schemeClr val="tx1"/>
              </a:solidFill>
              <a:latin typeface="Monotype Corsiva" pitchFamily="66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dirty="0">
                <a:solidFill>
                  <a:schemeClr val="tx1"/>
                </a:solidFill>
                <a:latin typeface="Monotype Corsiva" pitchFamily="66" charset="0"/>
              </a:rPr>
              <a:t>Bdělým náleží </a:t>
            </a:r>
            <a:r>
              <a:rPr lang="cs-CZ" dirty="0" smtClean="0">
                <a:solidFill>
                  <a:schemeClr val="tx1"/>
                </a:solidFill>
                <a:latin typeface="Monotype Corsiva" pitchFamily="66" charset="0"/>
              </a:rPr>
              <a:t>práva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dirty="0">
                <a:solidFill>
                  <a:schemeClr val="tx1"/>
                </a:solidFill>
                <a:latin typeface="Monotype Corsiva" pitchFamily="66" charset="0"/>
              </a:rPr>
              <a:t>Reflexní projev svobody – odpovědnost za sebe sama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dirty="0">
                <a:solidFill>
                  <a:schemeClr val="tx1"/>
                </a:solidFill>
                <a:latin typeface="Monotype Corsiva" pitchFamily="66" charset="0"/>
              </a:rPr>
              <a:t>právo vždy chrání toho, kdo se o svá práva stará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endParaRPr lang="cs-CZ" dirty="0">
              <a:solidFill>
                <a:schemeClr val="tx1"/>
              </a:solidFill>
              <a:latin typeface="Monotype Corsiva" pitchFamily="66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Font typeface="Wingdings" pitchFamily="2" charset="2"/>
              <a:buChar char="Ø"/>
              <a:defRPr/>
            </a:pPr>
            <a:r>
              <a:rPr lang="cs-CZ" dirty="0">
                <a:solidFill>
                  <a:schemeClr val="tx1"/>
                </a:solidFill>
                <a:latin typeface="Monotype Corsiva" pitchFamily="66" charset="0"/>
              </a:rPr>
              <a:t>Týká se zejména institutu PROMLČENÍ – tj. neuplatnění práva včas</a:t>
            </a: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cs-CZ" sz="2400" dirty="0"/>
          </a:p>
          <a:p>
            <a:pPr marL="0" indent="0">
              <a:buNone/>
              <a:defRPr/>
            </a:pPr>
            <a:endParaRPr lang="cs-CZ" sz="2400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539552" y="6245225"/>
            <a:ext cx="8496944" cy="476250"/>
          </a:xfrm>
        </p:spPr>
        <p:txBody>
          <a:bodyPr/>
          <a:lstStyle/>
          <a:p>
            <a:pPr>
              <a:defRPr/>
            </a:pPr>
            <a:r>
              <a:rPr lang="cs-CZ" dirty="0" smtClean="0"/>
              <a:t>Moravská vysoká škola Olomouc, o.p.s., Jeremenkova 1142/42, 772 00 Olomouc, www.mvso.cz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95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VŠO prezentace _šablona">
  <a:themeElements>
    <a:clrScheme name="Vlastn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lastní návrh">
      <a:majorFont>
        <a:latin typeface="Cailbri"/>
        <a:ea typeface=""/>
        <a:cs typeface=""/>
      </a:majorFont>
      <a:minorFont>
        <a:latin typeface="Cail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lastn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lastn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lastn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MVŠO prezentace _šablona</Template>
  <TotalTime>884</TotalTime>
  <Words>755</Words>
  <Application>Microsoft Office PowerPoint</Application>
  <PresentationFormat>Předvádění na obrazovce (4:3)</PresentationFormat>
  <Paragraphs>183</Paragraphs>
  <Slides>15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1" baseType="lpstr">
      <vt:lpstr>Arial</vt:lpstr>
      <vt:lpstr>Cailbri</vt:lpstr>
      <vt:lpstr>Calibri</vt:lpstr>
      <vt:lpstr>Monotype Corsiva</vt:lpstr>
      <vt:lpstr>Wingdings</vt:lpstr>
      <vt:lpstr>MVŠO prezentace _šablona</vt:lpstr>
      <vt:lpstr>Prezentace aplikace PowerPoint</vt:lpstr>
      <vt:lpstr>OBČANSKÉ PRÁVO</vt:lpstr>
      <vt:lpstr>Zásady soukromého práva</vt:lpstr>
      <vt:lpstr>Zásady soukromého práva</vt:lpstr>
      <vt:lpstr>Zásada autonomie vůle</vt:lpstr>
      <vt:lpstr>Zásada autonomie vůle</vt:lpstr>
      <vt:lpstr>Zásada poctivosti</vt:lpstr>
      <vt:lpstr>Zákaz zneužití práva</vt:lpstr>
      <vt:lpstr>Vigilantibus iura scripta sunt</vt:lpstr>
      <vt:lpstr>Princip právní jistoty</vt:lpstr>
      <vt:lpstr>Pacta sunt servanda</vt:lpstr>
      <vt:lpstr>Nikdo nemůže převést více práv než má</vt:lpstr>
      <vt:lpstr>Zásada prevence a neminem laedere</vt:lpstr>
      <vt:lpstr>Ochrana dobrých mravů</vt:lpstr>
      <vt:lpstr>Prezentace aplikace PowerPoint</vt:lpstr>
    </vt:vector>
  </TitlesOfParts>
  <Company>TESCOSW a.s.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podrazilp</dc:creator>
  <cp:lastModifiedBy>Blanka Vítová</cp:lastModifiedBy>
  <cp:revision>43</cp:revision>
  <dcterms:created xsi:type="dcterms:W3CDTF">2013-09-03T12:17:48Z</dcterms:created>
  <dcterms:modified xsi:type="dcterms:W3CDTF">2015-11-15T18:03:23Z</dcterms:modified>
</cp:coreProperties>
</file>