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docx" ContentType="application/vnd.openxmlformats-officedocument.wordprocessingml.document"/>
  <Override PartName="/ppt/embeddings/oleObject2.docx" ContentType="application/vnd.openxmlformats-officedocument.wordprocessingml.document"/>
  <Override PartName="/ppt/media/image1.png" ContentType="image/png"/>
  <Override PartName="/ppt/media/image2.jpeg" ContentType="image/jpeg"/>
  <Override PartName="/ppt/media/image17.jpeg" ContentType="image/jpeg"/>
  <Override PartName="/ppt/media/image14.wmf" ContentType="image/x-wmf"/>
  <Override PartName="/ppt/media/image3.png" ContentType="image/png"/>
  <Override PartName="/ppt/media/image4.png" ContentType="image/png"/>
  <Override PartName="/ppt/media/image5.jpeg" ContentType="image/jpeg"/>
  <Override PartName="/ppt/media/image7.png" ContentType="image/png"/>
  <Override PartName="/ppt/media/image8.jpeg" ContentType="image/jpeg"/>
  <Override PartName="/ppt/media/image6.png" ContentType="image/png"/>
  <Override PartName="/ppt/media/image9.png" ContentType="image/png"/>
  <Override PartName="/ppt/media/image10.png" ContentType="image/png"/>
  <Override PartName="/ppt/media/image11.jpeg" ContentType="image/jpeg"/>
  <Override PartName="/ppt/media/image12.png" ContentType="image/png"/>
  <Override PartName="/ppt/media/image18.jpeg" ContentType="image/jpeg"/>
  <Override PartName="/ppt/media/image13.wmf" ContentType="image/x-wmf"/>
  <Override PartName="/ppt/media/image15.png" ContentType="image/png"/>
  <Override PartName="/ppt/media/image16.png" ContentType="image/png"/>
  <Override PartName="/ppt/media/image19.png" ContentType="image/png"/>
  <Override PartName="/ppt/media/image2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Obrázek 4" descr=""/>
          <p:cNvPicPr/>
          <p:nvPr/>
        </p:nvPicPr>
        <p:blipFill>
          <a:blip r:embed="rId2"/>
          <a:stretch/>
        </p:blipFill>
        <p:spPr>
          <a:xfrm>
            <a:off x="7975800" y="6267600"/>
            <a:ext cx="3860280" cy="201600"/>
          </a:xfrm>
          <a:prstGeom prst="rect">
            <a:avLst/>
          </a:prstGeom>
          <a:ln w="0">
            <a:noFill/>
          </a:ln>
        </p:spPr>
      </p:pic>
      <p:sp>
        <p:nvSpPr>
          <p:cNvPr id="1" name="Obdélník 6"/>
          <p:cNvSpPr/>
          <p:nvPr/>
        </p:nvSpPr>
        <p:spPr>
          <a:xfrm>
            <a:off x="0" y="0"/>
            <a:ext cx="12188520" cy="120240"/>
          </a:xfrm>
          <a:prstGeom prst="rect">
            <a:avLst/>
          </a:prstGeom>
          <a:solidFill>
            <a:srgbClr val="cf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Obdélník 11"/>
          <p:cNvSpPr/>
          <p:nvPr/>
        </p:nvSpPr>
        <p:spPr>
          <a:xfrm>
            <a:off x="6962040" y="6138360"/>
            <a:ext cx="5231160" cy="6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Obrázek 9" descr=""/>
          <p:cNvPicPr/>
          <p:nvPr/>
        </p:nvPicPr>
        <p:blipFill>
          <a:blip r:embed="rId3"/>
          <a:srcRect l="0" t="0" r="21741" b="5965"/>
          <a:stretch/>
        </p:blipFill>
        <p:spPr>
          <a:xfrm>
            <a:off x="8148960" y="1423440"/>
            <a:ext cx="4044240" cy="5430960"/>
          </a:xfrm>
          <a:prstGeom prst="rect">
            <a:avLst/>
          </a:prstGeom>
          <a:ln w="0">
            <a:noFill/>
          </a:ln>
        </p:spPr>
      </p:pic>
      <p:pic>
        <p:nvPicPr>
          <p:cNvPr id="4" name="Obrázek 3" descr=""/>
          <p:cNvPicPr/>
          <p:nvPr/>
        </p:nvPicPr>
        <p:blipFill>
          <a:blip r:embed="rId4"/>
          <a:stretch/>
        </p:blipFill>
        <p:spPr>
          <a:xfrm>
            <a:off x="6953400" y="6266880"/>
            <a:ext cx="4861440" cy="20160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4" descr=""/>
          <p:cNvPicPr/>
          <p:nvPr/>
        </p:nvPicPr>
        <p:blipFill>
          <a:blip r:embed="rId2"/>
          <a:stretch/>
        </p:blipFill>
        <p:spPr>
          <a:xfrm>
            <a:off x="7975800" y="6267600"/>
            <a:ext cx="3860280" cy="201600"/>
          </a:xfrm>
          <a:prstGeom prst="rect">
            <a:avLst/>
          </a:prstGeom>
          <a:ln w="0">
            <a:noFill/>
          </a:ln>
        </p:spPr>
      </p:pic>
      <p:sp>
        <p:nvSpPr>
          <p:cNvPr id="44" name="Obdélník 6"/>
          <p:cNvSpPr/>
          <p:nvPr/>
        </p:nvSpPr>
        <p:spPr>
          <a:xfrm>
            <a:off x="0" y="0"/>
            <a:ext cx="12188520" cy="120240"/>
          </a:xfrm>
          <a:prstGeom prst="rect">
            <a:avLst/>
          </a:prstGeom>
          <a:solidFill>
            <a:srgbClr val="cf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Obdélník 11"/>
          <p:cNvSpPr/>
          <p:nvPr/>
        </p:nvSpPr>
        <p:spPr>
          <a:xfrm>
            <a:off x="6962040" y="6138360"/>
            <a:ext cx="5231160" cy="6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" name="Obrázek 9" descr=""/>
          <p:cNvPicPr/>
          <p:nvPr/>
        </p:nvPicPr>
        <p:blipFill>
          <a:blip r:embed="rId3"/>
          <a:srcRect l="0" t="0" r="21741" b="5965"/>
          <a:stretch/>
        </p:blipFill>
        <p:spPr>
          <a:xfrm>
            <a:off x="8148960" y="1423440"/>
            <a:ext cx="4044240" cy="5430960"/>
          </a:xfrm>
          <a:prstGeom prst="rect">
            <a:avLst/>
          </a:prstGeom>
          <a:ln w="0">
            <a:noFill/>
          </a:ln>
        </p:spPr>
      </p:pic>
      <p:pic>
        <p:nvPicPr>
          <p:cNvPr id="47" name="Obrázek 3" descr=""/>
          <p:cNvPicPr/>
          <p:nvPr/>
        </p:nvPicPr>
        <p:blipFill>
          <a:blip r:embed="rId4"/>
          <a:stretch/>
        </p:blipFill>
        <p:spPr>
          <a:xfrm>
            <a:off x="6953400" y="6266880"/>
            <a:ext cx="4861440" cy="20160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rázek 4" descr=""/>
          <p:cNvPicPr/>
          <p:nvPr/>
        </p:nvPicPr>
        <p:blipFill>
          <a:blip r:embed="rId2"/>
          <a:stretch/>
        </p:blipFill>
        <p:spPr>
          <a:xfrm>
            <a:off x="7975800" y="6267600"/>
            <a:ext cx="3860280" cy="201600"/>
          </a:xfrm>
          <a:prstGeom prst="rect">
            <a:avLst/>
          </a:prstGeom>
          <a:ln w="0">
            <a:noFill/>
          </a:ln>
        </p:spPr>
      </p:pic>
      <p:sp>
        <p:nvSpPr>
          <p:cNvPr id="87" name="Obdélník 6"/>
          <p:cNvSpPr/>
          <p:nvPr/>
        </p:nvSpPr>
        <p:spPr>
          <a:xfrm>
            <a:off x="0" y="0"/>
            <a:ext cx="12188520" cy="120240"/>
          </a:xfrm>
          <a:prstGeom prst="rect">
            <a:avLst/>
          </a:prstGeom>
          <a:solidFill>
            <a:srgbClr val="cf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Obdélník 11"/>
          <p:cNvSpPr/>
          <p:nvPr/>
        </p:nvSpPr>
        <p:spPr>
          <a:xfrm>
            <a:off x="6962040" y="6138360"/>
            <a:ext cx="5231160" cy="6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" name="Obrázek 9" descr=""/>
          <p:cNvPicPr/>
          <p:nvPr/>
        </p:nvPicPr>
        <p:blipFill>
          <a:blip r:embed="rId3"/>
          <a:srcRect l="0" t="0" r="21741" b="5965"/>
          <a:stretch/>
        </p:blipFill>
        <p:spPr>
          <a:xfrm>
            <a:off x="8148960" y="1423440"/>
            <a:ext cx="4044240" cy="5430960"/>
          </a:xfrm>
          <a:prstGeom prst="rect">
            <a:avLst/>
          </a:prstGeom>
          <a:ln w="0">
            <a:noFill/>
          </a:ln>
        </p:spPr>
      </p:pic>
      <p:pic>
        <p:nvPicPr>
          <p:cNvPr id="90" name="Obrázek 3" descr=""/>
          <p:cNvPicPr/>
          <p:nvPr/>
        </p:nvPicPr>
        <p:blipFill>
          <a:blip r:embed="rId4"/>
          <a:stretch/>
        </p:blipFill>
        <p:spPr>
          <a:xfrm>
            <a:off x="6953400" y="6266880"/>
            <a:ext cx="4861440" cy="20160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rázek 4" descr=""/>
          <p:cNvPicPr/>
          <p:nvPr/>
        </p:nvPicPr>
        <p:blipFill>
          <a:blip r:embed="rId2"/>
          <a:stretch/>
        </p:blipFill>
        <p:spPr>
          <a:xfrm>
            <a:off x="7975800" y="6267600"/>
            <a:ext cx="3860280" cy="201600"/>
          </a:xfrm>
          <a:prstGeom prst="rect">
            <a:avLst/>
          </a:prstGeom>
          <a:ln w="0">
            <a:noFill/>
          </a:ln>
        </p:spPr>
      </p:pic>
      <p:sp>
        <p:nvSpPr>
          <p:cNvPr id="130" name="Obdélník 6"/>
          <p:cNvSpPr/>
          <p:nvPr/>
        </p:nvSpPr>
        <p:spPr>
          <a:xfrm>
            <a:off x="0" y="0"/>
            <a:ext cx="12188520" cy="120240"/>
          </a:xfrm>
          <a:prstGeom prst="rect">
            <a:avLst/>
          </a:prstGeom>
          <a:solidFill>
            <a:srgbClr val="cf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Obdélník 11"/>
          <p:cNvSpPr/>
          <p:nvPr/>
        </p:nvSpPr>
        <p:spPr>
          <a:xfrm>
            <a:off x="6962040" y="6138360"/>
            <a:ext cx="5231160" cy="6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2" name="Obrázek 9" descr=""/>
          <p:cNvPicPr/>
          <p:nvPr/>
        </p:nvPicPr>
        <p:blipFill>
          <a:blip r:embed="rId3"/>
          <a:srcRect l="0" t="0" r="21741" b="5965"/>
          <a:stretch/>
        </p:blipFill>
        <p:spPr>
          <a:xfrm>
            <a:off x="8148960" y="1423440"/>
            <a:ext cx="4044240" cy="5430960"/>
          </a:xfrm>
          <a:prstGeom prst="rect">
            <a:avLst/>
          </a:prstGeom>
          <a:ln w="0">
            <a:noFill/>
          </a:ln>
        </p:spPr>
      </p:pic>
      <p:pic>
        <p:nvPicPr>
          <p:cNvPr id="133" name="Obrázek 3" descr=""/>
          <p:cNvPicPr/>
          <p:nvPr/>
        </p:nvPicPr>
        <p:blipFill>
          <a:blip r:embed="rId4"/>
          <a:stretch/>
        </p:blipFill>
        <p:spPr>
          <a:xfrm>
            <a:off x="6953400" y="6266880"/>
            <a:ext cx="4861440" cy="201600"/>
          </a:xfrm>
          <a:prstGeom prst="rect">
            <a:avLst/>
          </a:prstGeom>
          <a:ln w="0">
            <a:noFill/>
          </a:ln>
        </p:spPr>
      </p:pic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www.carebot.com/en/carebot" TargetMode="Externa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13.wmf"/><Relationship Id="rId3" Type="http://schemas.openxmlformats.org/officeDocument/2006/relationships/package" Target="../embeddings/oleObject2.docx"/><Relationship Id="rId4" Type="http://schemas.openxmlformats.org/officeDocument/2006/relationships/image" Target="../media/image14.wmf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40000" y="1620000"/>
            <a:ext cx="11158200" cy="197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457200" indent="-228600">
              <a:lnSpc>
                <a:spcPct val="100000"/>
              </a:lnSpc>
              <a:buNone/>
              <a:tabLst>
                <a:tab algn="l" pos="0"/>
              </a:tabLst>
            </a:pPr>
            <a:br/>
            <a:r>
              <a:rPr b="1" lang="cs-CZ" sz="4400" spc="-1" strike="noStrike">
                <a:latin typeface="Arial"/>
              </a:rPr>
              <a:t> </a:t>
            </a:r>
            <a:br/>
            <a:br/>
            <a:br/>
            <a:br/>
            <a:r>
              <a:rPr b="1" lang="cs-CZ" sz="4400" spc="-1" strike="noStrike">
                <a:latin typeface="Arial"/>
              </a:rPr>
              <a:t>Plánování PR aktivit</a:t>
            </a:r>
            <a:br/>
            <a:r>
              <a:rPr b="1" lang="cs-CZ" sz="4400" spc="-1" strike="noStrike">
                <a:latin typeface="Arial"/>
                <a:ea typeface="Microsoft YaHei"/>
              </a:rPr>
              <a:t>Media relations  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838080" y="4762080"/>
            <a:ext cx="10512000" cy="81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cs-CZ" sz="1800" spc="-1" strike="noStrike">
                <a:latin typeface="Arial"/>
              </a:rPr>
              <a:t>Tomáš Jelínek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6992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Útočí na nás</a:t>
            </a:r>
            <a:endParaRPr b="0" lang="cs-CZ" sz="3200" spc="-1" strike="noStrike"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470520" y="1306080"/>
            <a:ext cx="4317480" cy="320868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/>
          <p:cNvPicPr/>
          <p:nvPr/>
        </p:nvPicPr>
        <p:blipFill>
          <a:blip r:embed="rId2"/>
          <a:stretch/>
        </p:blipFill>
        <p:spPr>
          <a:xfrm>
            <a:off x="5442480" y="2394360"/>
            <a:ext cx="5297760" cy="352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6992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4400" spc="-1" strike="noStrike">
                <a:latin typeface="Arial"/>
              </a:rPr>
              <a:t>Čas na hru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00" name=""/>
          <p:cNvSpPr/>
          <p:nvPr/>
        </p:nvSpPr>
        <p:spPr>
          <a:xfrm>
            <a:off x="4732920" y="5224320"/>
            <a:ext cx="2449800" cy="6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cs-CZ" sz="2400" spc="-1" strike="noStrike" u="sng">
                <a:solidFill>
                  <a:srgbClr val="0563c1"/>
                </a:solidFill>
                <a:uFillTx/>
                <a:latin typeface="Times New Roman"/>
                <a:ea typeface="DejaVu Sans"/>
                <a:hlinkClick r:id="rId1"/>
              </a:rPr>
              <a:t>Carebot</a:t>
            </a:r>
            <a:endParaRPr b="0" lang="cs-CZ" sz="2400" spc="-1" strike="noStrike"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217440" y="1202040"/>
            <a:ext cx="5755320" cy="358596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6748560" y="2612160"/>
            <a:ext cx="3966120" cy="277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4400" spc="-1" strike="noStrike">
                <a:latin typeface="Arial"/>
              </a:rPr>
              <a:t>PR a AI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subTitle"/>
          </p:nvPr>
        </p:nvSpPr>
        <p:spPr>
          <a:xfrm>
            <a:off x="609480" y="1431720"/>
            <a:ext cx="10971360" cy="774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5196960" y="2676960"/>
            <a:ext cx="2183040" cy="218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"/>
          <p:cNvGraphicFramePr/>
          <p:nvPr/>
        </p:nvGraphicFramePr>
        <p:xfrm>
          <a:off x="3134160" y="2946960"/>
          <a:ext cx="6118920" cy="107892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175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34160" y="2946960"/>
                    <a:ext cx="6118920" cy="10789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176" name=""/>
          <p:cNvGraphicFramePr/>
          <p:nvPr/>
        </p:nvGraphicFramePr>
        <p:xfrm>
          <a:off x="3134160" y="2946960"/>
          <a:ext cx="6118920" cy="1078920"/>
        </p:xfrm>
        <a:graphic>
          <a:graphicData uri="http://schemas.openxmlformats.org/presentationml/2006/ole">
            <p:oleObj progId="Word.Document.12" r:id="rId3" spid="">
              <p:embed/>
              <p:pic>
                <p:nvPicPr>
                  <p:cNvPr id="177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3134160" y="2946960"/>
                    <a:ext cx="6118920" cy="10789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78" name="" descr=""/>
          <p:cNvPicPr/>
          <p:nvPr/>
        </p:nvPicPr>
        <p:blipFill>
          <a:blip r:embed="rId5"/>
          <a:srcRect l="16454" t="15401" r="17690" b="0"/>
          <a:stretch/>
        </p:blipFill>
        <p:spPr>
          <a:xfrm>
            <a:off x="2160000" y="1620000"/>
            <a:ext cx="7918920" cy="456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4400" spc="-1" strike="noStrike">
                <a:latin typeface="Arial"/>
              </a:rPr>
              <a:t>Seminární projekt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000" cy="397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1-3 studenti</a:t>
            </a:r>
            <a:endParaRPr b="0" lang="cs-CZ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Výběr organizace</a:t>
            </a:r>
            <a:endParaRPr b="0" lang="cs-CZ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Výběr cíle</a:t>
            </a:r>
            <a:endParaRPr b="0" lang="cs-CZ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Návrh strategie</a:t>
            </a: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4400" spc="-1" strike="noStrike">
                <a:latin typeface="Arial"/>
              </a:rPr>
              <a:t>Plánování PR aktivit – PR plán</a:t>
            </a:r>
            <a:endParaRPr b="0" lang="cs-CZ" sz="44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4680000" y="1465560"/>
            <a:ext cx="3059280" cy="408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4400" spc="-1" strike="noStrike">
                <a:latin typeface="Arial"/>
              </a:rPr>
              <a:t>Media Relations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900000" y="2918520"/>
            <a:ext cx="10971360" cy="41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Kontakty na média</a:t>
            </a:r>
            <a:endParaRPr b="0" lang="cs-CZ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Znalost médií – témata, autoři, zájmy</a:t>
            </a:r>
            <a:endParaRPr b="0" lang="cs-CZ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Etika práce s médii</a:t>
            </a:r>
            <a:endParaRPr b="0" lang="cs-CZ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Základní nástroje:</a:t>
            </a:r>
            <a:endParaRPr b="0" lang="cs-CZ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Tisková zpráva (jak se píše, jak se posílá)</a:t>
            </a:r>
            <a:endParaRPr b="0" lang="cs-CZ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Tisková konference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4400" spc="-1" strike="noStrike">
                <a:latin typeface="Arial"/>
              </a:rPr>
              <a:t>Formáty spolupráce s médii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subTitle"/>
          </p:nvPr>
        </p:nvSpPr>
        <p:spPr>
          <a:xfrm>
            <a:off x="609480" y="1542240"/>
            <a:ext cx="10971360" cy="410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Co je to exkluzivita (proč a kdy)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Možnosti partnerství (např. konference, průzkum, soutěž)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Co je to PR článek, a proč jej raději nechceme.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Vztahy s novináři – důvěra a korektnost.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53040" y="161280"/>
            <a:ext cx="1096992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Tisková konference</a:t>
            </a:r>
            <a:endParaRPr b="0" lang="cs-CZ" sz="320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1959120" y="1088280"/>
            <a:ext cx="7880400" cy="525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6992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Mediální příležitost I</a:t>
            </a:r>
            <a:endParaRPr b="0" lang="cs-CZ" sz="32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160"/>
            <a:ext cx="10969920" cy="397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88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 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884"/>
              </a:spcBef>
              <a:buNone/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cs-CZ" sz="200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579600" y="1306080"/>
            <a:ext cx="4861440" cy="3645360"/>
          </a:xfrm>
          <a:prstGeom prst="rect">
            <a:avLst/>
          </a:prstGeom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2"/>
          <a:stretch/>
        </p:blipFill>
        <p:spPr>
          <a:xfrm>
            <a:off x="5877720" y="2394360"/>
            <a:ext cx="5563080" cy="370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6992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cs-CZ" sz="3200" spc="-1" strike="noStrike">
                <a:latin typeface="Arial"/>
              </a:rPr>
              <a:t>Mediální příležitost II</a:t>
            </a:r>
            <a:endParaRPr b="0" lang="cs-CZ" sz="320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217440" y="1251360"/>
            <a:ext cx="5295960" cy="3971520"/>
          </a:xfrm>
          <a:prstGeom prst="rect">
            <a:avLst/>
          </a:prstGeom>
          <a:ln w="0">
            <a:noFill/>
          </a:ln>
        </p:spPr>
      </p:pic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7183800" y="1306080"/>
            <a:ext cx="3685320" cy="488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</TotalTime>
  <Application>LibreOffice/7.3.0.3$Windows_X86_64 LibreOffice_project/0f246aa12d0eee4a0f7adcefbf7c878fc2238db3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2024-04-12T10:31:40Z</dcterms:created>
  <dc:creator/>
  <dc:description/>
  <dc:language>cs-CZ</dc:language>
  <cp:lastModifiedBy/>
  <dcterms:modified xsi:type="dcterms:W3CDTF">2024-10-16T07:36:17Z</dcterms:modified>
  <cp:revision>20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2</vt:i4>
  </property>
</Properties>
</file>