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965762060"/>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11"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12"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1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Obsah s titulkem">
    <p:spTree>
      <p:nvGrpSpPr>
        <p:cNvPr id="1" name=""/>
        <p:cNvGrpSpPr/>
        <p:nvPr/>
      </p:nvGrpSpPr>
      <p:grpSpPr>
        <a:xfrm>
          <a:off x="0" y="0"/>
          <a:ext cx="0" cy="0"/>
          <a:chOff x="0" y="0"/>
          <a:chExt cx="0" cy="0"/>
        </a:xfrm>
      </p:grpSpPr>
      <p:sp>
        <p:nvSpPr>
          <p:cNvPr id="90" name="Text názvu"/>
          <p:cNvSpPr txBox="1">
            <a:spLocks noGrp="1"/>
          </p:cNvSpPr>
          <p:nvPr>
            <p:ph type="title"/>
          </p:nvPr>
        </p:nvSpPr>
        <p:spPr>
          <a:xfrm>
            <a:off x="457200" y="273050"/>
            <a:ext cx="3008315" cy="1162050"/>
          </a:xfrm>
          <a:prstGeom prst="rect">
            <a:avLst/>
          </a:prstGeom>
        </p:spPr>
        <p:txBody>
          <a:bodyPr anchor="b"/>
          <a:lstStyle>
            <a:lvl1pPr algn="l">
              <a:defRPr sz="2000" b="1"/>
            </a:lvl1pPr>
          </a:lstStyle>
          <a:p>
            <a:r>
              <a:t>Text názvu</a:t>
            </a:r>
          </a:p>
        </p:txBody>
      </p:sp>
      <p:sp>
        <p:nvSpPr>
          <p:cNvPr id="91" name="Text úrovně 1…"/>
          <p:cNvSpPr txBox="1">
            <a:spLocks noGrp="1"/>
          </p:cNvSpPr>
          <p:nvPr>
            <p:ph type="body" idx="1"/>
          </p:nvPr>
        </p:nvSpPr>
        <p:spPr>
          <a:xfrm>
            <a:off x="3575050" y="273050"/>
            <a:ext cx="5111750" cy="5853113"/>
          </a:xfrm>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92" name="Text Placeholder 3"/>
          <p:cNvSpPr>
            <a:spLocks noGrp="1"/>
          </p:cNvSpPr>
          <p:nvPr>
            <p:ph type="body" sz="half" idx="21"/>
          </p:nvPr>
        </p:nvSpPr>
        <p:spPr>
          <a:xfrm>
            <a:off x="457198" y="1435100"/>
            <a:ext cx="3008317" cy="4691063"/>
          </a:xfrm>
          <a:prstGeom prst="rect">
            <a:avLst/>
          </a:prstGeom>
        </p:spPr>
        <p:txBody>
          <a:bodyPr/>
          <a:lstStyle/>
          <a:p>
            <a:endParaRPr/>
          </a:p>
        </p:txBody>
      </p:sp>
      <p:sp>
        <p:nvSpPr>
          <p:cNvPr id="9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Obrázek s titulkem">
    <p:spTree>
      <p:nvGrpSpPr>
        <p:cNvPr id="1" name=""/>
        <p:cNvGrpSpPr/>
        <p:nvPr/>
      </p:nvGrpSpPr>
      <p:grpSpPr>
        <a:xfrm>
          <a:off x="0" y="0"/>
          <a:ext cx="0" cy="0"/>
          <a:chOff x="0" y="0"/>
          <a:chExt cx="0" cy="0"/>
        </a:xfrm>
      </p:grpSpPr>
      <p:sp>
        <p:nvSpPr>
          <p:cNvPr id="100" name="Text názvu"/>
          <p:cNvSpPr txBox="1">
            <a:spLocks noGrp="1"/>
          </p:cNvSpPr>
          <p:nvPr>
            <p:ph type="title"/>
          </p:nvPr>
        </p:nvSpPr>
        <p:spPr>
          <a:xfrm>
            <a:off x="1792288" y="4800600"/>
            <a:ext cx="5486402" cy="566738"/>
          </a:xfrm>
          <a:prstGeom prst="rect">
            <a:avLst/>
          </a:prstGeom>
        </p:spPr>
        <p:txBody>
          <a:bodyPr anchor="b"/>
          <a:lstStyle>
            <a:lvl1pPr algn="l">
              <a:defRPr sz="2000" b="1"/>
            </a:lvl1pPr>
          </a:lstStyle>
          <a:p>
            <a:r>
              <a:t>Text názvu</a:t>
            </a:r>
          </a:p>
        </p:txBody>
      </p:sp>
      <p:sp>
        <p:nvSpPr>
          <p:cNvPr id="101" name="Picture Placeholder 2"/>
          <p:cNvSpPr>
            <a:spLocks noGrp="1"/>
          </p:cNvSpPr>
          <p:nvPr>
            <p:ph type="pic" sz="half" idx="21"/>
          </p:nvPr>
        </p:nvSpPr>
        <p:spPr>
          <a:xfrm>
            <a:off x="1792288" y="612775"/>
            <a:ext cx="5486402" cy="4114800"/>
          </a:xfrm>
          <a:prstGeom prst="rect">
            <a:avLst/>
          </a:prstGeom>
        </p:spPr>
        <p:txBody>
          <a:bodyPr lIns="91439" tIns="45719" rIns="91439" bIns="45719">
            <a:noAutofit/>
          </a:bodyPr>
          <a:lstStyle/>
          <a:p>
            <a:endParaRPr/>
          </a:p>
        </p:txBody>
      </p:sp>
      <p:sp>
        <p:nvSpPr>
          <p:cNvPr id="102" name="Text úrovně 1…"/>
          <p:cNvSpPr txBox="1">
            <a:spLocks noGrp="1"/>
          </p:cNvSpPr>
          <p:nvPr>
            <p:ph type="body" sz="quarter" idx="1"/>
          </p:nvPr>
        </p:nvSpPr>
        <p:spPr>
          <a:xfrm>
            <a:off x="1792288" y="5367337"/>
            <a:ext cx="5486402" cy="804864"/>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Text úrovně 1</a:t>
            </a:r>
          </a:p>
          <a:p>
            <a:pPr lvl="1"/>
            <a:r>
              <a:t>Text úrovně 2</a:t>
            </a:r>
          </a:p>
          <a:p>
            <a:pPr lvl="2"/>
            <a:r>
              <a:t>Text úrovně 3</a:t>
            </a:r>
          </a:p>
          <a:p>
            <a:pPr lvl="3"/>
            <a:r>
              <a:t>Text úrovně 4</a:t>
            </a:r>
          </a:p>
          <a:p>
            <a:pPr lvl="4"/>
            <a:r>
              <a:t>Text úrovně 5</a:t>
            </a:r>
          </a:p>
        </p:txBody>
      </p:sp>
      <p:sp>
        <p:nvSpPr>
          <p:cNvPr id="10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Úvodní snímek 0">
    <p:spTree>
      <p:nvGrpSpPr>
        <p:cNvPr id="1" name=""/>
        <p:cNvGrpSpPr/>
        <p:nvPr/>
      </p:nvGrpSpPr>
      <p:grpSpPr>
        <a:xfrm>
          <a:off x="0" y="0"/>
          <a:ext cx="0" cy="0"/>
          <a:chOff x="0" y="0"/>
          <a:chExt cx="0" cy="0"/>
        </a:xfrm>
      </p:grpSpPr>
      <p:sp>
        <p:nvSpPr>
          <p:cNvPr id="20" name="Text názvu"/>
          <p:cNvSpPr txBox="1">
            <a:spLocks noGrp="1"/>
          </p:cNvSpPr>
          <p:nvPr>
            <p:ph type="title"/>
          </p:nvPr>
        </p:nvSpPr>
        <p:spPr>
          <a:xfrm>
            <a:off x="685800" y="2130425"/>
            <a:ext cx="7772400" cy="1470025"/>
          </a:xfrm>
          <a:prstGeom prst="rect">
            <a:avLst/>
          </a:prstGeom>
        </p:spPr>
        <p:txBody>
          <a:bodyPr/>
          <a:lstStyle/>
          <a:p>
            <a:r>
              <a:t>Text názvu</a:t>
            </a:r>
          </a:p>
        </p:txBody>
      </p:sp>
      <p:sp>
        <p:nvSpPr>
          <p:cNvPr id="21" name="Text úrovně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22"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dpis a obsah">
    <p:spTree>
      <p:nvGrpSpPr>
        <p:cNvPr id="1" name=""/>
        <p:cNvGrpSpPr/>
        <p:nvPr/>
      </p:nvGrpSpPr>
      <p:grpSpPr>
        <a:xfrm>
          <a:off x="0" y="0"/>
          <a:ext cx="0" cy="0"/>
          <a:chOff x="0" y="0"/>
          <a:chExt cx="0" cy="0"/>
        </a:xfrm>
      </p:grpSpPr>
      <p:sp>
        <p:nvSpPr>
          <p:cNvPr id="29" name="Text názvu"/>
          <p:cNvSpPr txBox="1">
            <a:spLocks noGrp="1"/>
          </p:cNvSpPr>
          <p:nvPr>
            <p:ph type="title"/>
          </p:nvPr>
        </p:nvSpPr>
        <p:spPr>
          <a:prstGeom prst="rect">
            <a:avLst/>
          </a:prstGeom>
        </p:spPr>
        <p:txBody>
          <a:bodyPr/>
          <a:lstStyle/>
          <a:p>
            <a:r>
              <a:t>Text názvu</a:t>
            </a:r>
          </a:p>
        </p:txBody>
      </p:sp>
      <p:sp>
        <p:nvSpPr>
          <p:cNvPr id="30"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31"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Nadpis a obsah 0">
    <p:spTree>
      <p:nvGrpSpPr>
        <p:cNvPr id="1" name=""/>
        <p:cNvGrpSpPr/>
        <p:nvPr/>
      </p:nvGrpSpPr>
      <p:grpSpPr>
        <a:xfrm>
          <a:off x="0" y="0"/>
          <a:ext cx="0" cy="0"/>
          <a:chOff x="0" y="0"/>
          <a:chExt cx="0" cy="0"/>
        </a:xfrm>
      </p:grpSpPr>
      <p:sp>
        <p:nvSpPr>
          <p:cNvPr id="38" name="Text názvu"/>
          <p:cNvSpPr txBox="1">
            <a:spLocks noGrp="1"/>
          </p:cNvSpPr>
          <p:nvPr>
            <p:ph type="title"/>
          </p:nvPr>
        </p:nvSpPr>
        <p:spPr>
          <a:prstGeom prst="rect">
            <a:avLst/>
          </a:prstGeom>
        </p:spPr>
        <p:txBody>
          <a:bodyPr/>
          <a:lstStyle/>
          <a:p>
            <a:r>
              <a:t>Text názvu</a:t>
            </a:r>
          </a:p>
        </p:txBody>
      </p:sp>
      <p:sp>
        <p:nvSpPr>
          <p:cNvPr id="39" name="Text úrovně 1…"/>
          <p:cNvSpPr txBox="1">
            <a:spLocks noGrp="1"/>
          </p:cNvSpPr>
          <p:nvPr>
            <p:ph type="body" idx="1"/>
          </p:nvPr>
        </p:nvSpPr>
        <p:spPr>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40"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Záhlaví části">
    <p:spTree>
      <p:nvGrpSpPr>
        <p:cNvPr id="1" name=""/>
        <p:cNvGrpSpPr/>
        <p:nvPr/>
      </p:nvGrpSpPr>
      <p:grpSpPr>
        <a:xfrm>
          <a:off x="0" y="0"/>
          <a:ext cx="0" cy="0"/>
          <a:chOff x="0" y="0"/>
          <a:chExt cx="0" cy="0"/>
        </a:xfrm>
      </p:grpSpPr>
      <p:sp>
        <p:nvSpPr>
          <p:cNvPr id="47" name="Text názvu"/>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Text názvu</a:t>
            </a:r>
          </a:p>
        </p:txBody>
      </p:sp>
      <p:sp>
        <p:nvSpPr>
          <p:cNvPr id="48" name="Text úrovně 1…"/>
          <p:cNvSpPr txBox="1">
            <a:spLocks noGrp="1"/>
          </p:cNvSpPr>
          <p:nvPr>
            <p:ph type="body" sz="quarter" idx="1"/>
          </p:nvPr>
        </p:nvSpPr>
        <p:spPr>
          <a:xfrm>
            <a:off x="722312" y="2906713"/>
            <a:ext cx="7772401" cy="1500189"/>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r>
              <a:t>Text úrovně 1</a:t>
            </a:r>
          </a:p>
          <a:p>
            <a:pPr lvl="1"/>
            <a:r>
              <a:t>Text úrovně 2</a:t>
            </a:r>
          </a:p>
          <a:p>
            <a:pPr lvl="2"/>
            <a:r>
              <a:t>Text úrovně 3</a:t>
            </a:r>
          </a:p>
          <a:p>
            <a:pPr lvl="3"/>
            <a:r>
              <a:t>Text úrovně 4</a:t>
            </a:r>
          </a:p>
          <a:p>
            <a:pPr lvl="4"/>
            <a:r>
              <a:t>Text úrovně 5</a:t>
            </a:r>
          </a:p>
        </p:txBody>
      </p:sp>
      <p:sp>
        <p:nvSpPr>
          <p:cNvPr id="49"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va obsahy">
    <p:spTree>
      <p:nvGrpSpPr>
        <p:cNvPr id="1" name=""/>
        <p:cNvGrpSpPr/>
        <p:nvPr/>
      </p:nvGrpSpPr>
      <p:grpSpPr>
        <a:xfrm>
          <a:off x="0" y="0"/>
          <a:ext cx="0" cy="0"/>
          <a:chOff x="0" y="0"/>
          <a:chExt cx="0" cy="0"/>
        </a:xfrm>
      </p:grpSpPr>
      <p:sp>
        <p:nvSpPr>
          <p:cNvPr id="56" name="Text názvu"/>
          <p:cNvSpPr txBox="1">
            <a:spLocks noGrp="1"/>
          </p:cNvSpPr>
          <p:nvPr>
            <p:ph type="title"/>
          </p:nvPr>
        </p:nvSpPr>
        <p:spPr>
          <a:prstGeom prst="rect">
            <a:avLst/>
          </a:prstGeom>
        </p:spPr>
        <p:txBody>
          <a:bodyPr/>
          <a:lstStyle/>
          <a:p>
            <a:r>
              <a:t>Text názvu</a:t>
            </a:r>
          </a:p>
        </p:txBody>
      </p:sp>
      <p:sp>
        <p:nvSpPr>
          <p:cNvPr id="57" name="Text úrovně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Text úrovně 1</a:t>
            </a:r>
          </a:p>
          <a:p>
            <a:pPr lvl="1"/>
            <a:r>
              <a:t>Text úrovně 2</a:t>
            </a:r>
          </a:p>
          <a:p>
            <a:pPr lvl="2"/>
            <a:r>
              <a:t>Text úrovně 3</a:t>
            </a:r>
          </a:p>
          <a:p>
            <a:pPr lvl="3"/>
            <a:r>
              <a:t>Text úrovně 4</a:t>
            </a:r>
          </a:p>
          <a:p>
            <a:pPr lvl="4"/>
            <a:r>
              <a:t>Text úrovně 5</a:t>
            </a:r>
          </a:p>
        </p:txBody>
      </p:sp>
      <p:sp>
        <p:nvSpPr>
          <p:cNvPr id="5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orovnání">
    <p:spTree>
      <p:nvGrpSpPr>
        <p:cNvPr id="1" name=""/>
        <p:cNvGrpSpPr/>
        <p:nvPr/>
      </p:nvGrpSpPr>
      <p:grpSpPr>
        <a:xfrm>
          <a:off x="0" y="0"/>
          <a:ext cx="0" cy="0"/>
          <a:chOff x="0" y="0"/>
          <a:chExt cx="0" cy="0"/>
        </a:xfrm>
      </p:grpSpPr>
      <p:sp>
        <p:nvSpPr>
          <p:cNvPr id="65" name="Text názvu"/>
          <p:cNvSpPr txBox="1">
            <a:spLocks noGrp="1"/>
          </p:cNvSpPr>
          <p:nvPr>
            <p:ph type="title"/>
          </p:nvPr>
        </p:nvSpPr>
        <p:spPr>
          <a:prstGeom prst="rect">
            <a:avLst/>
          </a:prstGeom>
        </p:spPr>
        <p:txBody>
          <a:bodyPr/>
          <a:lstStyle/>
          <a:p>
            <a:r>
              <a:t>Text názvu</a:t>
            </a:r>
          </a:p>
        </p:txBody>
      </p:sp>
      <p:sp>
        <p:nvSpPr>
          <p:cNvPr id="66" name="Text úrovně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0">
              <a:spcBef>
                <a:spcPts val="500"/>
              </a:spcBef>
              <a:buSzTx/>
              <a:buFontTx/>
              <a:buNone/>
              <a:defRPr sz="2400" b="1"/>
            </a:lvl2pPr>
            <a:lvl3pPr marL="0" indent="0">
              <a:spcBef>
                <a:spcPts val="500"/>
              </a:spcBef>
              <a:buSzTx/>
              <a:buFontTx/>
              <a:buNone/>
              <a:defRPr sz="2400" b="1"/>
            </a:lvl3pPr>
            <a:lvl4pPr marL="0" indent="0">
              <a:spcBef>
                <a:spcPts val="500"/>
              </a:spcBef>
              <a:buSzTx/>
              <a:buFontTx/>
              <a:buNone/>
              <a:defRPr sz="2400" b="1"/>
            </a:lvl4pPr>
            <a:lvl5pPr marL="0" indent="0">
              <a:spcBef>
                <a:spcPts val="500"/>
              </a:spcBef>
              <a:buSzTx/>
              <a:buFontTx/>
              <a:buNone/>
              <a:defRPr sz="2400" b="1"/>
            </a:lvl5pPr>
          </a:lstStyle>
          <a:p>
            <a:r>
              <a:t>Text úrovně 1</a:t>
            </a:r>
          </a:p>
          <a:p>
            <a:pPr lvl="1"/>
            <a:r>
              <a:t>Text úrovně 2</a:t>
            </a:r>
          </a:p>
          <a:p>
            <a:pPr lvl="2"/>
            <a:r>
              <a:t>Text úrovně 3</a:t>
            </a:r>
          </a:p>
          <a:p>
            <a:pPr lvl="3"/>
            <a:r>
              <a:t>Text úrovně 4</a:t>
            </a:r>
          </a:p>
          <a:p>
            <a:pPr lvl="4"/>
            <a:r>
              <a:t>Text úrovně 5</a:t>
            </a:r>
          </a:p>
        </p:txBody>
      </p:sp>
      <p:sp>
        <p:nvSpPr>
          <p:cNvPr id="67" name="Text Placeholder 4"/>
          <p:cNvSpPr>
            <a:spLocks noGrp="1"/>
          </p:cNvSpPr>
          <p:nvPr>
            <p:ph type="body" sz="quarter" idx="21"/>
          </p:nvPr>
        </p:nvSpPr>
        <p:spPr>
          <a:xfrm>
            <a:off x="4645025" y="1535112"/>
            <a:ext cx="4041775" cy="639764"/>
          </a:xfrm>
          <a:prstGeom prst="rect">
            <a:avLst/>
          </a:prstGeom>
        </p:spPr>
        <p:txBody>
          <a:bodyPr anchor="b"/>
          <a:lstStyle/>
          <a:p>
            <a:endParaRPr/>
          </a:p>
        </p:txBody>
      </p:sp>
      <p:sp>
        <p:nvSpPr>
          <p:cNvPr id="68"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ouze nadpis">
    <p:spTree>
      <p:nvGrpSpPr>
        <p:cNvPr id="1" name=""/>
        <p:cNvGrpSpPr/>
        <p:nvPr/>
      </p:nvGrpSpPr>
      <p:grpSpPr>
        <a:xfrm>
          <a:off x="0" y="0"/>
          <a:ext cx="0" cy="0"/>
          <a:chOff x="0" y="0"/>
          <a:chExt cx="0" cy="0"/>
        </a:xfrm>
      </p:grpSpPr>
      <p:sp>
        <p:nvSpPr>
          <p:cNvPr id="75" name="Text názvu"/>
          <p:cNvSpPr txBox="1">
            <a:spLocks noGrp="1"/>
          </p:cNvSpPr>
          <p:nvPr>
            <p:ph type="title"/>
          </p:nvPr>
        </p:nvSpPr>
        <p:spPr>
          <a:prstGeom prst="rect">
            <a:avLst/>
          </a:prstGeom>
        </p:spPr>
        <p:txBody>
          <a:bodyPr/>
          <a:lstStyle/>
          <a:p>
            <a:r>
              <a:t>Text názvu</a:t>
            </a:r>
          </a:p>
        </p:txBody>
      </p:sp>
      <p:sp>
        <p:nvSpPr>
          <p:cNvPr id="76"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rázdný">
    <p:spTree>
      <p:nvGrpSpPr>
        <p:cNvPr id="1" name=""/>
        <p:cNvGrpSpPr/>
        <p:nvPr/>
      </p:nvGrpSpPr>
      <p:grpSpPr>
        <a:xfrm>
          <a:off x="0" y="0"/>
          <a:ext cx="0" cy="0"/>
          <a:chOff x="0" y="0"/>
          <a:chExt cx="0" cy="0"/>
        </a:xfrm>
      </p:grpSpPr>
      <p:sp>
        <p:nvSpPr>
          <p:cNvPr id="83"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názvu"/>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Text názvu</a:t>
            </a:r>
          </a:p>
        </p:txBody>
      </p:sp>
      <p:sp>
        <p:nvSpPr>
          <p:cNvPr id="3" name="Text úrovně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Text úrovně 1</a:t>
            </a:r>
          </a:p>
          <a:p>
            <a:pPr lvl="1"/>
            <a:r>
              <a:t>Text úrovně 2</a:t>
            </a:r>
          </a:p>
          <a:p>
            <a:pPr lvl="2"/>
            <a:r>
              <a:t>Text úrovně 3</a:t>
            </a:r>
          </a:p>
          <a:p>
            <a:pPr lvl="3"/>
            <a:r>
              <a:t>Text úrovně 4</a:t>
            </a:r>
          </a:p>
          <a:p>
            <a:pPr lvl="4"/>
            <a:r>
              <a:t>Text úrovně 5</a:t>
            </a:r>
          </a:p>
        </p:txBody>
      </p:sp>
      <p:sp>
        <p:nvSpPr>
          <p:cNvPr id="4" name="Číslo snímku"/>
          <p:cNvSpPr txBox="1">
            <a:spLocks noGrp="1"/>
          </p:cNvSpPr>
          <p:nvPr>
            <p:ph type="sldNum" sz="quarter" idx="2"/>
          </p:nvPr>
        </p:nvSpPr>
        <p:spPr>
          <a:xfrm>
            <a:off x="8428178" y="6414761"/>
            <a:ext cx="258623" cy="248303"/>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mojedatovaschranka.cz"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title"/>
          </p:nvPr>
        </p:nvSpPr>
        <p:spPr>
          <a:xfrm>
            <a:off x="685801" y="709398"/>
            <a:ext cx="8126360" cy="1814052"/>
          </a:xfrm>
          <a:prstGeom prst="rect">
            <a:avLst/>
          </a:prstGeom>
        </p:spPr>
        <p:txBody>
          <a:bodyPr lIns="0" tIns="0" rIns="0" bIns="0" anchor="t"/>
          <a:lstStyle/>
          <a:p>
            <a:pPr>
              <a:defRPr sz="4800" b="1" cap="small">
                <a:solidFill>
                  <a:srgbClr val="D10202"/>
                </a:solidFill>
              </a:defRPr>
            </a:pPr>
            <a:r>
              <a:t>Společnost s ručením omezeným</a:t>
            </a:r>
            <a:br/>
            <a:endParaRPr/>
          </a:p>
        </p:txBody>
      </p:sp>
      <p:sp>
        <p:nvSpPr>
          <p:cNvPr id="113" name="Číslo snímku"/>
          <p:cNvSpPr txBox="1">
            <a:spLocks noGrp="1"/>
          </p:cNvSpPr>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Působnost valné hromady</a:t>
            </a:r>
          </a:p>
        </p:txBody>
      </p:sp>
      <p:sp>
        <p:nvSpPr>
          <p:cNvPr id="148" name="Zástupný symbol pro text 2"/>
          <p:cNvSpPr txBox="1">
            <a:spLocks noGrp="1"/>
          </p:cNvSpPr>
          <p:nvPr>
            <p:ph type="body" idx="1"/>
          </p:nvPr>
        </p:nvSpPr>
        <p:spPr>
          <a:xfrm>
            <a:off x="457200" y="1600200"/>
            <a:ext cx="8229600" cy="4525963"/>
          </a:xfrm>
          <a:prstGeom prst="rect">
            <a:avLst/>
          </a:prstGeom>
        </p:spPr>
        <p:txBody>
          <a:bodyPr/>
          <a:lstStyle/>
          <a:p>
            <a:pPr marL="332613" indent="-332613" defTabSz="443484">
              <a:lnSpc>
                <a:spcPct val="90000"/>
              </a:lnSpc>
              <a:spcBef>
                <a:spcPts val="600"/>
              </a:spcBef>
              <a:defRPr sz="3104"/>
            </a:pPr>
            <a:r>
              <a:t>schválení finanční asistence,</a:t>
            </a:r>
          </a:p>
          <a:p>
            <a:pPr marL="0" indent="0" defTabSz="443484">
              <a:lnSpc>
                <a:spcPct val="90000"/>
              </a:lnSpc>
              <a:spcBef>
                <a:spcPts val="600"/>
              </a:spcBef>
              <a:buSzTx/>
              <a:buNone/>
              <a:defRPr sz="3104"/>
            </a:pPr>
            <a:r>
              <a:t>• rozhodnutí o převzetí účinků jednání učiněných za společnost před jejím vznikem,</a:t>
            </a:r>
          </a:p>
          <a:p>
            <a:pPr marL="0" indent="0" defTabSz="443484">
              <a:lnSpc>
                <a:spcPct val="90000"/>
              </a:lnSpc>
              <a:spcBef>
                <a:spcPts val="600"/>
              </a:spcBef>
              <a:buSzTx/>
              <a:buNone/>
              <a:defRPr sz="3104"/>
            </a:pPr>
            <a:r>
              <a:t>• rozhodnutí o naložení s vkladovým ážiem,</a:t>
            </a:r>
          </a:p>
          <a:p>
            <a:pPr marL="0" indent="0" defTabSz="443484">
              <a:lnSpc>
                <a:spcPct val="90000"/>
              </a:lnSpc>
              <a:spcBef>
                <a:spcPts val="600"/>
              </a:spcBef>
              <a:buSzTx/>
              <a:buNone/>
              <a:defRPr sz="3104"/>
            </a:pPr>
            <a:r>
              <a:t>• rozhodování o změně druhu kmenového listu,</a:t>
            </a:r>
          </a:p>
          <a:p>
            <a:pPr marL="0" indent="0" defTabSz="443484">
              <a:lnSpc>
                <a:spcPct val="90000"/>
              </a:lnSpc>
              <a:spcBef>
                <a:spcPts val="600"/>
              </a:spcBef>
              <a:buSzTx/>
              <a:buNone/>
              <a:defRPr sz="3104"/>
            </a:pPr>
            <a:r>
              <a:t>• další případy, které do působnosti valné hromady svěřuje tento zákon, jiný právní předpis nebo </a:t>
            </a:r>
          </a:p>
          <a:p>
            <a:pPr marL="332613" indent="-332613" defTabSz="443484">
              <a:lnSpc>
                <a:spcPct val="90000"/>
              </a:lnSpc>
              <a:spcBef>
                <a:spcPts val="600"/>
              </a:spcBef>
              <a:defRPr sz="3104"/>
            </a:pPr>
            <a:r>
              <a:t>společenská smlouva.</a:t>
            </a:r>
          </a:p>
        </p:txBody>
      </p:sp>
      <p:sp>
        <p:nvSpPr>
          <p:cNvPr id="149"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Valná hromada - hlasování</a:t>
            </a:r>
          </a:p>
        </p:txBody>
      </p:sp>
      <p:sp>
        <p:nvSpPr>
          <p:cNvPr id="152" name="Zástupný symbol pro text 2"/>
          <p:cNvSpPr txBox="1">
            <a:spLocks noGrp="1"/>
          </p:cNvSpPr>
          <p:nvPr>
            <p:ph type="body" idx="1"/>
          </p:nvPr>
        </p:nvSpPr>
        <p:spPr>
          <a:xfrm>
            <a:off x="457200" y="1600200"/>
            <a:ext cx="8229600" cy="4525963"/>
          </a:xfrm>
          <a:prstGeom prst="rect">
            <a:avLst/>
          </a:prstGeom>
        </p:spPr>
        <p:txBody>
          <a:bodyPr/>
          <a:lstStyle/>
          <a:p>
            <a:pPr>
              <a:defRPr u="sng"/>
            </a:pPr>
            <a:r>
              <a:t>Valná hromada rozhoduje prostou většinou hlasů přítomných společníků, ledaže společenská smlouva určí jinak</a:t>
            </a:r>
            <a:r>
              <a:rPr u="none"/>
              <a:t>.</a:t>
            </a:r>
          </a:p>
        </p:txBody>
      </p:sp>
      <p:sp>
        <p:nvSpPr>
          <p:cNvPr id="153"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Valná hromada - hlasování</a:t>
            </a:r>
          </a:p>
        </p:txBody>
      </p:sp>
      <p:sp>
        <p:nvSpPr>
          <p:cNvPr id="156" name="Zástupný symbol pro text 2"/>
          <p:cNvSpPr txBox="1">
            <a:spLocks noGrp="1"/>
          </p:cNvSpPr>
          <p:nvPr>
            <p:ph type="body" idx="1"/>
          </p:nvPr>
        </p:nvSpPr>
        <p:spPr>
          <a:xfrm>
            <a:off x="457200" y="1600200"/>
            <a:ext cx="8229600" cy="4525963"/>
          </a:xfrm>
          <a:prstGeom prst="rect">
            <a:avLst/>
          </a:prstGeom>
        </p:spPr>
        <p:txBody>
          <a:bodyPr/>
          <a:lstStyle/>
          <a:p>
            <a:pPr marL="339470" indent="-339470" defTabSz="452627">
              <a:lnSpc>
                <a:spcPct val="80000"/>
              </a:lnSpc>
              <a:spcBef>
                <a:spcPts val="600"/>
              </a:spcBef>
              <a:defRPr sz="2673"/>
            </a:pPr>
            <a:r>
              <a:rPr dirty="0" err="1"/>
              <a:t>Zákon</a:t>
            </a:r>
            <a:r>
              <a:rPr dirty="0"/>
              <a:t> </a:t>
            </a:r>
            <a:r>
              <a:rPr dirty="0" err="1"/>
              <a:t>však</a:t>
            </a:r>
            <a:r>
              <a:rPr dirty="0"/>
              <a:t> </a:t>
            </a:r>
            <a:r>
              <a:rPr dirty="0" err="1"/>
              <a:t>vyžaduje</a:t>
            </a:r>
            <a:r>
              <a:rPr dirty="0"/>
              <a:t> </a:t>
            </a:r>
            <a:r>
              <a:rPr b="1" dirty="0" err="1">
                <a:solidFill>
                  <a:schemeClr val="tx1"/>
                </a:solidFill>
              </a:rPr>
              <a:t>souhlas</a:t>
            </a:r>
            <a:r>
              <a:rPr b="1" dirty="0">
                <a:solidFill>
                  <a:schemeClr val="tx1"/>
                </a:solidFill>
              </a:rPr>
              <a:t> </a:t>
            </a:r>
            <a:r>
              <a:rPr b="1" dirty="0" err="1">
                <a:solidFill>
                  <a:schemeClr val="tx1"/>
                </a:solidFill>
              </a:rPr>
              <a:t>kvalifikované</a:t>
            </a:r>
            <a:r>
              <a:rPr b="1" dirty="0">
                <a:solidFill>
                  <a:schemeClr val="tx1"/>
                </a:solidFill>
              </a:rPr>
              <a:t> </a:t>
            </a:r>
            <a:r>
              <a:rPr b="1" dirty="0" err="1">
                <a:solidFill>
                  <a:schemeClr val="tx1"/>
                </a:solidFill>
              </a:rPr>
              <a:t>většiny</a:t>
            </a:r>
            <a:r>
              <a:rPr b="1" dirty="0">
                <a:solidFill>
                  <a:schemeClr val="tx1"/>
                </a:solidFill>
              </a:rPr>
              <a:t> - </a:t>
            </a:r>
            <a:r>
              <a:rPr dirty="0" err="1"/>
              <a:t>alespoň</a:t>
            </a:r>
            <a:r>
              <a:rPr dirty="0"/>
              <a:t> </a:t>
            </a:r>
            <a:r>
              <a:rPr dirty="0" err="1"/>
              <a:t>dvoutřetinové</a:t>
            </a:r>
            <a:r>
              <a:rPr dirty="0"/>
              <a:t> </a:t>
            </a:r>
            <a:r>
              <a:rPr dirty="0" err="1"/>
              <a:t>většiny</a:t>
            </a:r>
            <a:r>
              <a:rPr dirty="0"/>
              <a:t> </a:t>
            </a:r>
            <a:r>
              <a:rPr dirty="0" err="1"/>
              <a:t>hlasů</a:t>
            </a:r>
            <a:r>
              <a:rPr dirty="0"/>
              <a:t> </a:t>
            </a:r>
            <a:r>
              <a:rPr dirty="0" err="1"/>
              <a:t>všech</a:t>
            </a:r>
            <a:r>
              <a:rPr dirty="0"/>
              <a:t> </a:t>
            </a:r>
            <a:r>
              <a:rPr dirty="0" err="1"/>
              <a:t>společníků</a:t>
            </a:r>
            <a:r>
              <a:rPr dirty="0"/>
              <a:t> k </a:t>
            </a:r>
            <a:r>
              <a:rPr dirty="0" err="1"/>
              <a:t>přijetí</a:t>
            </a:r>
            <a:r>
              <a:rPr dirty="0"/>
              <a:t> </a:t>
            </a:r>
            <a:r>
              <a:rPr dirty="0" err="1"/>
              <a:t>rozhodnutí</a:t>
            </a:r>
            <a:r>
              <a:rPr dirty="0"/>
              <a:t> o </a:t>
            </a:r>
            <a:r>
              <a:rPr dirty="0" err="1"/>
              <a:t>změně</a:t>
            </a:r>
            <a:r>
              <a:rPr dirty="0"/>
              <a:t> </a:t>
            </a:r>
            <a:r>
              <a:rPr dirty="0" err="1"/>
              <a:t>obsahu</a:t>
            </a:r>
            <a:r>
              <a:rPr dirty="0"/>
              <a:t> </a:t>
            </a:r>
            <a:r>
              <a:rPr dirty="0" err="1"/>
              <a:t>společenské</a:t>
            </a:r>
            <a:r>
              <a:rPr dirty="0"/>
              <a:t> </a:t>
            </a:r>
            <a:r>
              <a:rPr dirty="0" err="1"/>
              <a:t>smlouvy</a:t>
            </a:r>
            <a:r>
              <a:rPr dirty="0"/>
              <a:t>, </a:t>
            </a:r>
            <a:r>
              <a:rPr dirty="0" err="1"/>
              <a:t>dále</a:t>
            </a:r>
            <a:r>
              <a:rPr dirty="0"/>
              <a:t> k </a:t>
            </a:r>
            <a:r>
              <a:rPr dirty="0" err="1"/>
              <a:t>přijetí</a:t>
            </a:r>
            <a:r>
              <a:rPr dirty="0"/>
              <a:t> </a:t>
            </a:r>
            <a:r>
              <a:rPr dirty="0" err="1"/>
              <a:t>rozhodnutí</a:t>
            </a:r>
            <a:r>
              <a:rPr dirty="0"/>
              <a:t>, </a:t>
            </a:r>
            <a:r>
              <a:rPr dirty="0" err="1"/>
              <a:t>jehož</a:t>
            </a:r>
            <a:r>
              <a:rPr dirty="0"/>
              <a:t> </a:t>
            </a:r>
            <a:r>
              <a:rPr dirty="0" err="1"/>
              <a:t>důsledkem</a:t>
            </a:r>
            <a:r>
              <a:rPr dirty="0"/>
              <a:t> se </a:t>
            </a:r>
            <a:r>
              <a:rPr dirty="0" err="1"/>
              <a:t>mění</a:t>
            </a:r>
            <a:r>
              <a:rPr dirty="0"/>
              <a:t> </a:t>
            </a:r>
            <a:r>
              <a:rPr dirty="0" err="1"/>
              <a:t>společenská</a:t>
            </a:r>
            <a:r>
              <a:rPr dirty="0"/>
              <a:t> </a:t>
            </a:r>
            <a:r>
              <a:rPr dirty="0" err="1"/>
              <a:t>smlouva</a:t>
            </a:r>
            <a:r>
              <a:rPr dirty="0"/>
              <a:t>. </a:t>
            </a:r>
            <a:r>
              <a:rPr dirty="0" err="1"/>
              <a:t>Souhlas</a:t>
            </a:r>
            <a:r>
              <a:rPr dirty="0"/>
              <a:t> </a:t>
            </a:r>
            <a:r>
              <a:rPr dirty="0" err="1"/>
              <a:t>dvou</a:t>
            </a:r>
            <a:r>
              <a:rPr dirty="0"/>
              <a:t> </a:t>
            </a:r>
            <a:r>
              <a:rPr dirty="0" err="1"/>
              <a:t>třetin</a:t>
            </a:r>
            <a:r>
              <a:rPr dirty="0"/>
              <a:t> </a:t>
            </a:r>
            <a:r>
              <a:rPr dirty="0" err="1"/>
              <a:t>hlasů</a:t>
            </a:r>
            <a:r>
              <a:rPr dirty="0"/>
              <a:t> </a:t>
            </a:r>
            <a:r>
              <a:rPr dirty="0" err="1"/>
              <a:t>všech</a:t>
            </a:r>
            <a:r>
              <a:rPr dirty="0"/>
              <a:t> </a:t>
            </a:r>
            <a:r>
              <a:rPr dirty="0" err="1"/>
              <a:t>společníků</a:t>
            </a:r>
            <a:r>
              <a:rPr dirty="0"/>
              <a:t> je </a:t>
            </a:r>
            <a:r>
              <a:rPr dirty="0" err="1"/>
              <a:t>vyžadován</a:t>
            </a:r>
            <a:r>
              <a:rPr dirty="0"/>
              <a:t> </a:t>
            </a:r>
            <a:r>
              <a:rPr dirty="0" err="1"/>
              <a:t>také</a:t>
            </a:r>
            <a:r>
              <a:rPr dirty="0"/>
              <a:t> k </a:t>
            </a:r>
            <a:r>
              <a:rPr dirty="0" err="1"/>
              <a:t>rozhodnutí</a:t>
            </a:r>
            <a:r>
              <a:rPr dirty="0"/>
              <a:t> o </a:t>
            </a:r>
            <a:r>
              <a:rPr dirty="0" err="1"/>
              <a:t>připuštění</a:t>
            </a:r>
            <a:r>
              <a:rPr dirty="0"/>
              <a:t> </a:t>
            </a:r>
            <a:r>
              <a:rPr dirty="0" err="1"/>
              <a:t>nepeněžitého</a:t>
            </a:r>
            <a:r>
              <a:rPr dirty="0"/>
              <a:t> </a:t>
            </a:r>
            <a:r>
              <a:rPr dirty="0" err="1"/>
              <a:t>vkladu</a:t>
            </a:r>
            <a:r>
              <a:rPr dirty="0"/>
              <a:t>, k </a:t>
            </a:r>
            <a:r>
              <a:rPr dirty="0" err="1"/>
              <a:t>souhlasu</a:t>
            </a:r>
            <a:r>
              <a:rPr dirty="0"/>
              <a:t> se </a:t>
            </a:r>
            <a:r>
              <a:rPr dirty="0" err="1"/>
              <a:t>započtením</a:t>
            </a:r>
            <a:r>
              <a:rPr dirty="0"/>
              <a:t> </a:t>
            </a:r>
            <a:r>
              <a:rPr dirty="0" err="1"/>
              <a:t>peněžité</a:t>
            </a:r>
            <a:r>
              <a:rPr dirty="0"/>
              <a:t> </a:t>
            </a:r>
            <a:r>
              <a:rPr dirty="0" err="1"/>
              <a:t>pohledávky</a:t>
            </a:r>
            <a:r>
              <a:rPr dirty="0"/>
              <a:t> </a:t>
            </a:r>
            <a:r>
              <a:rPr dirty="0" err="1"/>
              <a:t>vůči</a:t>
            </a:r>
            <a:r>
              <a:rPr dirty="0"/>
              <a:t> </a:t>
            </a:r>
            <a:r>
              <a:rPr dirty="0" err="1"/>
              <a:t>společnosti</a:t>
            </a:r>
            <a:r>
              <a:rPr dirty="0"/>
              <a:t> </a:t>
            </a:r>
            <a:r>
              <a:rPr dirty="0" err="1"/>
              <a:t>proti</a:t>
            </a:r>
            <a:r>
              <a:rPr dirty="0"/>
              <a:t> </a:t>
            </a:r>
            <a:r>
              <a:rPr dirty="0" err="1"/>
              <a:t>pohledávce</a:t>
            </a:r>
            <a:r>
              <a:rPr dirty="0"/>
              <a:t> </a:t>
            </a:r>
            <a:r>
              <a:rPr dirty="0" err="1"/>
              <a:t>na</a:t>
            </a:r>
            <a:r>
              <a:rPr dirty="0"/>
              <a:t> </a:t>
            </a:r>
            <a:r>
              <a:rPr dirty="0" err="1"/>
              <a:t>splnění</a:t>
            </a:r>
            <a:r>
              <a:rPr dirty="0"/>
              <a:t> </a:t>
            </a:r>
            <a:r>
              <a:rPr dirty="0" err="1"/>
              <a:t>vkladové</a:t>
            </a:r>
            <a:r>
              <a:rPr dirty="0"/>
              <a:t> </a:t>
            </a:r>
            <a:r>
              <a:rPr dirty="0" err="1"/>
              <a:t>povinnosti</a:t>
            </a:r>
            <a:r>
              <a:rPr dirty="0"/>
              <a:t>, a </a:t>
            </a:r>
            <a:r>
              <a:rPr dirty="0" err="1"/>
              <a:t>konečně</a:t>
            </a:r>
            <a:r>
              <a:rPr dirty="0"/>
              <a:t> </a:t>
            </a:r>
            <a:r>
              <a:rPr dirty="0" err="1"/>
              <a:t>také</a:t>
            </a:r>
            <a:r>
              <a:rPr dirty="0"/>
              <a:t> k </a:t>
            </a:r>
            <a:r>
              <a:rPr dirty="0" err="1"/>
              <a:t>přijetí</a:t>
            </a:r>
            <a:r>
              <a:rPr dirty="0"/>
              <a:t> </a:t>
            </a:r>
            <a:r>
              <a:rPr dirty="0" err="1"/>
              <a:t>rozhodnutí</a:t>
            </a:r>
            <a:r>
              <a:rPr dirty="0"/>
              <a:t> o </a:t>
            </a:r>
            <a:r>
              <a:rPr dirty="0" err="1"/>
              <a:t>zrušení</a:t>
            </a:r>
            <a:r>
              <a:rPr dirty="0"/>
              <a:t> </a:t>
            </a:r>
            <a:r>
              <a:rPr dirty="0" err="1"/>
              <a:t>společnosti</a:t>
            </a:r>
            <a:r>
              <a:rPr dirty="0"/>
              <a:t> s </a:t>
            </a:r>
            <a:r>
              <a:rPr dirty="0" err="1"/>
              <a:t>likvidací</a:t>
            </a:r>
            <a:r>
              <a:rPr dirty="0"/>
              <a:t>. </a:t>
            </a:r>
          </a:p>
          <a:p>
            <a:pPr marL="339470" indent="-339470" defTabSz="452627">
              <a:lnSpc>
                <a:spcPct val="80000"/>
              </a:lnSpc>
              <a:spcBef>
                <a:spcPts val="600"/>
              </a:spcBef>
              <a:defRPr sz="2673"/>
            </a:pPr>
            <a:r>
              <a:rPr dirty="0" err="1"/>
              <a:t>Pokud</a:t>
            </a:r>
            <a:r>
              <a:rPr dirty="0"/>
              <a:t> je </a:t>
            </a:r>
            <a:r>
              <a:rPr dirty="0" err="1"/>
              <a:t>rozhodnutí</a:t>
            </a:r>
            <a:r>
              <a:rPr dirty="0"/>
              <a:t> </a:t>
            </a:r>
            <a:r>
              <a:rPr dirty="0" err="1"/>
              <a:t>přijímáno</a:t>
            </a:r>
            <a:r>
              <a:rPr dirty="0"/>
              <a:t> </a:t>
            </a:r>
            <a:r>
              <a:rPr dirty="0" err="1"/>
              <a:t>kvalifikovanou</a:t>
            </a:r>
            <a:r>
              <a:rPr dirty="0"/>
              <a:t> </a:t>
            </a:r>
            <a:r>
              <a:rPr dirty="0" err="1"/>
              <a:t>většinou</a:t>
            </a:r>
            <a:r>
              <a:rPr dirty="0"/>
              <a:t>, </a:t>
            </a:r>
            <a:r>
              <a:rPr dirty="0" err="1"/>
              <a:t>musí</a:t>
            </a:r>
            <a:r>
              <a:rPr dirty="0"/>
              <a:t> </a:t>
            </a:r>
            <a:r>
              <a:rPr dirty="0" err="1"/>
              <a:t>být</a:t>
            </a:r>
            <a:r>
              <a:rPr dirty="0"/>
              <a:t> </a:t>
            </a:r>
            <a:r>
              <a:rPr dirty="0" err="1"/>
              <a:t>osvědčeno</a:t>
            </a:r>
            <a:r>
              <a:rPr dirty="0"/>
              <a:t> </a:t>
            </a:r>
            <a:r>
              <a:rPr dirty="0" err="1"/>
              <a:t>veřejnou</a:t>
            </a:r>
            <a:r>
              <a:rPr dirty="0"/>
              <a:t> </a:t>
            </a:r>
            <a:r>
              <a:rPr dirty="0" err="1"/>
              <a:t>listinou</a:t>
            </a:r>
            <a:r>
              <a:rPr dirty="0"/>
              <a:t>.</a:t>
            </a:r>
          </a:p>
        </p:txBody>
      </p:sp>
      <p:sp>
        <p:nvSpPr>
          <p:cNvPr id="157"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valná hromada - hlasování"/>
          <p:cNvSpPr txBox="1">
            <a:spLocks noGrp="1"/>
          </p:cNvSpPr>
          <p:nvPr>
            <p:ph type="title"/>
          </p:nvPr>
        </p:nvSpPr>
        <p:spPr>
          <a:xfrm>
            <a:off x="457200" y="274638"/>
            <a:ext cx="8229600" cy="1143002"/>
          </a:xfrm>
          <a:prstGeom prst="rect">
            <a:avLst/>
          </a:prstGeom>
        </p:spPr>
        <p:txBody>
          <a:bodyPr/>
          <a:lstStyle/>
          <a:p>
            <a:pPr marL="514350" lvl="2" indent="-514350" algn="l">
              <a:lnSpc>
                <a:spcPct val="90000"/>
              </a:lnSpc>
              <a:spcBef>
                <a:spcPts val="700"/>
              </a:spcBef>
              <a:buSzPct val="100000"/>
              <a:buAutoNum type="arabicPeriod"/>
              <a:defRPr sz="3000" b="1">
                <a:solidFill>
                  <a:srgbClr val="FF0000"/>
                </a:solidFill>
              </a:defRPr>
            </a:pPr>
            <a:r>
              <a:t>valná hromada - hlasování</a:t>
            </a:r>
          </a:p>
        </p:txBody>
      </p:sp>
      <p:sp>
        <p:nvSpPr>
          <p:cNvPr id="160" name="v přítomnosti na valné hromadě…"/>
          <p:cNvSpPr txBox="1">
            <a:spLocks noGrp="1"/>
          </p:cNvSpPr>
          <p:nvPr>
            <p:ph type="body" idx="1"/>
          </p:nvPr>
        </p:nvSpPr>
        <p:spPr>
          <a:xfrm>
            <a:off x="457200" y="1600200"/>
            <a:ext cx="8229600" cy="4525963"/>
          </a:xfrm>
          <a:prstGeom prst="rect">
            <a:avLst/>
          </a:prstGeom>
        </p:spPr>
        <p:txBody>
          <a:bodyPr/>
          <a:lstStyle/>
          <a:p>
            <a:pPr marL="348497" indent="-348497" defTabSz="381396">
              <a:lnSpc>
                <a:spcPct val="90000"/>
              </a:lnSpc>
              <a:spcBef>
                <a:spcPts val="400"/>
              </a:spcBef>
              <a:buFontTx/>
              <a:buAutoNum type="alphaUcPeriod"/>
              <a:defRPr sz="2037"/>
            </a:pPr>
            <a:r>
              <a:t>v přítomnosti na valné hromadě</a:t>
            </a:r>
          </a:p>
          <a:p>
            <a:pPr marL="844758" lvl="2" indent="-209098" defTabSz="381396">
              <a:lnSpc>
                <a:spcPct val="90000"/>
              </a:lnSpc>
              <a:spcBef>
                <a:spcPts val="400"/>
              </a:spcBef>
              <a:buFontTx/>
              <a:defRPr sz="2037"/>
            </a:pPr>
            <a:r>
              <a:t>stačí přítomnost většiny všech společníků a následně odhlasování většinou již jen přítomných</a:t>
            </a:r>
          </a:p>
          <a:p>
            <a:pPr marL="844758" lvl="2" indent="-209098" defTabSz="381396">
              <a:lnSpc>
                <a:spcPct val="90000"/>
              </a:lnSpc>
              <a:spcBef>
                <a:spcPts val="400"/>
              </a:spcBef>
              <a:buFontTx/>
              <a:defRPr sz="2037"/>
            </a:pPr>
            <a:r>
              <a:t>-&gt; Korespondenční hlasování - odevzdání písemných hlasů před konáním VH - považuje se za hlasování s využitím technických prostředků</a:t>
            </a:r>
            <a:endParaRPr b="1">
              <a:solidFill>
                <a:srgbClr val="FF0000"/>
              </a:solidFill>
            </a:endParaRPr>
          </a:p>
          <a:p>
            <a:pPr marL="844758" lvl="2" indent="-209098" defTabSz="381396">
              <a:lnSpc>
                <a:spcPct val="90000"/>
              </a:lnSpc>
              <a:spcBef>
                <a:spcPts val="400"/>
              </a:spcBef>
              <a:buFontTx/>
              <a:defRPr sz="2037"/>
            </a:pPr>
            <a:endParaRPr b="1">
              <a:solidFill>
                <a:srgbClr val="FF0000"/>
              </a:solidFill>
            </a:endParaRPr>
          </a:p>
          <a:p>
            <a:pPr marL="348497" indent="-348497" defTabSz="381396">
              <a:lnSpc>
                <a:spcPct val="90000"/>
              </a:lnSpc>
              <a:spcBef>
                <a:spcPts val="400"/>
              </a:spcBef>
              <a:buFontTx/>
              <a:buAutoNum type="alphaUcPeriod"/>
              <a:defRPr sz="2037"/>
            </a:pPr>
            <a:r>
              <a:t>per rollam - mimo valnou hromadu v nepřítomnosti (VH se “nekoná”)</a:t>
            </a:r>
          </a:p>
          <a:p>
            <a:pPr marL="844758" lvl="2" indent="-209098" defTabSz="381396">
              <a:lnSpc>
                <a:spcPct val="90000"/>
              </a:lnSpc>
              <a:spcBef>
                <a:spcPts val="400"/>
              </a:spcBef>
              <a:buFontTx/>
              <a:defRPr sz="2037"/>
            </a:pPr>
            <a:r>
              <a:t>hlasování písemně mimo jednání VH</a:t>
            </a:r>
            <a:endParaRPr b="1">
              <a:solidFill>
                <a:srgbClr val="FF0000"/>
              </a:solidFill>
            </a:endParaRPr>
          </a:p>
          <a:p>
            <a:pPr marL="844758" lvl="2" indent="-209098" defTabSz="381396">
              <a:lnSpc>
                <a:spcPct val="90000"/>
              </a:lnSpc>
              <a:spcBef>
                <a:spcPts val="400"/>
              </a:spcBef>
              <a:buFontTx/>
              <a:defRPr sz="2037"/>
            </a:pPr>
            <a:r>
              <a:t>osoba oprávněná svolat VH zašle návrh všem společníkům se lhůtou k vyjádření a relevantními podklady </a:t>
            </a:r>
            <a:endParaRPr b="1">
              <a:solidFill>
                <a:srgbClr val="FF0000"/>
              </a:solidFill>
            </a:endParaRPr>
          </a:p>
          <a:p>
            <a:pPr marL="844758" lvl="2" indent="-209098" defTabSz="381396">
              <a:lnSpc>
                <a:spcPct val="90000"/>
              </a:lnSpc>
              <a:spcBef>
                <a:spcPts val="400"/>
              </a:spcBef>
              <a:buFontTx/>
              <a:defRPr sz="2037" b="1"/>
            </a:pPr>
            <a:r>
              <a:t>nereagování znamená nesouhlas</a:t>
            </a:r>
          </a:p>
          <a:p>
            <a:pPr marL="844758" lvl="2" indent="-209098" defTabSz="381396">
              <a:lnSpc>
                <a:spcPct val="90000"/>
              </a:lnSpc>
              <a:spcBef>
                <a:spcPts val="400"/>
              </a:spcBef>
              <a:buFontTx/>
              <a:defRPr sz="2037"/>
            </a:pPr>
            <a:r>
              <a:t>zde se většina počítá z hlasů všech společníků, tj. rozhodnutí musí být schváleno většinou všech společníků </a:t>
            </a:r>
          </a:p>
        </p:txBody>
      </p:sp>
      <p:sp>
        <p:nvSpPr>
          <p:cNvPr id="161" name="Číslo snímku"/>
          <p:cNvSpPr txBox="1">
            <a:spLocks noGrp="1"/>
          </p:cNvSpPr>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Nadpis 2"/>
          <p:cNvSpPr txBox="1">
            <a:spLocks noGrp="1"/>
          </p:cNvSpPr>
          <p:nvPr>
            <p:ph type="title"/>
          </p:nvPr>
        </p:nvSpPr>
        <p:spPr>
          <a:xfrm>
            <a:off x="457200" y="-2"/>
            <a:ext cx="8229600" cy="724468"/>
          </a:xfrm>
          <a:prstGeom prst="rect">
            <a:avLst/>
          </a:prstGeom>
        </p:spPr>
        <p:txBody>
          <a:bodyPr/>
          <a:lstStyle>
            <a:lvl1pPr>
              <a:defRPr sz="4000" b="1">
                <a:solidFill>
                  <a:srgbClr val="FF0000"/>
                </a:solidFill>
              </a:defRPr>
            </a:lvl1pPr>
          </a:lstStyle>
          <a:p>
            <a:r>
              <a:t>s.r.o.– orgány</a:t>
            </a:r>
          </a:p>
        </p:txBody>
      </p:sp>
      <p:sp>
        <p:nvSpPr>
          <p:cNvPr id="164" name="Zástupný symbol pro obsah 2"/>
          <p:cNvSpPr txBox="1">
            <a:spLocks noGrp="1"/>
          </p:cNvSpPr>
          <p:nvPr>
            <p:ph type="body" idx="1"/>
          </p:nvPr>
        </p:nvSpPr>
        <p:spPr>
          <a:xfrm>
            <a:off x="457200" y="755658"/>
            <a:ext cx="8229600" cy="5627908"/>
          </a:xfrm>
          <a:prstGeom prst="rect">
            <a:avLst/>
          </a:prstGeom>
        </p:spPr>
        <p:txBody>
          <a:bodyPr/>
          <a:lstStyle/>
          <a:p>
            <a:pPr marL="301752" lvl="2" indent="-301752" defTabSz="301752">
              <a:spcBef>
                <a:spcPts val="400"/>
              </a:spcBef>
              <a:buFontTx/>
              <a:buAutoNum type="arabicPeriod" startAt="2"/>
              <a:defRPr sz="1800" b="1">
                <a:solidFill>
                  <a:srgbClr val="FF0000"/>
                </a:solidFill>
              </a:defRPr>
            </a:pPr>
            <a:r>
              <a:t>Jednatelé</a:t>
            </a:r>
            <a:endParaRPr sz="1500"/>
          </a:p>
          <a:p>
            <a:pPr marL="226313" lvl="2" indent="-226313" defTabSz="301752">
              <a:spcBef>
                <a:spcPts val="400"/>
              </a:spcBef>
              <a:buFontTx/>
              <a:buChar char="-"/>
              <a:defRPr sz="1800"/>
            </a:pPr>
            <a:r>
              <a:t>statutární orgán, řídí společnost a zastupuje ji navenek</a:t>
            </a:r>
          </a:p>
          <a:p>
            <a:pPr marL="226313" lvl="2" indent="-226313" defTabSz="301752">
              <a:spcBef>
                <a:spcPts val="400"/>
              </a:spcBef>
              <a:buFontTx/>
              <a:buChar char="-"/>
              <a:defRPr sz="1800"/>
            </a:pPr>
            <a:r>
              <a:t>obchodní vedení (k rozhodnutí o obchodním vedení většina, pokud SS nestanoví jinak), </a:t>
            </a:r>
          </a:p>
          <a:p>
            <a:pPr marL="226313" lvl="2" indent="-226313" defTabSz="301752">
              <a:spcBef>
                <a:spcPts val="400"/>
              </a:spcBef>
              <a:buFontTx/>
              <a:buChar char="-"/>
              <a:defRPr sz="1800"/>
            </a:pPr>
            <a:r>
              <a:t>vedení evidence a účetnictví, aktualizuje znění SS v OR </a:t>
            </a:r>
          </a:p>
          <a:p>
            <a:pPr marL="226313" lvl="2" indent="-226313" defTabSz="301752">
              <a:spcBef>
                <a:spcPts val="400"/>
              </a:spcBef>
              <a:buFontTx/>
              <a:buChar char="-"/>
              <a:defRPr sz="1800"/>
            </a:pPr>
            <a:r>
              <a:t>musí splňovat zákonné požadavky pro výkon funkce jednatele</a:t>
            </a:r>
          </a:p>
          <a:p>
            <a:pPr marL="226313" lvl="2" indent="-226313" defTabSz="301752">
              <a:spcBef>
                <a:spcPts val="400"/>
              </a:spcBef>
              <a:buFontTx/>
              <a:buChar char="-"/>
              <a:defRPr sz="1800"/>
            </a:pPr>
            <a:r>
              <a:t>může být kdokoliv ze společníků, ale i ten, kdo společníkem není</a:t>
            </a:r>
          </a:p>
          <a:p>
            <a:pPr marL="226313" lvl="2" indent="-226313" defTabSz="301752">
              <a:spcBef>
                <a:spcPts val="400"/>
              </a:spcBef>
              <a:buFontTx/>
              <a:buChar char="-"/>
              <a:defRPr sz="1800"/>
            </a:pPr>
            <a:r>
              <a:t>v případě, že nemá jednoho (individuální), ale má společnost více jednatelů (kolektivní orgánú, je potřeba v zakladatelském dokumentu určit způsob jejich jednání za společnost - např. každý jednatel jedná samostatně, všichni jednatelé jednají společně, alespoň dva jednatelé jednají společně …)</a:t>
            </a:r>
            <a:endParaRPr sz="1500"/>
          </a:p>
          <a:p>
            <a:pPr marL="226313" lvl="2" indent="-226313" defTabSz="301752">
              <a:spcBef>
                <a:spcPts val="400"/>
              </a:spcBef>
              <a:buFontTx/>
              <a:buChar char="-"/>
              <a:defRPr sz="1800"/>
            </a:pPr>
            <a:r>
              <a:t>v případě smrti nebo odstoupení zvolí VH nového</a:t>
            </a:r>
            <a:endParaRPr sz="1500"/>
          </a:p>
          <a:p>
            <a:pPr marL="226313" lvl="2" indent="-226313" defTabSz="301752">
              <a:spcBef>
                <a:spcPts val="400"/>
              </a:spcBef>
              <a:buFontTx/>
              <a:buChar char="-"/>
              <a:defRPr sz="1800" b="1">
                <a:solidFill>
                  <a:srgbClr val="FF0000"/>
                </a:solidFill>
              </a:defRPr>
            </a:pPr>
            <a:r>
              <a:t>zákaz konkurence </a:t>
            </a:r>
            <a:r>
              <a:rPr b="0">
                <a:solidFill>
                  <a:srgbClr val="000000"/>
                </a:solidFill>
              </a:rPr>
              <a:t>– neurčí-li SS jinak, </a:t>
            </a:r>
            <a:r>
              <a:rPr>
                <a:solidFill>
                  <a:srgbClr val="000000"/>
                </a:solidFill>
              </a:rPr>
              <a:t>jednatel nesmí:</a:t>
            </a:r>
          </a:p>
          <a:p>
            <a:pPr marL="0" indent="0" defTabSz="301752">
              <a:spcBef>
                <a:spcPts val="0"/>
              </a:spcBef>
              <a:buSzTx/>
              <a:buNone/>
              <a:defRPr sz="1400">
                <a:latin typeface="Arial"/>
                <a:ea typeface="Arial"/>
                <a:cs typeface="Arial"/>
                <a:sym typeface="Arial"/>
              </a:defRPr>
            </a:pPr>
            <a:r>
              <a:t>a) podnikat v předmětu činnosti společnosti, a to ani ve prospěch jiných osob, ani zprostředkovávat obchody společnosti pro jiného,</a:t>
            </a:r>
          </a:p>
          <a:p>
            <a:pPr marL="0" indent="0" defTabSz="301752">
              <a:spcBef>
                <a:spcPts val="0"/>
              </a:spcBef>
              <a:buSzTx/>
              <a:buNone/>
              <a:defRPr sz="1400">
                <a:latin typeface="Arial"/>
                <a:ea typeface="Arial"/>
                <a:cs typeface="Arial"/>
                <a:sym typeface="Arial"/>
              </a:defRPr>
            </a:pPr>
            <a:r>
              <a:t>b) být členem statutárního orgánu jiné právnické osoby s obdobným předmětem činnosti, ledaže se jedná o koncern, nebo</a:t>
            </a:r>
          </a:p>
          <a:p>
            <a:pPr marL="0" indent="0" defTabSz="301752">
              <a:spcBef>
                <a:spcPts val="0"/>
              </a:spcBef>
              <a:buSzTx/>
              <a:buNone/>
              <a:defRPr sz="1400">
                <a:latin typeface="Arial"/>
                <a:ea typeface="Arial"/>
                <a:cs typeface="Arial"/>
                <a:sym typeface="Arial"/>
              </a:defRPr>
            </a:pPr>
            <a:r>
              <a:t>c) účastnit se na podnikání jiné obchodní korporace jako společník s neomezeným ručením nebo jako ovládající osoba jiné osoby se stejným nebo obdobným předmětem činnosti nebo podnikání</a:t>
            </a:r>
          </a:p>
        </p:txBody>
      </p:sp>
      <p:sp>
        <p:nvSpPr>
          <p:cNvPr id="165" name="Číslo snímku"/>
          <p:cNvSpPr txBox="1">
            <a:spLocks noGrp="1"/>
          </p:cNvSpPr>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2. Jednatelé</a:t>
            </a:r>
          </a:p>
        </p:txBody>
      </p:sp>
      <p:sp>
        <p:nvSpPr>
          <p:cNvPr id="168" name="Zástupný symbol pro text 2"/>
          <p:cNvSpPr txBox="1">
            <a:spLocks noGrp="1"/>
          </p:cNvSpPr>
          <p:nvPr>
            <p:ph type="body" idx="1"/>
          </p:nvPr>
        </p:nvSpPr>
        <p:spPr>
          <a:xfrm>
            <a:off x="457200" y="1600200"/>
            <a:ext cx="8229600" cy="4525963"/>
          </a:xfrm>
          <a:prstGeom prst="rect">
            <a:avLst/>
          </a:prstGeom>
        </p:spPr>
        <p:txBody>
          <a:bodyPr/>
          <a:lstStyle/>
          <a:p>
            <a:pPr>
              <a:defRPr sz="2400"/>
            </a:pPr>
            <a:r>
              <a:t>Zákonnou podmínkou výkonu funkce jednatele je plná svéprávnost a trestní bezúhonnost v rozsahu vyžadovaném Živnostenským zákonem. Kromě toho nesmí výkonu funkce bránit překážka vyloučení z funkce nebo překážka provozování živnosti. Neplní-li jednatel dlouhodobě své povinnosti, může svolat valnou hromadu kterýkoliv společník bez ohledu na velikost svého podílu</a:t>
            </a:r>
          </a:p>
          <a:p>
            <a:pPr>
              <a:defRPr sz="2400"/>
            </a:pPr>
            <a:r>
              <a:t>Jednatelé zastupují společnost navenek. Způsob zastupování může upravit společenská smlouva, např. společné jednání dvou jednatelů. Kromě toho mají jednatelé uloženy povinnosti i dovnitř společnosti a ve vztahu ke společnosti</a:t>
            </a:r>
          </a:p>
        </p:txBody>
      </p:sp>
      <p:sp>
        <p:nvSpPr>
          <p:cNvPr id="169" name="Číslo snímku"/>
          <p:cNvSpPr txBox="1">
            <a:spLocks noGrp="1"/>
          </p:cNvSpPr>
          <p:nvPr>
            <p:ph type="sldNum" sz="quarter" idx="4294967295"/>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Jednatelé"/>
          <p:cNvSpPr txBox="1">
            <a:spLocks noGrp="1"/>
          </p:cNvSpPr>
          <p:nvPr>
            <p:ph type="title"/>
          </p:nvPr>
        </p:nvSpPr>
        <p:spPr>
          <a:xfrm>
            <a:off x="457200" y="274638"/>
            <a:ext cx="8229600" cy="1143002"/>
          </a:xfrm>
          <a:prstGeom prst="rect">
            <a:avLst/>
          </a:prstGeom>
        </p:spPr>
        <p:txBody>
          <a:bodyPr/>
          <a:lstStyle/>
          <a:p>
            <a:pPr marL="457200" lvl="2" indent="-457200" algn="l">
              <a:spcBef>
                <a:spcPts val="600"/>
              </a:spcBef>
              <a:buSzPct val="100000"/>
              <a:buAutoNum type="arabicPeriod" startAt="2"/>
              <a:defRPr sz="2800" b="1">
                <a:solidFill>
                  <a:srgbClr val="FF0000"/>
                </a:solidFill>
              </a:defRPr>
            </a:pPr>
            <a:r>
              <a:t>Jednatelé</a:t>
            </a:r>
          </a:p>
        </p:txBody>
      </p:sp>
      <p:sp>
        <p:nvSpPr>
          <p:cNvPr id="172" name="Péče řádného hospodáře…"/>
          <p:cNvSpPr txBox="1">
            <a:spLocks noGrp="1"/>
          </p:cNvSpPr>
          <p:nvPr>
            <p:ph type="body" idx="1"/>
          </p:nvPr>
        </p:nvSpPr>
        <p:spPr>
          <a:xfrm>
            <a:off x="457200" y="1600200"/>
            <a:ext cx="8229600" cy="4525963"/>
          </a:xfrm>
          <a:prstGeom prst="rect">
            <a:avLst/>
          </a:prstGeom>
        </p:spPr>
        <p:txBody>
          <a:bodyPr/>
          <a:lstStyle/>
          <a:p>
            <a:r>
              <a:t>Péče řádného hospodáře</a:t>
            </a:r>
          </a:p>
          <a:p>
            <a:r>
              <a:t>Jednat v zájmu společnosti</a:t>
            </a:r>
          </a:p>
          <a:p>
            <a:r>
              <a:t>Povinnost informovat o střetu zájmu svého vlastního se zájmem společnosti(§ 54 ZOK)</a:t>
            </a:r>
          </a:p>
          <a:p>
            <a:r>
              <a:t>Povinnost svolat valnou hromadu</a:t>
            </a:r>
          </a:p>
          <a:p>
            <a:r>
              <a:t>Zakládat do sbírky listin…</a:t>
            </a:r>
          </a:p>
        </p:txBody>
      </p:sp>
      <p:sp>
        <p:nvSpPr>
          <p:cNvPr id="173" name="Číslo snímku"/>
          <p:cNvSpPr txBox="1">
            <a:spLocks noGrp="1"/>
          </p:cNvSpPr>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Nadpis 2"/>
          <p:cNvSpPr txBox="1">
            <a:spLocks noGrp="1"/>
          </p:cNvSpPr>
          <p:nvPr>
            <p:ph type="title"/>
          </p:nvPr>
        </p:nvSpPr>
        <p:spPr>
          <a:xfrm>
            <a:off x="457200" y="-2"/>
            <a:ext cx="8229600" cy="724468"/>
          </a:xfrm>
          <a:prstGeom prst="rect">
            <a:avLst/>
          </a:prstGeom>
        </p:spPr>
        <p:txBody>
          <a:bodyPr/>
          <a:lstStyle>
            <a:lvl1pPr>
              <a:defRPr sz="4000" b="1">
                <a:solidFill>
                  <a:srgbClr val="FF0000"/>
                </a:solidFill>
              </a:defRPr>
            </a:lvl1pPr>
          </a:lstStyle>
          <a:p>
            <a:r>
              <a:t>s.r.o.– orgány</a:t>
            </a:r>
          </a:p>
        </p:txBody>
      </p:sp>
      <p:sp>
        <p:nvSpPr>
          <p:cNvPr id="176" name="Zástupný symbol pro obsah 2"/>
          <p:cNvSpPr txBox="1">
            <a:spLocks noGrp="1"/>
          </p:cNvSpPr>
          <p:nvPr>
            <p:ph type="body" idx="1"/>
          </p:nvPr>
        </p:nvSpPr>
        <p:spPr>
          <a:xfrm>
            <a:off x="457200" y="914398"/>
            <a:ext cx="8229600" cy="6195064"/>
          </a:xfrm>
          <a:prstGeom prst="rect">
            <a:avLst/>
          </a:prstGeom>
        </p:spPr>
        <p:txBody>
          <a:bodyPr/>
          <a:lstStyle/>
          <a:p>
            <a:pPr marL="514350" lvl="2" indent="-514350">
              <a:spcBef>
                <a:spcPts val="600"/>
              </a:spcBef>
              <a:buFontTx/>
              <a:buAutoNum type="arabicPeriod" startAt="3"/>
              <a:defRPr sz="2800" b="1">
                <a:solidFill>
                  <a:srgbClr val="FF0000"/>
                </a:solidFill>
              </a:defRPr>
            </a:pPr>
            <a:r>
              <a:t>Dozorčí rada</a:t>
            </a:r>
            <a:endParaRPr sz="2400"/>
          </a:p>
          <a:p>
            <a:pPr marL="342900" lvl="2" indent="-342900">
              <a:spcBef>
                <a:spcPts val="600"/>
              </a:spcBef>
              <a:buFontTx/>
              <a:buChar char="-"/>
              <a:defRPr sz="2800"/>
            </a:pPr>
            <a:r>
              <a:t>dozorčí rada – fakultativní (dobrovolný) orgán = nemusí být povinně zřízen</a:t>
            </a:r>
          </a:p>
          <a:p>
            <a:pPr marL="342900" lvl="2" indent="-342900">
              <a:spcBef>
                <a:spcPts val="600"/>
              </a:spcBef>
              <a:buFontTx/>
              <a:buChar char="-"/>
              <a:defRPr sz="2400"/>
            </a:pPr>
            <a:r>
              <a:t>Pokud je zřízena, jsou její kompetence: </a:t>
            </a:r>
            <a:endParaRPr sz="2800"/>
          </a:p>
          <a:p>
            <a:pPr marL="342900" lvl="2" indent="-342900">
              <a:spcBef>
                <a:spcPts val="600"/>
              </a:spcBef>
              <a:buFontTx/>
              <a:buChar char="-"/>
              <a:defRPr sz="2400"/>
            </a:pPr>
            <a:r>
              <a:t>a. dohlížet na činnost jednatelů,</a:t>
            </a:r>
            <a:endParaRPr sz="2800"/>
          </a:p>
          <a:p>
            <a:pPr marL="342900" lvl="2" indent="-342900">
              <a:spcBef>
                <a:spcPts val="600"/>
              </a:spcBef>
              <a:buFontTx/>
              <a:buChar char="-"/>
              <a:defRPr sz="2400"/>
            </a:pPr>
            <a:r>
              <a:t>b. nahlížet do obchodních a účetních knih, jiných dokladů a účetních závěrek a kontrolovat </a:t>
            </a:r>
            <a:endParaRPr sz="2800"/>
          </a:p>
          <a:p>
            <a:pPr marL="342900" lvl="2" indent="-342900">
              <a:spcBef>
                <a:spcPts val="600"/>
              </a:spcBef>
              <a:buFontTx/>
              <a:buChar char="-"/>
              <a:defRPr sz="2400"/>
            </a:pPr>
            <a:r>
              <a:t>tam obsažené údaje,</a:t>
            </a:r>
            <a:endParaRPr sz="2800"/>
          </a:p>
          <a:p>
            <a:pPr marL="342900" lvl="2" indent="-342900">
              <a:spcBef>
                <a:spcPts val="600"/>
              </a:spcBef>
              <a:buFontTx/>
              <a:buChar char="-"/>
              <a:defRPr sz="2400"/>
            </a:pPr>
            <a:r>
              <a:t>c. podávat jednou ročně zprávu o své činnosti valné hromadě,</a:t>
            </a:r>
            <a:endParaRPr sz="2800"/>
          </a:p>
          <a:p>
            <a:pPr marL="342900" lvl="2" indent="-342900">
              <a:spcBef>
                <a:spcPts val="600"/>
              </a:spcBef>
              <a:buFontTx/>
              <a:buChar char="-"/>
              <a:defRPr sz="2400"/>
            </a:pPr>
            <a:r>
              <a:t>d. zastupovat prostřednictvím svého člena společnost při sporu s jednatelem o náhradu újmy.</a:t>
            </a:r>
          </a:p>
        </p:txBody>
      </p:sp>
      <p:sp>
        <p:nvSpPr>
          <p:cNvPr id="177" name="Číslo snímku"/>
          <p:cNvSpPr txBox="1">
            <a:spLocks noGrp="1"/>
          </p:cNvSpPr>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Vznik, zánik funkce jednatele, člena dozorčí rady"/>
          <p:cNvSpPr txBox="1">
            <a:spLocks noGrp="1"/>
          </p:cNvSpPr>
          <p:nvPr>
            <p:ph type="title"/>
          </p:nvPr>
        </p:nvSpPr>
        <p:spPr>
          <a:xfrm>
            <a:off x="457200" y="274638"/>
            <a:ext cx="8229600" cy="1143002"/>
          </a:xfrm>
          <a:prstGeom prst="rect">
            <a:avLst/>
          </a:prstGeom>
        </p:spPr>
        <p:txBody>
          <a:bodyPr/>
          <a:lstStyle>
            <a:lvl1pPr defTabSz="393191">
              <a:defRPr sz="3300">
                <a:solidFill>
                  <a:srgbClr val="FB0804"/>
                </a:solidFill>
              </a:defRPr>
            </a:lvl1pPr>
          </a:lstStyle>
          <a:p>
            <a:r>
              <a:t>Vznik, zánik funkce jednatele, člena dozorčí rady</a:t>
            </a:r>
          </a:p>
        </p:txBody>
      </p:sp>
      <p:sp>
        <p:nvSpPr>
          <p:cNvPr id="180" name="Vznik funkce:…"/>
          <p:cNvSpPr txBox="1">
            <a:spLocks noGrp="1"/>
          </p:cNvSpPr>
          <p:nvPr>
            <p:ph type="body" idx="1"/>
          </p:nvPr>
        </p:nvSpPr>
        <p:spPr>
          <a:xfrm>
            <a:off x="457200" y="1600200"/>
            <a:ext cx="8229600" cy="4525963"/>
          </a:xfrm>
          <a:prstGeom prst="rect">
            <a:avLst/>
          </a:prstGeom>
        </p:spPr>
        <p:txBody>
          <a:bodyPr/>
          <a:lstStyle/>
          <a:p>
            <a:pPr marL="205740" indent="-205740" defTabSz="274320">
              <a:spcBef>
                <a:spcPts val="400"/>
              </a:spcBef>
              <a:defRPr sz="1900"/>
            </a:pPr>
            <a:r>
              <a:t>Vznik funkce:</a:t>
            </a:r>
          </a:p>
          <a:p>
            <a:pPr marL="0" lvl="1" indent="137160" defTabSz="274320">
              <a:spcBef>
                <a:spcPts val="400"/>
              </a:spcBef>
              <a:buSzTx/>
              <a:buNone/>
              <a:defRPr sz="1900"/>
            </a:pPr>
            <a:r>
              <a:t>volí je VH</a:t>
            </a:r>
          </a:p>
          <a:p>
            <a:pPr marL="205740" indent="-205740" defTabSz="274320">
              <a:spcBef>
                <a:spcPts val="400"/>
              </a:spcBef>
              <a:defRPr sz="1900"/>
            </a:pPr>
            <a:endParaRPr/>
          </a:p>
          <a:p>
            <a:pPr marL="205740" indent="-205740" defTabSz="274320">
              <a:spcBef>
                <a:spcPts val="400"/>
              </a:spcBef>
              <a:defRPr sz="1900"/>
            </a:pPr>
            <a:r>
              <a:t>Zánik funkce</a:t>
            </a:r>
          </a:p>
          <a:p>
            <a:pPr marL="0" lvl="1" indent="137160" defTabSz="274320">
              <a:spcBef>
                <a:spcPts val="400"/>
              </a:spcBef>
              <a:buSzTx/>
              <a:buNone/>
              <a:defRPr sz="1900"/>
            </a:pPr>
            <a:r>
              <a:t>a) smrt</a:t>
            </a:r>
          </a:p>
          <a:p>
            <a:pPr marL="0" lvl="1" indent="137160" defTabSz="274320">
              <a:spcBef>
                <a:spcPts val="400"/>
              </a:spcBef>
              <a:buSzTx/>
              <a:buNone/>
              <a:defRPr sz="1900"/>
            </a:pPr>
            <a:r>
              <a:t>b) rozhodnutím soudu o vyloučení</a:t>
            </a:r>
          </a:p>
          <a:p>
            <a:pPr marL="0" lvl="1" indent="137160" defTabSz="274320">
              <a:spcBef>
                <a:spcPts val="400"/>
              </a:spcBef>
              <a:buSzTx/>
              <a:buNone/>
              <a:defRPr sz="1900"/>
            </a:pPr>
            <a:r>
              <a:t>c) odvoláním VH</a:t>
            </a:r>
          </a:p>
          <a:p>
            <a:pPr marL="0" lvl="1" indent="137160" defTabSz="274320">
              <a:spcBef>
                <a:spcPts val="400"/>
              </a:spcBef>
              <a:buSzTx/>
              <a:buNone/>
              <a:defRPr sz="1900"/>
            </a:pPr>
            <a:r>
              <a:t>d) odstoupením jednatele/člena dozorčí rady (funkce nezaniká hned, ne-li jinak, pak dva měsíce po odstoupení)</a:t>
            </a:r>
          </a:p>
          <a:p>
            <a:pPr marL="0" lvl="1" indent="137160" defTabSz="274320">
              <a:spcBef>
                <a:spcPts val="400"/>
              </a:spcBef>
              <a:buSzTx/>
              <a:buNone/>
              <a:defRPr sz="1900"/>
            </a:pPr>
            <a:endParaRPr/>
          </a:p>
          <a:p>
            <a:pPr marL="205740" indent="-205740" defTabSz="274320">
              <a:spcBef>
                <a:spcPts val="400"/>
              </a:spcBef>
              <a:defRPr sz="1900"/>
            </a:pPr>
            <a:endParaRPr/>
          </a:p>
          <a:p>
            <a:pPr marL="205740" indent="-205740" defTabSz="274320">
              <a:spcBef>
                <a:spcPts val="400"/>
              </a:spcBef>
              <a:defRPr sz="1900"/>
            </a:pPr>
            <a:r>
              <a:t>výkon funkce </a:t>
            </a:r>
            <a:r>
              <a:rPr u="sng"/>
              <a:t>osobně</a:t>
            </a:r>
          </a:p>
          <a:p>
            <a:pPr marL="205740" indent="-205740" defTabSz="274320">
              <a:spcBef>
                <a:spcPts val="400"/>
              </a:spcBef>
              <a:defRPr sz="1900"/>
            </a:pPr>
            <a:r>
              <a:t>výkon funkce s nezbytou loajalitou a pečlivostí</a:t>
            </a:r>
          </a:p>
        </p:txBody>
      </p:sp>
      <p:sp>
        <p:nvSpPr>
          <p:cNvPr id="181" name="Číslo snímku"/>
          <p:cNvSpPr txBox="1">
            <a:spLocks noGrp="1"/>
          </p:cNvSpPr>
          <p:nvPr>
            <p:ph type="sldNum" sz="quarter" idx="4294967295"/>
          </p:nvPr>
        </p:nvSpPr>
        <p:spPr>
          <a:xfrm>
            <a:off x="8428178" y="6414761"/>
            <a:ext cx="258623"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eznam společníků"/>
          <p:cNvSpPr txBox="1">
            <a:spLocks noGrp="1"/>
          </p:cNvSpPr>
          <p:nvPr>
            <p:ph type="title"/>
          </p:nvPr>
        </p:nvSpPr>
        <p:spPr>
          <a:xfrm>
            <a:off x="457200" y="274638"/>
            <a:ext cx="8229600" cy="1143002"/>
          </a:xfrm>
          <a:prstGeom prst="rect">
            <a:avLst/>
          </a:prstGeom>
        </p:spPr>
        <p:txBody>
          <a:bodyPr/>
          <a:lstStyle>
            <a:lvl1pPr>
              <a:defRPr sz="4000" b="1">
                <a:solidFill>
                  <a:srgbClr val="D10202"/>
                </a:solidFill>
              </a:defRPr>
            </a:lvl1pPr>
          </a:lstStyle>
          <a:p>
            <a:r>
              <a:t>Seznam společníků</a:t>
            </a:r>
          </a:p>
        </p:txBody>
      </p:sp>
      <p:sp>
        <p:nvSpPr>
          <p:cNvPr id="184" name="společníci se zapisují do seznamu společníků, který vede společnost…"/>
          <p:cNvSpPr txBox="1">
            <a:spLocks noGrp="1"/>
          </p:cNvSpPr>
          <p:nvPr>
            <p:ph type="body" idx="1"/>
          </p:nvPr>
        </p:nvSpPr>
        <p:spPr>
          <a:xfrm>
            <a:off x="457200" y="1600200"/>
            <a:ext cx="8229600" cy="4525963"/>
          </a:xfrm>
          <a:prstGeom prst="rect">
            <a:avLst/>
          </a:prstGeom>
        </p:spPr>
        <p:txBody>
          <a:bodyPr/>
          <a:lstStyle/>
          <a:p>
            <a:pPr>
              <a:spcBef>
                <a:spcPts val="500"/>
              </a:spcBef>
              <a:defRPr sz="2400"/>
            </a:pPr>
            <a:r>
              <a:t>společníci se zapisují do seznamu společníků, který vede společnost</a:t>
            </a:r>
            <a:endParaRPr sz="2900"/>
          </a:p>
          <a:p>
            <a:pPr>
              <a:spcBef>
                <a:spcPts val="500"/>
              </a:spcBef>
              <a:defRPr sz="2400"/>
            </a:pPr>
            <a:r>
              <a:t>do seznamu společníků se zapisují údaje stanovené v § 139/2 (např. jméno, bydliště společníka, označení podílu, jemu odpovídající výše vkladu)</a:t>
            </a:r>
            <a:endParaRPr sz="2900"/>
          </a:p>
          <a:p>
            <a:pPr>
              <a:spcBef>
                <a:spcPts val="500"/>
              </a:spcBef>
              <a:defRPr sz="2400"/>
            </a:pPr>
            <a:r>
              <a:t>společnost provede zápis zapisované skutečnosti bez zbytečného odkladu poté, co jí bude změna prokázána</a:t>
            </a:r>
            <a:endParaRPr sz="2900"/>
          </a:p>
          <a:p>
            <a:pPr>
              <a:spcBef>
                <a:spcPts val="500"/>
              </a:spcBef>
              <a:defRPr sz="2400"/>
            </a:pPr>
            <a:r>
              <a:t>údaje zapsané v seznamu společníků nesmí společnost používat jinak než pro své potřeby ve vztahu ke společníkům</a:t>
            </a:r>
            <a:endParaRPr sz="2900"/>
          </a:p>
          <a:p>
            <a:pPr>
              <a:spcBef>
                <a:spcPts val="500"/>
              </a:spcBef>
              <a:defRPr sz="2400"/>
            </a:pPr>
            <a:r>
              <a:t>přestane-li být společník společníkem, společnost jej ze seznamu bez zbytečného odkladu vymaže</a:t>
            </a:r>
          </a:p>
        </p:txBody>
      </p:sp>
      <p:sp>
        <p:nvSpPr>
          <p:cNvPr id="185"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Nadpis 2"/>
          <p:cNvSpPr txBox="1">
            <a:spLocks noGrp="1"/>
          </p:cNvSpPr>
          <p:nvPr>
            <p:ph type="title"/>
          </p:nvPr>
        </p:nvSpPr>
        <p:spPr>
          <a:xfrm>
            <a:off x="457200" y="693174"/>
            <a:ext cx="8229600" cy="724466"/>
          </a:xfrm>
          <a:prstGeom prst="rect">
            <a:avLst/>
          </a:prstGeom>
        </p:spPr>
        <p:txBody>
          <a:bodyPr/>
          <a:lstStyle>
            <a:lvl1pPr>
              <a:defRPr sz="4000" b="1">
                <a:solidFill>
                  <a:srgbClr val="D10202"/>
                </a:solidFill>
              </a:defRPr>
            </a:lvl1pPr>
          </a:lstStyle>
          <a:p>
            <a:r>
              <a:t>Osnova přednášky</a:t>
            </a:r>
          </a:p>
        </p:txBody>
      </p:sp>
      <p:sp>
        <p:nvSpPr>
          <p:cNvPr id="116" name="Zástupný symbol pro obsah 2"/>
          <p:cNvSpPr txBox="1">
            <a:spLocks noGrp="1"/>
          </p:cNvSpPr>
          <p:nvPr>
            <p:ph type="body" idx="1"/>
          </p:nvPr>
        </p:nvSpPr>
        <p:spPr>
          <a:xfrm>
            <a:off x="457200" y="1600200"/>
            <a:ext cx="8229600" cy="4525963"/>
          </a:xfrm>
          <a:prstGeom prst="rect">
            <a:avLst/>
          </a:prstGeom>
        </p:spPr>
        <p:txBody>
          <a:bodyPr/>
          <a:lstStyle/>
          <a:p>
            <a:pPr marL="0" lvl="2" indent="914400">
              <a:lnSpc>
                <a:spcPct val="90000"/>
              </a:lnSpc>
              <a:spcBef>
                <a:spcPts val="500"/>
              </a:spcBef>
              <a:buSzTx/>
              <a:buNone/>
              <a:defRPr sz="1600">
                <a:solidFill>
                  <a:srgbClr val="1F497D"/>
                </a:solidFill>
              </a:defRPr>
            </a:pPr>
            <a:endParaRPr/>
          </a:p>
          <a:p>
            <a:pPr marL="0" lvl="2" indent="914400">
              <a:lnSpc>
                <a:spcPct val="90000"/>
              </a:lnSpc>
              <a:spcBef>
                <a:spcPts val="500"/>
              </a:spcBef>
              <a:buSzTx/>
              <a:buNone/>
              <a:defRPr sz="1600">
                <a:solidFill>
                  <a:srgbClr val="1F497D"/>
                </a:solidFill>
              </a:defRPr>
            </a:pPr>
            <a:endParaRPr/>
          </a:p>
          <a:p>
            <a:pPr marL="0" lvl="2" indent="914400">
              <a:lnSpc>
                <a:spcPct val="90000"/>
              </a:lnSpc>
              <a:spcBef>
                <a:spcPts val="500"/>
              </a:spcBef>
              <a:buSzTx/>
              <a:buNone/>
              <a:defRPr sz="1600">
                <a:solidFill>
                  <a:srgbClr val="1F497D"/>
                </a:solidFill>
              </a:defRPr>
            </a:pPr>
            <a:endParaRPr/>
          </a:p>
          <a:p>
            <a:pPr>
              <a:lnSpc>
                <a:spcPct val="90000"/>
              </a:lnSpc>
              <a:spcBef>
                <a:spcPts val="800"/>
              </a:spcBef>
              <a:defRPr sz="3600" b="1"/>
            </a:pPr>
            <a:r>
              <a:t>Orgány</a:t>
            </a:r>
          </a:p>
          <a:p>
            <a:pPr>
              <a:lnSpc>
                <a:spcPct val="90000"/>
              </a:lnSpc>
              <a:spcBef>
                <a:spcPts val="800"/>
              </a:spcBef>
              <a:defRPr sz="3600" b="1"/>
            </a:pPr>
            <a:r>
              <a:t>Společníci s.r.o.</a:t>
            </a:r>
          </a:p>
          <a:p>
            <a:pPr>
              <a:lnSpc>
                <a:spcPct val="90000"/>
              </a:lnSpc>
              <a:spcBef>
                <a:spcPts val="800"/>
              </a:spcBef>
              <a:defRPr sz="3600" b="1"/>
            </a:pPr>
            <a:r>
              <a:t>Práva a povinnosti společníků s.r.o.</a:t>
            </a:r>
          </a:p>
        </p:txBody>
      </p:sp>
      <p:sp>
        <p:nvSpPr>
          <p:cNvPr id="117" name="Číslo snímku"/>
          <p:cNvSpPr txBox="1">
            <a:spLocks noGrp="1"/>
          </p:cNvSpPr>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ráva a povinnost"/>
          <p:cNvSpPr txBox="1">
            <a:spLocks noGrp="1"/>
          </p:cNvSpPr>
          <p:nvPr>
            <p:ph type="title"/>
          </p:nvPr>
        </p:nvSpPr>
        <p:spPr>
          <a:xfrm>
            <a:off x="457200" y="274638"/>
            <a:ext cx="8229600" cy="1143002"/>
          </a:xfrm>
          <a:prstGeom prst="rect">
            <a:avLst/>
          </a:prstGeom>
        </p:spPr>
        <p:txBody>
          <a:bodyPr/>
          <a:lstStyle>
            <a:lvl1pPr>
              <a:defRPr>
                <a:solidFill>
                  <a:srgbClr val="FF061C"/>
                </a:solidFill>
              </a:defRPr>
            </a:lvl1pPr>
          </a:lstStyle>
          <a:p>
            <a:r>
              <a:t>Práva a povinnost</a:t>
            </a:r>
          </a:p>
        </p:txBody>
      </p:sp>
      <p:sp>
        <p:nvSpPr>
          <p:cNvPr id="188" name="Vkladová povinnost…"/>
          <p:cNvSpPr txBox="1">
            <a:spLocks noGrp="1"/>
          </p:cNvSpPr>
          <p:nvPr>
            <p:ph type="body" idx="1"/>
          </p:nvPr>
        </p:nvSpPr>
        <p:spPr>
          <a:xfrm>
            <a:off x="457200" y="1600200"/>
            <a:ext cx="8229600" cy="4525963"/>
          </a:xfrm>
          <a:prstGeom prst="rect">
            <a:avLst/>
          </a:prstGeom>
        </p:spPr>
        <p:txBody>
          <a:bodyPr/>
          <a:lstStyle/>
          <a:p>
            <a:pPr marL="0" indent="0" defTabSz="361188">
              <a:spcBef>
                <a:spcPts val="0"/>
              </a:spcBef>
              <a:buSzTx/>
              <a:buNone/>
              <a:defRPr sz="3100" b="1">
                <a:solidFill>
                  <a:srgbClr val="D10202"/>
                </a:solidFill>
              </a:defRPr>
            </a:pPr>
            <a:r>
              <a:t>Vkladová povinnost</a:t>
            </a:r>
          </a:p>
          <a:p>
            <a:pPr marL="270890" indent="-270890" defTabSz="361188">
              <a:lnSpc>
                <a:spcPct val="90000"/>
              </a:lnSpc>
              <a:spcBef>
                <a:spcPts val="500"/>
              </a:spcBef>
              <a:defRPr sz="2200"/>
            </a:pPr>
            <a:r>
              <a:t>společník je </a:t>
            </a:r>
            <a:r>
              <a:rPr b="1"/>
              <a:t>povinen splnit vkladovou povinnost ve lhůtě určené společenskou smlouvou</a:t>
            </a:r>
            <a:r>
              <a:t>, nejpozději do 5 let od vzniku společnosti nebo od převzetí vkladové povinnosti za trvání společnosti</a:t>
            </a:r>
          </a:p>
          <a:p>
            <a:pPr marL="270890" indent="-270890" defTabSz="361188">
              <a:lnSpc>
                <a:spcPct val="90000"/>
              </a:lnSpc>
              <a:spcBef>
                <a:spcPts val="500"/>
              </a:spcBef>
              <a:defRPr sz="2200"/>
            </a:pPr>
            <a:r>
              <a:t>vkladové povinnosti nemůže být společník zproštěn, ledaže jde o snížení ZK</a:t>
            </a:r>
          </a:p>
          <a:p>
            <a:pPr marL="270890" indent="-270890" defTabSz="361188">
              <a:lnSpc>
                <a:spcPct val="90000"/>
              </a:lnSpc>
              <a:spcBef>
                <a:spcPts val="500"/>
              </a:spcBef>
              <a:defRPr sz="2200"/>
            </a:pPr>
            <a:r>
              <a:t>při prodlení úrok z prodlení + možnost vyloučení po předchozím upozornění</a:t>
            </a:r>
          </a:p>
          <a:p>
            <a:pPr marL="270890" indent="-270890" defTabSz="361188">
              <a:lnSpc>
                <a:spcPct val="90000"/>
              </a:lnSpc>
              <a:spcBef>
                <a:spcPts val="500"/>
              </a:spcBef>
              <a:defRPr sz="2200"/>
            </a:pPr>
            <a:r>
              <a:t>MINIMÁLNĚ 30 % VKLADŮ musí být SPLACENO PŘED ZALOŽENÍM SPOLEČNOSTI</a:t>
            </a:r>
          </a:p>
          <a:p>
            <a:pPr marL="270890" indent="-270890" defTabSz="361188">
              <a:lnSpc>
                <a:spcPct val="90000"/>
              </a:lnSpc>
              <a:spcBef>
                <a:spcPts val="500"/>
              </a:spcBef>
              <a:defRPr sz="2200"/>
            </a:pPr>
            <a:r>
              <a:t>Před založením společnosti musí být splaceny všechny nepeněžité vklady</a:t>
            </a:r>
          </a:p>
        </p:txBody>
      </p:sp>
      <p:sp>
        <p:nvSpPr>
          <p:cNvPr id="189"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ráva a povinnost"/>
          <p:cNvSpPr txBox="1">
            <a:spLocks noGrp="1"/>
          </p:cNvSpPr>
          <p:nvPr>
            <p:ph type="title"/>
          </p:nvPr>
        </p:nvSpPr>
        <p:spPr>
          <a:xfrm>
            <a:off x="457200" y="274638"/>
            <a:ext cx="8229600" cy="1143002"/>
          </a:xfrm>
          <a:prstGeom prst="rect">
            <a:avLst/>
          </a:prstGeom>
        </p:spPr>
        <p:txBody>
          <a:bodyPr/>
          <a:lstStyle>
            <a:lvl1pPr>
              <a:defRPr>
                <a:solidFill>
                  <a:srgbClr val="FF061C"/>
                </a:solidFill>
              </a:defRPr>
            </a:lvl1pPr>
          </a:lstStyle>
          <a:p>
            <a:r>
              <a:t>Práva a povinnost</a:t>
            </a:r>
          </a:p>
        </p:txBody>
      </p:sp>
      <p:sp>
        <p:nvSpPr>
          <p:cNvPr id="192" name="Povinnost loajality…"/>
          <p:cNvSpPr txBox="1">
            <a:spLocks noGrp="1"/>
          </p:cNvSpPr>
          <p:nvPr>
            <p:ph type="body" idx="1"/>
          </p:nvPr>
        </p:nvSpPr>
        <p:spPr>
          <a:xfrm>
            <a:off x="457200" y="1600200"/>
            <a:ext cx="8229600" cy="4525963"/>
          </a:xfrm>
          <a:prstGeom prst="rect">
            <a:avLst/>
          </a:prstGeom>
        </p:spPr>
        <p:txBody>
          <a:bodyPr/>
          <a:lstStyle/>
          <a:p>
            <a:pPr marL="318897" indent="-318897" defTabSz="425194">
              <a:defRPr sz="2900"/>
            </a:pPr>
            <a:r>
              <a:t>Povinnost loajality</a:t>
            </a:r>
          </a:p>
          <a:p>
            <a:pPr marL="318897" indent="-318897" defTabSz="425194">
              <a:defRPr sz="2900"/>
            </a:pPr>
            <a:r>
              <a:t>Zákaz konkurence (SS může upravit odlišně)</a:t>
            </a:r>
          </a:p>
          <a:p>
            <a:pPr marL="0" indent="0" defTabSz="425194">
              <a:buSzTx/>
              <a:buNone/>
              <a:defRPr sz="2900"/>
            </a:pPr>
            <a:r>
              <a:t>-&gt; Bez svolení všech ostatních společníků nesmí společník podnikat v předmětu podnikání společnosti, a to ani ve prospěch jiných osob, ani zprostředkovávat obchody společnosti pro jiného. Společník nesmí být ani členem statutárního nebo jiného orgánu jiné obchodní korporace s obdobným předmětem podnikání, ledaže se jedná o koncern.</a:t>
            </a:r>
          </a:p>
        </p:txBody>
      </p:sp>
      <p:sp>
        <p:nvSpPr>
          <p:cNvPr id="193"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Práva a povinnost"/>
          <p:cNvSpPr txBox="1">
            <a:spLocks noGrp="1"/>
          </p:cNvSpPr>
          <p:nvPr>
            <p:ph type="title"/>
          </p:nvPr>
        </p:nvSpPr>
        <p:spPr>
          <a:xfrm>
            <a:off x="457200" y="274638"/>
            <a:ext cx="8229600" cy="1143002"/>
          </a:xfrm>
          <a:prstGeom prst="rect">
            <a:avLst/>
          </a:prstGeom>
        </p:spPr>
        <p:txBody>
          <a:bodyPr/>
          <a:lstStyle>
            <a:lvl1pPr>
              <a:defRPr>
                <a:solidFill>
                  <a:srgbClr val="FF061C"/>
                </a:solidFill>
              </a:defRPr>
            </a:lvl1pPr>
          </a:lstStyle>
          <a:p>
            <a:r>
              <a:t>Práva a povinnost</a:t>
            </a:r>
          </a:p>
        </p:txBody>
      </p:sp>
      <p:sp>
        <p:nvSpPr>
          <p:cNvPr id="196" name="Právo hlasovat (na VH, mimo VH) + zákaz zneužití hlasů…"/>
          <p:cNvSpPr txBox="1">
            <a:spLocks noGrp="1"/>
          </p:cNvSpPr>
          <p:nvPr>
            <p:ph type="body" idx="1"/>
          </p:nvPr>
        </p:nvSpPr>
        <p:spPr>
          <a:xfrm>
            <a:off x="457200" y="1600200"/>
            <a:ext cx="8229600" cy="4525963"/>
          </a:xfrm>
          <a:prstGeom prst="rect">
            <a:avLst/>
          </a:prstGeom>
        </p:spPr>
        <p:txBody>
          <a:bodyPr/>
          <a:lstStyle/>
          <a:p>
            <a:r>
              <a:t>Právo hlasovat (na VH, mimo VH) + zákaz zneužití hlasů</a:t>
            </a:r>
          </a:p>
          <a:p>
            <a:r>
              <a:t>Právo kontroly (požadovat vysvětlení od jednatelů, kontrola dokladů, hospodaření)</a:t>
            </a:r>
          </a:p>
          <a:p>
            <a:r>
              <a:t>Právo požádat o přezkum rozhodnutí VH</a:t>
            </a:r>
          </a:p>
          <a:p>
            <a:r>
              <a:t>Právo na společnickou žalobu (na újmu způsobenou jednatelem) </a:t>
            </a:r>
          </a:p>
        </p:txBody>
      </p:sp>
      <p:sp>
        <p:nvSpPr>
          <p:cNvPr id="197"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Práva a povinnost"/>
          <p:cNvSpPr txBox="1">
            <a:spLocks noGrp="1"/>
          </p:cNvSpPr>
          <p:nvPr>
            <p:ph type="title"/>
          </p:nvPr>
        </p:nvSpPr>
        <p:spPr>
          <a:xfrm>
            <a:off x="457200" y="274638"/>
            <a:ext cx="8229600" cy="1143002"/>
          </a:xfrm>
          <a:prstGeom prst="rect">
            <a:avLst/>
          </a:prstGeom>
        </p:spPr>
        <p:txBody>
          <a:bodyPr/>
          <a:lstStyle>
            <a:lvl1pPr>
              <a:defRPr>
                <a:solidFill>
                  <a:srgbClr val="FF061C"/>
                </a:solidFill>
              </a:defRPr>
            </a:lvl1pPr>
          </a:lstStyle>
          <a:p>
            <a:r>
              <a:t>Práva a povinnost</a:t>
            </a:r>
          </a:p>
        </p:txBody>
      </p:sp>
      <p:sp>
        <p:nvSpPr>
          <p:cNvPr id="200" name="Právo na podíl na zisku (§ 161)…"/>
          <p:cNvSpPr txBox="1">
            <a:spLocks noGrp="1"/>
          </p:cNvSpPr>
          <p:nvPr>
            <p:ph type="body" idx="1"/>
          </p:nvPr>
        </p:nvSpPr>
        <p:spPr>
          <a:xfrm>
            <a:off x="457200" y="1600200"/>
            <a:ext cx="8229600" cy="4525963"/>
          </a:xfrm>
          <a:prstGeom prst="rect">
            <a:avLst/>
          </a:prstGeom>
        </p:spPr>
        <p:txBody>
          <a:bodyPr/>
          <a:lstStyle/>
          <a:p>
            <a:pPr marL="0" indent="0" defTabSz="448055">
              <a:spcBef>
                <a:spcPts val="0"/>
              </a:spcBef>
              <a:buSzTx/>
              <a:buNone/>
              <a:defRPr sz="3900" b="1">
                <a:solidFill>
                  <a:srgbClr val="D10202"/>
                </a:solidFill>
              </a:defRPr>
            </a:pPr>
            <a:r>
              <a:t>Právo na podíl na zisku (§ 161)</a:t>
            </a:r>
          </a:p>
          <a:p>
            <a:pPr marL="336041" indent="-336041" defTabSz="448055">
              <a:lnSpc>
                <a:spcPct val="80000"/>
              </a:lnSpc>
              <a:spcBef>
                <a:spcPts val="500"/>
              </a:spcBef>
              <a:defRPr sz="2300"/>
            </a:pPr>
            <a:r>
              <a:t>společníci se podílejí na zisku určeném VH k rozdělení mezi společníky v poměru svých podílů, ledaže SS určí jinak</a:t>
            </a:r>
          </a:p>
          <a:p>
            <a:pPr marL="336041" indent="-336041" defTabSz="448055">
              <a:lnSpc>
                <a:spcPct val="80000"/>
              </a:lnSpc>
              <a:spcBef>
                <a:spcPts val="500"/>
              </a:spcBef>
              <a:defRPr sz="2300"/>
            </a:pPr>
            <a:r>
              <a:t>vyplácí se v penězích, neurčí-li SS nebo VH jinak</a:t>
            </a:r>
          </a:p>
          <a:p>
            <a:pPr marL="336041" indent="-336041" defTabSz="448055">
              <a:lnSpc>
                <a:spcPct val="80000"/>
              </a:lnSpc>
              <a:spcBef>
                <a:spcPts val="500"/>
              </a:spcBef>
              <a:defRPr sz="2300"/>
            </a:pPr>
            <a:r>
              <a:t>podíl na zisku vyplatí společnost na své náklady a nebezpečí na adresu společníka nebo bezhotovostním převodem na jeho účet</a:t>
            </a:r>
          </a:p>
          <a:p>
            <a:pPr marL="336041" indent="-336041" defTabSz="448055">
              <a:lnSpc>
                <a:spcPct val="80000"/>
              </a:lnSpc>
              <a:spcBef>
                <a:spcPts val="500"/>
              </a:spcBef>
              <a:defRPr sz="2300"/>
            </a:pPr>
            <a:r>
              <a:t>u podílů, se kterými je spojen pevný podíl na zisku, se usnesení VH nevyžaduje</a:t>
            </a:r>
          </a:p>
          <a:p>
            <a:pPr marL="336041" indent="-336041" defTabSz="448055">
              <a:lnSpc>
                <a:spcPct val="80000"/>
              </a:lnSpc>
              <a:spcBef>
                <a:spcPts val="500"/>
              </a:spcBef>
              <a:defRPr sz="2300"/>
            </a:pPr>
            <a:r>
              <a:t>částka určená k rozdělení mezi společníky nesmí překročit výši hospodářského výsledku posledního skončeného účetního období zvýšenou o nerozdělený zisk z předchozích období a sníženou o ztráty z předchozích období</a:t>
            </a:r>
          </a:p>
        </p:txBody>
      </p:sp>
      <p:sp>
        <p:nvSpPr>
          <p:cNvPr id="201"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ráva a povinnost"/>
          <p:cNvSpPr txBox="1">
            <a:spLocks noGrp="1"/>
          </p:cNvSpPr>
          <p:nvPr>
            <p:ph type="title"/>
          </p:nvPr>
        </p:nvSpPr>
        <p:spPr>
          <a:xfrm>
            <a:off x="457200" y="274638"/>
            <a:ext cx="8229600" cy="1143002"/>
          </a:xfrm>
          <a:prstGeom prst="rect">
            <a:avLst/>
          </a:prstGeom>
        </p:spPr>
        <p:txBody>
          <a:bodyPr/>
          <a:lstStyle>
            <a:lvl1pPr>
              <a:defRPr>
                <a:solidFill>
                  <a:srgbClr val="FF061C"/>
                </a:solidFill>
              </a:defRPr>
            </a:lvl1pPr>
          </a:lstStyle>
          <a:p>
            <a:r>
              <a:t>Práva a povinnost</a:t>
            </a:r>
          </a:p>
        </p:txBody>
      </p:sp>
      <p:sp>
        <p:nvSpPr>
          <p:cNvPr id="204" name="Právo na vypořádací podíl (při zániku účasti společník za trvání společnosti bez právního nástupce; zjišťuje se z účetní závěrky)…"/>
          <p:cNvSpPr txBox="1">
            <a:spLocks noGrp="1"/>
          </p:cNvSpPr>
          <p:nvPr>
            <p:ph type="body" idx="1"/>
          </p:nvPr>
        </p:nvSpPr>
        <p:spPr>
          <a:xfrm>
            <a:off x="457200" y="1600200"/>
            <a:ext cx="8229600" cy="4525963"/>
          </a:xfrm>
          <a:prstGeom prst="rect">
            <a:avLst/>
          </a:prstGeom>
        </p:spPr>
        <p:txBody>
          <a:bodyPr/>
          <a:lstStyle/>
          <a:p>
            <a:r>
              <a:t>Právo na vypořádací podíl (při zániku účasti společník za trvání společnosti bez právního nástupce; zjišťuje se z účetní závěrky)</a:t>
            </a:r>
          </a:p>
          <a:p>
            <a:r>
              <a:t>Právo na podíl na likvidačním zůstatku (při zrušení společnosti s likvidací)</a:t>
            </a:r>
          </a:p>
        </p:txBody>
      </p:sp>
      <p:sp>
        <p:nvSpPr>
          <p:cNvPr id="205"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Datová schránka…"/>
          <p:cNvSpPr txBox="1">
            <a:spLocks noGrp="1"/>
          </p:cNvSpPr>
          <p:nvPr>
            <p:ph type="body" idx="1"/>
          </p:nvPr>
        </p:nvSpPr>
        <p:spPr>
          <a:xfrm>
            <a:off x="457200" y="431333"/>
            <a:ext cx="8229600" cy="5694831"/>
          </a:xfrm>
          <a:prstGeom prst="rect">
            <a:avLst/>
          </a:prstGeom>
        </p:spPr>
        <p:txBody>
          <a:bodyPr/>
          <a:lstStyle/>
          <a:p>
            <a:pPr marL="0" indent="0" defTabSz="310895">
              <a:spcBef>
                <a:spcPts val="500"/>
              </a:spcBef>
              <a:buSzTx/>
              <a:buNone/>
              <a:defRPr sz="2100" b="1"/>
            </a:pPr>
            <a:r>
              <a:t>Datová schránka</a:t>
            </a:r>
          </a:p>
          <a:p>
            <a:pPr marL="233172" indent="-233172" defTabSz="310895">
              <a:spcBef>
                <a:spcPts val="500"/>
              </a:spcBef>
              <a:defRPr sz="2100"/>
            </a:pPr>
            <a:r>
              <a:t>Právnická osoba má zřízeno ze zákona</a:t>
            </a:r>
          </a:p>
          <a:p>
            <a:pPr marL="233172" indent="-233172" defTabSz="310895">
              <a:spcBef>
                <a:spcPts val="500"/>
              </a:spcBef>
              <a:defRPr sz="2100"/>
            </a:pPr>
            <a:r>
              <a:t>Je zřízena po vzniku, tj. po zápisu do OR</a:t>
            </a:r>
          </a:p>
          <a:p>
            <a:pPr marL="233172" indent="-233172" defTabSz="310895">
              <a:spcBef>
                <a:spcPts val="500"/>
              </a:spcBef>
              <a:defRPr sz="2100"/>
            </a:pPr>
            <a:r>
              <a:t>Přístupové údaje jsou doručovány jednateli</a:t>
            </a:r>
          </a:p>
          <a:p>
            <a:pPr marL="233172" indent="-233172" defTabSz="310895">
              <a:spcBef>
                <a:spcPts val="500"/>
              </a:spcBef>
              <a:defRPr sz="2100"/>
            </a:pPr>
            <a:r>
              <a:t>Se státními orgány elektronická komunikace prostřednictvím datové schránky - např. vůči FÚ dokonce povinnost - povinně podávat daňová přiznání a hlášení elektronicky datovou schránkou.</a:t>
            </a:r>
          </a:p>
          <a:p>
            <a:pPr marL="233172" indent="-233172" defTabSz="310895">
              <a:spcBef>
                <a:spcPts val="500"/>
              </a:spcBef>
              <a:defRPr sz="2100"/>
            </a:pPr>
            <a:r>
              <a:t>Naopak úřady skrze datovou schránku povinně komunikují s PO </a:t>
            </a:r>
          </a:p>
          <a:p>
            <a:pPr marL="233172" indent="-233172" defTabSz="310895">
              <a:spcBef>
                <a:spcPts val="500"/>
              </a:spcBef>
              <a:defRPr sz="2100"/>
            </a:pPr>
            <a:r>
              <a:t>Fikce doručení – 10 dnem po dodání zprávy do datové schránky se tato považuje za doručenou, i když se adresát do schránky nepřihlásí</a:t>
            </a:r>
          </a:p>
          <a:p>
            <a:pPr marL="233172" indent="-233172" defTabSz="310895">
              <a:spcBef>
                <a:spcPts val="500"/>
              </a:spcBef>
              <a:defRPr sz="2100"/>
            </a:pPr>
            <a:r>
              <a:t>pokud vyzvednutí zprávy bránila adresátovi překážka, může do 15 dnů po doručení překážky požádat o prominutí zmeškání úkonu</a:t>
            </a:r>
          </a:p>
          <a:p>
            <a:pPr marL="233172" indent="-233172" defTabSz="310895">
              <a:spcBef>
                <a:spcPts val="500"/>
              </a:spcBef>
              <a:defRPr sz="2100"/>
            </a:pPr>
            <a:r>
              <a:t>fikce se  nevztahuje na dodávání dokumentů mezi soukromými subjekty navzájem </a:t>
            </a:r>
          </a:p>
          <a:p>
            <a:pPr marL="233172" indent="-233172" defTabSz="310895">
              <a:spcBef>
                <a:spcPts val="500"/>
              </a:spcBef>
              <a:defRPr sz="2100" u="sng">
                <a:solidFill>
                  <a:srgbClr val="0000FF"/>
                </a:solidFill>
                <a:uFill>
                  <a:solidFill>
                    <a:srgbClr val="0000FF"/>
                  </a:solidFill>
                </a:uFill>
              </a:defRPr>
            </a:pPr>
            <a:r>
              <a:rPr>
                <a:hlinkClick r:id="rId2"/>
              </a:rPr>
              <a:t>www.mojedatovaschranka.cz</a:t>
            </a:r>
            <a:r>
              <a:rPr u="none">
                <a:solidFill>
                  <a:srgbClr val="000000"/>
                </a:solidFill>
                <a:uFillTx/>
              </a:rPr>
              <a:t> </a:t>
            </a:r>
          </a:p>
        </p:txBody>
      </p:sp>
      <p:sp>
        <p:nvSpPr>
          <p:cNvPr id="208"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o vznik společnosti je třeba se registrovat na finančním úřadu k dani z příjmu PO, případně k platbě DPH, silniční daně …"/>
          <p:cNvSpPr txBox="1">
            <a:spLocks noGrp="1"/>
          </p:cNvSpPr>
          <p:nvPr>
            <p:ph type="body" idx="1"/>
          </p:nvPr>
        </p:nvSpPr>
        <p:spPr>
          <a:xfrm>
            <a:off x="457200" y="533789"/>
            <a:ext cx="8229600" cy="5592374"/>
          </a:xfrm>
          <a:prstGeom prst="rect">
            <a:avLst/>
          </a:prstGeom>
        </p:spPr>
        <p:txBody>
          <a:bodyPr/>
          <a:lstStyle/>
          <a:p>
            <a:r>
              <a:t>Po vznik společnosti je třeba se registrovat na finančním úřadu k dani z příjmu PO, případně k platbě DPH, silniční daně …</a:t>
            </a:r>
          </a:p>
        </p:txBody>
      </p:sp>
      <p:sp>
        <p:nvSpPr>
          <p:cNvPr id="211"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Nadpis 2"/>
          <p:cNvSpPr txBox="1">
            <a:spLocks noGrp="1"/>
          </p:cNvSpPr>
          <p:nvPr>
            <p:ph type="title"/>
          </p:nvPr>
        </p:nvSpPr>
        <p:spPr>
          <a:xfrm>
            <a:off x="457200" y="144532"/>
            <a:ext cx="8229600" cy="724467"/>
          </a:xfrm>
          <a:prstGeom prst="rect">
            <a:avLst/>
          </a:prstGeom>
        </p:spPr>
        <p:txBody>
          <a:bodyPr/>
          <a:lstStyle>
            <a:lvl1pPr>
              <a:defRPr sz="4000" b="1">
                <a:solidFill>
                  <a:srgbClr val="FF0000"/>
                </a:solidFill>
              </a:defRPr>
            </a:lvl1pPr>
          </a:lstStyle>
          <a:p>
            <a:r>
              <a:t>Změny výše základního kapitálu</a:t>
            </a:r>
          </a:p>
        </p:txBody>
      </p:sp>
      <p:sp>
        <p:nvSpPr>
          <p:cNvPr id="214" name="Zástupný symbol pro obsah 2"/>
          <p:cNvSpPr txBox="1">
            <a:spLocks noGrp="1"/>
          </p:cNvSpPr>
          <p:nvPr>
            <p:ph type="body" idx="1"/>
          </p:nvPr>
        </p:nvSpPr>
        <p:spPr>
          <a:xfrm>
            <a:off x="457200" y="1234438"/>
            <a:ext cx="8229600" cy="5623564"/>
          </a:xfrm>
          <a:prstGeom prst="rect">
            <a:avLst/>
          </a:prstGeom>
        </p:spPr>
        <p:txBody>
          <a:bodyPr/>
          <a:lstStyle/>
          <a:p>
            <a:pPr marL="452627" lvl="2" indent="-452627" defTabSz="452627">
              <a:lnSpc>
                <a:spcPct val="90000"/>
              </a:lnSpc>
              <a:spcBef>
                <a:spcPts val="500"/>
              </a:spcBef>
              <a:buFontTx/>
              <a:buAutoNum type="arabicPeriod"/>
              <a:defRPr sz="2100" b="1">
                <a:solidFill>
                  <a:srgbClr val="FF0000"/>
                </a:solidFill>
              </a:defRPr>
            </a:pPr>
            <a:r>
              <a:t>Zvýšení základního kapitálu </a:t>
            </a:r>
            <a:r>
              <a:rPr b="0">
                <a:solidFill>
                  <a:srgbClr val="000000"/>
                </a:solidFill>
              </a:rPr>
              <a:t>- </a:t>
            </a:r>
            <a:r>
              <a:rPr>
                <a:solidFill>
                  <a:srgbClr val="000000"/>
                </a:solidFill>
              </a:rPr>
              <a:t>převzetím vkladové povinnosti / z vlastních zdrojů / kombinací </a:t>
            </a:r>
            <a:r>
              <a:rPr b="0">
                <a:solidFill>
                  <a:srgbClr val="000000"/>
                </a:solidFill>
              </a:rPr>
              <a:t>- dnem účinnosti je nově den schválení VH – zápis do OR je deklaratorní a nesmí nastat dříve, než je zvolený den účinnosti zvýšení (spol. si může určit i konstitutivní) – rozhodující je fakt uvedený v notářském zápise o zvýšení ZK (+ zápis musí být do 2 měsíců od rozhodnutí VH) - </a:t>
            </a:r>
            <a:r>
              <a:rPr>
                <a:solidFill>
                  <a:srgbClr val="000000"/>
                </a:solidFill>
              </a:rPr>
              <a:t>vyžaduje se 2/3 kvalifikovaná většina všech společníků</a:t>
            </a:r>
            <a:r>
              <a:rPr b="0">
                <a:solidFill>
                  <a:srgbClr val="000000"/>
                </a:solidFill>
              </a:rPr>
              <a:t> </a:t>
            </a:r>
          </a:p>
          <a:p>
            <a:pPr marL="339470" lvl="2" indent="-339470" defTabSz="452627">
              <a:lnSpc>
                <a:spcPct val="90000"/>
              </a:lnSpc>
              <a:spcBef>
                <a:spcPts val="500"/>
              </a:spcBef>
              <a:defRPr sz="2100" b="1">
                <a:solidFill>
                  <a:srgbClr val="FF0000"/>
                </a:solidFill>
              </a:defRPr>
            </a:pPr>
            <a:r>
              <a:t>zvýšení převzetím vkladové povinnosti </a:t>
            </a:r>
            <a:r>
              <a:rPr b="0">
                <a:solidFill>
                  <a:srgbClr val="000000"/>
                </a:solidFill>
              </a:rPr>
              <a:t>– na zvýšení se podílí společníci podle výše svých podílů (ale </a:t>
            </a:r>
            <a:r>
              <a:rPr>
                <a:solidFill>
                  <a:srgbClr val="000000"/>
                </a:solidFill>
              </a:rPr>
              <a:t>společník se účasti – přednostního práva může písemně s ověřeným podpisem vzdát </a:t>
            </a:r>
            <a:r>
              <a:rPr b="0">
                <a:solidFill>
                  <a:srgbClr val="000000"/>
                </a:solidFill>
              </a:rPr>
              <a:t>-&gt; </a:t>
            </a:r>
            <a:r>
              <a:rPr>
                <a:solidFill>
                  <a:srgbClr val="000000"/>
                </a:solidFill>
              </a:rPr>
              <a:t>ředění jeho podílu </a:t>
            </a:r>
            <a:r>
              <a:rPr b="0">
                <a:solidFill>
                  <a:srgbClr val="000000"/>
                </a:solidFill>
              </a:rPr>
              <a:t>X nelze se vzdát dopředu pro případ zvýšení ZK) - společník učiní písemné prohlášení o převzetí povinnosti ke zvýšení vkladu - možné jen když jsou dosavadní vklady zcela splaceny (výjimka pokud zvýšením vznikají nové podíly) </a:t>
            </a:r>
          </a:p>
          <a:p>
            <a:pPr marL="339470" lvl="2" indent="-339470" defTabSz="452627">
              <a:lnSpc>
                <a:spcPct val="90000"/>
              </a:lnSpc>
              <a:spcBef>
                <a:spcPts val="500"/>
              </a:spcBef>
              <a:defRPr sz="2100" b="1">
                <a:solidFill>
                  <a:srgbClr val="FF0000"/>
                </a:solidFill>
              </a:defRPr>
            </a:pPr>
            <a:r>
              <a:t>zvýšení z vlastních zdrojů </a:t>
            </a:r>
            <a:r>
              <a:rPr b="0">
                <a:solidFill>
                  <a:srgbClr val="000000"/>
                </a:solidFill>
              </a:rPr>
              <a:t>- lze zvýšit až do výše vlastního kapitálu spol. - </a:t>
            </a:r>
            <a:r>
              <a:rPr>
                <a:solidFill>
                  <a:srgbClr val="000000"/>
                </a:solidFill>
              </a:rPr>
              <a:t>mění se výše vkladů společníků v poměru dosavadní výše jejich vkladů </a:t>
            </a:r>
            <a:r>
              <a:rPr b="0">
                <a:solidFill>
                  <a:srgbClr val="000000"/>
                </a:solidFill>
              </a:rPr>
              <a:t>- možné jen se schválenou účetní závěrkou od auditora </a:t>
            </a:r>
          </a:p>
        </p:txBody>
      </p:sp>
      <p:sp>
        <p:nvSpPr>
          <p:cNvPr id="215"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Nadpis 2"/>
          <p:cNvSpPr txBox="1">
            <a:spLocks noGrp="1"/>
          </p:cNvSpPr>
          <p:nvPr>
            <p:ph type="title"/>
          </p:nvPr>
        </p:nvSpPr>
        <p:spPr>
          <a:xfrm>
            <a:off x="457200" y="144532"/>
            <a:ext cx="8229600" cy="724467"/>
          </a:xfrm>
          <a:prstGeom prst="rect">
            <a:avLst/>
          </a:prstGeom>
        </p:spPr>
        <p:txBody>
          <a:bodyPr/>
          <a:lstStyle>
            <a:lvl1pPr>
              <a:defRPr sz="4000" b="1">
                <a:solidFill>
                  <a:srgbClr val="FF0000"/>
                </a:solidFill>
              </a:defRPr>
            </a:lvl1pPr>
          </a:lstStyle>
          <a:p>
            <a:r>
              <a:t>Změny výše základního kapitálu</a:t>
            </a:r>
          </a:p>
        </p:txBody>
      </p:sp>
      <p:sp>
        <p:nvSpPr>
          <p:cNvPr id="218" name="Zástupný symbol pro obsah 2"/>
          <p:cNvSpPr txBox="1">
            <a:spLocks noGrp="1"/>
          </p:cNvSpPr>
          <p:nvPr>
            <p:ph type="body" idx="1"/>
          </p:nvPr>
        </p:nvSpPr>
        <p:spPr>
          <a:xfrm>
            <a:off x="457200" y="1234438"/>
            <a:ext cx="8229600" cy="5623564"/>
          </a:xfrm>
          <a:prstGeom prst="rect">
            <a:avLst/>
          </a:prstGeom>
        </p:spPr>
        <p:txBody>
          <a:bodyPr/>
          <a:lstStyle/>
          <a:p>
            <a:pPr marL="457200" lvl="2" indent="-457200">
              <a:spcBef>
                <a:spcPts val="500"/>
              </a:spcBef>
              <a:buFontTx/>
              <a:buAutoNum type="arabicPeriod" startAt="2"/>
              <a:defRPr sz="2200" b="1">
                <a:solidFill>
                  <a:srgbClr val="FF0000"/>
                </a:solidFill>
              </a:defRPr>
            </a:pPr>
            <a:r>
              <a:t>Snížení základního kapitálu </a:t>
            </a:r>
            <a:r>
              <a:rPr b="0">
                <a:solidFill>
                  <a:srgbClr val="000000"/>
                </a:solidFill>
              </a:rPr>
              <a:t>– kvůli ochraně věřitelů + z důvodu, že společnost nemůže nabýt vlastní podíl - </a:t>
            </a:r>
            <a:r>
              <a:rPr>
                <a:solidFill>
                  <a:srgbClr val="000000"/>
                </a:solidFill>
              </a:rPr>
              <a:t>vklady snižují rovnoměrně</a:t>
            </a:r>
            <a:r>
              <a:rPr b="0">
                <a:solidFill>
                  <a:srgbClr val="000000"/>
                </a:solidFill>
              </a:rPr>
              <a:t>, pokud se společníci nedohodnou jinak (nelze, aby něčí podíl zanikl úplně bez uzavření dohody o ukončení účasti) - zápis je deklaratorní a nesmí nastat dříve, než je zvolený den účinnosti snížení - jednatelé zveřejní usnesení o snížení ZK do 15 dní, a to 2x s 30 denním odstupem - zároveň jednatelé vyzvou věřitele, aby přihlásili své pohledávky do 90 dní od posledního zveřejnění usnesení (není třeba, pokud snížení ZK k pokrytí ztráty) - společnost poskytne zajištění věřitelům, kteří se přihlásí nebo pohledávku uspokojí (není třeba, pokud se snížením nezhorší dobytnost – v nejasnostech rozhodne soud) –</a:t>
            </a:r>
          </a:p>
          <a:p>
            <a:pPr marL="342900" lvl="2" indent="-342900">
              <a:spcBef>
                <a:spcPts val="500"/>
              </a:spcBef>
              <a:defRPr sz="2200" b="1"/>
            </a:pPr>
            <a:r>
              <a:t>soud snížení ZK zapíše, pokud</a:t>
            </a:r>
            <a:r>
              <a:rPr b="0"/>
              <a:t>: </a:t>
            </a:r>
            <a:r>
              <a:t>nepřihlásí se žádný věřitel, prohlášení spol. o neexistenci věřitele s právem na zajištění nebo úhradu, prokázáno zajištění nebo úhrada, existuje dohoda s věřiteli </a:t>
            </a:r>
          </a:p>
        </p:txBody>
      </p:sp>
      <p:sp>
        <p:nvSpPr>
          <p:cNvPr id="219"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Zástupný symbol pro obsah 2"/>
          <p:cNvSpPr txBox="1">
            <a:spLocks noGrp="1"/>
          </p:cNvSpPr>
          <p:nvPr>
            <p:ph type="body" idx="1"/>
          </p:nvPr>
        </p:nvSpPr>
        <p:spPr>
          <a:xfrm>
            <a:off x="366665" y="1679083"/>
            <a:ext cx="8229601" cy="4525965"/>
          </a:xfrm>
          <a:prstGeom prst="rect">
            <a:avLst/>
          </a:prstGeom>
        </p:spPr>
        <p:txBody>
          <a:bodyPr/>
          <a:lstStyle/>
          <a:p>
            <a:pPr marL="0" indent="0" algn="ctr">
              <a:spcBef>
                <a:spcPts val="0"/>
              </a:spcBef>
              <a:buSzTx/>
              <a:buNone/>
              <a:defRPr sz="6000" b="1">
                <a:solidFill>
                  <a:srgbClr val="D10202"/>
                </a:solidFill>
              </a:defRPr>
            </a:pPr>
            <a:endParaRPr/>
          </a:p>
          <a:p>
            <a:pPr marL="0" indent="0" algn="ctr">
              <a:spcBef>
                <a:spcPts val="0"/>
              </a:spcBef>
              <a:buSzTx/>
              <a:buNone/>
              <a:defRPr sz="6000" b="1">
                <a:solidFill>
                  <a:srgbClr val="D10202"/>
                </a:solidFill>
              </a:defRPr>
            </a:pPr>
            <a:r>
              <a:t>Děkuji za pozornost!</a:t>
            </a:r>
          </a:p>
        </p:txBody>
      </p:sp>
      <p:sp>
        <p:nvSpPr>
          <p:cNvPr id="222" name="Číslo snímku"/>
          <p:cNvSpPr txBox="1">
            <a:spLocks noGrp="1"/>
          </p:cNvSpPr>
          <p:nvPr>
            <p:ph type="sldNum" sz="quarter" idx="4294967295"/>
          </p:nvPr>
        </p:nvSpPr>
        <p:spPr>
          <a:xfrm>
            <a:off x="8428176" y="6414760"/>
            <a:ext cx="258622"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Orgány s.r.o.</a:t>
            </a:r>
          </a:p>
        </p:txBody>
      </p:sp>
      <p:sp>
        <p:nvSpPr>
          <p:cNvPr id="120" name="Zástupný symbol pro text 2"/>
          <p:cNvSpPr txBox="1">
            <a:spLocks noGrp="1"/>
          </p:cNvSpPr>
          <p:nvPr>
            <p:ph type="body" idx="1"/>
          </p:nvPr>
        </p:nvSpPr>
        <p:spPr>
          <a:xfrm>
            <a:off x="457200" y="1600200"/>
            <a:ext cx="8229600" cy="4525963"/>
          </a:xfrm>
          <a:prstGeom prst="rect">
            <a:avLst/>
          </a:prstGeom>
        </p:spPr>
        <p:txBody>
          <a:bodyPr/>
          <a:lstStyle/>
          <a:p>
            <a:pPr>
              <a:lnSpc>
                <a:spcPct val="90000"/>
              </a:lnSpc>
            </a:pPr>
            <a:r>
              <a:t>Nejvyšším orgánem společnosti je valná hromada. </a:t>
            </a:r>
          </a:p>
          <a:p>
            <a:pPr>
              <a:lnSpc>
                <a:spcPct val="90000"/>
              </a:lnSpc>
            </a:pPr>
            <a:r>
              <a:t>Statutárním orgánem je jeden či více jednatelů, počet jednatelů musí být stanoven ve smlouvě. Více jednatelů tvoří kolektivní orgán tehdy, pokud to stanoví smlouva. Pokud smlouva tuto otázku neupravuje, je každý jednatel samostatným orgánem.</a:t>
            </a:r>
          </a:p>
          <a:p>
            <a:pPr>
              <a:lnSpc>
                <a:spcPct val="90000"/>
              </a:lnSpc>
            </a:pPr>
            <a:r>
              <a:t>Dozorčí rada – fakultativní orgán</a:t>
            </a:r>
          </a:p>
        </p:txBody>
      </p:sp>
      <p:sp>
        <p:nvSpPr>
          <p:cNvPr id="121" name="Číslo snímku"/>
          <p:cNvSpPr txBox="1">
            <a:spLocks noGrp="1"/>
          </p:cNvSpPr>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Nadpis 2"/>
          <p:cNvSpPr txBox="1">
            <a:spLocks noGrp="1"/>
          </p:cNvSpPr>
          <p:nvPr>
            <p:ph type="title"/>
          </p:nvPr>
        </p:nvSpPr>
        <p:spPr>
          <a:xfrm>
            <a:off x="457200" y="-2"/>
            <a:ext cx="8229600" cy="724468"/>
          </a:xfrm>
          <a:prstGeom prst="rect">
            <a:avLst/>
          </a:prstGeom>
        </p:spPr>
        <p:txBody>
          <a:bodyPr/>
          <a:lstStyle>
            <a:lvl1pPr>
              <a:defRPr sz="4000" b="1">
                <a:solidFill>
                  <a:srgbClr val="FF0000"/>
                </a:solidFill>
              </a:defRPr>
            </a:lvl1pPr>
          </a:lstStyle>
          <a:p>
            <a:r>
              <a:t>s.r.o.– orgány</a:t>
            </a:r>
          </a:p>
        </p:txBody>
      </p:sp>
      <p:sp>
        <p:nvSpPr>
          <p:cNvPr id="124" name="Zástupný symbol pro obsah 2"/>
          <p:cNvSpPr txBox="1">
            <a:spLocks noGrp="1"/>
          </p:cNvSpPr>
          <p:nvPr>
            <p:ph type="body" idx="1"/>
          </p:nvPr>
        </p:nvSpPr>
        <p:spPr>
          <a:xfrm>
            <a:off x="457200" y="810930"/>
            <a:ext cx="8229600" cy="5734408"/>
          </a:xfrm>
          <a:prstGeom prst="rect">
            <a:avLst/>
          </a:prstGeom>
        </p:spPr>
        <p:txBody>
          <a:bodyPr/>
          <a:lstStyle/>
          <a:p>
            <a:pPr marL="514350" lvl="2" indent="-514350">
              <a:lnSpc>
                <a:spcPct val="90000"/>
              </a:lnSpc>
              <a:spcBef>
                <a:spcPts val="600"/>
              </a:spcBef>
              <a:buFontTx/>
              <a:buAutoNum type="arabicPeriod"/>
              <a:defRPr sz="2700" b="1">
                <a:solidFill>
                  <a:srgbClr val="FF0000"/>
                </a:solidFill>
              </a:defRPr>
            </a:pPr>
            <a:r>
              <a:t>valná hromada </a:t>
            </a:r>
            <a:endParaRPr sz="3000"/>
          </a:p>
          <a:p>
            <a:pPr marL="342900" lvl="2" indent="-342900">
              <a:lnSpc>
                <a:spcPct val="90000"/>
              </a:lnSpc>
              <a:spcBef>
                <a:spcPts val="600"/>
              </a:spcBef>
              <a:buFontTx/>
              <a:buChar char="-"/>
              <a:defRPr sz="2500" b="1">
                <a:solidFill>
                  <a:srgbClr val="FF0000"/>
                </a:solidFill>
              </a:defRPr>
            </a:pPr>
            <a:r>
              <a:t>nejvyšší orgán společnosti </a:t>
            </a:r>
          </a:p>
          <a:p>
            <a:pPr marL="342900" lvl="2" indent="-342900">
              <a:lnSpc>
                <a:spcPct val="90000"/>
              </a:lnSpc>
              <a:spcBef>
                <a:spcPts val="600"/>
              </a:spcBef>
              <a:buFontTx/>
              <a:buChar char="-"/>
              <a:defRPr sz="2500" b="1">
                <a:solidFill>
                  <a:srgbClr val="FF0000"/>
                </a:solidFill>
              </a:defRPr>
            </a:pPr>
            <a:r>
              <a:t>tvoří ji všichni společníci</a:t>
            </a:r>
            <a:r>
              <a:rPr b="0">
                <a:solidFill>
                  <a:srgbClr val="000000"/>
                </a:solidFill>
              </a:rPr>
              <a:t> </a:t>
            </a:r>
            <a:endParaRPr sz="2200"/>
          </a:p>
          <a:p>
            <a:pPr marL="342900" lvl="2" indent="-342900">
              <a:lnSpc>
                <a:spcPct val="90000"/>
              </a:lnSpc>
              <a:spcBef>
                <a:spcPts val="600"/>
              </a:spcBef>
              <a:buFontTx/>
              <a:buChar char="-"/>
              <a:defRPr sz="2500"/>
            </a:pPr>
            <a:r>
              <a:t>obecně VH usnášeníschopná při účasti společníků s alespoň polovinou hlasů</a:t>
            </a:r>
            <a:r>
              <a:rPr>
                <a:solidFill>
                  <a:srgbClr val="FF0000"/>
                </a:solidFill>
              </a:rPr>
              <a:t> </a:t>
            </a:r>
            <a:endParaRPr b="1">
              <a:solidFill>
                <a:srgbClr val="FF0000"/>
              </a:solidFill>
            </a:endParaRPr>
          </a:p>
          <a:p>
            <a:pPr marL="342900" lvl="2" indent="-342900">
              <a:lnSpc>
                <a:spcPct val="90000"/>
              </a:lnSpc>
              <a:spcBef>
                <a:spcPts val="600"/>
              </a:spcBef>
              <a:buFontTx/>
              <a:buChar char="-"/>
              <a:defRPr sz="2500"/>
            </a:pPr>
            <a:r>
              <a:t>rozhoduje prostou většinou (…), pokud zákon či SS nevyžaduje vyšší kvorum (zákon např. 2/3 při změně SS o zrušení společnosti) </a:t>
            </a:r>
          </a:p>
          <a:p>
            <a:pPr marL="342900" lvl="2" indent="-342900">
              <a:lnSpc>
                <a:spcPct val="90000"/>
              </a:lnSpc>
              <a:spcBef>
                <a:spcPts val="600"/>
              </a:spcBef>
              <a:buFontTx/>
              <a:buChar char="-"/>
              <a:defRPr sz="2500"/>
            </a:pPr>
            <a:r>
              <a:t>x společník nemůže vykonávat hlasovací právo (tzv. sistace hlasovacích práv), pokud se rozhoduje o jeho nepeněžitém vkladu, prominutí jeho povinností, jeho vyloučení, je v prodlení s úhradou vkladu nebo příplatku </a:t>
            </a:r>
          </a:p>
        </p:txBody>
      </p:sp>
      <p:sp>
        <p:nvSpPr>
          <p:cNvPr id="125" name="Číslo snímku"/>
          <p:cNvSpPr txBox="1">
            <a:spLocks noGrp="1"/>
          </p:cNvSpPr>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Nadpis 2"/>
          <p:cNvSpPr txBox="1">
            <a:spLocks noGrp="1"/>
          </p:cNvSpPr>
          <p:nvPr>
            <p:ph type="title"/>
          </p:nvPr>
        </p:nvSpPr>
        <p:spPr>
          <a:xfrm>
            <a:off x="457200" y="-2"/>
            <a:ext cx="8229600" cy="724468"/>
          </a:xfrm>
          <a:prstGeom prst="rect">
            <a:avLst/>
          </a:prstGeom>
        </p:spPr>
        <p:txBody>
          <a:bodyPr/>
          <a:lstStyle>
            <a:lvl1pPr>
              <a:defRPr sz="4000" b="1">
                <a:solidFill>
                  <a:srgbClr val="FF0000"/>
                </a:solidFill>
              </a:defRPr>
            </a:lvl1pPr>
          </a:lstStyle>
          <a:p>
            <a:r>
              <a:t>s.r.o.– orgány</a:t>
            </a:r>
          </a:p>
        </p:txBody>
      </p:sp>
      <p:sp>
        <p:nvSpPr>
          <p:cNvPr id="128" name="Zástupný symbol pro obsah 2"/>
          <p:cNvSpPr txBox="1">
            <a:spLocks noGrp="1"/>
          </p:cNvSpPr>
          <p:nvPr>
            <p:ph type="body" idx="1"/>
          </p:nvPr>
        </p:nvSpPr>
        <p:spPr>
          <a:xfrm>
            <a:off x="457200" y="914398"/>
            <a:ext cx="8229600" cy="6195064"/>
          </a:xfrm>
          <a:prstGeom prst="rect">
            <a:avLst/>
          </a:prstGeom>
        </p:spPr>
        <p:txBody>
          <a:bodyPr>
            <a:normAutofit lnSpcReduction="10000"/>
          </a:bodyPr>
          <a:lstStyle/>
          <a:p>
            <a:pPr marL="514350" lvl="2" indent="-514350">
              <a:lnSpc>
                <a:spcPct val="90000"/>
              </a:lnSpc>
              <a:buFontTx/>
              <a:buAutoNum type="arabicPeriod"/>
              <a:defRPr sz="3000" b="1">
                <a:solidFill>
                  <a:srgbClr val="FF0000"/>
                </a:solidFill>
              </a:defRPr>
            </a:pPr>
            <a:r>
              <a:rPr dirty="0" err="1"/>
              <a:t>valná</a:t>
            </a:r>
            <a:r>
              <a:rPr dirty="0"/>
              <a:t> </a:t>
            </a:r>
            <a:r>
              <a:rPr dirty="0" err="1"/>
              <a:t>hromada</a:t>
            </a:r>
            <a:r>
              <a:rPr dirty="0"/>
              <a:t> </a:t>
            </a:r>
          </a:p>
          <a:p>
            <a:pPr marL="342900" lvl="2" indent="-342900">
              <a:lnSpc>
                <a:spcPct val="90000"/>
              </a:lnSpc>
              <a:spcBef>
                <a:spcPts val="500"/>
              </a:spcBef>
              <a:buFontTx/>
              <a:buChar char="-"/>
              <a:defRPr sz="2400" b="1">
                <a:solidFill>
                  <a:srgbClr val="FF0000"/>
                </a:solidFill>
              </a:defRPr>
            </a:pPr>
            <a:r>
              <a:rPr dirty="0" err="1"/>
              <a:t>svolání</a:t>
            </a:r>
            <a:r>
              <a:rPr dirty="0"/>
              <a:t> :</a:t>
            </a:r>
          </a:p>
          <a:p>
            <a:pPr marL="342900" lvl="2" indent="-342900">
              <a:lnSpc>
                <a:spcPct val="90000"/>
              </a:lnSpc>
              <a:spcBef>
                <a:spcPts val="500"/>
              </a:spcBef>
              <a:buFontTx/>
              <a:buChar char="-"/>
              <a:defRPr sz="2400" b="1"/>
            </a:pPr>
            <a:r>
              <a:rPr dirty="0"/>
              <a:t> </a:t>
            </a:r>
            <a:r>
              <a:rPr dirty="0" err="1"/>
              <a:t>Valnou</a:t>
            </a:r>
            <a:r>
              <a:rPr dirty="0"/>
              <a:t> </a:t>
            </a:r>
            <a:r>
              <a:rPr dirty="0" err="1"/>
              <a:t>hromadu</a:t>
            </a:r>
            <a:r>
              <a:rPr dirty="0"/>
              <a:t> </a:t>
            </a:r>
            <a:r>
              <a:rPr dirty="0" err="1"/>
              <a:t>musí</a:t>
            </a:r>
            <a:r>
              <a:rPr dirty="0"/>
              <a:t> </a:t>
            </a:r>
            <a:r>
              <a:rPr dirty="0" err="1"/>
              <a:t>svolat</a:t>
            </a:r>
            <a:r>
              <a:rPr dirty="0"/>
              <a:t> </a:t>
            </a:r>
            <a:r>
              <a:rPr dirty="0" err="1"/>
              <a:t>jednatelé</a:t>
            </a:r>
            <a:r>
              <a:rPr dirty="0"/>
              <a:t> v </a:t>
            </a:r>
            <a:r>
              <a:rPr dirty="0" err="1"/>
              <a:t>termínech</a:t>
            </a:r>
            <a:r>
              <a:rPr dirty="0"/>
              <a:t> </a:t>
            </a:r>
            <a:r>
              <a:rPr dirty="0" err="1"/>
              <a:t>dle</a:t>
            </a:r>
            <a:r>
              <a:rPr dirty="0"/>
              <a:t> </a:t>
            </a:r>
            <a:r>
              <a:rPr dirty="0" err="1"/>
              <a:t>smlouvy</a:t>
            </a:r>
            <a:r>
              <a:rPr dirty="0"/>
              <a:t>, </a:t>
            </a:r>
            <a:r>
              <a:rPr dirty="0" err="1"/>
              <a:t>nejméně</a:t>
            </a:r>
            <a:r>
              <a:rPr dirty="0"/>
              <a:t> </a:t>
            </a:r>
            <a:r>
              <a:rPr dirty="0" err="1"/>
              <a:t>však</a:t>
            </a:r>
            <a:r>
              <a:rPr dirty="0"/>
              <a:t> </a:t>
            </a:r>
            <a:r>
              <a:rPr dirty="0" err="1"/>
              <a:t>jednou</a:t>
            </a:r>
            <a:r>
              <a:rPr dirty="0"/>
              <a:t> </a:t>
            </a:r>
            <a:r>
              <a:rPr dirty="0" err="1"/>
              <a:t>za</a:t>
            </a:r>
            <a:r>
              <a:rPr dirty="0"/>
              <a:t> </a:t>
            </a:r>
            <a:r>
              <a:rPr dirty="0" err="1"/>
              <a:t>rok</a:t>
            </a:r>
            <a:r>
              <a:rPr dirty="0"/>
              <a:t> – do 6 </a:t>
            </a:r>
            <a:r>
              <a:rPr dirty="0" err="1"/>
              <a:t>měsíců</a:t>
            </a:r>
            <a:r>
              <a:rPr dirty="0"/>
              <a:t> od </a:t>
            </a:r>
            <a:r>
              <a:rPr dirty="0" err="1"/>
              <a:t>skončení</a:t>
            </a:r>
            <a:r>
              <a:rPr dirty="0"/>
              <a:t> </a:t>
            </a:r>
            <a:r>
              <a:rPr dirty="0" err="1"/>
              <a:t>účetního</a:t>
            </a:r>
            <a:r>
              <a:rPr dirty="0"/>
              <a:t> </a:t>
            </a:r>
            <a:r>
              <a:rPr dirty="0" err="1"/>
              <a:t>období</a:t>
            </a:r>
            <a:r>
              <a:rPr dirty="0"/>
              <a:t>. </a:t>
            </a:r>
            <a:r>
              <a:rPr dirty="0" err="1"/>
              <a:t>Zákon</a:t>
            </a:r>
            <a:r>
              <a:rPr dirty="0"/>
              <a:t> </a:t>
            </a:r>
            <a:r>
              <a:rPr dirty="0" err="1"/>
              <a:t>pamatuje</a:t>
            </a:r>
            <a:r>
              <a:rPr dirty="0"/>
              <a:t> </a:t>
            </a:r>
            <a:r>
              <a:rPr dirty="0" err="1"/>
              <a:t>i</a:t>
            </a:r>
            <a:r>
              <a:rPr dirty="0"/>
              <a:t> </a:t>
            </a:r>
            <a:r>
              <a:rPr dirty="0" err="1"/>
              <a:t>na</a:t>
            </a:r>
            <a:r>
              <a:rPr dirty="0"/>
              <a:t> </a:t>
            </a:r>
            <a:r>
              <a:rPr dirty="0" err="1"/>
              <a:t>situace</a:t>
            </a:r>
            <a:r>
              <a:rPr dirty="0"/>
              <a:t>, </a:t>
            </a:r>
            <a:r>
              <a:rPr dirty="0" err="1"/>
              <a:t>kdy</a:t>
            </a:r>
            <a:r>
              <a:rPr dirty="0"/>
              <a:t> </a:t>
            </a:r>
            <a:r>
              <a:rPr dirty="0" err="1"/>
              <a:t>jsou</a:t>
            </a:r>
            <a:r>
              <a:rPr dirty="0"/>
              <a:t> </a:t>
            </a:r>
            <a:r>
              <a:rPr dirty="0" err="1"/>
              <a:t>jednatelé</a:t>
            </a:r>
            <a:r>
              <a:rPr dirty="0"/>
              <a:t> </a:t>
            </a:r>
            <a:r>
              <a:rPr dirty="0" err="1"/>
              <a:t>povinni</a:t>
            </a:r>
            <a:r>
              <a:rPr dirty="0"/>
              <a:t> </a:t>
            </a:r>
            <a:r>
              <a:rPr dirty="0" err="1"/>
              <a:t>svolat</a:t>
            </a:r>
            <a:r>
              <a:rPr dirty="0"/>
              <a:t> </a:t>
            </a:r>
            <a:r>
              <a:rPr dirty="0" err="1"/>
              <a:t>valnou</a:t>
            </a:r>
            <a:r>
              <a:rPr dirty="0"/>
              <a:t> </a:t>
            </a:r>
            <a:r>
              <a:rPr dirty="0" err="1"/>
              <a:t>hromadu</a:t>
            </a:r>
            <a:r>
              <a:rPr dirty="0"/>
              <a:t> – </a:t>
            </a:r>
            <a:r>
              <a:rPr dirty="0" err="1"/>
              <a:t>např</a:t>
            </a:r>
            <a:r>
              <a:rPr dirty="0"/>
              <a:t>. </a:t>
            </a:r>
            <a:r>
              <a:rPr dirty="0" err="1"/>
              <a:t>hrozí</a:t>
            </a:r>
            <a:r>
              <a:rPr dirty="0"/>
              <a:t>-li </a:t>
            </a:r>
            <a:r>
              <a:rPr dirty="0" err="1"/>
              <a:t>společnosti</a:t>
            </a:r>
            <a:r>
              <a:rPr dirty="0"/>
              <a:t> </a:t>
            </a:r>
            <a:r>
              <a:rPr dirty="0" err="1"/>
              <a:t>úpadek</a:t>
            </a:r>
            <a:r>
              <a:rPr dirty="0"/>
              <a:t> </a:t>
            </a:r>
            <a:r>
              <a:rPr dirty="0" err="1"/>
              <a:t>podle</a:t>
            </a:r>
            <a:r>
              <a:rPr dirty="0"/>
              <a:t> </a:t>
            </a:r>
            <a:r>
              <a:rPr dirty="0" err="1"/>
              <a:t>jiného</a:t>
            </a:r>
            <a:r>
              <a:rPr dirty="0"/>
              <a:t> </a:t>
            </a:r>
            <a:r>
              <a:rPr dirty="0" err="1"/>
              <a:t>zákona</a:t>
            </a:r>
            <a:r>
              <a:rPr dirty="0"/>
              <a:t>. </a:t>
            </a:r>
            <a:r>
              <a:rPr dirty="0" err="1"/>
              <a:t>Jednatelé</a:t>
            </a:r>
            <a:r>
              <a:rPr dirty="0"/>
              <a:t> </a:t>
            </a:r>
            <a:r>
              <a:rPr dirty="0" err="1"/>
              <a:t>jsou</a:t>
            </a:r>
            <a:r>
              <a:rPr dirty="0"/>
              <a:t> </a:t>
            </a:r>
            <a:r>
              <a:rPr dirty="0" err="1"/>
              <a:t>také</a:t>
            </a:r>
            <a:r>
              <a:rPr dirty="0"/>
              <a:t> </a:t>
            </a:r>
            <a:r>
              <a:rPr dirty="0" err="1"/>
              <a:t>povinni</a:t>
            </a:r>
            <a:r>
              <a:rPr dirty="0"/>
              <a:t> </a:t>
            </a:r>
            <a:r>
              <a:rPr dirty="0" err="1"/>
              <a:t>svolat</a:t>
            </a:r>
            <a:r>
              <a:rPr dirty="0"/>
              <a:t> </a:t>
            </a:r>
            <a:r>
              <a:rPr dirty="0" err="1"/>
              <a:t>valnou</a:t>
            </a:r>
            <a:r>
              <a:rPr dirty="0"/>
              <a:t> </a:t>
            </a:r>
            <a:r>
              <a:rPr dirty="0" err="1"/>
              <a:t>hromadu</a:t>
            </a:r>
            <a:r>
              <a:rPr dirty="0"/>
              <a:t>, </a:t>
            </a:r>
            <a:r>
              <a:rPr dirty="0" err="1"/>
              <a:t>pokud</a:t>
            </a:r>
            <a:r>
              <a:rPr dirty="0"/>
              <a:t> je o to </a:t>
            </a:r>
            <a:r>
              <a:rPr dirty="0" err="1"/>
              <a:t>požádá</a:t>
            </a:r>
            <a:r>
              <a:rPr dirty="0"/>
              <a:t> </a:t>
            </a:r>
            <a:r>
              <a:rPr dirty="0" err="1"/>
              <a:t>kvalifikovaný</a:t>
            </a:r>
            <a:r>
              <a:rPr dirty="0"/>
              <a:t> </a:t>
            </a:r>
            <a:r>
              <a:rPr dirty="0" err="1"/>
              <a:t>společník</a:t>
            </a:r>
            <a:r>
              <a:rPr dirty="0" smtClean="0"/>
              <a:t>.</a:t>
            </a:r>
            <a:endParaRPr lang="cs-CZ" dirty="0" smtClean="0"/>
          </a:p>
          <a:p>
            <a:pPr marL="342900" lvl="2" indent="-342900">
              <a:lnSpc>
                <a:spcPct val="90000"/>
              </a:lnSpc>
              <a:spcBef>
                <a:spcPts val="500"/>
              </a:spcBef>
              <a:buFontTx/>
              <a:buChar char="-"/>
              <a:defRPr sz="2400" b="1"/>
            </a:pPr>
            <a:r>
              <a:rPr lang="cs-CZ" i="1" dirty="0">
                <a:solidFill>
                  <a:schemeClr val="tx1"/>
                </a:solidFill>
              </a:rPr>
              <a:t>Kvalifikovaným společníkem je společník nebo společníci, jejichž vklady dosahují alespoň 10 % základního kapitálu nebo 10 % podíl na hlasovacích právech.</a:t>
            </a:r>
            <a:endParaRPr i="1" dirty="0">
              <a:solidFill>
                <a:schemeClr val="tx1"/>
              </a:solidFill>
            </a:endParaRPr>
          </a:p>
          <a:p>
            <a:pPr marL="342900" lvl="2" indent="-342900">
              <a:lnSpc>
                <a:spcPct val="90000"/>
              </a:lnSpc>
              <a:spcBef>
                <a:spcPts val="500"/>
              </a:spcBef>
              <a:buFontTx/>
              <a:buChar char="-"/>
              <a:defRPr sz="2400" b="1"/>
            </a:pPr>
            <a:r>
              <a:rPr i="1" dirty="0" err="1">
                <a:solidFill>
                  <a:schemeClr val="tx1"/>
                </a:solidFill>
              </a:rPr>
              <a:t>Valnou</a:t>
            </a:r>
            <a:r>
              <a:rPr i="1" dirty="0">
                <a:solidFill>
                  <a:schemeClr val="tx1"/>
                </a:solidFill>
              </a:rPr>
              <a:t> </a:t>
            </a:r>
            <a:r>
              <a:rPr i="1" dirty="0" err="1">
                <a:solidFill>
                  <a:schemeClr val="tx1"/>
                </a:solidFill>
              </a:rPr>
              <a:t>hromadu</a:t>
            </a:r>
            <a:r>
              <a:rPr i="1" dirty="0">
                <a:solidFill>
                  <a:schemeClr val="tx1"/>
                </a:solidFill>
              </a:rPr>
              <a:t> </a:t>
            </a:r>
            <a:r>
              <a:rPr i="1" dirty="0" err="1">
                <a:solidFill>
                  <a:schemeClr val="tx1"/>
                </a:solidFill>
              </a:rPr>
              <a:t>může</a:t>
            </a:r>
            <a:r>
              <a:rPr i="1" dirty="0">
                <a:solidFill>
                  <a:schemeClr val="tx1"/>
                </a:solidFill>
              </a:rPr>
              <a:t> </a:t>
            </a:r>
            <a:r>
              <a:rPr i="1" dirty="0" err="1">
                <a:solidFill>
                  <a:schemeClr val="tx1"/>
                </a:solidFill>
              </a:rPr>
              <a:t>svolat</a:t>
            </a:r>
            <a:r>
              <a:rPr i="1" dirty="0">
                <a:solidFill>
                  <a:schemeClr val="tx1"/>
                </a:solidFill>
              </a:rPr>
              <a:t> </a:t>
            </a:r>
            <a:r>
              <a:rPr i="1" dirty="0" err="1">
                <a:solidFill>
                  <a:schemeClr val="tx1"/>
                </a:solidFill>
              </a:rPr>
              <a:t>i</a:t>
            </a:r>
            <a:r>
              <a:rPr i="1" dirty="0">
                <a:solidFill>
                  <a:schemeClr val="tx1"/>
                </a:solidFill>
              </a:rPr>
              <a:t> </a:t>
            </a:r>
            <a:r>
              <a:rPr i="1" dirty="0" err="1">
                <a:solidFill>
                  <a:schemeClr val="tx1"/>
                </a:solidFill>
              </a:rPr>
              <a:t>dozorčí</a:t>
            </a:r>
            <a:r>
              <a:rPr i="1" dirty="0">
                <a:solidFill>
                  <a:schemeClr val="tx1"/>
                </a:solidFill>
              </a:rPr>
              <a:t> </a:t>
            </a:r>
            <a:r>
              <a:rPr i="1" dirty="0" err="1">
                <a:solidFill>
                  <a:schemeClr val="tx1"/>
                </a:solidFill>
              </a:rPr>
              <a:t>rada</a:t>
            </a:r>
            <a:r>
              <a:rPr i="1" dirty="0">
                <a:solidFill>
                  <a:schemeClr val="tx1"/>
                </a:solidFill>
              </a:rPr>
              <a:t>, </a:t>
            </a:r>
            <a:r>
              <a:rPr dirty="0" err="1"/>
              <a:t>pokud</a:t>
            </a:r>
            <a:r>
              <a:rPr dirty="0"/>
              <a:t> je </a:t>
            </a:r>
            <a:r>
              <a:rPr dirty="0" err="1"/>
              <a:t>ve</a:t>
            </a:r>
            <a:r>
              <a:rPr dirty="0"/>
              <a:t> </a:t>
            </a:r>
            <a:r>
              <a:rPr dirty="0" err="1"/>
              <a:t>společnosti</a:t>
            </a:r>
            <a:r>
              <a:rPr dirty="0"/>
              <a:t> </a:t>
            </a:r>
            <a:r>
              <a:rPr dirty="0" err="1"/>
              <a:t>zřízena</a:t>
            </a:r>
            <a:r>
              <a:rPr dirty="0"/>
              <a:t>. </a:t>
            </a:r>
            <a:r>
              <a:rPr dirty="0" err="1"/>
              <a:t>Valnou</a:t>
            </a:r>
            <a:r>
              <a:rPr dirty="0"/>
              <a:t> </a:t>
            </a:r>
            <a:r>
              <a:rPr dirty="0" err="1"/>
              <a:t>hromadu</a:t>
            </a:r>
            <a:r>
              <a:rPr dirty="0"/>
              <a:t> </a:t>
            </a:r>
            <a:r>
              <a:rPr dirty="0" err="1"/>
              <a:t>může</a:t>
            </a:r>
            <a:r>
              <a:rPr dirty="0"/>
              <a:t> </a:t>
            </a:r>
            <a:r>
              <a:rPr dirty="0" err="1"/>
              <a:t>svolat</a:t>
            </a:r>
            <a:r>
              <a:rPr dirty="0"/>
              <a:t> </a:t>
            </a:r>
            <a:r>
              <a:rPr dirty="0" err="1"/>
              <a:t>i</a:t>
            </a:r>
            <a:r>
              <a:rPr dirty="0"/>
              <a:t> </a:t>
            </a:r>
            <a:r>
              <a:rPr dirty="0" err="1"/>
              <a:t>kvalifikovaný</a:t>
            </a:r>
            <a:r>
              <a:rPr dirty="0"/>
              <a:t> </a:t>
            </a:r>
            <a:r>
              <a:rPr dirty="0" err="1"/>
              <a:t>společník</a:t>
            </a:r>
            <a:r>
              <a:rPr dirty="0"/>
              <a:t>, </a:t>
            </a:r>
            <a:r>
              <a:rPr dirty="0" err="1"/>
              <a:t>pokud</a:t>
            </a:r>
            <a:r>
              <a:rPr dirty="0"/>
              <a:t> </a:t>
            </a:r>
            <a:r>
              <a:rPr dirty="0" err="1"/>
              <a:t>jednatel</a:t>
            </a:r>
            <a:r>
              <a:rPr dirty="0"/>
              <a:t> </a:t>
            </a:r>
            <a:r>
              <a:rPr dirty="0" err="1"/>
              <a:t>nevyhoví</a:t>
            </a:r>
            <a:r>
              <a:rPr dirty="0"/>
              <a:t> </a:t>
            </a:r>
            <a:r>
              <a:rPr dirty="0" err="1"/>
              <a:t>jeho</a:t>
            </a:r>
            <a:r>
              <a:rPr dirty="0"/>
              <a:t> </a:t>
            </a:r>
            <a:r>
              <a:rPr dirty="0" err="1"/>
              <a:t>žádosti</a:t>
            </a:r>
            <a:r>
              <a:rPr dirty="0"/>
              <a:t> o </a:t>
            </a:r>
            <a:r>
              <a:rPr dirty="0" err="1"/>
              <a:t>svolání</a:t>
            </a:r>
            <a:r>
              <a:rPr dirty="0"/>
              <a:t> v </a:t>
            </a:r>
            <a:r>
              <a:rPr dirty="0" err="1"/>
              <a:t>zákonem</a:t>
            </a:r>
            <a:r>
              <a:rPr dirty="0"/>
              <a:t> </a:t>
            </a:r>
            <a:r>
              <a:rPr dirty="0" err="1"/>
              <a:t>stanovené</a:t>
            </a:r>
            <a:r>
              <a:rPr dirty="0"/>
              <a:t> </a:t>
            </a:r>
            <a:r>
              <a:rPr dirty="0" err="1"/>
              <a:t>době</a:t>
            </a:r>
            <a:r>
              <a:rPr dirty="0"/>
              <a:t>. </a:t>
            </a:r>
            <a:r>
              <a:rPr dirty="0" err="1"/>
              <a:t>Každý</a:t>
            </a:r>
            <a:r>
              <a:rPr dirty="0"/>
              <a:t> </a:t>
            </a:r>
            <a:r>
              <a:rPr dirty="0" err="1"/>
              <a:t>společník</a:t>
            </a:r>
            <a:r>
              <a:rPr dirty="0"/>
              <a:t> </a:t>
            </a:r>
            <a:r>
              <a:rPr dirty="0" err="1"/>
              <a:t>pak</a:t>
            </a:r>
            <a:r>
              <a:rPr dirty="0"/>
              <a:t> </a:t>
            </a:r>
            <a:r>
              <a:rPr dirty="0" err="1"/>
              <a:t>může</a:t>
            </a:r>
            <a:r>
              <a:rPr dirty="0"/>
              <a:t> </a:t>
            </a:r>
            <a:r>
              <a:rPr dirty="0" err="1"/>
              <a:t>svolat</a:t>
            </a:r>
            <a:r>
              <a:rPr dirty="0"/>
              <a:t> </a:t>
            </a:r>
            <a:r>
              <a:rPr dirty="0" err="1"/>
              <a:t>valnou</a:t>
            </a:r>
            <a:r>
              <a:rPr dirty="0"/>
              <a:t> </a:t>
            </a:r>
            <a:r>
              <a:rPr dirty="0" err="1"/>
              <a:t>hromadu</a:t>
            </a:r>
            <a:r>
              <a:rPr dirty="0"/>
              <a:t> </a:t>
            </a:r>
            <a:r>
              <a:rPr dirty="0" err="1"/>
              <a:t>tehdy</a:t>
            </a:r>
            <a:r>
              <a:rPr dirty="0"/>
              <a:t>, </a:t>
            </a:r>
            <a:r>
              <a:rPr dirty="0" err="1"/>
              <a:t>pokud</a:t>
            </a:r>
            <a:r>
              <a:rPr dirty="0"/>
              <a:t> </a:t>
            </a:r>
            <a:r>
              <a:rPr dirty="0" err="1"/>
              <a:t>společnost</a:t>
            </a:r>
            <a:r>
              <a:rPr dirty="0"/>
              <a:t> </a:t>
            </a:r>
            <a:r>
              <a:rPr dirty="0" err="1"/>
              <a:t>nemá</a:t>
            </a:r>
            <a:r>
              <a:rPr dirty="0"/>
              <a:t> </a:t>
            </a:r>
            <a:r>
              <a:rPr dirty="0" err="1"/>
              <a:t>žádného</a:t>
            </a:r>
            <a:r>
              <a:rPr dirty="0"/>
              <a:t> </a:t>
            </a:r>
            <a:r>
              <a:rPr dirty="0" err="1"/>
              <a:t>jednatele</a:t>
            </a:r>
            <a:r>
              <a:rPr dirty="0"/>
              <a:t> </a:t>
            </a:r>
            <a:r>
              <a:rPr dirty="0" err="1"/>
              <a:t>nebo</a:t>
            </a:r>
            <a:r>
              <a:rPr dirty="0"/>
              <a:t> </a:t>
            </a:r>
            <a:r>
              <a:rPr dirty="0" err="1"/>
              <a:t>jednatel</a:t>
            </a:r>
            <a:r>
              <a:rPr dirty="0"/>
              <a:t> </a:t>
            </a:r>
            <a:r>
              <a:rPr dirty="0" err="1"/>
              <a:t>dlouhodobě</a:t>
            </a:r>
            <a:r>
              <a:rPr dirty="0"/>
              <a:t> </a:t>
            </a:r>
            <a:r>
              <a:rPr dirty="0" err="1"/>
              <a:t>neplní</a:t>
            </a:r>
            <a:r>
              <a:rPr dirty="0"/>
              <a:t> </a:t>
            </a:r>
            <a:r>
              <a:rPr dirty="0" err="1"/>
              <a:t>své</a:t>
            </a:r>
            <a:r>
              <a:rPr dirty="0"/>
              <a:t> </a:t>
            </a:r>
            <a:r>
              <a:rPr dirty="0" err="1"/>
              <a:t>povinnosti</a:t>
            </a:r>
            <a:r>
              <a:rPr dirty="0"/>
              <a:t>.</a:t>
            </a:r>
          </a:p>
        </p:txBody>
      </p:sp>
      <p:sp>
        <p:nvSpPr>
          <p:cNvPr id="129" name="Číslo snímku"/>
          <p:cNvSpPr txBox="1">
            <a:spLocks noGrp="1"/>
          </p:cNvSpPr>
          <p:nvPr>
            <p:ph type="sldNum" sz="quarter" idx="4294967295"/>
          </p:nvPr>
        </p:nvSpPr>
        <p:spPr>
          <a:xfrm>
            <a:off x="8505417" y="6414760"/>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Svolání valné hromady</a:t>
            </a:r>
          </a:p>
        </p:txBody>
      </p:sp>
      <p:sp>
        <p:nvSpPr>
          <p:cNvPr id="132" name="Zástupný symbol pro text 2"/>
          <p:cNvSpPr txBox="1">
            <a:spLocks noGrp="1"/>
          </p:cNvSpPr>
          <p:nvPr>
            <p:ph type="body" idx="1"/>
          </p:nvPr>
        </p:nvSpPr>
        <p:spPr>
          <a:xfrm>
            <a:off x="651164" y="1517073"/>
            <a:ext cx="8229600" cy="4525963"/>
          </a:xfrm>
          <a:prstGeom prst="rect">
            <a:avLst/>
          </a:prstGeom>
        </p:spPr>
        <p:txBody>
          <a:bodyPr/>
          <a:lstStyle/>
          <a:p>
            <a:pPr marL="0" indent="0" defTabSz="452627">
              <a:lnSpc>
                <a:spcPct val="80000"/>
              </a:lnSpc>
              <a:spcBef>
                <a:spcPts val="600"/>
              </a:spcBef>
              <a:buNone/>
              <a:defRPr sz="2178"/>
            </a:pPr>
            <a:endParaRPr dirty="0"/>
          </a:p>
          <a:p>
            <a:pPr marL="339470" indent="-339470" defTabSz="452627">
              <a:lnSpc>
                <a:spcPct val="80000"/>
              </a:lnSpc>
              <a:spcBef>
                <a:spcPts val="600"/>
              </a:spcBef>
              <a:defRPr sz="2178"/>
            </a:pPr>
            <a:r>
              <a:rPr dirty="0" err="1"/>
              <a:t>Svolavatel</a:t>
            </a:r>
            <a:r>
              <a:rPr dirty="0"/>
              <a:t> </a:t>
            </a:r>
            <a:r>
              <a:rPr dirty="0" err="1"/>
              <a:t>svolá</a:t>
            </a:r>
            <a:r>
              <a:rPr dirty="0"/>
              <a:t> </a:t>
            </a:r>
            <a:r>
              <a:rPr dirty="0" err="1"/>
              <a:t>valnou</a:t>
            </a:r>
            <a:r>
              <a:rPr dirty="0"/>
              <a:t> </a:t>
            </a:r>
            <a:r>
              <a:rPr dirty="0" err="1"/>
              <a:t>hromadu</a:t>
            </a:r>
            <a:r>
              <a:rPr dirty="0"/>
              <a:t> </a:t>
            </a:r>
            <a:r>
              <a:rPr dirty="0" err="1"/>
              <a:t>ve</a:t>
            </a:r>
            <a:r>
              <a:rPr dirty="0"/>
              <a:t> </a:t>
            </a:r>
            <a:r>
              <a:rPr dirty="0" err="1"/>
              <a:t>lhůtě</a:t>
            </a:r>
            <a:r>
              <a:rPr dirty="0"/>
              <a:t> a </a:t>
            </a:r>
            <a:r>
              <a:rPr dirty="0" err="1"/>
              <a:t>způsobem</a:t>
            </a:r>
            <a:r>
              <a:rPr dirty="0"/>
              <a:t> </a:t>
            </a:r>
            <a:r>
              <a:rPr dirty="0" err="1"/>
              <a:t>podle</a:t>
            </a:r>
            <a:r>
              <a:rPr dirty="0"/>
              <a:t> </a:t>
            </a:r>
            <a:r>
              <a:rPr dirty="0" err="1"/>
              <a:t>smlouvy</a:t>
            </a:r>
            <a:r>
              <a:rPr dirty="0"/>
              <a:t>, </a:t>
            </a:r>
            <a:r>
              <a:rPr dirty="0" err="1"/>
              <a:t>jinak</a:t>
            </a:r>
            <a:r>
              <a:rPr dirty="0"/>
              <a:t> </a:t>
            </a:r>
            <a:r>
              <a:rPr dirty="0" err="1"/>
              <a:t>písemnou</a:t>
            </a:r>
            <a:r>
              <a:rPr dirty="0"/>
              <a:t> </a:t>
            </a:r>
            <a:r>
              <a:rPr dirty="0" err="1"/>
              <a:t>pozvánkou</a:t>
            </a:r>
            <a:r>
              <a:rPr dirty="0"/>
              <a:t> 15 </a:t>
            </a:r>
            <a:r>
              <a:rPr dirty="0" err="1"/>
              <a:t>dnů</a:t>
            </a:r>
            <a:r>
              <a:rPr dirty="0"/>
              <a:t> </a:t>
            </a:r>
            <a:r>
              <a:rPr dirty="0" err="1"/>
              <a:t>předem</a:t>
            </a:r>
            <a:r>
              <a:rPr dirty="0"/>
              <a:t>. V </a:t>
            </a:r>
            <a:r>
              <a:rPr dirty="0" err="1"/>
              <a:t>pozvánce</a:t>
            </a:r>
            <a:r>
              <a:rPr dirty="0"/>
              <a:t> je </a:t>
            </a:r>
            <a:r>
              <a:rPr dirty="0" err="1"/>
              <a:t>vymezeno</a:t>
            </a:r>
            <a:r>
              <a:rPr dirty="0"/>
              <a:t> </a:t>
            </a:r>
            <a:r>
              <a:rPr dirty="0" err="1"/>
              <a:t>místo</a:t>
            </a:r>
            <a:r>
              <a:rPr dirty="0"/>
              <a:t>, datum a </a:t>
            </a:r>
            <a:r>
              <a:rPr dirty="0" err="1"/>
              <a:t>čas</a:t>
            </a:r>
            <a:r>
              <a:rPr dirty="0"/>
              <a:t> </a:t>
            </a:r>
            <a:r>
              <a:rPr dirty="0" err="1"/>
              <a:t>zahájení</a:t>
            </a:r>
            <a:r>
              <a:rPr dirty="0"/>
              <a:t> </a:t>
            </a:r>
            <a:r>
              <a:rPr dirty="0" err="1"/>
              <a:t>valné</a:t>
            </a:r>
            <a:r>
              <a:rPr dirty="0"/>
              <a:t> </a:t>
            </a:r>
            <a:r>
              <a:rPr dirty="0" err="1"/>
              <a:t>hromady</a:t>
            </a:r>
            <a:r>
              <a:rPr dirty="0"/>
              <a:t> a </a:t>
            </a:r>
            <a:r>
              <a:rPr dirty="0" err="1"/>
              <a:t>také</a:t>
            </a:r>
            <a:r>
              <a:rPr dirty="0"/>
              <a:t> </a:t>
            </a:r>
            <a:r>
              <a:rPr dirty="0" err="1"/>
              <a:t>pořad</a:t>
            </a:r>
            <a:r>
              <a:rPr dirty="0"/>
              <a:t> </a:t>
            </a:r>
            <a:r>
              <a:rPr dirty="0" err="1"/>
              <a:t>jejího</a:t>
            </a:r>
            <a:r>
              <a:rPr dirty="0"/>
              <a:t> </a:t>
            </a:r>
            <a:r>
              <a:rPr dirty="0" err="1"/>
              <a:t>jednání</a:t>
            </a:r>
            <a:r>
              <a:rPr dirty="0"/>
              <a:t>. Program </a:t>
            </a:r>
            <a:r>
              <a:rPr dirty="0" err="1"/>
              <a:t>má</a:t>
            </a:r>
            <a:r>
              <a:rPr dirty="0"/>
              <a:t> </a:t>
            </a:r>
            <a:r>
              <a:rPr dirty="0" err="1"/>
              <a:t>být</a:t>
            </a:r>
            <a:r>
              <a:rPr dirty="0"/>
              <a:t> </a:t>
            </a:r>
            <a:r>
              <a:rPr dirty="0" err="1"/>
              <a:t>doplněn</a:t>
            </a:r>
            <a:r>
              <a:rPr dirty="0"/>
              <a:t> </a:t>
            </a:r>
            <a:r>
              <a:rPr dirty="0" err="1"/>
              <a:t>návrhem</a:t>
            </a:r>
            <a:r>
              <a:rPr dirty="0"/>
              <a:t> </a:t>
            </a:r>
            <a:r>
              <a:rPr dirty="0" err="1"/>
              <a:t>usnesení</a:t>
            </a:r>
            <a:r>
              <a:rPr dirty="0"/>
              <a:t>, </a:t>
            </a:r>
            <a:r>
              <a:rPr dirty="0" err="1"/>
              <a:t>případně</a:t>
            </a:r>
            <a:r>
              <a:rPr dirty="0"/>
              <a:t> </a:t>
            </a:r>
            <a:r>
              <a:rPr dirty="0" err="1"/>
              <a:t>doložený</a:t>
            </a:r>
            <a:r>
              <a:rPr dirty="0"/>
              <a:t> </a:t>
            </a:r>
            <a:r>
              <a:rPr dirty="0" err="1"/>
              <a:t>podkladovými</a:t>
            </a:r>
            <a:r>
              <a:rPr dirty="0"/>
              <a:t> </a:t>
            </a:r>
            <a:r>
              <a:rPr dirty="0" err="1"/>
              <a:t>listinami</a:t>
            </a:r>
            <a:r>
              <a:rPr dirty="0"/>
              <a:t>. </a:t>
            </a:r>
            <a:r>
              <a:rPr dirty="0" err="1"/>
              <a:t>Záležitosti</a:t>
            </a:r>
            <a:r>
              <a:rPr dirty="0"/>
              <a:t> </a:t>
            </a:r>
            <a:r>
              <a:rPr dirty="0" err="1"/>
              <a:t>neuvedené</a:t>
            </a:r>
            <a:r>
              <a:rPr dirty="0"/>
              <a:t> v </a:t>
            </a:r>
            <a:r>
              <a:rPr dirty="0" err="1"/>
              <a:t>pozvánce</a:t>
            </a:r>
            <a:r>
              <a:rPr dirty="0"/>
              <a:t> </a:t>
            </a:r>
            <a:r>
              <a:rPr dirty="0" err="1"/>
              <a:t>lze</a:t>
            </a:r>
            <a:r>
              <a:rPr dirty="0"/>
              <a:t> </a:t>
            </a:r>
            <a:r>
              <a:rPr dirty="0" err="1"/>
              <a:t>projednat</a:t>
            </a:r>
            <a:r>
              <a:rPr dirty="0"/>
              <a:t> </a:t>
            </a:r>
            <a:r>
              <a:rPr dirty="0" err="1"/>
              <a:t>jen</a:t>
            </a:r>
            <a:r>
              <a:rPr dirty="0"/>
              <a:t> </a:t>
            </a:r>
            <a:r>
              <a:rPr dirty="0" err="1"/>
              <a:t>tehdy</a:t>
            </a:r>
            <a:r>
              <a:rPr dirty="0"/>
              <a:t>, </a:t>
            </a:r>
            <a:r>
              <a:rPr dirty="0" err="1"/>
              <a:t>jsou</a:t>
            </a:r>
            <a:r>
              <a:rPr dirty="0"/>
              <a:t>-li </a:t>
            </a:r>
            <a:r>
              <a:rPr dirty="0" err="1"/>
              <a:t>přítomni</a:t>
            </a:r>
            <a:r>
              <a:rPr dirty="0"/>
              <a:t> a </a:t>
            </a:r>
            <a:r>
              <a:rPr dirty="0" err="1"/>
              <a:t>souhlasí</a:t>
            </a:r>
            <a:r>
              <a:rPr dirty="0"/>
              <a:t>-li s </a:t>
            </a:r>
            <a:r>
              <a:rPr dirty="0" err="1"/>
              <a:t>jejich</a:t>
            </a:r>
            <a:r>
              <a:rPr dirty="0"/>
              <a:t> </a:t>
            </a:r>
            <a:r>
              <a:rPr dirty="0" err="1"/>
              <a:t>projednáním</a:t>
            </a:r>
            <a:r>
              <a:rPr dirty="0"/>
              <a:t> </a:t>
            </a:r>
            <a:r>
              <a:rPr dirty="0" err="1"/>
              <a:t>všichni</a:t>
            </a:r>
            <a:r>
              <a:rPr dirty="0"/>
              <a:t> </a:t>
            </a:r>
            <a:r>
              <a:rPr dirty="0" err="1"/>
              <a:t>společníci</a:t>
            </a:r>
            <a:r>
              <a:rPr dirty="0"/>
              <a:t>. </a:t>
            </a:r>
            <a:r>
              <a:rPr dirty="0" err="1"/>
              <a:t>Doba</a:t>
            </a:r>
            <a:r>
              <a:rPr dirty="0"/>
              <a:t> a </a:t>
            </a:r>
            <a:r>
              <a:rPr dirty="0" err="1"/>
              <a:t>místo</a:t>
            </a:r>
            <a:r>
              <a:rPr dirty="0"/>
              <a:t> </a:t>
            </a:r>
            <a:r>
              <a:rPr dirty="0" err="1"/>
              <a:t>jednání</a:t>
            </a:r>
            <a:r>
              <a:rPr dirty="0"/>
              <a:t> </a:t>
            </a:r>
            <a:r>
              <a:rPr dirty="0" err="1"/>
              <a:t>valné</a:t>
            </a:r>
            <a:r>
              <a:rPr dirty="0"/>
              <a:t> </a:t>
            </a:r>
            <a:r>
              <a:rPr dirty="0" err="1"/>
              <a:t>hromady</a:t>
            </a:r>
            <a:r>
              <a:rPr dirty="0"/>
              <a:t> </a:t>
            </a:r>
            <a:r>
              <a:rPr dirty="0" err="1"/>
              <a:t>nesmí</a:t>
            </a:r>
            <a:r>
              <a:rPr dirty="0"/>
              <a:t> </a:t>
            </a:r>
            <a:r>
              <a:rPr dirty="0" err="1"/>
              <a:t>nepřiměřeně</a:t>
            </a:r>
            <a:r>
              <a:rPr dirty="0"/>
              <a:t> </a:t>
            </a:r>
            <a:r>
              <a:rPr dirty="0" err="1"/>
              <a:t>omezovat</a:t>
            </a:r>
            <a:r>
              <a:rPr dirty="0"/>
              <a:t> </a:t>
            </a:r>
            <a:r>
              <a:rPr dirty="0" err="1"/>
              <a:t>právo</a:t>
            </a:r>
            <a:r>
              <a:rPr dirty="0"/>
              <a:t> </a:t>
            </a:r>
            <a:r>
              <a:rPr dirty="0" err="1"/>
              <a:t>společníka</a:t>
            </a:r>
            <a:r>
              <a:rPr dirty="0"/>
              <a:t> </a:t>
            </a:r>
            <a:r>
              <a:rPr dirty="0" err="1"/>
              <a:t>účastnit</a:t>
            </a:r>
            <a:r>
              <a:rPr dirty="0"/>
              <a:t> se </a:t>
            </a:r>
            <a:r>
              <a:rPr dirty="0" err="1"/>
              <a:t>valné</a:t>
            </a:r>
            <a:r>
              <a:rPr dirty="0"/>
              <a:t> </a:t>
            </a:r>
            <a:r>
              <a:rPr dirty="0" err="1"/>
              <a:t>hromady</a:t>
            </a:r>
            <a:r>
              <a:rPr dirty="0"/>
              <a:t>.</a:t>
            </a:r>
          </a:p>
        </p:txBody>
      </p:sp>
      <p:sp>
        <p:nvSpPr>
          <p:cNvPr id="133" name="Číslo snímku"/>
          <p:cNvSpPr txBox="1">
            <a:spLocks noGrp="1"/>
          </p:cNvSpPr>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Nadpis 1"/>
          <p:cNvSpPr txBox="1">
            <a:spLocks noGrp="1"/>
          </p:cNvSpPr>
          <p:nvPr>
            <p:ph type="title"/>
          </p:nvPr>
        </p:nvSpPr>
        <p:spPr>
          <a:xfrm>
            <a:off x="457200" y="274638"/>
            <a:ext cx="8229600" cy="1143002"/>
          </a:xfrm>
          <a:prstGeom prst="rect">
            <a:avLst/>
          </a:prstGeom>
        </p:spPr>
        <p:txBody>
          <a:bodyPr>
            <a:normAutofit fontScale="90000"/>
          </a:bodyPr>
          <a:lstStyle>
            <a:lvl1pPr defTabSz="443484">
              <a:defRPr sz="3783">
                <a:solidFill>
                  <a:srgbClr val="FF0000"/>
                </a:solidFill>
              </a:defRPr>
            </a:lvl1pPr>
          </a:lstStyle>
          <a:p>
            <a:r>
              <a:t>Usnášení schopnost a rozhodování valné hromady</a:t>
            </a:r>
          </a:p>
        </p:txBody>
      </p:sp>
      <p:sp>
        <p:nvSpPr>
          <p:cNvPr id="136" name="Zástupný symbol pro text 2"/>
          <p:cNvSpPr txBox="1">
            <a:spLocks noGrp="1"/>
          </p:cNvSpPr>
          <p:nvPr>
            <p:ph type="body" idx="1"/>
          </p:nvPr>
        </p:nvSpPr>
        <p:spPr>
          <a:xfrm>
            <a:off x="457200" y="1600200"/>
            <a:ext cx="8229600" cy="4525963"/>
          </a:xfrm>
          <a:prstGeom prst="rect">
            <a:avLst/>
          </a:prstGeom>
        </p:spPr>
        <p:txBody>
          <a:bodyPr/>
          <a:lstStyle/>
          <a:p>
            <a:pPr>
              <a:lnSpc>
                <a:spcPct val="80000"/>
              </a:lnSpc>
              <a:defRPr sz="2400"/>
            </a:pPr>
            <a:r>
              <a:t>Neurčí-li společenská smlouva jinak, je valná hromada schopná se usnášet, jsou-li přítomni společníci, kteří mají alespoň polovinu všech hlasů. Není-li počet hlasů stanoven ve smlouvě jinak, pak má společník 1 hlas na 1 Kč svého vkladu.</a:t>
            </a:r>
          </a:p>
          <a:p>
            <a:pPr>
              <a:lnSpc>
                <a:spcPct val="80000"/>
              </a:lnSpc>
              <a:defRPr sz="2400"/>
            </a:pPr>
            <a:r>
              <a:t>Společník se může účastnit valné hromady osobně nebo v zastoupení. Společenská smlouva může také povolit některé způsoby tzv. technické účasti – např. korespondenční hlasování, účast pomocí telekonference či videokonference apod. V takovém případě ovšem musí smlouva obsahovat také pravidla technické účasti. Společníci jsou chráněni tím, že omezení mohou směřovat pouze k ověření totožnosti a zjištění podílu a z něj vyplývajících hlasů</a:t>
            </a:r>
          </a:p>
        </p:txBody>
      </p:sp>
      <p:sp>
        <p:nvSpPr>
          <p:cNvPr id="137" name="Číslo snímku"/>
          <p:cNvSpPr txBox="1">
            <a:spLocks noGrp="1"/>
          </p:cNvSpPr>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Nadpis 1"/>
          <p:cNvSpPr txBox="1">
            <a:spLocks noGrp="1"/>
          </p:cNvSpPr>
          <p:nvPr>
            <p:ph type="title"/>
          </p:nvPr>
        </p:nvSpPr>
        <p:spPr>
          <a:xfrm>
            <a:off x="457200" y="274638"/>
            <a:ext cx="8229600" cy="1143002"/>
          </a:xfrm>
          <a:prstGeom prst="rect">
            <a:avLst/>
          </a:prstGeom>
        </p:spPr>
        <p:txBody>
          <a:bodyPr>
            <a:normAutofit fontScale="90000"/>
          </a:bodyPr>
          <a:lstStyle>
            <a:lvl1pPr defTabSz="443484">
              <a:defRPr sz="3783">
                <a:solidFill>
                  <a:srgbClr val="FF0000"/>
                </a:solidFill>
              </a:defRPr>
            </a:lvl1pPr>
          </a:lstStyle>
          <a:p>
            <a:r>
              <a:t>Usnášení schopnost a rozhodování valné hromady</a:t>
            </a:r>
          </a:p>
        </p:txBody>
      </p:sp>
      <p:sp>
        <p:nvSpPr>
          <p:cNvPr id="140" name="Zástupný symbol pro text 2"/>
          <p:cNvSpPr txBox="1">
            <a:spLocks noGrp="1"/>
          </p:cNvSpPr>
          <p:nvPr>
            <p:ph type="body" idx="1"/>
          </p:nvPr>
        </p:nvSpPr>
        <p:spPr>
          <a:xfrm>
            <a:off x="457200" y="1600200"/>
            <a:ext cx="8229600" cy="4525963"/>
          </a:xfrm>
          <a:prstGeom prst="rect">
            <a:avLst/>
          </a:prstGeom>
        </p:spPr>
        <p:txBody>
          <a:bodyPr/>
          <a:lstStyle/>
          <a:p>
            <a:r>
              <a:t>V případech stanovených zákonem společník nesmí vykonat své hlasovací právo a k jeho hlasům se nepřihlíží - to se nazývá sistace hlasovacího práva. Okruh těchto rozhodnutí je vymezen v ustanovení § 173 ZOK. Patří mezi ně například rozhodnutí o vyloučení společníka pro nesplnění vkladové povinnosti nebo rozhodnutí o odvolání z funkce jednatele pro porušení povinnosti při výkonu funkce.</a:t>
            </a:r>
          </a:p>
        </p:txBody>
      </p:sp>
      <p:sp>
        <p:nvSpPr>
          <p:cNvPr id="141" name="Číslo snímku"/>
          <p:cNvSpPr txBox="1">
            <a:spLocks noGrp="1"/>
          </p:cNvSpPr>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Nadpis 1"/>
          <p:cNvSpPr txBox="1">
            <a:spLocks noGrp="1"/>
          </p:cNvSpPr>
          <p:nvPr>
            <p:ph type="title"/>
          </p:nvPr>
        </p:nvSpPr>
        <p:spPr>
          <a:xfrm>
            <a:off x="457200" y="274638"/>
            <a:ext cx="8229600" cy="1143002"/>
          </a:xfrm>
          <a:prstGeom prst="rect">
            <a:avLst/>
          </a:prstGeom>
        </p:spPr>
        <p:txBody>
          <a:bodyPr/>
          <a:lstStyle>
            <a:lvl1pPr>
              <a:defRPr>
                <a:solidFill>
                  <a:srgbClr val="FF0000"/>
                </a:solidFill>
              </a:defRPr>
            </a:lvl1pPr>
          </a:lstStyle>
          <a:p>
            <a:r>
              <a:t>Působnost valné hromady</a:t>
            </a:r>
          </a:p>
        </p:txBody>
      </p:sp>
      <p:sp>
        <p:nvSpPr>
          <p:cNvPr id="144" name="Zástupný symbol pro text 2"/>
          <p:cNvSpPr txBox="1">
            <a:spLocks noGrp="1"/>
          </p:cNvSpPr>
          <p:nvPr>
            <p:ph type="body" idx="1"/>
          </p:nvPr>
        </p:nvSpPr>
        <p:spPr>
          <a:xfrm>
            <a:off x="457200" y="1600200"/>
            <a:ext cx="8229600" cy="4525963"/>
          </a:xfrm>
          <a:prstGeom prst="rect">
            <a:avLst/>
          </a:prstGeom>
        </p:spPr>
        <p:txBody>
          <a:bodyPr>
            <a:noAutofit/>
          </a:bodyPr>
          <a:lstStyle/>
          <a:p>
            <a:pPr>
              <a:lnSpc>
                <a:spcPct val="80000"/>
              </a:lnSpc>
              <a:defRPr sz="1200"/>
            </a:pPr>
            <a:r>
              <a:rPr sz="1600" dirty="0" err="1"/>
              <a:t>rozhodování</a:t>
            </a:r>
            <a:r>
              <a:rPr sz="1600" dirty="0"/>
              <a:t> o </a:t>
            </a:r>
            <a:r>
              <a:rPr sz="1600" dirty="0" err="1"/>
              <a:t>změně</a:t>
            </a:r>
            <a:r>
              <a:rPr sz="1600" dirty="0"/>
              <a:t> </a:t>
            </a:r>
            <a:r>
              <a:rPr sz="1600" dirty="0" err="1"/>
              <a:t>obsahu</a:t>
            </a:r>
            <a:r>
              <a:rPr sz="1600" dirty="0"/>
              <a:t> </a:t>
            </a:r>
            <a:r>
              <a:rPr sz="1600" dirty="0" err="1"/>
              <a:t>společenské</a:t>
            </a:r>
            <a:r>
              <a:rPr sz="1600" dirty="0"/>
              <a:t> </a:t>
            </a:r>
            <a:r>
              <a:rPr sz="1600" dirty="0" err="1"/>
              <a:t>smlouvy</a:t>
            </a:r>
            <a:r>
              <a:rPr sz="1600" dirty="0"/>
              <a:t>, </a:t>
            </a:r>
            <a:r>
              <a:rPr sz="1600" dirty="0" err="1"/>
              <a:t>určí</a:t>
            </a:r>
            <a:r>
              <a:rPr sz="1600" dirty="0"/>
              <a:t>-li </a:t>
            </a:r>
            <a:r>
              <a:rPr sz="1600" dirty="0" err="1"/>
              <a:t>tak</a:t>
            </a:r>
            <a:r>
              <a:rPr sz="1600" dirty="0"/>
              <a:t> </a:t>
            </a:r>
            <a:r>
              <a:rPr sz="1600" dirty="0" err="1"/>
              <a:t>společenská</a:t>
            </a:r>
            <a:r>
              <a:rPr sz="1600" dirty="0"/>
              <a:t> </a:t>
            </a:r>
            <a:r>
              <a:rPr sz="1600" dirty="0" err="1"/>
              <a:t>smlouva</a:t>
            </a:r>
            <a:r>
              <a:rPr sz="1600" dirty="0"/>
              <a:t> </a:t>
            </a:r>
            <a:r>
              <a:rPr sz="1600" dirty="0" err="1"/>
              <a:t>nebo</a:t>
            </a:r>
            <a:r>
              <a:rPr sz="1600" dirty="0"/>
              <a:t> </a:t>
            </a:r>
            <a:r>
              <a:rPr sz="1600" dirty="0" err="1"/>
              <a:t>zákon</a:t>
            </a:r>
            <a:r>
              <a:rPr sz="1600" dirty="0"/>
              <a:t>, </a:t>
            </a:r>
            <a:r>
              <a:rPr sz="1600" dirty="0" err="1" smtClean="0"/>
              <a:t>nedochází</a:t>
            </a:r>
            <a:r>
              <a:rPr sz="1600" dirty="0" smtClean="0"/>
              <a:t>-li </a:t>
            </a:r>
            <a:r>
              <a:rPr sz="1600" dirty="0"/>
              <a:t>k </a:t>
            </a:r>
            <a:r>
              <a:rPr sz="1600" dirty="0" err="1"/>
              <a:t>ní</a:t>
            </a:r>
            <a:r>
              <a:rPr sz="1600" dirty="0"/>
              <a:t> </a:t>
            </a:r>
            <a:r>
              <a:rPr sz="1600" dirty="0" err="1"/>
              <a:t>na</a:t>
            </a:r>
            <a:r>
              <a:rPr sz="1600" dirty="0"/>
              <a:t> </a:t>
            </a:r>
            <a:r>
              <a:rPr sz="1600" dirty="0" err="1"/>
              <a:t>základě</a:t>
            </a:r>
            <a:r>
              <a:rPr sz="1600" dirty="0"/>
              <a:t> </a:t>
            </a:r>
            <a:r>
              <a:rPr sz="1600" dirty="0" err="1"/>
              <a:t>zákona</a:t>
            </a:r>
            <a:r>
              <a:rPr sz="1600" dirty="0"/>
              <a:t>,</a:t>
            </a:r>
          </a:p>
          <a:p>
            <a:pPr>
              <a:lnSpc>
                <a:spcPct val="80000"/>
              </a:lnSpc>
              <a:defRPr sz="1200"/>
            </a:pPr>
            <a:r>
              <a:rPr sz="1600" dirty="0" smtClean="0"/>
              <a:t> </a:t>
            </a:r>
            <a:r>
              <a:rPr sz="1600" dirty="0" err="1"/>
              <a:t>rozhodování</a:t>
            </a:r>
            <a:r>
              <a:rPr sz="1600" dirty="0"/>
              <a:t> o </a:t>
            </a:r>
            <a:r>
              <a:rPr sz="1600" dirty="0" err="1"/>
              <a:t>změnách</a:t>
            </a:r>
            <a:r>
              <a:rPr sz="1600" dirty="0"/>
              <a:t> </a:t>
            </a:r>
            <a:r>
              <a:rPr sz="1600" dirty="0" err="1"/>
              <a:t>výše</a:t>
            </a:r>
            <a:r>
              <a:rPr sz="1600" dirty="0"/>
              <a:t> </a:t>
            </a:r>
            <a:r>
              <a:rPr sz="1600" dirty="0" err="1"/>
              <a:t>základního</a:t>
            </a:r>
            <a:r>
              <a:rPr sz="1600" dirty="0"/>
              <a:t> </a:t>
            </a:r>
            <a:r>
              <a:rPr sz="1600" dirty="0" err="1"/>
              <a:t>kapitálu</a:t>
            </a:r>
            <a:r>
              <a:rPr sz="1600" dirty="0"/>
              <a:t> </a:t>
            </a:r>
            <a:r>
              <a:rPr sz="1600" dirty="0" err="1"/>
              <a:t>nebo</a:t>
            </a:r>
            <a:r>
              <a:rPr sz="1600" dirty="0"/>
              <a:t> o </a:t>
            </a:r>
            <a:r>
              <a:rPr sz="1600" dirty="0" err="1"/>
              <a:t>připuštění</a:t>
            </a:r>
            <a:r>
              <a:rPr sz="1600" dirty="0"/>
              <a:t> </a:t>
            </a:r>
            <a:r>
              <a:rPr sz="1600" dirty="0" err="1"/>
              <a:t>nepeněžitého</a:t>
            </a:r>
            <a:r>
              <a:rPr sz="1600" dirty="0"/>
              <a:t> </a:t>
            </a:r>
            <a:r>
              <a:rPr sz="1600" dirty="0" err="1"/>
              <a:t>vkladu</a:t>
            </a:r>
            <a:r>
              <a:rPr sz="1600" dirty="0"/>
              <a:t> </a:t>
            </a:r>
            <a:r>
              <a:rPr sz="1600" dirty="0" err="1"/>
              <a:t>či</a:t>
            </a:r>
            <a:r>
              <a:rPr sz="1600" dirty="0"/>
              <a:t> </a:t>
            </a:r>
            <a:r>
              <a:rPr sz="1600" dirty="0" smtClean="0"/>
              <a:t>o </a:t>
            </a:r>
            <a:r>
              <a:rPr sz="1600" dirty="0" err="1"/>
              <a:t>možnosti</a:t>
            </a:r>
            <a:r>
              <a:rPr sz="1600" dirty="0"/>
              <a:t> </a:t>
            </a:r>
            <a:r>
              <a:rPr sz="1600" dirty="0" err="1"/>
              <a:t>započtení</a:t>
            </a:r>
            <a:r>
              <a:rPr sz="1600" dirty="0"/>
              <a:t> </a:t>
            </a:r>
            <a:r>
              <a:rPr sz="1600" dirty="0" err="1"/>
              <a:t>peněžité</a:t>
            </a:r>
            <a:r>
              <a:rPr sz="1600" dirty="0"/>
              <a:t> </a:t>
            </a:r>
            <a:r>
              <a:rPr sz="1600" dirty="0" err="1"/>
              <a:t>pohledávky</a:t>
            </a:r>
            <a:r>
              <a:rPr sz="1600" dirty="0"/>
              <a:t> </a:t>
            </a:r>
            <a:r>
              <a:rPr sz="1600" dirty="0" err="1"/>
              <a:t>vůči</a:t>
            </a:r>
            <a:r>
              <a:rPr sz="1600" dirty="0"/>
              <a:t> </a:t>
            </a:r>
            <a:r>
              <a:rPr sz="1600" dirty="0" err="1"/>
              <a:t>společnosti</a:t>
            </a:r>
            <a:r>
              <a:rPr sz="1600" dirty="0"/>
              <a:t> </a:t>
            </a:r>
            <a:r>
              <a:rPr sz="1600" dirty="0" err="1"/>
              <a:t>proti</a:t>
            </a:r>
            <a:r>
              <a:rPr sz="1600" dirty="0"/>
              <a:t> </a:t>
            </a:r>
            <a:r>
              <a:rPr sz="1600" dirty="0" err="1"/>
              <a:t>pohledávce</a:t>
            </a:r>
            <a:r>
              <a:rPr sz="1600" dirty="0"/>
              <a:t> </a:t>
            </a:r>
            <a:r>
              <a:rPr sz="1600" dirty="0" err="1"/>
              <a:t>na</a:t>
            </a:r>
            <a:r>
              <a:rPr sz="1600" dirty="0"/>
              <a:t> </a:t>
            </a:r>
            <a:r>
              <a:rPr sz="1600" dirty="0" err="1"/>
              <a:t>splnění</a:t>
            </a:r>
            <a:r>
              <a:rPr sz="1600" dirty="0"/>
              <a:t> </a:t>
            </a:r>
            <a:r>
              <a:rPr sz="1600" dirty="0" err="1"/>
              <a:t>vkladové</a:t>
            </a:r>
            <a:r>
              <a:rPr sz="1600" dirty="0"/>
              <a:t> </a:t>
            </a:r>
            <a:r>
              <a:rPr sz="1600" dirty="0" err="1"/>
              <a:t>povinnosti</a:t>
            </a:r>
            <a:r>
              <a:rPr sz="1600" dirty="0"/>
              <a:t>,</a:t>
            </a:r>
          </a:p>
          <a:p>
            <a:pPr>
              <a:lnSpc>
                <a:spcPct val="80000"/>
              </a:lnSpc>
              <a:defRPr sz="1200"/>
            </a:pPr>
            <a:r>
              <a:rPr sz="1600" dirty="0" err="1" smtClean="0"/>
              <a:t>volba</a:t>
            </a:r>
            <a:r>
              <a:rPr sz="1600" dirty="0" smtClean="0"/>
              <a:t> </a:t>
            </a:r>
            <a:r>
              <a:rPr sz="1600" dirty="0"/>
              <a:t>a </a:t>
            </a:r>
            <a:r>
              <a:rPr sz="1600" dirty="0" err="1"/>
              <a:t>odvolání</a:t>
            </a:r>
            <a:r>
              <a:rPr sz="1600" dirty="0"/>
              <a:t> </a:t>
            </a:r>
            <a:r>
              <a:rPr sz="1600" dirty="0" err="1"/>
              <a:t>jednatele</a:t>
            </a:r>
            <a:r>
              <a:rPr sz="1600" dirty="0"/>
              <a:t>, </a:t>
            </a:r>
            <a:r>
              <a:rPr sz="1600" dirty="0" err="1"/>
              <a:t>případně</a:t>
            </a:r>
            <a:r>
              <a:rPr sz="1600" dirty="0"/>
              <a:t> </a:t>
            </a:r>
            <a:r>
              <a:rPr sz="1600" dirty="0" err="1"/>
              <a:t>dozorčí</a:t>
            </a:r>
            <a:r>
              <a:rPr sz="1600" dirty="0"/>
              <a:t> </a:t>
            </a:r>
            <a:r>
              <a:rPr sz="1600" dirty="0" err="1"/>
              <a:t>rady</a:t>
            </a:r>
            <a:r>
              <a:rPr sz="1600" dirty="0"/>
              <a:t>, </a:t>
            </a:r>
            <a:r>
              <a:rPr sz="1600" dirty="0" err="1"/>
              <a:t>byla</a:t>
            </a:r>
            <a:r>
              <a:rPr sz="1600" dirty="0"/>
              <a:t>-li </a:t>
            </a:r>
            <a:r>
              <a:rPr sz="1600" dirty="0" err="1"/>
              <a:t>zřízena</a:t>
            </a:r>
            <a:r>
              <a:rPr sz="1600" dirty="0" smtClean="0"/>
              <a:t>,</a:t>
            </a:r>
            <a:endParaRPr lang="cs-CZ" sz="1600" dirty="0" smtClean="0"/>
          </a:p>
          <a:p>
            <a:pPr>
              <a:lnSpc>
                <a:spcPct val="80000"/>
              </a:lnSpc>
              <a:defRPr sz="1200"/>
            </a:pPr>
            <a:r>
              <a:rPr sz="1600" dirty="0" smtClean="0"/>
              <a:t> </a:t>
            </a:r>
            <a:r>
              <a:rPr sz="1600" dirty="0" err="1"/>
              <a:t>volba</a:t>
            </a:r>
            <a:r>
              <a:rPr sz="1600" dirty="0"/>
              <a:t> a </a:t>
            </a:r>
            <a:r>
              <a:rPr sz="1600" dirty="0" err="1"/>
              <a:t>odvolání</a:t>
            </a:r>
            <a:r>
              <a:rPr sz="1600" dirty="0"/>
              <a:t> </a:t>
            </a:r>
            <a:r>
              <a:rPr sz="1600" dirty="0" err="1"/>
              <a:t>likvidátora</a:t>
            </a:r>
            <a:r>
              <a:rPr sz="1600" dirty="0"/>
              <a:t>, </a:t>
            </a:r>
            <a:r>
              <a:rPr sz="1600" dirty="0" err="1"/>
              <a:t>určí</a:t>
            </a:r>
            <a:r>
              <a:rPr sz="1600" dirty="0"/>
              <a:t>-li </a:t>
            </a:r>
            <a:r>
              <a:rPr sz="1600" dirty="0" err="1"/>
              <a:t>tak</a:t>
            </a:r>
            <a:r>
              <a:rPr sz="1600" dirty="0"/>
              <a:t> </a:t>
            </a:r>
            <a:r>
              <a:rPr sz="1600" dirty="0" err="1"/>
              <a:t>společenská</a:t>
            </a:r>
            <a:r>
              <a:rPr sz="1600" dirty="0"/>
              <a:t> </a:t>
            </a:r>
            <a:r>
              <a:rPr sz="1600" dirty="0" err="1"/>
              <a:t>smlouva</a:t>
            </a:r>
            <a:r>
              <a:rPr sz="1600" dirty="0"/>
              <a:t>,</a:t>
            </a:r>
          </a:p>
          <a:p>
            <a:pPr>
              <a:lnSpc>
                <a:spcPct val="80000"/>
              </a:lnSpc>
              <a:defRPr sz="1200"/>
            </a:pPr>
            <a:r>
              <a:rPr sz="1600" dirty="0" err="1" smtClean="0"/>
              <a:t>schvalování</a:t>
            </a:r>
            <a:r>
              <a:rPr sz="1600" dirty="0" smtClean="0"/>
              <a:t> </a:t>
            </a:r>
            <a:r>
              <a:rPr sz="1600" dirty="0" err="1"/>
              <a:t>udělení</a:t>
            </a:r>
            <a:r>
              <a:rPr sz="1600" dirty="0"/>
              <a:t> a </a:t>
            </a:r>
            <a:r>
              <a:rPr sz="1600" dirty="0" err="1"/>
              <a:t>odvolání</a:t>
            </a:r>
            <a:r>
              <a:rPr sz="1600" dirty="0"/>
              <a:t> </a:t>
            </a:r>
            <a:r>
              <a:rPr sz="1600" dirty="0" err="1"/>
              <a:t>prokury</a:t>
            </a:r>
            <a:r>
              <a:rPr sz="1600" dirty="0"/>
              <a:t>, </a:t>
            </a:r>
            <a:r>
              <a:rPr sz="1600" dirty="0" err="1"/>
              <a:t>ledaže</a:t>
            </a:r>
            <a:r>
              <a:rPr sz="1600" dirty="0"/>
              <a:t> </a:t>
            </a:r>
            <a:r>
              <a:rPr sz="1600" dirty="0" err="1"/>
              <a:t>společenská</a:t>
            </a:r>
            <a:r>
              <a:rPr sz="1600" dirty="0"/>
              <a:t> </a:t>
            </a:r>
            <a:r>
              <a:rPr sz="1600" dirty="0" err="1"/>
              <a:t>smlouva</a:t>
            </a:r>
            <a:r>
              <a:rPr sz="1600" dirty="0"/>
              <a:t> </a:t>
            </a:r>
            <a:r>
              <a:rPr sz="1600" dirty="0" err="1"/>
              <a:t>určí</a:t>
            </a:r>
            <a:r>
              <a:rPr sz="1600" dirty="0"/>
              <a:t> </a:t>
            </a:r>
            <a:r>
              <a:rPr sz="1600" dirty="0" err="1"/>
              <a:t>jinak</a:t>
            </a:r>
            <a:r>
              <a:rPr sz="1600" dirty="0"/>
              <a:t>,</a:t>
            </a:r>
          </a:p>
          <a:p>
            <a:pPr>
              <a:lnSpc>
                <a:spcPct val="80000"/>
              </a:lnSpc>
              <a:defRPr sz="1200"/>
            </a:pPr>
            <a:r>
              <a:rPr sz="1600" dirty="0" err="1" smtClean="0"/>
              <a:t>rozhodování</a:t>
            </a:r>
            <a:r>
              <a:rPr sz="1600" dirty="0" smtClean="0"/>
              <a:t> </a:t>
            </a:r>
            <a:r>
              <a:rPr sz="1600" dirty="0"/>
              <a:t>o </a:t>
            </a:r>
            <a:r>
              <a:rPr sz="1600" dirty="0" err="1"/>
              <a:t>zrušení</a:t>
            </a:r>
            <a:r>
              <a:rPr sz="1600" dirty="0"/>
              <a:t> </a:t>
            </a:r>
            <a:r>
              <a:rPr sz="1600" dirty="0" err="1"/>
              <a:t>společnosti</a:t>
            </a:r>
            <a:r>
              <a:rPr sz="1600" dirty="0"/>
              <a:t> s </a:t>
            </a:r>
            <a:r>
              <a:rPr sz="1600" dirty="0" err="1"/>
              <a:t>likvidací</a:t>
            </a:r>
            <a:r>
              <a:rPr sz="1600" dirty="0"/>
              <a:t>, </a:t>
            </a:r>
            <a:r>
              <a:rPr sz="1600" dirty="0" err="1"/>
              <a:t>určí</a:t>
            </a:r>
            <a:r>
              <a:rPr sz="1600" dirty="0"/>
              <a:t>-li </a:t>
            </a:r>
            <a:r>
              <a:rPr sz="1600" dirty="0" err="1"/>
              <a:t>tak</a:t>
            </a:r>
            <a:r>
              <a:rPr sz="1600" dirty="0"/>
              <a:t> </a:t>
            </a:r>
            <a:r>
              <a:rPr sz="1600" dirty="0" err="1"/>
              <a:t>společenská</a:t>
            </a:r>
            <a:r>
              <a:rPr sz="1600" dirty="0"/>
              <a:t> </a:t>
            </a:r>
            <a:r>
              <a:rPr sz="1600" dirty="0" err="1"/>
              <a:t>smlouva</a:t>
            </a:r>
            <a:r>
              <a:rPr sz="1600" dirty="0"/>
              <a:t>,</a:t>
            </a:r>
          </a:p>
          <a:p>
            <a:pPr>
              <a:lnSpc>
                <a:spcPct val="80000"/>
              </a:lnSpc>
              <a:defRPr sz="1200"/>
            </a:pPr>
            <a:r>
              <a:rPr sz="1600" dirty="0" err="1" smtClean="0"/>
              <a:t>schvalování</a:t>
            </a:r>
            <a:r>
              <a:rPr sz="1600" dirty="0" smtClean="0"/>
              <a:t> </a:t>
            </a:r>
            <a:r>
              <a:rPr sz="1600" dirty="0" err="1"/>
              <a:t>řádné</a:t>
            </a:r>
            <a:r>
              <a:rPr sz="1600" dirty="0"/>
              <a:t>, </a:t>
            </a:r>
            <a:r>
              <a:rPr sz="1600" dirty="0" err="1"/>
              <a:t>mimořádné</a:t>
            </a:r>
            <a:r>
              <a:rPr sz="1600" dirty="0"/>
              <a:t>, </a:t>
            </a:r>
            <a:r>
              <a:rPr sz="1600" dirty="0" err="1"/>
              <a:t>konsolidované</a:t>
            </a:r>
            <a:r>
              <a:rPr sz="1600" dirty="0"/>
              <a:t> </a:t>
            </a:r>
            <a:r>
              <a:rPr sz="1600" dirty="0" err="1"/>
              <a:t>účetní</a:t>
            </a:r>
            <a:r>
              <a:rPr sz="1600" dirty="0"/>
              <a:t> </a:t>
            </a:r>
            <a:r>
              <a:rPr sz="1600" dirty="0" err="1"/>
              <a:t>závěrky</a:t>
            </a:r>
            <a:r>
              <a:rPr sz="1600" dirty="0"/>
              <a:t> a v </a:t>
            </a:r>
            <a:r>
              <a:rPr sz="1600" dirty="0" err="1"/>
              <a:t>případech</a:t>
            </a:r>
            <a:r>
              <a:rPr sz="1600" dirty="0"/>
              <a:t>, </a:t>
            </a:r>
            <a:r>
              <a:rPr sz="1600" dirty="0" err="1"/>
              <a:t>kdy</a:t>
            </a:r>
            <a:r>
              <a:rPr sz="1600" dirty="0"/>
              <a:t> </a:t>
            </a:r>
            <a:r>
              <a:rPr sz="1600" dirty="0" err="1"/>
              <a:t>její</a:t>
            </a:r>
            <a:r>
              <a:rPr sz="1600" dirty="0"/>
              <a:t> </a:t>
            </a:r>
            <a:r>
              <a:rPr sz="1600" dirty="0" err="1"/>
              <a:t>vyhotovení</a:t>
            </a:r>
            <a:r>
              <a:rPr sz="1600" dirty="0"/>
              <a:t> </a:t>
            </a:r>
            <a:r>
              <a:rPr sz="1600" dirty="0" err="1" smtClean="0"/>
              <a:t>stanoví</a:t>
            </a:r>
            <a:r>
              <a:rPr sz="1600" dirty="0" smtClean="0"/>
              <a:t> </a:t>
            </a:r>
            <a:r>
              <a:rPr sz="1600" dirty="0" err="1"/>
              <a:t>jiný</a:t>
            </a:r>
            <a:r>
              <a:rPr sz="1600" dirty="0"/>
              <a:t> </a:t>
            </a:r>
            <a:r>
              <a:rPr sz="1600" dirty="0" err="1"/>
              <a:t>právní</a:t>
            </a:r>
            <a:r>
              <a:rPr sz="1600" dirty="0"/>
              <a:t> </a:t>
            </a:r>
            <a:r>
              <a:rPr sz="1600" dirty="0" err="1"/>
              <a:t>předpis</a:t>
            </a:r>
            <a:r>
              <a:rPr sz="1600" dirty="0"/>
              <a:t>, </a:t>
            </a:r>
            <a:r>
              <a:rPr sz="1600" dirty="0" err="1"/>
              <a:t>i</a:t>
            </a:r>
            <a:r>
              <a:rPr sz="1600" dirty="0"/>
              <a:t> </a:t>
            </a:r>
            <a:r>
              <a:rPr sz="1600" dirty="0" err="1"/>
              <a:t>mezitímní</a:t>
            </a:r>
            <a:r>
              <a:rPr sz="1600" dirty="0"/>
              <a:t> </a:t>
            </a:r>
            <a:r>
              <a:rPr sz="1600" dirty="0" err="1"/>
              <a:t>účetní</a:t>
            </a:r>
            <a:r>
              <a:rPr sz="1600" dirty="0"/>
              <a:t> </a:t>
            </a:r>
            <a:r>
              <a:rPr sz="1600" dirty="0" err="1"/>
              <a:t>závěrky</a:t>
            </a:r>
            <a:r>
              <a:rPr sz="1600" dirty="0"/>
              <a:t>, </a:t>
            </a:r>
            <a:r>
              <a:rPr sz="1600" dirty="0" err="1"/>
              <a:t>rozdělení</a:t>
            </a:r>
            <a:r>
              <a:rPr sz="1600" dirty="0"/>
              <a:t> </a:t>
            </a:r>
            <a:r>
              <a:rPr sz="1600" dirty="0" err="1"/>
              <a:t>zisku</a:t>
            </a:r>
            <a:r>
              <a:rPr sz="1600" dirty="0"/>
              <a:t> </a:t>
            </a:r>
            <a:r>
              <a:rPr sz="1600" dirty="0" err="1"/>
              <a:t>nebo</a:t>
            </a:r>
            <a:r>
              <a:rPr sz="1600" dirty="0"/>
              <a:t> </a:t>
            </a:r>
            <a:r>
              <a:rPr sz="1600" dirty="0" err="1"/>
              <a:t>jiných</a:t>
            </a:r>
            <a:r>
              <a:rPr sz="1600" dirty="0"/>
              <a:t> </a:t>
            </a:r>
            <a:r>
              <a:rPr sz="1600" dirty="0" err="1"/>
              <a:t>vlastních</a:t>
            </a:r>
            <a:r>
              <a:rPr sz="1600" dirty="0"/>
              <a:t> </a:t>
            </a:r>
            <a:r>
              <a:rPr sz="1600" dirty="0" err="1" smtClean="0"/>
              <a:t>zdrojů</a:t>
            </a:r>
            <a:r>
              <a:rPr sz="1600" dirty="0" smtClean="0"/>
              <a:t> </a:t>
            </a:r>
            <a:r>
              <a:rPr sz="1600" dirty="0"/>
              <a:t>a </a:t>
            </a:r>
            <a:r>
              <a:rPr sz="1600" dirty="0" err="1"/>
              <a:t>úhrady</a:t>
            </a:r>
            <a:r>
              <a:rPr sz="1600" dirty="0"/>
              <a:t> </a:t>
            </a:r>
            <a:r>
              <a:rPr sz="1600" dirty="0" err="1"/>
              <a:t>ztrát</a:t>
            </a:r>
            <a:r>
              <a:rPr sz="1600" dirty="0"/>
              <a:t>,</a:t>
            </a:r>
          </a:p>
          <a:p>
            <a:pPr>
              <a:lnSpc>
                <a:spcPct val="80000"/>
              </a:lnSpc>
              <a:defRPr sz="1200"/>
            </a:pPr>
            <a:r>
              <a:rPr sz="1600" dirty="0" err="1" smtClean="0"/>
              <a:t>rozhodnutí</a:t>
            </a:r>
            <a:r>
              <a:rPr sz="1600" dirty="0" smtClean="0"/>
              <a:t> </a:t>
            </a:r>
            <a:r>
              <a:rPr sz="1600" dirty="0"/>
              <a:t>o </a:t>
            </a:r>
            <a:r>
              <a:rPr sz="1600" dirty="0" err="1"/>
              <a:t>přeměně</a:t>
            </a:r>
            <a:r>
              <a:rPr sz="1600" dirty="0"/>
              <a:t> </a:t>
            </a:r>
            <a:r>
              <a:rPr sz="1600" dirty="0" err="1"/>
              <a:t>společnosti</a:t>
            </a:r>
            <a:r>
              <a:rPr sz="1600" dirty="0"/>
              <a:t>, </a:t>
            </a:r>
            <a:r>
              <a:rPr sz="1600" dirty="0" err="1"/>
              <a:t>ledaže</a:t>
            </a:r>
            <a:r>
              <a:rPr sz="1600" dirty="0"/>
              <a:t> </a:t>
            </a:r>
            <a:r>
              <a:rPr sz="1600" dirty="0" err="1"/>
              <a:t>zákon</a:t>
            </a:r>
            <a:r>
              <a:rPr sz="1600" dirty="0"/>
              <a:t> </a:t>
            </a:r>
            <a:r>
              <a:rPr sz="1600" dirty="0" err="1"/>
              <a:t>upravující</a:t>
            </a:r>
            <a:r>
              <a:rPr sz="1600" dirty="0"/>
              <a:t> </a:t>
            </a:r>
            <a:r>
              <a:rPr sz="1600" dirty="0" err="1"/>
              <a:t>přeměny</a:t>
            </a:r>
            <a:r>
              <a:rPr sz="1600" dirty="0"/>
              <a:t> </a:t>
            </a:r>
            <a:r>
              <a:rPr sz="1600" dirty="0" err="1"/>
              <a:t>obchodních</a:t>
            </a:r>
            <a:r>
              <a:rPr sz="1600" dirty="0"/>
              <a:t> </a:t>
            </a:r>
            <a:r>
              <a:rPr sz="1600" dirty="0" err="1"/>
              <a:t>společností</a:t>
            </a:r>
            <a:r>
              <a:rPr sz="1600" dirty="0"/>
              <a:t> </a:t>
            </a:r>
            <a:r>
              <a:rPr sz="1600" dirty="0" smtClean="0"/>
              <a:t>a </a:t>
            </a:r>
            <a:r>
              <a:rPr sz="1600" dirty="0" err="1"/>
              <a:t>družstev</a:t>
            </a:r>
            <a:r>
              <a:rPr sz="1600" dirty="0"/>
              <a:t> </a:t>
            </a:r>
            <a:r>
              <a:rPr sz="1600" dirty="0" err="1"/>
              <a:t>stanoví</a:t>
            </a:r>
            <a:r>
              <a:rPr sz="1600" dirty="0"/>
              <a:t> </a:t>
            </a:r>
            <a:r>
              <a:rPr sz="1600" dirty="0" err="1"/>
              <a:t>jinak</a:t>
            </a:r>
            <a:r>
              <a:rPr sz="1600" dirty="0"/>
              <a:t>,</a:t>
            </a:r>
          </a:p>
          <a:p>
            <a:pPr>
              <a:lnSpc>
                <a:spcPct val="80000"/>
              </a:lnSpc>
              <a:defRPr sz="1200"/>
            </a:pPr>
            <a:r>
              <a:rPr sz="1600" dirty="0" err="1" smtClean="0"/>
              <a:t>schválení</a:t>
            </a:r>
            <a:r>
              <a:rPr sz="1600" dirty="0" smtClean="0"/>
              <a:t> </a:t>
            </a:r>
            <a:r>
              <a:rPr sz="1600" dirty="0" err="1"/>
              <a:t>převodu</a:t>
            </a:r>
            <a:r>
              <a:rPr sz="1600" dirty="0"/>
              <a:t> </a:t>
            </a:r>
            <a:r>
              <a:rPr sz="1600" dirty="0" err="1"/>
              <a:t>nebo</a:t>
            </a:r>
            <a:r>
              <a:rPr sz="1600" dirty="0"/>
              <a:t> </a:t>
            </a:r>
            <a:r>
              <a:rPr sz="1600" dirty="0" err="1"/>
              <a:t>zastavení</a:t>
            </a:r>
            <a:r>
              <a:rPr sz="1600" dirty="0"/>
              <a:t> </a:t>
            </a:r>
            <a:r>
              <a:rPr sz="1600" dirty="0" err="1"/>
              <a:t>závodu</a:t>
            </a:r>
            <a:r>
              <a:rPr sz="1600" dirty="0"/>
              <a:t> </a:t>
            </a:r>
            <a:r>
              <a:rPr sz="1600" dirty="0" err="1"/>
              <a:t>nebo</a:t>
            </a:r>
            <a:r>
              <a:rPr sz="1600" dirty="0"/>
              <a:t> </a:t>
            </a:r>
            <a:r>
              <a:rPr sz="1600" dirty="0" err="1"/>
              <a:t>takové</a:t>
            </a:r>
            <a:r>
              <a:rPr sz="1600" dirty="0"/>
              <a:t> </a:t>
            </a:r>
            <a:r>
              <a:rPr sz="1600" dirty="0" err="1"/>
              <a:t>jeho</a:t>
            </a:r>
            <a:r>
              <a:rPr sz="1600" dirty="0"/>
              <a:t> </a:t>
            </a:r>
            <a:r>
              <a:rPr sz="1600" dirty="0" err="1"/>
              <a:t>části</a:t>
            </a:r>
            <a:r>
              <a:rPr sz="1600" dirty="0"/>
              <a:t>, </a:t>
            </a:r>
            <a:r>
              <a:rPr sz="1600" dirty="0" err="1"/>
              <a:t>která</a:t>
            </a:r>
            <a:r>
              <a:rPr sz="1600" dirty="0"/>
              <a:t> by </a:t>
            </a:r>
            <a:r>
              <a:rPr sz="1600" dirty="0" err="1"/>
              <a:t>znamenala</a:t>
            </a:r>
            <a:r>
              <a:rPr sz="1600" dirty="0"/>
              <a:t> </a:t>
            </a:r>
            <a:r>
              <a:rPr sz="1600" dirty="0" err="1"/>
              <a:t>podstatnou</a:t>
            </a:r>
            <a:r>
              <a:rPr sz="1600" dirty="0"/>
              <a:t> </a:t>
            </a:r>
            <a:r>
              <a:rPr sz="1600" dirty="0" err="1"/>
              <a:t>změnu</a:t>
            </a:r>
            <a:r>
              <a:rPr sz="1600" dirty="0"/>
              <a:t> </a:t>
            </a:r>
            <a:r>
              <a:rPr sz="1600" dirty="0" err="1"/>
              <a:t>dosavadní</a:t>
            </a:r>
            <a:r>
              <a:rPr sz="1600" dirty="0"/>
              <a:t> </a:t>
            </a:r>
            <a:r>
              <a:rPr sz="1600" dirty="0" err="1"/>
              <a:t>struktury</a:t>
            </a:r>
            <a:r>
              <a:rPr sz="1600" dirty="0"/>
              <a:t> </a:t>
            </a:r>
            <a:r>
              <a:rPr sz="1600" dirty="0" err="1"/>
              <a:t>závodu</a:t>
            </a:r>
            <a:r>
              <a:rPr sz="1600" dirty="0"/>
              <a:t> </a:t>
            </a:r>
            <a:r>
              <a:rPr sz="1600" dirty="0" err="1"/>
              <a:t>nebo</a:t>
            </a:r>
            <a:r>
              <a:rPr sz="1600" dirty="0"/>
              <a:t> </a:t>
            </a:r>
            <a:r>
              <a:rPr sz="1600" dirty="0" err="1"/>
              <a:t>podstatnou</a:t>
            </a:r>
            <a:r>
              <a:rPr sz="1600" dirty="0"/>
              <a:t> </a:t>
            </a:r>
            <a:r>
              <a:rPr sz="1600" dirty="0" err="1"/>
              <a:t>změnu</a:t>
            </a:r>
            <a:r>
              <a:rPr sz="1600" dirty="0"/>
              <a:t> v </a:t>
            </a:r>
            <a:r>
              <a:rPr sz="1600" dirty="0" err="1"/>
              <a:t>předmětu</a:t>
            </a:r>
            <a:r>
              <a:rPr sz="1600" dirty="0"/>
              <a:t> </a:t>
            </a:r>
            <a:r>
              <a:rPr sz="1600" dirty="0" err="1"/>
              <a:t>podnikání</a:t>
            </a:r>
            <a:r>
              <a:rPr sz="1600" dirty="0"/>
              <a:t> </a:t>
            </a:r>
            <a:r>
              <a:rPr sz="1600" dirty="0" err="1"/>
              <a:t>nebo</a:t>
            </a:r>
            <a:r>
              <a:rPr sz="1600" dirty="0"/>
              <a:t> </a:t>
            </a:r>
            <a:r>
              <a:rPr sz="1600" dirty="0" err="1" smtClean="0"/>
              <a:t>činnosti</a:t>
            </a:r>
            <a:r>
              <a:rPr sz="1600" dirty="0" smtClean="0"/>
              <a:t> </a:t>
            </a:r>
            <a:r>
              <a:rPr sz="1600" dirty="0" err="1"/>
              <a:t>společnosti</a:t>
            </a:r>
            <a:r>
              <a:rPr sz="1600" dirty="0"/>
              <a:t>,</a:t>
            </a:r>
          </a:p>
          <a:p>
            <a:pPr>
              <a:lnSpc>
                <a:spcPct val="80000"/>
              </a:lnSpc>
              <a:defRPr sz="1200"/>
            </a:pPr>
            <a:r>
              <a:rPr sz="1600" dirty="0" err="1" smtClean="0"/>
              <a:t>schválení</a:t>
            </a:r>
            <a:r>
              <a:rPr sz="1600" dirty="0" smtClean="0"/>
              <a:t> </a:t>
            </a:r>
            <a:r>
              <a:rPr sz="1600" dirty="0" err="1"/>
              <a:t>smlouvy</a:t>
            </a:r>
            <a:r>
              <a:rPr sz="1600" dirty="0"/>
              <a:t> o </a:t>
            </a:r>
            <a:r>
              <a:rPr sz="1600" dirty="0" err="1"/>
              <a:t>tiché</a:t>
            </a:r>
            <a:r>
              <a:rPr sz="1600" dirty="0"/>
              <a:t> </a:t>
            </a:r>
            <a:r>
              <a:rPr sz="1600" dirty="0" err="1"/>
              <a:t>společenosti</a:t>
            </a:r>
            <a:endParaRPr sz="1600" dirty="0"/>
          </a:p>
        </p:txBody>
      </p:sp>
      <p:sp>
        <p:nvSpPr>
          <p:cNvPr id="145" name="Číslo snímku"/>
          <p:cNvSpPr txBox="1">
            <a:spLocks noGrp="1"/>
          </p:cNvSpPr>
          <p:nvPr>
            <p:ph type="sldNum" sz="quarter" idx="4294967295"/>
          </p:nvPr>
        </p:nvSpPr>
        <p:spPr>
          <a:xfrm>
            <a:off x="8505420" y="6414761"/>
            <a:ext cx="181381" cy="24830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Calibri"/>
        <a:ea typeface="Calibri"/>
        <a:cs typeface="Calibri"/>
      </a:majorFont>
      <a:minorFont>
        <a:latin typeface="Helvetica"/>
        <a:ea typeface="Helvetica"/>
        <a:cs typeface="Helvetica"/>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Propedeutický seminář 2013_fin">
      <a:majorFont>
        <a:latin typeface="Calibri"/>
        <a:ea typeface="Calibri"/>
        <a:cs typeface="Calibri"/>
      </a:majorFont>
      <a:minorFont>
        <a:latin typeface="Helvetica"/>
        <a:ea typeface="Helvetica"/>
        <a:cs typeface="Helvetica"/>
      </a:minorFont>
    </a:fontScheme>
    <a:fmtScheme name="Propedeutický seminář 2013_f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TotalTime>
  <Words>2243</Words>
  <Application>Microsoft Office PowerPoint</Application>
  <PresentationFormat>Předvádění na obrazovce (4:3)</PresentationFormat>
  <Paragraphs>191</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Calibri</vt:lpstr>
      <vt:lpstr>Propedeutický seminář 2013_fin</vt:lpstr>
      <vt:lpstr>Společnost s ručením omezeným </vt:lpstr>
      <vt:lpstr>Osnova přednášky</vt:lpstr>
      <vt:lpstr>Orgány s.r.o.</vt:lpstr>
      <vt:lpstr>s.r.o.– orgány</vt:lpstr>
      <vt:lpstr>s.r.o.– orgány</vt:lpstr>
      <vt:lpstr>Svolání valné hromady</vt:lpstr>
      <vt:lpstr>Usnášení schopnost a rozhodování valné hromady</vt:lpstr>
      <vt:lpstr>Usnášení schopnost a rozhodování valné hromady</vt:lpstr>
      <vt:lpstr>Působnost valné hromady</vt:lpstr>
      <vt:lpstr>Působnost valné hromady</vt:lpstr>
      <vt:lpstr>Valná hromada - hlasování</vt:lpstr>
      <vt:lpstr>Valná hromada - hlasování</vt:lpstr>
      <vt:lpstr>valná hromada - hlasování</vt:lpstr>
      <vt:lpstr>s.r.o.– orgány</vt:lpstr>
      <vt:lpstr>2. Jednatelé</vt:lpstr>
      <vt:lpstr>Jednatelé</vt:lpstr>
      <vt:lpstr>s.r.o.– orgány</vt:lpstr>
      <vt:lpstr>Vznik, zánik funkce jednatele, člena dozorčí rady</vt:lpstr>
      <vt:lpstr>Seznam společníků</vt:lpstr>
      <vt:lpstr>Práva a povinnost</vt:lpstr>
      <vt:lpstr>Práva a povinnost</vt:lpstr>
      <vt:lpstr>Práva a povinnost</vt:lpstr>
      <vt:lpstr>Práva a povinnost</vt:lpstr>
      <vt:lpstr>Práva a povinnost</vt:lpstr>
      <vt:lpstr>Prezentace aplikace PowerPoint</vt:lpstr>
      <vt:lpstr>Prezentace aplikace PowerPoint</vt:lpstr>
      <vt:lpstr>Změny výše základního kapitálu</vt:lpstr>
      <vt:lpstr>Změny výše základního kapitálu</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Společnost s ručením omezeným </dc:title>
  <cp:lastModifiedBy>Účet Microsoft</cp:lastModifiedBy>
  <cp:revision>4</cp:revision>
  <dcterms:modified xsi:type="dcterms:W3CDTF">2022-11-17T14:42:01Z</dcterms:modified>
</cp:coreProperties>
</file>