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23" r:id="rId2"/>
    <p:sldId id="324" r:id="rId3"/>
    <p:sldId id="325" r:id="rId4"/>
    <p:sldId id="326" r:id="rId5"/>
    <p:sldId id="327" r:id="rId6"/>
    <p:sldId id="328" r:id="rId7"/>
    <p:sldId id="329" r:id="rId8"/>
    <p:sldId id="330" r:id="rId9"/>
    <p:sldId id="331" r:id="rId10"/>
    <p:sldId id="332" r:id="rId11"/>
    <p:sldId id="333" r:id="rId12"/>
    <p:sldId id="334" r:id="rId13"/>
    <p:sldId id="335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5050"/>
    <a:srgbClr val="FF0000"/>
    <a:srgbClr val="FF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30" autoAdjust="0"/>
  </p:normalViewPr>
  <p:slideViewPr>
    <p:cSldViewPr snapToGrid="0">
      <p:cViewPr varScale="1">
        <p:scale>
          <a:sx n="77" d="100"/>
          <a:sy n="77" d="100"/>
        </p:scale>
        <p:origin x="88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E752E-68D3-4F3A-B1F9-D6E538ED5DBD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90B1D-D267-4D33-9887-70F9F79D5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88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63248F-AF27-4C19-9881-7FFF1286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417E0F9-83E0-4F91-A61D-E3D7244B0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2A2BD6-009B-4ED9-8BE2-1E1FD1EC3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747DA7-8383-42FF-950B-DEBE99D6E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EFE725-3170-42E4-B3DF-C32518D2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59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CF102-5177-4F7C-84C0-E5B208747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25021F2-0FC1-46ED-8A84-0B7AE2EB4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D17B89-E6AF-462A-A80F-6A606674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0D66A2-5584-4162-9D3B-A74C710CF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D7DE89-9472-4B07-AB82-73B1BDD17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83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7A11AF0-6B45-43D2-B745-142E5FAF69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10109DE-22F3-44A8-A82D-FC0729A96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2D7FD6-87AF-4E29-B862-099E5871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F575F7-345C-4243-9E1D-68B3E4536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CF908D-8158-4B46-9555-1A1E90AD7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57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FFDAD9-810A-4665-A1BC-DD693796B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E104B5-5634-4B00-914E-E97E87874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F3DB77-D33A-4060-B2C0-51968842F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0E1D51-6113-459D-B424-C95281CE8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60A89A-16B6-43F5-B099-C5ECFA7C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79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03805C-F20F-408C-B789-71DE57C23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1513E7-3CDB-4A32-8F95-1B2443664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2821D6-31D2-4829-8495-C1792733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3B96F6-030A-42D2-9D1B-C9C543A45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FAE29E-2BB3-45D5-8CF7-855B0FA3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06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E20C71-3319-4CDA-8985-5182B11F9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77F3DC-C86B-4AA9-BE7A-F3DEEE06C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D616916-50DF-4634-92BA-28CA6FAC8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95ABE7F-B75A-4F39-BB5A-98AA1DFA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9B0BCDD-1B4E-492A-B8AE-DE3637FB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AAEC3B5-BAE7-4887-9DFD-807D279F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29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DCDAC1-6EBB-4B0C-822F-A13474AEA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84413E1-5ACB-4034-99F4-BE0461925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D335473-A920-4F7B-A642-8B7109ECF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FEEB5A5-BE0D-4E28-AA63-A70E2B5CB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F72F36E-308D-406D-A9A0-AD9982726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0152A51-E3AC-4E0D-B379-7C9672CCD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0BECE59-FC6D-4CBA-BAA4-A59A299A7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77B2D24-C7F0-47E6-85B0-52088E5B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69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E45D3-7131-45C2-8B99-BFF0C410A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06DF523-80C8-4A76-8E5A-69A5340C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4924E26-4833-4340-98BD-52A19B774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6CFD240-2BC3-430B-8705-F0D1F0B0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36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FE58D9D-664C-40E8-8605-F8AC83143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0520B29-9824-440B-B5F8-9CA5EC9C1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DC43DA-375D-4797-83B4-4A3B48BFE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82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0E2144-4A65-4FF0-B6DC-D841904D6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D6CD14-9D09-47E2-92E1-C6DFFDF62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3AA5523-9BB8-4827-82EC-4C8C0407A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C6E3E56-D1CB-4933-9371-406B6404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016624E-A237-46EC-BE17-8B818EA52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AB3EC9-EF0E-42BB-95E6-1F1AC456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42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3EE396-42DD-47DC-9A0B-7E29FA0FB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9306627-1C49-4198-9EEC-DDE68DBE32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E5961D2-7492-42F0-AA36-223CE9BD6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96D51F7-E5FA-4038-811B-A4B85954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023AF8-FA44-4201-B6B0-9F00F1DEB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81F564A-3B44-4CA0-A1EF-F7B5C41D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36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46AD61B-FB4C-4D43-8CF5-40EF0FAB0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22B2679-020B-4AA2-83EE-7F6496083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224C8D-6ADC-4B33-81BF-49DCCB59EF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B9E3-DF22-427E-B628-24E8CFE48324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838387-1FC0-4168-94BA-AF1ED4780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7B1E84-F6EF-4890-A4EE-080DDDAEA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99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05D3AEE7-2877-4EB1-BC64-835F3F89AC0B}"/>
              </a:ext>
            </a:extLst>
          </p:cNvPr>
          <p:cNvSpPr txBox="1"/>
          <p:nvPr/>
        </p:nvSpPr>
        <p:spPr>
          <a:xfrm>
            <a:off x="0" y="2129402"/>
            <a:ext cx="12192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6000" b="1" i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PRIMÁRNÍ </a:t>
            </a:r>
            <a:r>
              <a:rPr lang="cs-CZ" sz="60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3455992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64335"/>
            <a:ext cx="11956030" cy="6786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TELEFONICKÉ DOTAZOVÁNÍ 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Tyto dotazování byly mnoho let hlavním zdrojem komerčního výzkumu. 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Telefonicky získané údaje jsou svou kvalitou srovnatelné s údaji získanými pomocí osobního rozhovoru.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Efektivní sběr informací.</a:t>
            </a:r>
          </a:p>
          <a:p>
            <a:pPr>
              <a:spcBef>
                <a:spcPts val="600"/>
              </a:spcBef>
            </a:pPr>
            <a:endParaRPr lang="cs-CZ" sz="1500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VÝHODY TELEFONICKÉHO DOTAZOVÁNÍ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snadné a rychlé dotazování rozptýlených respondentů,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otevřenost respondentů oproti osobnímu dotazování,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nižší náklady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opakovaná realizace dotazování,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možnost počítačového zpracování odpovědí.</a:t>
            </a:r>
          </a:p>
        </p:txBody>
      </p:sp>
    </p:spTree>
    <p:extLst>
      <p:ext uri="{BB962C8B-B14F-4D97-AF65-F5344CB8AC3E}">
        <p14:creationId xmlns:p14="http://schemas.microsoft.com/office/powerpoint/2010/main" val="4063792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64335"/>
            <a:ext cx="1195603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NEVÝHODY TELEFONICKÉHO DOTAZOVÁNÍ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Nutnost telefonních kontaktů,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Nutnost telefonního vybavení respondenta i tazatele.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Chybí osobní kontakt, nedůvěra.</a:t>
            </a:r>
          </a:p>
        </p:txBody>
      </p:sp>
    </p:spTree>
    <p:extLst>
      <p:ext uri="{BB962C8B-B14F-4D97-AF65-F5344CB8AC3E}">
        <p14:creationId xmlns:p14="http://schemas.microsoft.com/office/powerpoint/2010/main" val="29402874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64335"/>
            <a:ext cx="11956030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PÍSEMNÉ DOTAZOVÁNÍ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Písemné dotazovaní využívají výzkumníci pro marketingové účely pomocí poštovní nebo v dnešní době více využívané emailové korespondence.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Distribuce dotazníků spotřebitelům, který vyplní dotazník v době kdy se mu to hodí.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Velmi často používaná technika sběru informací a dat.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Typy dotazníků: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dotazníky tištěné </a:t>
            </a:r>
            <a:r>
              <a:rPr lang="cs-CZ" sz="3000" dirty="0">
                <a:latin typeface="Amasis MT Pro Medium" panose="02040604050005020304" pitchFamily="18" charset="-18"/>
              </a:rPr>
              <a:t>(pošta, email)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dotazníky elektronické </a:t>
            </a:r>
            <a:r>
              <a:rPr lang="cs-CZ" sz="3000" dirty="0">
                <a:latin typeface="Amasis MT Pro Medium" panose="02040604050005020304" pitchFamily="18" charset="-18"/>
              </a:rPr>
              <a:t>(email, internetové rozhraní)</a:t>
            </a:r>
          </a:p>
        </p:txBody>
      </p:sp>
    </p:spTree>
    <p:extLst>
      <p:ext uri="{BB962C8B-B14F-4D97-AF65-F5344CB8AC3E}">
        <p14:creationId xmlns:p14="http://schemas.microsoft.com/office/powerpoint/2010/main" val="2544633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64335"/>
            <a:ext cx="11956030" cy="663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VÝHODY PÍSEMNÉHO DOTAZOVÁNÍ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Dotazování respondentů z různých míst, států.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Dostatečný čas pro respondenty na odpovědi.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Nedochází k ovlivňování respondenta tazatelem.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Nižší náklady.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Menší organizační náročnost.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Větší upřímnost respondentů.</a:t>
            </a:r>
          </a:p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NEVÝHODY PÍSEMNÉHO DOTAZOVÁNÍ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Otázky musí být jednoduché a jasně zodpověditelné,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Nelze kontrolovat identitu respondenta,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Možnost neporozumění otázkám ze strany respondenta.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Nízká návratnost dotazníků.</a:t>
            </a:r>
          </a:p>
        </p:txBody>
      </p:sp>
    </p:spTree>
    <p:extLst>
      <p:ext uri="{BB962C8B-B14F-4D97-AF65-F5344CB8AC3E}">
        <p14:creationId xmlns:p14="http://schemas.microsoft.com/office/powerpoint/2010/main" val="4141343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VÝZKUM U NEZLETILÝCH OSOB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Značná část výzkumů s dětmi a mládeží je uskutečňována pro ekonomické a sociologické účely.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legitimní a cennou formu výzkumu.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Musí být dodrženo ustanovení čl.6 ICC/ESOMAR International </a:t>
            </a:r>
            <a:r>
              <a:rPr lang="cs-CZ" sz="3000" dirty="0" err="1">
                <a:latin typeface="Amasis MT Pro Medium" panose="02040604050005020304" pitchFamily="18" charset="-18"/>
              </a:rPr>
              <a:t>Code</a:t>
            </a:r>
            <a:r>
              <a:rPr lang="cs-CZ" sz="3000" dirty="0">
                <a:latin typeface="Amasis MT Pro Medium" panose="02040604050005020304" pitchFamily="18" charset="-18"/>
              </a:rPr>
              <a:t> (zvláštní péče a opatrnost ze strany výzkumníka)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Při realizaci výzkumu s dětmi a mládeží: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Převažující hledisko je blaho dětí a mládeže (při dotazování nesmí být rozrušeny ani poškozeny).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Poručníci dítěte musí být přesvědčení o bezpečnosti výzkumu a ochraně práv a zájmů dětí a mládeže.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Vhodné jednání tazatelů.</a:t>
            </a:r>
          </a:p>
        </p:txBody>
      </p:sp>
    </p:spTree>
    <p:extLst>
      <p:ext uri="{BB962C8B-B14F-4D97-AF65-F5344CB8AC3E}">
        <p14:creationId xmlns:p14="http://schemas.microsoft.com/office/powerpoint/2010/main" val="341798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718311"/>
            <a:ext cx="1195603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Úřady i veřejnost musí být přesvědčena o nejvyšších etických standardech vedení výzkumů s vyloučením možného zneužívání.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Pokud je výzkum realizován ve škole nebo volnočasových střediscích musí být získán souhlas od učitele nebo zákonného zástupce ještě před zahájením výzkumu.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Doma na ulici nebo na veřejném místě musí být získán souhlas rodiče, pečovatele nebo odpovědné osoby rovněž před zahájením výzkumu.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Je žádoucí aby při výzkumu byl odpovědný dospělý přítomen.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 případě výzkumu konzumace musí výzkumník provést zvláštní kontroly a mít bezpečnost potvrzenou dodavatelem.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2900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886466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64335"/>
            <a:ext cx="1195603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PROSTŘEDKY PRO KOMUNIKACI S </a:t>
            </a:r>
          </a:p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RESPONDENTEM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Získávání primárních dat je prováděno pomocí osobních interview nebo písemných interview.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Komunikace je tzv. face to face, přes telefon nebo pomocí dotazníků zasílaných emailem.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dirty="0">
                <a:latin typeface="Amasis MT Pro Medium" panose="02040604050005020304" pitchFamily="18" charset="-18"/>
              </a:rPr>
              <a:t>Dělení na: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Interaktivní média </a:t>
            </a:r>
          </a:p>
          <a:p>
            <a:pPr marL="971550" lvl="1" indent="-514350">
              <a:spcBef>
                <a:spcPts val="600"/>
              </a:spcBef>
              <a:buAutoNum type="alphaLcParenR"/>
            </a:pPr>
            <a:r>
              <a:rPr lang="cs-CZ" sz="3000" dirty="0">
                <a:latin typeface="Amasis MT Pro Medium" panose="02040604050005020304" pitchFamily="18" charset="-18"/>
              </a:rPr>
              <a:t>Humánní (osobní forma komunikace)</a:t>
            </a:r>
          </a:p>
          <a:p>
            <a:pPr marL="971550" lvl="1" indent="-514350">
              <a:spcBef>
                <a:spcPts val="600"/>
              </a:spcBef>
              <a:buAutoNum type="alphaLcParenR"/>
            </a:pPr>
            <a:r>
              <a:rPr lang="cs-CZ" sz="3000" dirty="0">
                <a:latin typeface="Amasis MT Pro Medium" panose="02040604050005020304" pitchFamily="18" charset="-18"/>
              </a:rPr>
              <a:t>Elektronická (pomocí digitálních technologií)</a:t>
            </a:r>
          </a:p>
          <a:p>
            <a:pPr marL="0" lvl="1"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b) Neinteraktivní média </a:t>
            </a:r>
            <a:r>
              <a:rPr lang="cs-CZ" sz="3000" dirty="0">
                <a:latin typeface="Amasis MT Pro Medium" panose="02040604050005020304" pitchFamily="18" charset="-18"/>
              </a:rPr>
              <a:t>(dotazník rozesílaný poštou)</a:t>
            </a:r>
          </a:p>
        </p:txBody>
      </p:sp>
    </p:spTree>
    <p:extLst>
      <p:ext uri="{BB962C8B-B14F-4D97-AF65-F5344CB8AC3E}">
        <p14:creationId xmlns:p14="http://schemas.microsoft.com/office/powerpoint/2010/main" val="54930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64335"/>
            <a:ext cx="1195603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TECHNIKY DOTAZOVÁNÍ 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Osobní dotazování </a:t>
            </a:r>
            <a:r>
              <a:rPr lang="cs-CZ" sz="3000" dirty="0">
                <a:latin typeface="Amasis MT Pro Medium" panose="02040604050005020304" pitchFamily="18" charset="-18"/>
              </a:rPr>
              <a:t>(rozhovor)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Telefonické dotazování 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Písemné dotazování </a:t>
            </a:r>
            <a:r>
              <a:rPr lang="cs-CZ" sz="3000" dirty="0">
                <a:latin typeface="Amasis MT Pro Medium" panose="02040604050005020304" pitchFamily="18" charset="-18"/>
              </a:rPr>
              <a:t>(poštou, emailem)</a:t>
            </a:r>
          </a:p>
          <a:p>
            <a:pPr>
              <a:spcBef>
                <a:spcPts val="600"/>
              </a:spcBef>
            </a:pPr>
            <a:endParaRPr lang="cs-CZ" sz="1500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- Výběr vhodné techniky dotazování závisí na: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povaze zjišťovaných informací, 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rozsahu potřebných informací,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charakteru respondentů,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časových možnostech,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finančních možnostech,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kvalifikaci tazatelů.</a:t>
            </a:r>
          </a:p>
        </p:txBody>
      </p:sp>
    </p:spTree>
    <p:extLst>
      <p:ext uri="{BB962C8B-B14F-4D97-AF65-F5344CB8AC3E}">
        <p14:creationId xmlns:p14="http://schemas.microsoft.com/office/powerpoint/2010/main" val="3427561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64335"/>
            <a:ext cx="1195603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RESPONDENT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Osoba, který verbálně odpovídá na dotazy v osobním interview nebo písemně odpovídá vyplněním dotazníku.</a:t>
            </a:r>
          </a:p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TAZATEL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Osoba, která pokládá respondentovi dotazy.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dirty="0">
                <a:latin typeface="Amasis MT Pro Medium" panose="02040604050005020304" pitchFamily="18" charset="-18"/>
              </a:rPr>
              <a:t>Tazatel musí: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klást otázky přirozeně,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vytvořit co nejlepší kontakt vůči respondentovi,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působit sympaticky, navázat kontakt a získat důvěru respondenta.</a:t>
            </a:r>
          </a:p>
          <a:p>
            <a:pPr lvl="1" indent="-457200">
              <a:spcBef>
                <a:spcPts val="600"/>
              </a:spcBef>
              <a:buFontTx/>
              <a:buChar char="-"/>
            </a:pPr>
            <a:r>
              <a:rPr lang="cs-CZ" sz="3000" b="1" dirty="0">
                <a:latin typeface="Amasis MT Pro Medium" panose="02040604050005020304" pitchFamily="18" charset="-18"/>
              </a:rPr>
              <a:t>Tazatel nesmí:</a:t>
            </a:r>
          </a:p>
          <a:p>
            <a:pPr lvl="2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ovlivňovat respondenta a vyjadřovat svůj postoj k výzkumu,</a:t>
            </a:r>
          </a:p>
          <a:p>
            <a:pPr lvl="2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projevovat souhlas nebo nesouhlas se stanovisky respondenta.</a:t>
            </a:r>
          </a:p>
        </p:txBody>
      </p:sp>
    </p:spTree>
    <p:extLst>
      <p:ext uri="{BB962C8B-B14F-4D97-AF65-F5344CB8AC3E}">
        <p14:creationId xmlns:p14="http://schemas.microsoft.com/office/powerpoint/2010/main" val="1659847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64335"/>
            <a:ext cx="11956030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OSOBNÍ DOTAZOVÁNÍ 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nejvíce rozšířenou techniku výzkumu.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u="sng" dirty="0">
                <a:latin typeface="Amasis MT Pro Medium" panose="02040604050005020304" pitchFamily="18" charset="-18"/>
              </a:rPr>
              <a:t>Dotazování se uskutečňuje v: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domácnostech,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veřejných místech,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obchodních střediscích.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u="sng" dirty="0">
                <a:latin typeface="Amasis MT Pro Medium" panose="02040604050005020304" pitchFamily="18" charset="-18"/>
              </a:rPr>
              <a:t>Úspěch osobního dotazování závisí na: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schopnostech tazatele, 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kvalitě jeho práce, 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vzhledu a jeho chování.</a:t>
            </a:r>
          </a:p>
        </p:txBody>
      </p:sp>
    </p:spTree>
    <p:extLst>
      <p:ext uri="{BB962C8B-B14F-4D97-AF65-F5344CB8AC3E}">
        <p14:creationId xmlns:p14="http://schemas.microsoft.com/office/powerpoint/2010/main" val="1525823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4" y="164335"/>
            <a:ext cx="12315868" cy="7325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VÝHODY OSOBNÍHO DOTAZOVÁNÍ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krátký čas,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flexibilní dotazník,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změna pořadí otázek dle opovědí respondenta,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struktura výběru respondentů,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vyvolání zájmů tazatelem a snížení odmítání odpovědí,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delší dotazování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kladení složitějších otázek s jejich objasňováním.</a:t>
            </a:r>
          </a:p>
          <a:p>
            <a:endParaRPr lang="cs-CZ" sz="1500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500" dirty="0">
                <a:latin typeface="Amasis MT Pro Medium" panose="02040604050005020304" pitchFamily="18" charset="-18"/>
              </a:rPr>
              <a:t>NEVÝHODY OSOBNÍHO DOTAZOVÁNÍ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prezentace otázek tazatelem může ovlivnit odpovědi respondenta,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respondent může mít zábrany vůči osobnímu kontaktu,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vysoké finanční a časové náklady spojené s hledáním respondentů,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identifikace respondentů, ztráta ochoty poskytovat informace.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3000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83509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0" y="131824"/>
            <a:ext cx="12192000" cy="6786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TYPY ROZHOVORŮ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000" b="1" dirty="0">
                <a:latin typeface="Amasis MT Pro Medium" panose="02040604050005020304" pitchFamily="18" charset="-18"/>
              </a:rPr>
              <a:t>Standardizované rozhovory 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Tazatel klade respondentovi přesně formulované otázky, ve stanoveném pořadí.</a:t>
            </a:r>
          </a:p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2. Nestandardizované rozhovory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Tazatel klade respondentovi otázky volně, s cílem získat předem stanovené informace.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Měkký rozhovor (tazatel se snaží o kladný kontakt s respondentem).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Tvrdý rozhovor (tazatel vede rozhovor energicky s cílem získat těžko dosažitelné a pravdivé informace).</a:t>
            </a:r>
          </a:p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3. </a:t>
            </a:r>
            <a:r>
              <a:rPr lang="cs-CZ" sz="3000" b="1" dirty="0" err="1">
                <a:latin typeface="Amasis MT Pro Medium" panose="02040604050005020304" pitchFamily="18" charset="-18"/>
              </a:rPr>
              <a:t>Polostandardizované</a:t>
            </a:r>
            <a:r>
              <a:rPr lang="cs-CZ" sz="3000" b="1" dirty="0">
                <a:latin typeface="Amasis MT Pro Medium" panose="02040604050005020304" pitchFamily="18" charset="-18"/>
              </a:rPr>
              <a:t> rozhovory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Tazatel klade částečně závazně a částečně volně.</a:t>
            </a:r>
          </a:p>
        </p:txBody>
      </p:sp>
    </p:spTree>
    <p:extLst>
      <p:ext uri="{BB962C8B-B14F-4D97-AF65-F5344CB8AC3E}">
        <p14:creationId xmlns:p14="http://schemas.microsoft.com/office/powerpoint/2010/main" val="6453748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1816</TotalTime>
  <Words>743</Words>
  <Application>Microsoft Office PowerPoint</Application>
  <PresentationFormat>Širokoúhlá obrazovka</PresentationFormat>
  <Paragraphs>113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Amasis MT Pro Medium</vt:lpstr>
      <vt:lpstr>Arial</vt:lpstr>
      <vt:lpstr>Bookman Old Style</vt:lpstr>
      <vt:lpstr>Calibri</vt:lpstr>
      <vt:lpstr>Calibri Light</vt:lpstr>
      <vt:lpstr>Wingdings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Tkačíková</dc:creator>
  <cp:lastModifiedBy>Lenka Tkačíková</cp:lastModifiedBy>
  <cp:revision>115</cp:revision>
  <dcterms:created xsi:type="dcterms:W3CDTF">2021-10-06T11:18:58Z</dcterms:created>
  <dcterms:modified xsi:type="dcterms:W3CDTF">2024-10-30T17:17:22Z</dcterms:modified>
</cp:coreProperties>
</file>