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7" r:id="rId22"/>
    <p:sldId id="279" r:id="rId23"/>
    <p:sldId id="276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2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D4F24-C68B-AAAE-FA79-FE68999304B7}" v="8" dt="2024-11-29T22:25:14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A5C17-7A26-43A5-8B42-EF9B3728A07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F1BA4A-247E-4C9C-BBE7-F9091257BECE}">
      <dgm:prSet/>
      <dgm:spPr/>
      <dgm:t>
        <a:bodyPr/>
        <a:lstStyle/>
        <a:p>
          <a:r>
            <a:rPr lang="cs-CZ" dirty="0"/>
            <a:t>A) dle času</a:t>
          </a:r>
          <a:endParaRPr lang="en-US" dirty="0"/>
        </a:p>
      </dgm:t>
    </dgm:pt>
    <dgm:pt modelId="{586FCF60-B90C-403B-8C7F-277FF6232301}" type="parTrans" cxnId="{788F6C7F-FE63-436B-85A5-87C10282FD23}">
      <dgm:prSet/>
      <dgm:spPr/>
      <dgm:t>
        <a:bodyPr/>
        <a:lstStyle/>
        <a:p>
          <a:endParaRPr lang="en-US"/>
        </a:p>
      </dgm:t>
    </dgm:pt>
    <dgm:pt modelId="{3673530A-5151-49AF-91D9-B24CC1BFB448}" type="sibTrans" cxnId="{788F6C7F-FE63-436B-85A5-87C10282FD23}">
      <dgm:prSet/>
      <dgm:spPr/>
      <dgm:t>
        <a:bodyPr/>
        <a:lstStyle/>
        <a:p>
          <a:endParaRPr lang="en-US"/>
        </a:p>
      </dgm:t>
    </dgm:pt>
    <dgm:pt modelId="{039EFC67-61D5-4465-9928-08AB0B640B44}">
      <dgm:prSet/>
      <dgm:spPr/>
      <dgm:t>
        <a:bodyPr/>
        <a:lstStyle/>
        <a:p>
          <a:r>
            <a:rPr lang="cs-CZ" dirty="0"/>
            <a:t>krátkodobé rozpočty (tzv. taktické rozpočty), </a:t>
          </a:r>
          <a:endParaRPr lang="en-US" dirty="0"/>
        </a:p>
      </dgm:t>
    </dgm:pt>
    <dgm:pt modelId="{F13D0408-6C7C-4D3C-8E4F-D2853F4CFF50}" type="parTrans" cxnId="{7CC08D50-6409-402B-BDC5-BC0B25E3AF27}">
      <dgm:prSet/>
      <dgm:spPr/>
      <dgm:t>
        <a:bodyPr/>
        <a:lstStyle/>
        <a:p>
          <a:endParaRPr lang="en-US"/>
        </a:p>
      </dgm:t>
    </dgm:pt>
    <dgm:pt modelId="{B351722D-29DA-4FDF-83D8-EFA012CDFF86}" type="sibTrans" cxnId="{7CC08D50-6409-402B-BDC5-BC0B25E3AF27}">
      <dgm:prSet/>
      <dgm:spPr/>
      <dgm:t>
        <a:bodyPr/>
        <a:lstStyle/>
        <a:p>
          <a:endParaRPr lang="en-US"/>
        </a:p>
      </dgm:t>
    </dgm:pt>
    <dgm:pt modelId="{C6EBCAEE-08FE-49A7-AD06-36A5F94D31D2}">
      <dgm:prSet/>
      <dgm:spPr/>
      <dgm:t>
        <a:bodyPr/>
        <a:lstStyle/>
        <a:p>
          <a:r>
            <a:rPr lang="cs-CZ" dirty="0"/>
            <a:t>dlouhodobé rozpočty (tzv. strategické rozpočty)</a:t>
          </a:r>
          <a:endParaRPr lang="en-US" dirty="0"/>
        </a:p>
      </dgm:t>
    </dgm:pt>
    <dgm:pt modelId="{82D07041-0C1D-425C-878D-34DEE25644AA}" type="parTrans" cxnId="{F9EBB448-0913-4353-B586-16ED70066B01}">
      <dgm:prSet/>
      <dgm:spPr/>
      <dgm:t>
        <a:bodyPr/>
        <a:lstStyle/>
        <a:p>
          <a:endParaRPr lang="en-US"/>
        </a:p>
      </dgm:t>
    </dgm:pt>
    <dgm:pt modelId="{4219418A-C35D-44B0-97D4-E6C6DB0D66F5}" type="sibTrans" cxnId="{F9EBB448-0913-4353-B586-16ED70066B01}">
      <dgm:prSet/>
      <dgm:spPr/>
      <dgm:t>
        <a:bodyPr/>
        <a:lstStyle/>
        <a:p>
          <a:endParaRPr lang="en-US"/>
        </a:p>
      </dgm:t>
    </dgm:pt>
    <dgm:pt modelId="{BD47DBF4-4DC4-4E07-BF26-0D2986260902}">
      <dgm:prSet/>
      <dgm:spPr/>
      <dgm:t>
        <a:bodyPr/>
        <a:lstStyle/>
        <a:p>
          <a:r>
            <a:rPr lang="cs-CZ" dirty="0"/>
            <a:t>B) dle stupně řízení, na které se podnikové rozpočty sestavuji</a:t>
          </a:r>
          <a:endParaRPr lang="en-US" dirty="0"/>
        </a:p>
      </dgm:t>
    </dgm:pt>
    <dgm:pt modelId="{EB69F737-E38B-4304-88E9-E3C6E7381B0B}" type="parTrans" cxnId="{F61766FA-BDDC-4588-B287-AE6E1398318D}">
      <dgm:prSet/>
      <dgm:spPr/>
      <dgm:t>
        <a:bodyPr/>
        <a:lstStyle/>
        <a:p>
          <a:endParaRPr lang="en-US"/>
        </a:p>
      </dgm:t>
    </dgm:pt>
    <dgm:pt modelId="{B26F5FCB-77CC-488A-B909-F4914E6887CB}" type="sibTrans" cxnId="{F61766FA-BDDC-4588-B287-AE6E1398318D}">
      <dgm:prSet/>
      <dgm:spPr/>
      <dgm:t>
        <a:bodyPr/>
        <a:lstStyle/>
        <a:p>
          <a:endParaRPr lang="en-US"/>
        </a:p>
      </dgm:t>
    </dgm:pt>
    <dgm:pt modelId="{A828E364-F6A8-43E1-9AD7-DC415334AEA1}">
      <dgm:prSet/>
      <dgm:spPr/>
      <dgm:t>
        <a:bodyPr/>
        <a:lstStyle/>
        <a:p>
          <a:r>
            <a:rPr lang="cs-CZ" dirty="0"/>
            <a:t>základní rozpočet, </a:t>
          </a:r>
          <a:endParaRPr lang="en-US" dirty="0"/>
        </a:p>
      </dgm:t>
    </dgm:pt>
    <dgm:pt modelId="{E4E60EEA-7488-4105-85F9-0582C683AD36}" type="parTrans" cxnId="{9A1DA3C8-50BB-46B8-A0D2-1E7F9CED9C9B}">
      <dgm:prSet/>
      <dgm:spPr/>
      <dgm:t>
        <a:bodyPr/>
        <a:lstStyle/>
        <a:p>
          <a:endParaRPr lang="en-US"/>
        </a:p>
      </dgm:t>
    </dgm:pt>
    <dgm:pt modelId="{C4881E55-B3A6-4B62-BC9B-BCBC115E7980}" type="sibTrans" cxnId="{9A1DA3C8-50BB-46B8-A0D2-1E7F9CED9C9B}">
      <dgm:prSet/>
      <dgm:spPr/>
      <dgm:t>
        <a:bodyPr/>
        <a:lstStyle/>
        <a:p>
          <a:endParaRPr lang="en-US"/>
        </a:p>
      </dgm:t>
    </dgm:pt>
    <dgm:pt modelId="{69B48077-E0E9-4E22-A6A1-51CD29C4D376}">
      <dgm:prSet/>
      <dgm:spPr/>
      <dgm:t>
        <a:bodyPr/>
        <a:lstStyle/>
        <a:p>
          <a:r>
            <a:rPr lang="cs-CZ" dirty="0"/>
            <a:t>souhrnný rozpočet</a:t>
          </a:r>
          <a:endParaRPr lang="en-US" dirty="0"/>
        </a:p>
      </dgm:t>
    </dgm:pt>
    <dgm:pt modelId="{FF073FF5-CEFF-4F4D-9EE0-FE4ECA26F8BD}" type="parTrans" cxnId="{2C77A69E-6C1C-4CB4-B2FD-37A6999B917D}">
      <dgm:prSet/>
      <dgm:spPr/>
      <dgm:t>
        <a:bodyPr/>
        <a:lstStyle/>
        <a:p>
          <a:endParaRPr lang="en-US"/>
        </a:p>
      </dgm:t>
    </dgm:pt>
    <dgm:pt modelId="{98CD6A10-46F1-46D2-B339-C5A84E4574A4}" type="sibTrans" cxnId="{2C77A69E-6C1C-4CB4-B2FD-37A6999B917D}">
      <dgm:prSet/>
      <dgm:spPr/>
      <dgm:t>
        <a:bodyPr/>
        <a:lstStyle/>
        <a:p>
          <a:endParaRPr lang="en-US"/>
        </a:p>
      </dgm:t>
    </dgm:pt>
    <dgm:pt modelId="{1C8DC4E1-7346-40D8-9048-3FF61D41FDD9}" type="pres">
      <dgm:prSet presAssocID="{4D0A5C17-7A26-43A5-8B42-EF9B3728A07C}" presName="diagram" presStyleCnt="0">
        <dgm:presLayoutVars>
          <dgm:dir/>
          <dgm:resizeHandles val="exact"/>
        </dgm:presLayoutVars>
      </dgm:prSet>
      <dgm:spPr/>
    </dgm:pt>
    <dgm:pt modelId="{6529195C-EC21-4968-B083-9DEFD40A43B5}" type="pres">
      <dgm:prSet presAssocID="{B1F1BA4A-247E-4C9C-BBE7-F9091257BECE}" presName="node" presStyleLbl="node1" presStyleIdx="0" presStyleCnt="2">
        <dgm:presLayoutVars>
          <dgm:bulletEnabled val="1"/>
        </dgm:presLayoutVars>
      </dgm:prSet>
      <dgm:spPr/>
    </dgm:pt>
    <dgm:pt modelId="{2E43C2DD-522E-46B1-86A5-82DDB6F683C8}" type="pres">
      <dgm:prSet presAssocID="{3673530A-5151-49AF-91D9-B24CC1BFB448}" presName="sibTrans" presStyleCnt="0"/>
      <dgm:spPr/>
    </dgm:pt>
    <dgm:pt modelId="{E3EEE672-97CA-4BEE-A485-CB44D2813FCF}" type="pres">
      <dgm:prSet presAssocID="{BD47DBF4-4DC4-4E07-BF26-0D2986260902}" presName="node" presStyleLbl="node1" presStyleIdx="1" presStyleCnt="2">
        <dgm:presLayoutVars>
          <dgm:bulletEnabled val="1"/>
        </dgm:presLayoutVars>
      </dgm:prSet>
      <dgm:spPr/>
    </dgm:pt>
  </dgm:ptLst>
  <dgm:cxnLst>
    <dgm:cxn modelId="{9AD1592A-837C-4069-81BA-996BCCC154E1}" type="presOf" srcId="{69B48077-E0E9-4E22-A6A1-51CD29C4D376}" destId="{E3EEE672-97CA-4BEE-A485-CB44D2813FCF}" srcOrd="0" destOrd="2" presId="urn:microsoft.com/office/officeart/2005/8/layout/default"/>
    <dgm:cxn modelId="{8D100B30-96F1-4EAD-AA6B-3C4291A9FFDE}" type="presOf" srcId="{A828E364-F6A8-43E1-9AD7-DC415334AEA1}" destId="{E3EEE672-97CA-4BEE-A485-CB44D2813FCF}" srcOrd="0" destOrd="1" presId="urn:microsoft.com/office/officeart/2005/8/layout/default"/>
    <dgm:cxn modelId="{F9EBB448-0913-4353-B586-16ED70066B01}" srcId="{B1F1BA4A-247E-4C9C-BBE7-F9091257BECE}" destId="{C6EBCAEE-08FE-49A7-AD06-36A5F94D31D2}" srcOrd="1" destOrd="0" parTransId="{82D07041-0C1D-425C-878D-34DEE25644AA}" sibTransId="{4219418A-C35D-44B0-97D4-E6C6DB0D66F5}"/>
    <dgm:cxn modelId="{7CC08D50-6409-402B-BDC5-BC0B25E3AF27}" srcId="{B1F1BA4A-247E-4C9C-BBE7-F9091257BECE}" destId="{039EFC67-61D5-4465-9928-08AB0B640B44}" srcOrd="0" destOrd="0" parTransId="{F13D0408-6C7C-4D3C-8E4F-D2853F4CFF50}" sibTransId="{B351722D-29DA-4FDF-83D8-EFA012CDFF86}"/>
    <dgm:cxn modelId="{2CE52C7C-8149-4A91-B21F-0FFE5259FAA0}" type="presOf" srcId="{4D0A5C17-7A26-43A5-8B42-EF9B3728A07C}" destId="{1C8DC4E1-7346-40D8-9048-3FF61D41FDD9}" srcOrd="0" destOrd="0" presId="urn:microsoft.com/office/officeart/2005/8/layout/default"/>
    <dgm:cxn modelId="{788F6C7F-FE63-436B-85A5-87C10282FD23}" srcId="{4D0A5C17-7A26-43A5-8B42-EF9B3728A07C}" destId="{B1F1BA4A-247E-4C9C-BBE7-F9091257BECE}" srcOrd="0" destOrd="0" parTransId="{586FCF60-B90C-403B-8C7F-277FF6232301}" sibTransId="{3673530A-5151-49AF-91D9-B24CC1BFB448}"/>
    <dgm:cxn modelId="{C349B896-570B-435A-8F9D-BA5B19C49C6D}" type="presOf" srcId="{039EFC67-61D5-4465-9928-08AB0B640B44}" destId="{6529195C-EC21-4968-B083-9DEFD40A43B5}" srcOrd="0" destOrd="1" presId="urn:microsoft.com/office/officeart/2005/8/layout/default"/>
    <dgm:cxn modelId="{2C77A69E-6C1C-4CB4-B2FD-37A6999B917D}" srcId="{BD47DBF4-4DC4-4E07-BF26-0D2986260902}" destId="{69B48077-E0E9-4E22-A6A1-51CD29C4D376}" srcOrd="1" destOrd="0" parTransId="{FF073FF5-CEFF-4F4D-9EE0-FE4ECA26F8BD}" sibTransId="{98CD6A10-46F1-46D2-B339-C5A84E4574A4}"/>
    <dgm:cxn modelId="{A9A19BAE-C6D1-4EEE-850D-0F969BC53EE7}" type="presOf" srcId="{C6EBCAEE-08FE-49A7-AD06-36A5F94D31D2}" destId="{6529195C-EC21-4968-B083-9DEFD40A43B5}" srcOrd="0" destOrd="2" presId="urn:microsoft.com/office/officeart/2005/8/layout/default"/>
    <dgm:cxn modelId="{369690BE-0D3A-4E54-8E50-B5DBF0E31C14}" type="presOf" srcId="{B1F1BA4A-247E-4C9C-BBE7-F9091257BECE}" destId="{6529195C-EC21-4968-B083-9DEFD40A43B5}" srcOrd="0" destOrd="0" presId="urn:microsoft.com/office/officeart/2005/8/layout/default"/>
    <dgm:cxn modelId="{9A1DA3C8-50BB-46B8-A0D2-1E7F9CED9C9B}" srcId="{BD47DBF4-4DC4-4E07-BF26-0D2986260902}" destId="{A828E364-F6A8-43E1-9AD7-DC415334AEA1}" srcOrd="0" destOrd="0" parTransId="{E4E60EEA-7488-4105-85F9-0582C683AD36}" sibTransId="{C4881E55-B3A6-4B62-BC9B-BCBC115E7980}"/>
    <dgm:cxn modelId="{EE688AEC-6105-4702-8F2C-E140B9A32187}" type="presOf" srcId="{BD47DBF4-4DC4-4E07-BF26-0D2986260902}" destId="{E3EEE672-97CA-4BEE-A485-CB44D2813FCF}" srcOrd="0" destOrd="0" presId="urn:microsoft.com/office/officeart/2005/8/layout/default"/>
    <dgm:cxn modelId="{F61766FA-BDDC-4588-B287-AE6E1398318D}" srcId="{4D0A5C17-7A26-43A5-8B42-EF9B3728A07C}" destId="{BD47DBF4-4DC4-4E07-BF26-0D2986260902}" srcOrd="1" destOrd="0" parTransId="{EB69F737-E38B-4304-88E9-E3C6E7381B0B}" sibTransId="{B26F5FCB-77CC-488A-B909-F4914E6887CB}"/>
    <dgm:cxn modelId="{BBDF507E-28E5-4FCE-93FB-41CC778FE34D}" type="presParOf" srcId="{1C8DC4E1-7346-40D8-9048-3FF61D41FDD9}" destId="{6529195C-EC21-4968-B083-9DEFD40A43B5}" srcOrd="0" destOrd="0" presId="urn:microsoft.com/office/officeart/2005/8/layout/default"/>
    <dgm:cxn modelId="{1C55F549-2A9E-4AA3-A4D0-3A0969516F71}" type="presParOf" srcId="{1C8DC4E1-7346-40D8-9048-3FF61D41FDD9}" destId="{2E43C2DD-522E-46B1-86A5-82DDB6F683C8}" srcOrd="1" destOrd="0" presId="urn:microsoft.com/office/officeart/2005/8/layout/default"/>
    <dgm:cxn modelId="{CE58AA35-7727-40A7-9AF9-1DF67942224F}" type="presParOf" srcId="{1C8DC4E1-7346-40D8-9048-3FF61D41FDD9}" destId="{E3EEE672-97CA-4BEE-A485-CB44D2813F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D8C23-8185-4F58-A4FB-F01BCC55858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DA2CE7-BB6A-408F-8273-3CABB27F72BD}">
      <dgm:prSet/>
      <dgm:spPr/>
      <dgm:t>
        <a:bodyPr/>
        <a:lstStyle/>
        <a:p>
          <a:r>
            <a:rPr lang="cs-CZ"/>
            <a:t>C) Dle rozsahu zobrazování a zachycování nákladů a výnosů</a:t>
          </a:r>
          <a:endParaRPr lang="en-US"/>
        </a:p>
      </dgm:t>
    </dgm:pt>
    <dgm:pt modelId="{EDC09C1D-A8B0-45BB-B25A-955551CF7BAF}" type="parTrans" cxnId="{07C73A16-B36F-4674-94E4-C4CBE2BFDFA7}">
      <dgm:prSet/>
      <dgm:spPr/>
      <dgm:t>
        <a:bodyPr/>
        <a:lstStyle/>
        <a:p>
          <a:endParaRPr lang="en-US"/>
        </a:p>
      </dgm:t>
    </dgm:pt>
    <dgm:pt modelId="{24B81714-4AAD-4A80-B3ED-E7AB394E5DB1}" type="sibTrans" cxnId="{07C73A16-B36F-4674-94E4-C4CBE2BFDFA7}">
      <dgm:prSet/>
      <dgm:spPr/>
      <dgm:t>
        <a:bodyPr/>
        <a:lstStyle/>
        <a:p>
          <a:endParaRPr lang="en-US"/>
        </a:p>
      </dgm:t>
    </dgm:pt>
    <dgm:pt modelId="{3FCD6B80-61E7-49BB-8871-F54604ECADF1}">
      <dgm:prSet/>
      <dgm:spPr/>
      <dgm:t>
        <a:bodyPr/>
        <a:lstStyle/>
        <a:p>
          <a:r>
            <a:rPr lang="cs-CZ"/>
            <a:t>rozpočty zahrnující veškeré podnikové náklady a výnosy,</a:t>
          </a:r>
          <a:endParaRPr lang="en-US"/>
        </a:p>
      </dgm:t>
    </dgm:pt>
    <dgm:pt modelId="{5CEF24AD-6D3F-49F5-878F-D4E2ACFDAA53}" type="parTrans" cxnId="{003DB3A8-F37E-4460-B7D9-7375587379A1}">
      <dgm:prSet/>
      <dgm:spPr/>
      <dgm:t>
        <a:bodyPr/>
        <a:lstStyle/>
        <a:p>
          <a:endParaRPr lang="en-US"/>
        </a:p>
      </dgm:t>
    </dgm:pt>
    <dgm:pt modelId="{DB4AA5CE-70EA-4B14-9F29-DC14701D26C6}" type="sibTrans" cxnId="{003DB3A8-F37E-4460-B7D9-7375587379A1}">
      <dgm:prSet/>
      <dgm:spPr/>
      <dgm:t>
        <a:bodyPr/>
        <a:lstStyle/>
        <a:p>
          <a:endParaRPr lang="en-US"/>
        </a:p>
      </dgm:t>
    </dgm:pt>
    <dgm:pt modelId="{4DE4AE89-4623-4409-8512-9676AC13291E}">
      <dgm:prSet/>
      <dgm:spPr/>
      <dgm:t>
        <a:bodyPr/>
        <a:lstStyle/>
        <a:p>
          <a:r>
            <a:rPr lang="cs-CZ"/>
            <a:t>rozpočty zahrnující pouze část podnikových nákladů a výnosů</a:t>
          </a:r>
          <a:endParaRPr lang="en-US"/>
        </a:p>
      </dgm:t>
    </dgm:pt>
    <dgm:pt modelId="{9ADCD102-6307-4A6C-8628-99418EE8AFA4}" type="parTrans" cxnId="{F69061BB-5AD1-4EA9-8AEC-BDC392FB0F53}">
      <dgm:prSet/>
      <dgm:spPr/>
      <dgm:t>
        <a:bodyPr/>
        <a:lstStyle/>
        <a:p>
          <a:endParaRPr lang="en-US"/>
        </a:p>
      </dgm:t>
    </dgm:pt>
    <dgm:pt modelId="{DFF11147-4091-47DC-A73C-C9D7515711A0}" type="sibTrans" cxnId="{F69061BB-5AD1-4EA9-8AEC-BDC392FB0F53}">
      <dgm:prSet/>
      <dgm:spPr/>
      <dgm:t>
        <a:bodyPr/>
        <a:lstStyle/>
        <a:p>
          <a:endParaRPr lang="en-US"/>
        </a:p>
      </dgm:t>
    </dgm:pt>
    <dgm:pt modelId="{6650A2B2-0B21-41E1-A83D-639A7B162FC0}">
      <dgm:prSet/>
      <dgm:spPr/>
      <dgm:t>
        <a:bodyPr/>
        <a:lstStyle/>
        <a:p>
          <a:r>
            <a:rPr lang="cs-CZ"/>
            <a:t>D) Dle počtu variant plánu</a:t>
          </a:r>
          <a:endParaRPr lang="en-US"/>
        </a:p>
      </dgm:t>
    </dgm:pt>
    <dgm:pt modelId="{3CF86599-B766-4265-8BDA-5BFE34918F24}" type="parTrans" cxnId="{F4819BEA-C8B8-47C4-B9C3-E66338C76304}">
      <dgm:prSet/>
      <dgm:spPr/>
      <dgm:t>
        <a:bodyPr/>
        <a:lstStyle/>
        <a:p>
          <a:endParaRPr lang="en-US"/>
        </a:p>
      </dgm:t>
    </dgm:pt>
    <dgm:pt modelId="{AE84AA04-B50C-45BA-BA8E-DB0FA38C3F3F}" type="sibTrans" cxnId="{F4819BEA-C8B8-47C4-B9C3-E66338C76304}">
      <dgm:prSet/>
      <dgm:spPr/>
      <dgm:t>
        <a:bodyPr/>
        <a:lstStyle/>
        <a:p>
          <a:endParaRPr lang="en-US"/>
        </a:p>
      </dgm:t>
    </dgm:pt>
    <dgm:pt modelId="{FD670DD3-E85A-482B-99BD-3584FFD300BD}">
      <dgm:prSet/>
      <dgm:spPr/>
      <dgm:t>
        <a:bodyPr/>
        <a:lstStyle/>
        <a:p>
          <a:r>
            <a:rPr lang="cs-CZ"/>
            <a:t>pevný rozpočet,</a:t>
          </a:r>
          <a:endParaRPr lang="en-US"/>
        </a:p>
      </dgm:t>
    </dgm:pt>
    <dgm:pt modelId="{E2E3C5C6-3860-43E0-907E-ADB7B901FDA9}" type="parTrans" cxnId="{4218E0A0-4B6D-43A5-9410-F58CE69AF7A2}">
      <dgm:prSet/>
      <dgm:spPr/>
      <dgm:t>
        <a:bodyPr/>
        <a:lstStyle/>
        <a:p>
          <a:endParaRPr lang="en-US"/>
        </a:p>
      </dgm:t>
    </dgm:pt>
    <dgm:pt modelId="{BE1BA51C-6112-4A74-8F96-7372585ABB0D}" type="sibTrans" cxnId="{4218E0A0-4B6D-43A5-9410-F58CE69AF7A2}">
      <dgm:prSet/>
      <dgm:spPr/>
      <dgm:t>
        <a:bodyPr/>
        <a:lstStyle/>
        <a:p>
          <a:endParaRPr lang="en-US"/>
        </a:p>
      </dgm:t>
    </dgm:pt>
    <dgm:pt modelId="{2D0493A4-F750-4500-ABFC-D4C9570C38C9}">
      <dgm:prSet/>
      <dgm:spPr/>
      <dgm:t>
        <a:bodyPr/>
        <a:lstStyle/>
        <a:p>
          <a:r>
            <a:rPr lang="cs-CZ"/>
            <a:t>variantní rozpočet</a:t>
          </a:r>
          <a:endParaRPr lang="en-US"/>
        </a:p>
      </dgm:t>
    </dgm:pt>
    <dgm:pt modelId="{23BF65B2-0DFF-4A42-8A56-59660C062969}" type="parTrans" cxnId="{E64B4391-9F75-4FDF-AC98-623A64B0E784}">
      <dgm:prSet/>
      <dgm:spPr/>
      <dgm:t>
        <a:bodyPr/>
        <a:lstStyle/>
        <a:p>
          <a:endParaRPr lang="en-US"/>
        </a:p>
      </dgm:t>
    </dgm:pt>
    <dgm:pt modelId="{E947DF4C-DF40-405C-9603-70A14EA9D2E7}" type="sibTrans" cxnId="{E64B4391-9F75-4FDF-AC98-623A64B0E784}">
      <dgm:prSet/>
      <dgm:spPr/>
      <dgm:t>
        <a:bodyPr/>
        <a:lstStyle/>
        <a:p>
          <a:endParaRPr lang="en-US"/>
        </a:p>
      </dgm:t>
    </dgm:pt>
    <dgm:pt modelId="{7FE09C41-125E-4CEC-9491-A1F14449F987}" type="pres">
      <dgm:prSet presAssocID="{6A0D8C23-8185-4F58-A4FB-F01BCC558585}" presName="diagram" presStyleCnt="0">
        <dgm:presLayoutVars>
          <dgm:dir/>
          <dgm:resizeHandles val="exact"/>
        </dgm:presLayoutVars>
      </dgm:prSet>
      <dgm:spPr/>
    </dgm:pt>
    <dgm:pt modelId="{CEA9B2C6-E2E5-4E6A-8194-C17BA9F1314C}" type="pres">
      <dgm:prSet presAssocID="{62DA2CE7-BB6A-408F-8273-3CABB27F72BD}" presName="node" presStyleLbl="node1" presStyleIdx="0" presStyleCnt="2">
        <dgm:presLayoutVars>
          <dgm:bulletEnabled val="1"/>
        </dgm:presLayoutVars>
      </dgm:prSet>
      <dgm:spPr/>
    </dgm:pt>
    <dgm:pt modelId="{36D330B2-A114-4C06-B4E5-FD38EB659879}" type="pres">
      <dgm:prSet presAssocID="{24B81714-4AAD-4A80-B3ED-E7AB394E5DB1}" presName="sibTrans" presStyleCnt="0"/>
      <dgm:spPr/>
    </dgm:pt>
    <dgm:pt modelId="{48D36D01-BC3C-4137-A0BE-359E1BC4125E}" type="pres">
      <dgm:prSet presAssocID="{6650A2B2-0B21-41E1-A83D-639A7B162FC0}" presName="node" presStyleLbl="node1" presStyleIdx="1" presStyleCnt="2">
        <dgm:presLayoutVars>
          <dgm:bulletEnabled val="1"/>
        </dgm:presLayoutVars>
      </dgm:prSet>
      <dgm:spPr/>
    </dgm:pt>
  </dgm:ptLst>
  <dgm:cxnLst>
    <dgm:cxn modelId="{07C73A16-B36F-4674-94E4-C4CBE2BFDFA7}" srcId="{6A0D8C23-8185-4F58-A4FB-F01BCC558585}" destId="{62DA2CE7-BB6A-408F-8273-3CABB27F72BD}" srcOrd="0" destOrd="0" parTransId="{EDC09C1D-A8B0-45BB-B25A-955551CF7BAF}" sibTransId="{24B81714-4AAD-4A80-B3ED-E7AB394E5DB1}"/>
    <dgm:cxn modelId="{AFCE4C1A-968F-4D89-ADBC-9C44FD6A5E22}" type="presOf" srcId="{3FCD6B80-61E7-49BB-8871-F54604ECADF1}" destId="{CEA9B2C6-E2E5-4E6A-8194-C17BA9F1314C}" srcOrd="0" destOrd="1" presId="urn:microsoft.com/office/officeart/2005/8/layout/default"/>
    <dgm:cxn modelId="{9F1BC77C-4005-47AD-A8A0-5E0C3BE2E1D6}" type="presOf" srcId="{FD670DD3-E85A-482B-99BD-3584FFD300BD}" destId="{48D36D01-BC3C-4137-A0BE-359E1BC4125E}" srcOrd="0" destOrd="1" presId="urn:microsoft.com/office/officeart/2005/8/layout/default"/>
    <dgm:cxn modelId="{E64B4391-9F75-4FDF-AC98-623A64B0E784}" srcId="{6650A2B2-0B21-41E1-A83D-639A7B162FC0}" destId="{2D0493A4-F750-4500-ABFC-D4C9570C38C9}" srcOrd="1" destOrd="0" parTransId="{23BF65B2-0DFF-4A42-8A56-59660C062969}" sibTransId="{E947DF4C-DF40-405C-9603-70A14EA9D2E7}"/>
    <dgm:cxn modelId="{57764F98-C05A-4F70-8E5D-A004F2F7D1EC}" type="presOf" srcId="{6A0D8C23-8185-4F58-A4FB-F01BCC558585}" destId="{7FE09C41-125E-4CEC-9491-A1F14449F987}" srcOrd="0" destOrd="0" presId="urn:microsoft.com/office/officeart/2005/8/layout/default"/>
    <dgm:cxn modelId="{4218E0A0-4B6D-43A5-9410-F58CE69AF7A2}" srcId="{6650A2B2-0B21-41E1-A83D-639A7B162FC0}" destId="{FD670DD3-E85A-482B-99BD-3584FFD300BD}" srcOrd="0" destOrd="0" parTransId="{E2E3C5C6-3860-43E0-907E-ADB7B901FDA9}" sibTransId="{BE1BA51C-6112-4A74-8F96-7372585ABB0D}"/>
    <dgm:cxn modelId="{003DB3A8-F37E-4460-B7D9-7375587379A1}" srcId="{62DA2CE7-BB6A-408F-8273-3CABB27F72BD}" destId="{3FCD6B80-61E7-49BB-8871-F54604ECADF1}" srcOrd="0" destOrd="0" parTransId="{5CEF24AD-6D3F-49F5-878F-D4E2ACFDAA53}" sibTransId="{DB4AA5CE-70EA-4B14-9F29-DC14701D26C6}"/>
    <dgm:cxn modelId="{F69061BB-5AD1-4EA9-8AEC-BDC392FB0F53}" srcId="{62DA2CE7-BB6A-408F-8273-3CABB27F72BD}" destId="{4DE4AE89-4623-4409-8512-9676AC13291E}" srcOrd="1" destOrd="0" parTransId="{9ADCD102-6307-4A6C-8628-99418EE8AFA4}" sibTransId="{DFF11147-4091-47DC-A73C-C9D7515711A0}"/>
    <dgm:cxn modelId="{10C072C6-63DC-4E7D-8435-B4108C960489}" type="presOf" srcId="{62DA2CE7-BB6A-408F-8273-3CABB27F72BD}" destId="{CEA9B2C6-E2E5-4E6A-8194-C17BA9F1314C}" srcOrd="0" destOrd="0" presId="urn:microsoft.com/office/officeart/2005/8/layout/default"/>
    <dgm:cxn modelId="{FCF38BE2-3853-4B5F-9778-1D67BD816D55}" type="presOf" srcId="{6650A2B2-0B21-41E1-A83D-639A7B162FC0}" destId="{48D36D01-BC3C-4137-A0BE-359E1BC4125E}" srcOrd="0" destOrd="0" presId="urn:microsoft.com/office/officeart/2005/8/layout/default"/>
    <dgm:cxn modelId="{76C370E8-CCF1-49F7-B5B3-5CDBD4E30139}" type="presOf" srcId="{4DE4AE89-4623-4409-8512-9676AC13291E}" destId="{CEA9B2C6-E2E5-4E6A-8194-C17BA9F1314C}" srcOrd="0" destOrd="2" presId="urn:microsoft.com/office/officeart/2005/8/layout/default"/>
    <dgm:cxn modelId="{F4819BEA-C8B8-47C4-B9C3-E66338C76304}" srcId="{6A0D8C23-8185-4F58-A4FB-F01BCC558585}" destId="{6650A2B2-0B21-41E1-A83D-639A7B162FC0}" srcOrd="1" destOrd="0" parTransId="{3CF86599-B766-4265-8BDA-5BFE34918F24}" sibTransId="{AE84AA04-B50C-45BA-BA8E-DB0FA38C3F3F}"/>
    <dgm:cxn modelId="{871241F8-C762-4973-98AF-AC130B4F1A84}" type="presOf" srcId="{2D0493A4-F750-4500-ABFC-D4C9570C38C9}" destId="{48D36D01-BC3C-4137-A0BE-359E1BC4125E}" srcOrd="0" destOrd="2" presId="urn:microsoft.com/office/officeart/2005/8/layout/default"/>
    <dgm:cxn modelId="{DB879AEF-9A18-4A84-A80B-8DE7C4E1CF5A}" type="presParOf" srcId="{7FE09C41-125E-4CEC-9491-A1F14449F987}" destId="{CEA9B2C6-E2E5-4E6A-8194-C17BA9F1314C}" srcOrd="0" destOrd="0" presId="urn:microsoft.com/office/officeart/2005/8/layout/default"/>
    <dgm:cxn modelId="{7D1144E4-0E8C-4D37-9371-50EB5E3833DD}" type="presParOf" srcId="{7FE09C41-125E-4CEC-9491-A1F14449F987}" destId="{36D330B2-A114-4C06-B4E5-FD38EB659879}" srcOrd="1" destOrd="0" presId="urn:microsoft.com/office/officeart/2005/8/layout/default"/>
    <dgm:cxn modelId="{3A63A330-2ED1-4CA6-8C4F-B6F743E33882}" type="presParOf" srcId="{7FE09C41-125E-4CEC-9491-A1F14449F987}" destId="{48D36D01-BC3C-4137-A0BE-359E1BC4125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D91EF-4933-4ACC-9525-8044BE8268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C56179-9147-4CE3-972B-214F737119DA}">
      <dgm:prSet/>
      <dgm:spPr/>
      <dgm:t>
        <a:bodyPr/>
        <a:lstStyle/>
        <a:p>
          <a:r>
            <a:rPr lang="cs-CZ" dirty="0"/>
            <a:t>se v podniku sestavuje na období kratší než jeden rok a je primárně zaměřen na režijní náklady jednotlivých útvarů uvnitř podniku (vnitropodnikové útvary</a:t>
          </a:r>
          <a:r>
            <a:rPr lang="cs-CZ" dirty="0">
              <a:latin typeface="Avenir Next LT Pro"/>
            </a:rPr>
            <a:t>)</a:t>
          </a:r>
          <a:endParaRPr lang="en-US" dirty="0"/>
        </a:p>
      </dgm:t>
    </dgm:pt>
    <dgm:pt modelId="{26843AB7-5342-4119-8FFF-624F5F81528F}" type="parTrans" cxnId="{6ECD444F-04BC-4464-8205-90F1B2D05652}">
      <dgm:prSet/>
      <dgm:spPr/>
      <dgm:t>
        <a:bodyPr/>
        <a:lstStyle/>
        <a:p>
          <a:endParaRPr lang="en-US"/>
        </a:p>
      </dgm:t>
    </dgm:pt>
    <dgm:pt modelId="{195E1570-4601-46BE-A0A5-EE3A13ACB647}" type="sibTrans" cxnId="{6ECD444F-04BC-4464-8205-90F1B2D05652}">
      <dgm:prSet/>
      <dgm:spPr/>
      <dgm:t>
        <a:bodyPr/>
        <a:lstStyle/>
        <a:p>
          <a:endParaRPr lang="en-US"/>
        </a:p>
      </dgm:t>
    </dgm:pt>
    <dgm:pt modelId="{8304D1B1-E937-4F7B-A55A-BB7A30296EC3}">
      <dgm:prSet/>
      <dgm:spPr/>
      <dgm:t>
        <a:bodyPr/>
        <a:lstStyle/>
        <a:p>
          <a:r>
            <a:rPr lang="cs-CZ" dirty="0"/>
            <a:t>zabývá se zejména tokovými veličinami (například náklady a výnosy zobrazené ve výkazu zisku a ztrát</a:t>
          </a:r>
          <a:r>
            <a:rPr lang="cs-CZ" dirty="0">
              <a:latin typeface="Avenir Next LT Pro"/>
            </a:rPr>
            <a:t>)</a:t>
          </a:r>
          <a:endParaRPr lang="en-US" dirty="0"/>
        </a:p>
      </dgm:t>
    </dgm:pt>
    <dgm:pt modelId="{69945BBD-15EF-4BAA-8D74-B36CFF614C7B}" type="parTrans" cxnId="{C70B1C61-EBC5-493E-9775-E7A70510012A}">
      <dgm:prSet/>
      <dgm:spPr/>
      <dgm:t>
        <a:bodyPr/>
        <a:lstStyle/>
        <a:p>
          <a:endParaRPr lang="en-US"/>
        </a:p>
      </dgm:t>
    </dgm:pt>
    <dgm:pt modelId="{8BFA403F-99FA-44CE-9618-59F64ABC6C30}" type="sibTrans" cxnId="{C70B1C61-EBC5-493E-9775-E7A70510012A}">
      <dgm:prSet/>
      <dgm:spPr/>
      <dgm:t>
        <a:bodyPr/>
        <a:lstStyle/>
        <a:p>
          <a:endParaRPr lang="en-US"/>
        </a:p>
      </dgm:t>
    </dgm:pt>
    <dgm:pt modelId="{4EAE3985-4236-4DDC-9EA0-949D30BE111B}">
      <dgm:prSet/>
      <dgm:spPr/>
      <dgm:t>
        <a:bodyPr/>
        <a:lstStyle/>
        <a:p>
          <a:r>
            <a:rPr lang="cs-CZ" dirty="0"/>
            <a:t>v rámci krátkodobých rozpočtů rozeznáváme dva typy rozpočtů, a to vnitropodnikový rozpočet a podnikový rozpočet</a:t>
          </a:r>
          <a:endParaRPr lang="en-US" dirty="0"/>
        </a:p>
      </dgm:t>
    </dgm:pt>
    <dgm:pt modelId="{C9329778-F7CE-430B-AB5C-EB80679936C6}" type="parTrans" cxnId="{AC3AC1E6-AA73-4CDA-A17B-F755E1E970C0}">
      <dgm:prSet/>
      <dgm:spPr/>
      <dgm:t>
        <a:bodyPr/>
        <a:lstStyle/>
        <a:p>
          <a:endParaRPr lang="en-US"/>
        </a:p>
      </dgm:t>
    </dgm:pt>
    <dgm:pt modelId="{3248CCFC-E26F-48FE-BB15-ACBD1F417510}" type="sibTrans" cxnId="{AC3AC1E6-AA73-4CDA-A17B-F755E1E970C0}">
      <dgm:prSet/>
      <dgm:spPr/>
      <dgm:t>
        <a:bodyPr/>
        <a:lstStyle/>
        <a:p>
          <a:endParaRPr lang="en-US"/>
        </a:p>
      </dgm:t>
    </dgm:pt>
    <dgm:pt modelId="{26A07500-7428-438E-B626-A94FDE17A707}" type="pres">
      <dgm:prSet presAssocID="{5EED91EF-4933-4ACC-9525-8044BE8268E9}" presName="linear" presStyleCnt="0">
        <dgm:presLayoutVars>
          <dgm:animLvl val="lvl"/>
          <dgm:resizeHandles val="exact"/>
        </dgm:presLayoutVars>
      </dgm:prSet>
      <dgm:spPr/>
    </dgm:pt>
    <dgm:pt modelId="{BFD0C7B4-203B-48D8-8622-F1FE3D2ABB4F}" type="pres">
      <dgm:prSet presAssocID="{64C56179-9147-4CE3-972B-214F737119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9DE597-E0C7-474F-8C16-EB5CE0283287}" type="pres">
      <dgm:prSet presAssocID="{195E1570-4601-46BE-A0A5-EE3A13ACB647}" presName="spacer" presStyleCnt="0"/>
      <dgm:spPr/>
    </dgm:pt>
    <dgm:pt modelId="{E12007DD-7B50-44DC-B7E8-C47E3D580420}" type="pres">
      <dgm:prSet presAssocID="{8304D1B1-E937-4F7B-A55A-BB7A30296E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4F9368-D029-42ED-98DF-624321495FC3}" type="pres">
      <dgm:prSet presAssocID="{8BFA403F-99FA-44CE-9618-59F64ABC6C30}" presName="spacer" presStyleCnt="0"/>
      <dgm:spPr/>
    </dgm:pt>
    <dgm:pt modelId="{CA89A29B-C5D9-4EE7-BF1D-FD8A854D472C}" type="pres">
      <dgm:prSet presAssocID="{4EAE3985-4236-4DDC-9EA0-949D30BE11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E5C216-1679-44C0-9CA3-3D74EB5054DD}" type="presOf" srcId="{64C56179-9147-4CE3-972B-214F737119DA}" destId="{BFD0C7B4-203B-48D8-8622-F1FE3D2ABB4F}" srcOrd="0" destOrd="0" presId="urn:microsoft.com/office/officeart/2005/8/layout/vList2"/>
    <dgm:cxn modelId="{60BC093E-C52C-4562-A369-DDB83B5D6703}" type="presOf" srcId="{5EED91EF-4933-4ACC-9525-8044BE8268E9}" destId="{26A07500-7428-438E-B626-A94FDE17A707}" srcOrd="0" destOrd="0" presId="urn:microsoft.com/office/officeart/2005/8/layout/vList2"/>
    <dgm:cxn modelId="{C70B1C61-EBC5-493E-9775-E7A70510012A}" srcId="{5EED91EF-4933-4ACC-9525-8044BE8268E9}" destId="{8304D1B1-E937-4F7B-A55A-BB7A30296EC3}" srcOrd="1" destOrd="0" parTransId="{69945BBD-15EF-4BAA-8D74-B36CFF614C7B}" sibTransId="{8BFA403F-99FA-44CE-9618-59F64ABC6C30}"/>
    <dgm:cxn modelId="{F628E86E-429C-44DB-9309-E8D1E548A97F}" type="presOf" srcId="{8304D1B1-E937-4F7B-A55A-BB7A30296EC3}" destId="{E12007DD-7B50-44DC-B7E8-C47E3D580420}" srcOrd="0" destOrd="0" presId="urn:microsoft.com/office/officeart/2005/8/layout/vList2"/>
    <dgm:cxn modelId="{6ECD444F-04BC-4464-8205-90F1B2D05652}" srcId="{5EED91EF-4933-4ACC-9525-8044BE8268E9}" destId="{64C56179-9147-4CE3-972B-214F737119DA}" srcOrd="0" destOrd="0" parTransId="{26843AB7-5342-4119-8FFF-624F5F81528F}" sibTransId="{195E1570-4601-46BE-A0A5-EE3A13ACB647}"/>
    <dgm:cxn modelId="{441641D7-41EE-495E-9520-EDA4DEEB8C9F}" type="presOf" srcId="{4EAE3985-4236-4DDC-9EA0-949D30BE111B}" destId="{CA89A29B-C5D9-4EE7-BF1D-FD8A854D472C}" srcOrd="0" destOrd="0" presId="urn:microsoft.com/office/officeart/2005/8/layout/vList2"/>
    <dgm:cxn modelId="{AC3AC1E6-AA73-4CDA-A17B-F755E1E970C0}" srcId="{5EED91EF-4933-4ACC-9525-8044BE8268E9}" destId="{4EAE3985-4236-4DDC-9EA0-949D30BE111B}" srcOrd="2" destOrd="0" parTransId="{C9329778-F7CE-430B-AB5C-EB80679936C6}" sibTransId="{3248CCFC-E26F-48FE-BB15-ACBD1F417510}"/>
    <dgm:cxn modelId="{3F9A05D0-68B5-46D2-8E92-14141C8DF0B9}" type="presParOf" srcId="{26A07500-7428-438E-B626-A94FDE17A707}" destId="{BFD0C7B4-203B-48D8-8622-F1FE3D2ABB4F}" srcOrd="0" destOrd="0" presId="urn:microsoft.com/office/officeart/2005/8/layout/vList2"/>
    <dgm:cxn modelId="{7916D365-7F27-46CC-ABD6-CF0F145CABBF}" type="presParOf" srcId="{26A07500-7428-438E-B626-A94FDE17A707}" destId="{0E9DE597-E0C7-474F-8C16-EB5CE0283287}" srcOrd="1" destOrd="0" presId="urn:microsoft.com/office/officeart/2005/8/layout/vList2"/>
    <dgm:cxn modelId="{DF377887-32B6-4502-B33B-A832599ABF1D}" type="presParOf" srcId="{26A07500-7428-438E-B626-A94FDE17A707}" destId="{E12007DD-7B50-44DC-B7E8-C47E3D580420}" srcOrd="2" destOrd="0" presId="urn:microsoft.com/office/officeart/2005/8/layout/vList2"/>
    <dgm:cxn modelId="{C55B28FD-B8F7-4F87-8472-4C02628936D3}" type="presParOf" srcId="{26A07500-7428-438E-B626-A94FDE17A707}" destId="{544F9368-D029-42ED-98DF-624321495FC3}" srcOrd="3" destOrd="0" presId="urn:microsoft.com/office/officeart/2005/8/layout/vList2"/>
    <dgm:cxn modelId="{E1E0B940-94F4-4A8C-AD88-BB3CE947B2B8}" type="presParOf" srcId="{26A07500-7428-438E-B626-A94FDE17A707}" destId="{CA89A29B-C5D9-4EE7-BF1D-FD8A854D47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94B13-A823-4CF5-B8EE-F5A5C2A45E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CBE68D-3573-4F76-9915-B44A1C53D430}">
      <dgm:prSet/>
      <dgm:spPr/>
      <dgm:t>
        <a:bodyPr/>
        <a:lstStyle/>
        <a:p>
          <a:r>
            <a:rPr lang="cs-CZ"/>
            <a:t>Plánovaní – souvisí s neustálým celoročním plánováním jednotlivých podnikových výkonů, činností a operací</a:t>
          </a:r>
          <a:endParaRPr lang="en-US"/>
        </a:p>
      </dgm:t>
    </dgm:pt>
    <dgm:pt modelId="{A089178E-FB91-4525-B6F8-0FDDAC11D399}" type="parTrans" cxnId="{1E1ED3B9-CD7A-44E8-A617-07C3187AF3A9}">
      <dgm:prSet/>
      <dgm:spPr/>
      <dgm:t>
        <a:bodyPr/>
        <a:lstStyle/>
        <a:p>
          <a:endParaRPr lang="en-US"/>
        </a:p>
      </dgm:t>
    </dgm:pt>
    <dgm:pt modelId="{603E67FC-A4D1-4D1B-BFB7-5177784B55B8}" type="sibTrans" cxnId="{1E1ED3B9-CD7A-44E8-A617-07C3187AF3A9}">
      <dgm:prSet/>
      <dgm:spPr/>
      <dgm:t>
        <a:bodyPr/>
        <a:lstStyle/>
        <a:p>
          <a:endParaRPr lang="en-US"/>
        </a:p>
      </dgm:t>
    </dgm:pt>
    <dgm:pt modelId="{A0C2CFB7-8ED8-4F7E-84A6-B6E42ECADE88}">
      <dgm:prSet/>
      <dgm:spPr/>
      <dgm:t>
        <a:bodyPr/>
        <a:lstStyle/>
        <a:p>
          <a:r>
            <a:rPr lang="cs-CZ"/>
            <a:t>Koordinaci – zaměřuje se na koordinaci jednotlivých dílčích aktivit podnik v rámci odlišných podnikových úseků a zajišťování jejich synchronizované součinnosti a spolupráce. </a:t>
          </a:r>
          <a:endParaRPr lang="en-US"/>
        </a:p>
      </dgm:t>
    </dgm:pt>
    <dgm:pt modelId="{37A7947B-EB64-4B7B-B493-019BA5843B48}" type="parTrans" cxnId="{BF132BE1-E8DD-404A-A08D-C924DA8A9732}">
      <dgm:prSet/>
      <dgm:spPr/>
      <dgm:t>
        <a:bodyPr/>
        <a:lstStyle/>
        <a:p>
          <a:endParaRPr lang="en-US"/>
        </a:p>
      </dgm:t>
    </dgm:pt>
    <dgm:pt modelId="{8DDD9656-A80D-48BF-A1EE-3E67115870C7}" type="sibTrans" cxnId="{BF132BE1-E8DD-404A-A08D-C924DA8A9732}">
      <dgm:prSet/>
      <dgm:spPr/>
      <dgm:t>
        <a:bodyPr/>
        <a:lstStyle/>
        <a:p>
          <a:endParaRPr lang="en-US"/>
        </a:p>
      </dgm:t>
    </dgm:pt>
    <dgm:pt modelId="{AF5445B1-3F29-49C0-8413-30576AC96A5D}">
      <dgm:prSet/>
      <dgm:spPr/>
      <dgm:t>
        <a:bodyPr/>
        <a:lstStyle/>
        <a:p>
          <a:r>
            <a:rPr lang="cs-CZ"/>
            <a:t>Komunikaci – jedná se o komunikaci plánů konkrétních vrcholových pracovníků a manažerů podniku v rámci odpovědnostních středisek a center</a:t>
          </a:r>
          <a:endParaRPr lang="en-US"/>
        </a:p>
      </dgm:t>
    </dgm:pt>
    <dgm:pt modelId="{C7CD7B9E-F42A-4622-A849-D8DC3719FC91}" type="parTrans" cxnId="{60A04F4C-6082-4143-99D1-767ED4AB883F}">
      <dgm:prSet/>
      <dgm:spPr/>
      <dgm:t>
        <a:bodyPr/>
        <a:lstStyle/>
        <a:p>
          <a:endParaRPr lang="en-US"/>
        </a:p>
      </dgm:t>
    </dgm:pt>
    <dgm:pt modelId="{0FEBD67E-82F3-472F-B0DC-91A37788ED40}" type="sibTrans" cxnId="{60A04F4C-6082-4143-99D1-767ED4AB883F}">
      <dgm:prSet/>
      <dgm:spPr/>
      <dgm:t>
        <a:bodyPr/>
        <a:lstStyle/>
        <a:p>
          <a:endParaRPr lang="en-US"/>
        </a:p>
      </dgm:t>
    </dgm:pt>
    <dgm:pt modelId="{9A5B6702-67ED-42E8-AAFF-19B780E060FC}" type="pres">
      <dgm:prSet presAssocID="{FFA94B13-A823-4CF5-B8EE-F5A5C2A45E50}" presName="linear" presStyleCnt="0">
        <dgm:presLayoutVars>
          <dgm:animLvl val="lvl"/>
          <dgm:resizeHandles val="exact"/>
        </dgm:presLayoutVars>
      </dgm:prSet>
      <dgm:spPr/>
    </dgm:pt>
    <dgm:pt modelId="{65BC0709-71F1-438A-ABF0-11BA3DF7536D}" type="pres">
      <dgm:prSet presAssocID="{A7CBE68D-3573-4F76-9915-B44A1C53D4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474B3F-3D3A-4187-9318-F8D3F1F196D9}" type="pres">
      <dgm:prSet presAssocID="{603E67FC-A4D1-4D1B-BFB7-5177784B55B8}" presName="spacer" presStyleCnt="0"/>
      <dgm:spPr/>
    </dgm:pt>
    <dgm:pt modelId="{C6804FE8-926A-4BFE-B797-CF1B204E1E6E}" type="pres">
      <dgm:prSet presAssocID="{A0C2CFB7-8ED8-4F7E-84A6-B6E42ECAD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52A9CC-6762-4DEA-B53D-4949EB7D716D}" type="pres">
      <dgm:prSet presAssocID="{8DDD9656-A80D-48BF-A1EE-3E67115870C7}" presName="spacer" presStyleCnt="0"/>
      <dgm:spPr/>
    </dgm:pt>
    <dgm:pt modelId="{F0F0CE49-CB0D-4ED0-9904-F44B36493992}" type="pres">
      <dgm:prSet presAssocID="{AF5445B1-3F29-49C0-8413-30576AC96A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DC3A22-E15E-46FA-91FC-9336201B1E57}" type="presOf" srcId="{FFA94B13-A823-4CF5-B8EE-F5A5C2A45E50}" destId="{9A5B6702-67ED-42E8-AAFF-19B780E060FC}" srcOrd="0" destOrd="0" presId="urn:microsoft.com/office/officeart/2005/8/layout/vList2"/>
    <dgm:cxn modelId="{60A04F4C-6082-4143-99D1-767ED4AB883F}" srcId="{FFA94B13-A823-4CF5-B8EE-F5A5C2A45E50}" destId="{AF5445B1-3F29-49C0-8413-30576AC96A5D}" srcOrd="2" destOrd="0" parTransId="{C7CD7B9E-F42A-4622-A849-D8DC3719FC91}" sibTransId="{0FEBD67E-82F3-472F-B0DC-91A37788ED40}"/>
    <dgm:cxn modelId="{6DB8F47B-1DF9-4B01-9DC9-F827243383EA}" type="presOf" srcId="{A7CBE68D-3573-4F76-9915-B44A1C53D430}" destId="{65BC0709-71F1-438A-ABF0-11BA3DF7536D}" srcOrd="0" destOrd="0" presId="urn:microsoft.com/office/officeart/2005/8/layout/vList2"/>
    <dgm:cxn modelId="{91E66E92-E409-400D-B821-467A347A8D95}" type="presOf" srcId="{A0C2CFB7-8ED8-4F7E-84A6-B6E42ECADE88}" destId="{C6804FE8-926A-4BFE-B797-CF1B204E1E6E}" srcOrd="0" destOrd="0" presId="urn:microsoft.com/office/officeart/2005/8/layout/vList2"/>
    <dgm:cxn modelId="{153B48B4-C27C-4CF4-B7C8-7AB243BD70AB}" type="presOf" srcId="{AF5445B1-3F29-49C0-8413-30576AC96A5D}" destId="{F0F0CE49-CB0D-4ED0-9904-F44B36493992}" srcOrd="0" destOrd="0" presId="urn:microsoft.com/office/officeart/2005/8/layout/vList2"/>
    <dgm:cxn modelId="{1E1ED3B9-CD7A-44E8-A617-07C3187AF3A9}" srcId="{FFA94B13-A823-4CF5-B8EE-F5A5C2A45E50}" destId="{A7CBE68D-3573-4F76-9915-B44A1C53D430}" srcOrd="0" destOrd="0" parTransId="{A089178E-FB91-4525-B6F8-0FDDAC11D399}" sibTransId="{603E67FC-A4D1-4D1B-BFB7-5177784B55B8}"/>
    <dgm:cxn modelId="{BF132BE1-E8DD-404A-A08D-C924DA8A9732}" srcId="{FFA94B13-A823-4CF5-B8EE-F5A5C2A45E50}" destId="{A0C2CFB7-8ED8-4F7E-84A6-B6E42ECADE88}" srcOrd="1" destOrd="0" parTransId="{37A7947B-EB64-4B7B-B493-019BA5843B48}" sibTransId="{8DDD9656-A80D-48BF-A1EE-3E67115870C7}"/>
    <dgm:cxn modelId="{44AF8D43-B2FD-4B1F-BE9E-97325398151E}" type="presParOf" srcId="{9A5B6702-67ED-42E8-AAFF-19B780E060FC}" destId="{65BC0709-71F1-438A-ABF0-11BA3DF7536D}" srcOrd="0" destOrd="0" presId="urn:microsoft.com/office/officeart/2005/8/layout/vList2"/>
    <dgm:cxn modelId="{ED792F8A-ABE2-480B-9A13-C67E589DF6D7}" type="presParOf" srcId="{9A5B6702-67ED-42E8-AAFF-19B780E060FC}" destId="{D7474B3F-3D3A-4187-9318-F8D3F1F196D9}" srcOrd="1" destOrd="0" presId="urn:microsoft.com/office/officeart/2005/8/layout/vList2"/>
    <dgm:cxn modelId="{BBC5A9F1-E28C-4BF4-B8B2-3AC0F30827EE}" type="presParOf" srcId="{9A5B6702-67ED-42E8-AAFF-19B780E060FC}" destId="{C6804FE8-926A-4BFE-B797-CF1B204E1E6E}" srcOrd="2" destOrd="0" presId="urn:microsoft.com/office/officeart/2005/8/layout/vList2"/>
    <dgm:cxn modelId="{D004BD60-4F27-4BC5-93DE-2D6E66D00494}" type="presParOf" srcId="{9A5B6702-67ED-42E8-AAFF-19B780E060FC}" destId="{F052A9CC-6762-4DEA-B53D-4949EB7D716D}" srcOrd="3" destOrd="0" presId="urn:microsoft.com/office/officeart/2005/8/layout/vList2"/>
    <dgm:cxn modelId="{AE9D060C-958F-4103-8723-FEFF705CA21B}" type="presParOf" srcId="{9A5B6702-67ED-42E8-AAFF-19B780E060FC}" destId="{F0F0CE49-CB0D-4ED0-9904-F44B364939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73590-58E1-4410-99AE-95A0382681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92A479-92D4-45A0-B42C-F05A50B5FCF3}">
      <dgm:prSet/>
      <dgm:spPr/>
      <dgm:t>
        <a:bodyPr/>
        <a:lstStyle/>
        <a:p>
          <a:r>
            <a:rPr lang="cs-CZ"/>
            <a:t>Motivaci – pojí se s motivací vrcholových pracovníků a manažerů za účelem dosahování efektivních činností v rámci dílčích útvarů, úseků či středisek k prospěchu dosažení podnikových dílů </a:t>
          </a:r>
          <a:endParaRPr lang="en-US"/>
        </a:p>
      </dgm:t>
    </dgm:pt>
    <dgm:pt modelId="{1CF290BE-0CF1-42B3-B387-F14C44591448}" type="parTrans" cxnId="{AA64B153-8B82-4A64-B755-DA3E84B51CB4}">
      <dgm:prSet/>
      <dgm:spPr/>
      <dgm:t>
        <a:bodyPr/>
        <a:lstStyle/>
        <a:p>
          <a:endParaRPr lang="en-US"/>
        </a:p>
      </dgm:t>
    </dgm:pt>
    <dgm:pt modelId="{DE400A69-B2C5-4C28-B06C-2EE2A7F715A1}" type="sibTrans" cxnId="{AA64B153-8B82-4A64-B755-DA3E84B51CB4}">
      <dgm:prSet/>
      <dgm:spPr/>
      <dgm:t>
        <a:bodyPr/>
        <a:lstStyle/>
        <a:p>
          <a:endParaRPr lang="en-US"/>
        </a:p>
      </dgm:t>
    </dgm:pt>
    <dgm:pt modelId="{47F1D616-ADC6-4FB9-BF90-8E431339A77D}">
      <dgm:prSet/>
      <dgm:spPr/>
      <dgm:t>
        <a:bodyPr/>
        <a:lstStyle/>
        <a:p>
          <a:r>
            <a:rPr lang="cs-CZ"/>
            <a:t>Kontrolu – je zaměřena na kontrolu podnikových výkonů a jejich vyhodnocování v rámci jednotlivých podnikových aktiv</a:t>
          </a:r>
          <a:endParaRPr lang="en-US"/>
        </a:p>
      </dgm:t>
    </dgm:pt>
    <dgm:pt modelId="{0F9B8D5B-57BE-4D33-B2C6-D26C3CF7C313}" type="parTrans" cxnId="{D07B08CC-C51D-438A-949F-A58CB8076BA0}">
      <dgm:prSet/>
      <dgm:spPr/>
      <dgm:t>
        <a:bodyPr/>
        <a:lstStyle/>
        <a:p>
          <a:endParaRPr lang="en-US"/>
        </a:p>
      </dgm:t>
    </dgm:pt>
    <dgm:pt modelId="{3B4362E0-D1E5-4A36-81EB-DE661CAABD25}" type="sibTrans" cxnId="{D07B08CC-C51D-438A-949F-A58CB8076BA0}">
      <dgm:prSet/>
      <dgm:spPr/>
      <dgm:t>
        <a:bodyPr/>
        <a:lstStyle/>
        <a:p>
          <a:endParaRPr lang="en-US"/>
        </a:p>
      </dgm:t>
    </dgm:pt>
    <dgm:pt modelId="{8ED6092D-5B31-44AF-90AE-F9A5D8A7F074}">
      <dgm:prSet/>
      <dgm:spPr/>
      <dgm:t>
        <a:bodyPr/>
        <a:lstStyle/>
        <a:p>
          <a:r>
            <a:rPr lang="cs-CZ"/>
            <a:t>Vyhodnocování – souvisí s vyhodnocováním jednotlivých činností vrcholových pracovníků či manažerů</a:t>
          </a:r>
          <a:endParaRPr lang="en-US"/>
        </a:p>
      </dgm:t>
    </dgm:pt>
    <dgm:pt modelId="{5BE6F423-F5CF-40B3-AC25-3058E7FDF5CE}" type="parTrans" cxnId="{824251A5-640E-4E21-A4C8-2D8790CD498F}">
      <dgm:prSet/>
      <dgm:spPr/>
      <dgm:t>
        <a:bodyPr/>
        <a:lstStyle/>
        <a:p>
          <a:endParaRPr lang="en-US"/>
        </a:p>
      </dgm:t>
    </dgm:pt>
    <dgm:pt modelId="{63043EB6-7D64-4A3F-B1CA-EF17C11DB66A}" type="sibTrans" cxnId="{824251A5-640E-4E21-A4C8-2D8790CD498F}">
      <dgm:prSet/>
      <dgm:spPr/>
      <dgm:t>
        <a:bodyPr/>
        <a:lstStyle/>
        <a:p>
          <a:endParaRPr lang="en-US"/>
        </a:p>
      </dgm:t>
    </dgm:pt>
    <dgm:pt modelId="{07D73028-BAA0-4CB6-B710-F8543CA11A48}" type="pres">
      <dgm:prSet presAssocID="{5C573590-58E1-4410-99AE-95A03826815E}" presName="linear" presStyleCnt="0">
        <dgm:presLayoutVars>
          <dgm:animLvl val="lvl"/>
          <dgm:resizeHandles val="exact"/>
        </dgm:presLayoutVars>
      </dgm:prSet>
      <dgm:spPr/>
    </dgm:pt>
    <dgm:pt modelId="{1556B010-8212-4623-87D0-8C9D11188A8B}" type="pres">
      <dgm:prSet presAssocID="{2392A479-92D4-45A0-B42C-F05A50B5FC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8A9618-DAFA-4A20-8D88-EEC09BCCB061}" type="pres">
      <dgm:prSet presAssocID="{DE400A69-B2C5-4C28-B06C-2EE2A7F715A1}" presName="spacer" presStyleCnt="0"/>
      <dgm:spPr/>
    </dgm:pt>
    <dgm:pt modelId="{4097BEEA-6198-4EDD-936B-55D80349A726}" type="pres">
      <dgm:prSet presAssocID="{47F1D616-ADC6-4FB9-BF90-8E431339A7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D6EC06-2CBA-4411-A3BC-862444000937}" type="pres">
      <dgm:prSet presAssocID="{3B4362E0-D1E5-4A36-81EB-DE661CAABD25}" presName="spacer" presStyleCnt="0"/>
      <dgm:spPr/>
    </dgm:pt>
    <dgm:pt modelId="{EE4EBD93-FE62-40AE-A7D2-6D99C7EF0F88}" type="pres">
      <dgm:prSet presAssocID="{8ED6092D-5B31-44AF-90AE-F9A5D8A7F0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5D7539-9443-429A-A77D-789F0E2EC786}" type="presOf" srcId="{5C573590-58E1-4410-99AE-95A03826815E}" destId="{07D73028-BAA0-4CB6-B710-F8543CA11A48}" srcOrd="0" destOrd="0" presId="urn:microsoft.com/office/officeart/2005/8/layout/vList2"/>
    <dgm:cxn modelId="{A7813969-BDEA-49D8-A7F5-0AAB535AA294}" type="presOf" srcId="{8ED6092D-5B31-44AF-90AE-F9A5D8A7F074}" destId="{EE4EBD93-FE62-40AE-A7D2-6D99C7EF0F88}" srcOrd="0" destOrd="0" presId="urn:microsoft.com/office/officeart/2005/8/layout/vList2"/>
    <dgm:cxn modelId="{B49CB06D-10A7-4F9E-8F56-DEE579790DEF}" type="presOf" srcId="{2392A479-92D4-45A0-B42C-F05A50B5FCF3}" destId="{1556B010-8212-4623-87D0-8C9D11188A8B}" srcOrd="0" destOrd="0" presId="urn:microsoft.com/office/officeart/2005/8/layout/vList2"/>
    <dgm:cxn modelId="{AA64B153-8B82-4A64-B755-DA3E84B51CB4}" srcId="{5C573590-58E1-4410-99AE-95A03826815E}" destId="{2392A479-92D4-45A0-B42C-F05A50B5FCF3}" srcOrd="0" destOrd="0" parTransId="{1CF290BE-0CF1-42B3-B387-F14C44591448}" sibTransId="{DE400A69-B2C5-4C28-B06C-2EE2A7F715A1}"/>
    <dgm:cxn modelId="{925B1F9E-F538-446E-AC98-8A3C2339F2E9}" type="presOf" srcId="{47F1D616-ADC6-4FB9-BF90-8E431339A77D}" destId="{4097BEEA-6198-4EDD-936B-55D80349A726}" srcOrd="0" destOrd="0" presId="urn:microsoft.com/office/officeart/2005/8/layout/vList2"/>
    <dgm:cxn modelId="{824251A5-640E-4E21-A4C8-2D8790CD498F}" srcId="{5C573590-58E1-4410-99AE-95A03826815E}" destId="{8ED6092D-5B31-44AF-90AE-F9A5D8A7F074}" srcOrd="2" destOrd="0" parTransId="{5BE6F423-F5CF-40B3-AC25-3058E7FDF5CE}" sibTransId="{63043EB6-7D64-4A3F-B1CA-EF17C11DB66A}"/>
    <dgm:cxn modelId="{D07B08CC-C51D-438A-949F-A58CB8076BA0}" srcId="{5C573590-58E1-4410-99AE-95A03826815E}" destId="{47F1D616-ADC6-4FB9-BF90-8E431339A77D}" srcOrd="1" destOrd="0" parTransId="{0F9B8D5B-57BE-4D33-B2C6-D26C3CF7C313}" sibTransId="{3B4362E0-D1E5-4A36-81EB-DE661CAABD25}"/>
    <dgm:cxn modelId="{1B149C97-04BF-4B4E-B808-9F350117E29A}" type="presParOf" srcId="{07D73028-BAA0-4CB6-B710-F8543CA11A48}" destId="{1556B010-8212-4623-87D0-8C9D11188A8B}" srcOrd="0" destOrd="0" presId="urn:microsoft.com/office/officeart/2005/8/layout/vList2"/>
    <dgm:cxn modelId="{CF2061BC-8E0D-4594-8D46-A6250E1129F4}" type="presParOf" srcId="{07D73028-BAA0-4CB6-B710-F8543CA11A48}" destId="{D18A9618-DAFA-4A20-8D88-EEC09BCCB061}" srcOrd="1" destOrd="0" presId="urn:microsoft.com/office/officeart/2005/8/layout/vList2"/>
    <dgm:cxn modelId="{7D1A1031-114E-433E-9A23-A78E5DB88E13}" type="presParOf" srcId="{07D73028-BAA0-4CB6-B710-F8543CA11A48}" destId="{4097BEEA-6198-4EDD-936B-55D80349A726}" srcOrd="2" destOrd="0" presId="urn:microsoft.com/office/officeart/2005/8/layout/vList2"/>
    <dgm:cxn modelId="{29D71B9B-D490-4946-9402-B5C15DCB3DFE}" type="presParOf" srcId="{07D73028-BAA0-4CB6-B710-F8543CA11A48}" destId="{2CD6EC06-2CBA-4411-A3BC-862444000937}" srcOrd="3" destOrd="0" presId="urn:microsoft.com/office/officeart/2005/8/layout/vList2"/>
    <dgm:cxn modelId="{C7616B55-7EB4-4D19-ADA7-4A40DC063026}" type="presParOf" srcId="{07D73028-BAA0-4CB6-B710-F8543CA11A48}" destId="{EE4EBD93-FE62-40AE-A7D2-6D99C7EF0F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3361C9-5E18-40D0-8F80-F03E35ABA5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19687F-ABBF-4D0D-ACD2-2F9C8858E926}">
      <dgm:prSet/>
      <dgm:spPr/>
      <dgm:t>
        <a:bodyPr/>
        <a:lstStyle/>
        <a:p>
          <a:pPr rtl="0"/>
          <a:r>
            <a:rPr lang="cs-CZ" dirty="0"/>
            <a:t>Naopak podnikový rozpočet není zaměřen na jednotlivé vnitropodnikové útvary podniku, ale na </a:t>
          </a:r>
          <a:r>
            <a:rPr lang="cs-CZ" dirty="0">
              <a:latin typeface="Avenir Next LT Pro"/>
            </a:rPr>
            <a:t>PODNIK JAKO CELEK</a:t>
          </a:r>
          <a:endParaRPr lang="en-US" dirty="0"/>
        </a:p>
      </dgm:t>
    </dgm:pt>
    <dgm:pt modelId="{ED25DE88-3DC1-40EC-A942-A5B6C03A6336}" type="parTrans" cxnId="{B6FAD0B3-FBFB-492E-9235-82D472D6646B}">
      <dgm:prSet/>
      <dgm:spPr/>
      <dgm:t>
        <a:bodyPr/>
        <a:lstStyle/>
        <a:p>
          <a:endParaRPr lang="en-US"/>
        </a:p>
      </dgm:t>
    </dgm:pt>
    <dgm:pt modelId="{33E6313E-AAA1-452D-AB1C-351853D55491}" type="sibTrans" cxnId="{B6FAD0B3-FBFB-492E-9235-82D472D6646B}">
      <dgm:prSet/>
      <dgm:spPr/>
      <dgm:t>
        <a:bodyPr/>
        <a:lstStyle/>
        <a:p>
          <a:endParaRPr lang="en-US"/>
        </a:p>
      </dgm:t>
    </dgm:pt>
    <dgm:pt modelId="{609133D0-BF5E-4D5C-985E-FC9249C318E0}">
      <dgm:prSet/>
      <dgm:spPr/>
      <dgm:t>
        <a:bodyPr/>
        <a:lstStyle/>
        <a:p>
          <a:r>
            <a:rPr lang="cs-CZ" dirty="0"/>
            <a:t>Je složen z:</a:t>
          </a:r>
          <a:endParaRPr lang="en-US" dirty="0"/>
        </a:p>
      </dgm:t>
    </dgm:pt>
    <dgm:pt modelId="{44D97796-CDC0-49D2-BB7D-AC473B53C313}" type="parTrans" cxnId="{09B61BC0-DDC2-4711-830A-A06085EC94DA}">
      <dgm:prSet/>
      <dgm:spPr/>
      <dgm:t>
        <a:bodyPr/>
        <a:lstStyle/>
        <a:p>
          <a:endParaRPr lang="en-US"/>
        </a:p>
      </dgm:t>
    </dgm:pt>
    <dgm:pt modelId="{0AE9AFB4-E573-4D27-89AD-0A97936FE9D8}" type="sibTrans" cxnId="{09B61BC0-DDC2-4711-830A-A06085EC94DA}">
      <dgm:prSet/>
      <dgm:spPr/>
      <dgm:t>
        <a:bodyPr/>
        <a:lstStyle/>
        <a:p>
          <a:endParaRPr lang="en-US"/>
        </a:p>
      </dgm:t>
    </dgm:pt>
    <dgm:pt modelId="{4C2E1C01-65A4-4095-8206-CB405E6947CE}">
      <dgm:prSet/>
      <dgm:spPr/>
      <dgm:t>
        <a:bodyPr/>
        <a:lstStyle/>
        <a:p>
          <a:r>
            <a:rPr lang="cs-CZ" dirty="0"/>
            <a:t>Rozpočtové výsledovky</a:t>
          </a:r>
          <a:endParaRPr lang="en-US" dirty="0"/>
        </a:p>
      </dgm:t>
    </dgm:pt>
    <dgm:pt modelId="{1D7B0340-5D21-40AE-AB3C-F386E26F5941}" type="parTrans" cxnId="{69604E11-7C71-49C9-AA8B-05EE418A0B5C}">
      <dgm:prSet/>
      <dgm:spPr/>
      <dgm:t>
        <a:bodyPr/>
        <a:lstStyle/>
        <a:p>
          <a:endParaRPr lang="en-US"/>
        </a:p>
      </dgm:t>
    </dgm:pt>
    <dgm:pt modelId="{12A5FCF6-73C6-4802-8B2D-5F68CF01CEC4}" type="sibTrans" cxnId="{69604E11-7C71-49C9-AA8B-05EE418A0B5C}">
      <dgm:prSet/>
      <dgm:spPr/>
      <dgm:t>
        <a:bodyPr/>
        <a:lstStyle/>
        <a:p>
          <a:endParaRPr lang="en-US"/>
        </a:p>
      </dgm:t>
    </dgm:pt>
    <dgm:pt modelId="{6F45A62A-5616-4B39-A466-0FE3E7E78A59}">
      <dgm:prSet/>
      <dgm:spPr/>
      <dgm:t>
        <a:bodyPr/>
        <a:lstStyle/>
        <a:p>
          <a:r>
            <a:rPr lang="cs-CZ" dirty="0"/>
            <a:t>Rozpočtové rozvahy</a:t>
          </a:r>
          <a:endParaRPr lang="en-US" dirty="0"/>
        </a:p>
      </dgm:t>
    </dgm:pt>
    <dgm:pt modelId="{4B32D575-3747-43ED-A23B-31464144F20B}" type="parTrans" cxnId="{DBBB2FC6-1DE8-4530-BA37-1A9254C46C61}">
      <dgm:prSet/>
      <dgm:spPr/>
      <dgm:t>
        <a:bodyPr/>
        <a:lstStyle/>
        <a:p>
          <a:endParaRPr lang="en-US"/>
        </a:p>
      </dgm:t>
    </dgm:pt>
    <dgm:pt modelId="{717B363D-DD9A-4682-AF83-B181994DADC8}" type="sibTrans" cxnId="{DBBB2FC6-1DE8-4530-BA37-1A9254C46C61}">
      <dgm:prSet/>
      <dgm:spPr/>
      <dgm:t>
        <a:bodyPr/>
        <a:lstStyle/>
        <a:p>
          <a:endParaRPr lang="en-US"/>
        </a:p>
      </dgm:t>
    </dgm:pt>
    <dgm:pt modelId="{6CD7DA2B-53E8-4841-ACE0-BF331EAB7C07}">
      <dgm:prSet/>
      <dgm:spPr/>
      <dgm:t>
        <a:bodyPr/>
        <a:lstStyle/>
        <a:p>
          <a:r>
            <a:rPr lang="cs-CZ" dirty="0"/>
            <a:t>Rozpočtovaného cash </a:t>
          </a:r>
          <a:r>
            <a:rPr lang="cs-CZ" dirty="0" err="1"/>
            <a:t>flow</a:t>
          </a:r>
          <a:endParaRPr lang="en-US" dirty="0" err="1"/>
        </a:p>
      </dgm:t>
    </dgm:pt>
    <dgm:pt modelId="{434EFBC1-58A3-4FE1-9084-3A142ADE8161}" type="parTrans" cxnId="{D6F80D1A-0A24-4F76-9262-08976A64A073}">
      <dgm:prSet/>
      <dgm:spPr/>
      <dgm:t>
        <a:bodyPr/>
        <a:lstStyle/>
        <a:p>
          <a:endParaRPr lang="en-US"/>
        </a:p>
      </dgm:t>
    </dgm:pt>
    <dgm:pt modelId="{56B3711B-87DA-47E3-9681-8D91F454E35C}" type="sibTrans" cxnId="{D6F80D1A-0A24-4F76-9262-08976A64A073}">
      <dgm:prSet/>
      <dgm:spPr/>
      <dgm:t>
        <a:bodyPr/>
        <a:lstStyle/>
        <a:p>
          <a:endParaRPr lang="en-US"/>
        </a:p>
      </dgm:t>
    </dgm:pt>
    <dgm:pt modelId="{0AC7CB9F-0825-4B3A-B852-C295240E0B91}" type="pres">
      <dgm:prSet presAssocID="{103361C9-5E18-40D0-8F80-F03E35ABA5AF}" presName="linear" presStyleCnt="0">
        <dgm:presLayoutVars>
          <dgm:animLvl val="lvl"/>
          <dgm:resizeHandles val="exact"/>
        </dgm:presLayoutVars>
      </dgm:prSet>
      <dgm:spPr/>
    </dgm:pt>
    <dgm:pt modelId="{95B6C935-F69E-45EC-AFB1-4708547673F6}" type="pres">
      <dgm:prSet presAssocID="{B719687F-ABBF-4D0D-ACD2-2F9C8858E9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687CAD-CA4A-43F3-BD27-1F44BCA93E80}" type="pres">
      <dgm:prSet presAssocID="{33E6313E-AAA1-452D-AB1C-351853D55491}" presName="spacer" presStyleCnt="0"/>
      <dgm:spPr/>
    </dgm:pt>
    <dgm:pt modelId="{F18E7153-2930-45F0-8337-7D9BE71B5CD6}" type="pres">
      <dgm:prSet presAssocID="{609133D0-BF5E-4D5C-985E-FC9249C318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EFBF65-1CF1-4714-BF4E-B3E7B81E497B}" type="pres">
      <dgm:prSet presAssocID="{0AE9AFB4-E573-4D27-89AD-0A97936FE9D8}" presName="spacer" presStyleCnt="0"/>
      <dgm:spPr/>
    </dgm:pt>
    <dgm:pt modelId="{FDB73AF8-A5F2-44F0-853D-A27140CB21BF}" type="pres">
      <dgm:prSet presAssocID="{4C2E1C01-65A4-4095-8206-CB405E6947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C3AE69-F52A-44CE-B5D7-3D9B4F8A658E}" type="pres">
      <dgm:prSet presAssocID="{12A5FCF6-73C6-4802-8B2D-5F68CF01CEC4}" presName="spacer" presStyleCnt="0"/>
      <dgm:spPr/>
    </dgm:pt>
    <dgm:pt modelId="{8B70D8D8-569F-413B-A7AD-6FE6F8EC4A27}" type="pres">
      <dgm:prSet presAssocID="{6F45A62A-5616-4B39-A466-0FE3E7E78A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F87A59-F7F2-4DAD-B612-2E8D55B0B0E7}" type="pres">
      <dgm:prSet presAssocID="{717B363D-DD9A-4682-AF83-B181994DADC8}" presName="spacer" presStyleCnt="0"/>
      <dgm:spPr/>
    </dgm:pt>
    <dgm:pt modelId="{EBB54F6A-2D81-4B5D-909D-3E01339F043A}" type="pres">
      <dgm:prSet presAssocID="{6CD7DA2B-53E8-4841-ACE0-BF331EAB7C0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604E11-7C71-49C9-AA8B-05EE418A0B5C}" srcId="{103361C9-5E18-40D0-8F80-F03E35ABA5AF}" destId="{4C2E1C01-65A4-4095-8206-CB405E6947CE}" srcOrd="2" destOrd="0" parTransId="{1D7B0340-5D21-40AE-AB3C-F386E26F5941}" sibTransId="{12A5FCF6-73C6-4802-8B2D-5F68CF01CEC4}"/>
    <dgm:cxn modelId="{D6F80D1A-0A24-4F76-9262-08976A64A073}" srcId="{103361C9-5E18-40D0-8F80-F03E35ABA5AF}" destId="{6CD7DA2B-53E8-4841-ACE0-BF331EAB7C07}" srcOrd="4" destOrd="0" parTransId="{434EFBC1-58A3-4FE1-9084-3A142ADE8161}" sibTransId="{56B3711B-87DA-47E3-9681-8D91F454E35C}"/>
    <dgm:cxn modelId="{ACA48E1A-E3A9-4B37-891A-20B4031C9E10}" type="presOf" srcId="{609133D0-BF5E-4D5C-985E-FC9249C318E0}" destId="{F18E7153-2930-45F0-8337-7D9BE71B5CD6}" srcOrd="0" destOrd="0" presId="urn:microsoft.com/office/officeart/2005/8/layout/vList2"/>
    <dgm:cxn modelId="{8FAEDD32-C1DE-4606-A507-BD920A32BA21}" type="presOf" srcId="{B719687F-ABBF-4D0D-ACD2-2F9C8858E926}" destId="{95B6C935-F69E-45EC-AFB1-4708547673F6}" srcOrd="0" destOrd="0" presId="urn:microsoft.com/office/officeart/2005/8/layout/vList2"/>
    <dgm:cxn modelId="{1DBF3C42-15D6-4988-848F-DF3C16BF670B}" type="presOf" srcId="{4C2E1C01-65A4-4095-8206-CB405E6947CE}" destId="{FDB73AF8-A5F2-44F0-853D-A27140CB21BF}" srcOrd="0" destOrd="0" presId="urn:microsoft.com/office/officeart/2005/8/layout/vList2"/>
    <dgm:cxn modelId="{AEE68454-26B0-4E84-8345-60F2DAD928A4}" type="presOf" srcId="{103361C9-5E18-40D0-8F80-F03E35ABA5AF}" destId="{0AC7CB9F-0825-4B3A-B852-C295240E0B91}" srcOrd="0" destOrd="0" presId="urn:microsoft.com/office/officeart/2005/8/layout/vList2"/>
    <dgm:cxn modelId="{89E050A0-E77F-47EF-AF4C-BAB7162EA953}" type="presOf" srcId="{6CD7DA2B-53E8-4841-ACE0-BF331EAB7C07}" destId="{EBB54F6A-2D81-4B5D-909D-3E01339F043A}" srcOrd="0" destOrd="0" presId="urn:microsoft.com/office/officeart/2005/8/layout/vList2"/>
    <dgm:cxn modelId="{B6FAD0B3-FBFB-492E-9235-82D472D6646B}" srcId="{103361C9-5E18-40D0-8F80-F03E35ABA5AF}" destId="{B719687F-ABBF-4D0D-ACD2-2F9C8858E926}" srcOrd="0" destOrd="0" parTransId="{ED25DE88-3DC1-40EC-A942-A5B6C03A6336}" sibTransId="{33E6313E-AAA1-452D-AB1C-351853D55491}"/>
    <dgm:cxn modelId="{110B85BB-4DDF-4B56-957F-EE9999F0409E}" type="presOf" srcId="{6F45A62A-5616-4B39-A466-0FE3E7E78A59}" destId="{8B70D8D8-569F-413B-A7AD-6FE6F8EC4A27}" srcOrd="0" destOrd="0" presId="urn:microsoft.com/office/officeart/2005/8/layout/vList2"/>
    <dgm:cxn modelId="{09B61BC0-DDC2-4711-830A-A06085EC94DA}" srcId="{103361C9-5E18-40D0-8F80-F03E35ABA5AF}" destId="{609133D0-BF5E-4D5C-985E-FC9249C318E0}" srcOrd="1" destOrd="0" parTransId="{44D97796-CDC0-49D2-BB7D-AC473B53C313}" sibTransId="{0AE9AFB4-E573-4D27-89AD-0A97936FE9D8}"/>
    <dgm:cxn modelId="{DBBB2FC6-1DE8-4530-BA37-1A9254C46C61}" srcId="{103361C9-5E18-40D0-8F80-F03E35ABA5AF}" destId="{6F45A62A-5616-4B39-A466-0FE3E7E78A59}" srcOrd="3" destOrd="0" parTransId="{4B32D575-3747-43ED-A23B-31464144F20B}" sibTransId="{717B363D-DD9A-4682-AF83-B181994DADC8}"/>
    <dgm:cxn modelId="{9465CFD8-646B-4F48-B16D-12631AF4D33D}" type="presParOf" srcId="{0AC7CB9F-0825-4B3A-B852-C295240E0B91}" destId="{95B6C935-F69E-45EC-AFB1-4708547673F6}" srcOrd="0" destOrd="0" presId="urn:microsoft.com/office/officeart/2005/8/layout/vList2"/>
    <dgm:cxn modelId="{95221540-ADB4-4192-A78C-00665CB9B981}" type="presParOf" srcId="{0AC7CB9F-0825-4B3A-B852-C295240E0B91}" destId="{24687CAD-CA4A-43F3-BD27-1F44BCA93E80}" srcOrd="1" destOrd="0" presId="urn:microsoft.com/office/officeart/2005/8/layout/vList2"/>
    <dgm:cxn modelId="{684E9977-1845-4A6A-A6BE-92645E03516F}" type="presParOf" srcId="{0AC7CB9F-0825-4B3A-B852-C295240E0B91}" destId="{F18E7153-2930-45F0-8337-7D9BE71B5CD6}" srcOrd="2" destOrd="0" presId="urn:microsoft.com/office/officeart/2005/8/layout/vList2"/>
    <dgm:cxn modelId="{D95D70D6-E7D6-4193-88D3-B614844C559E}" type="presParOf" srcId="{0AC7CB9F-0825-4B3A-B852-C295240E0B91}" destId="{E4EFBF65-1CF1-4714-BF4E-B3E7B81E497B}" srcOrd="3" destOrd="0" presId="urn:microsoft.com/office/officeart/2005/8/layout/vList2"/>
    <dgm:cxn modelId="{1228A426-14C8-4C73-9FA0-2A8147D2DA12}" type="presParOf" srcId="{0AC7CB9F-0825-4B3A-B852-C295240E0B91}" destId="{FDB73AF8-A5F2-44F0-853D-A27140CB21BF}" srcOrd="4" destOrd="0" presId="urn:microsoft.com/office/officeart/2005/8/layout/vList2"/>
    <dgm:cxn modelId="{6FC77DA6-917B-49B7-9BA4-184F7D60FF88}" type="presParOf" srcId="{0AC7CB9F-0825-4B3A-B852-C295240E0B91}" destId="{E3C3AE69-F52A-44CE-B5D7-3D9B4F8A658E}" srcOrd="5" destOrd="0" presId="urn:microsoft.com/office/officeart/2005/8/layout/vList2"/>
    <dgm:cxn modelId="{CEC6324F-A9EE-413F-8945-776D795C78DC}" type="presParOf" srcId="{0AC7CB9F-0825-4B3A-B852-C295240E0B91}" destId="{8B70D8D8-569F-413B-A7AD-6FE6F8EC4A27}" srcOrd="6" destOrd="0" presId="urn:microsoft.com/office/officeart/2005/8/layout/vList2"/>
    <dgm:cxn modelId="{F7369C1C-DB48-47C7-A934-4D0A9D12AD78}" type="presParOf" srcId="{0AC7CB9F-0825-4B3A-B852-C295240E0B91}" destId="{17F87A59-F7F2-4DAD-B612-2E8D55B0B0E7}" srcOrd="7" destOrd="0" presId="urn:microsoft.com/office/officeart/2005/8/layout/vList2"/>
    <dgm:cxn modelId="{B12BC888-E4FB-4E5F-9013-17366BFDE6FD}" type="presParOf" srcId="{0AC7CB9F-0825-4B3A-B852-C295240E0B91}" destId="{EBB54F6A-2D81-4B5D-909D-3E01339F04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B616F-E6EE-4A77-B733-15169FC253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1908A-C83C-41DD-8E41-52894DEEC6E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rozpočtová rozvaha  se zaměřuje na změnu stavu aktiv a pasiv </a:t>
          </a:r>
          <a:endParaRPr lang="en-US"/>
        </a:p>
      </dgm:t>
    </dgm:pt>
    <dgm:pt modelId="{0A3D38A3-C5F8-49B4-A21D-4A1004DE5A06}" type="parTrans" cxnId="{8812AC87-D9F4-49D7-BF35-2D22DC6FF9D5}">
      <dgm:prSet/>
      <dgm:spPr/>
      <dgm:t>
        <a:bodyPr/>
        <a:lstStyle/>
        <a:p>
          <a:endParaRPr lang="en-US"/>
        </a:p>
      </dgm:t>
    </dgm:pt>
    <dgm:pt modelId="{BC40718B-7134-4E57-ADB1-1CFD7E6C82C8}" type="sibTrans" cxnId="{8812AC87-D9F4-49D7-BF35-2D22DC6FF9D5}">
      <dgm:prSet/>
      <dgm:spPr/>
      <dgm:t>
        <a:bodyPr/>
        <a:lstStyle/>
        <a:p>
          <a:endParaRPr lang="en-US"/>
        </a:p>
      </dgm:t>
    </dgm:pt>
    <dgm:pt modelId="{6860EFC4-5485-4B9F-B54F-D0041C7C8E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rozpočet peněžních toků (rozpočet cash flow),  je zaměřen na koordinaci vztahů mezi jednotlivými činnostmi v podniku, jež jsou hlavním zdrojem či nositelem peněžních popř. finančních prostředků. Jeho hlavní funkcí je zajišťování likvidity podniku a platební schopnosti podniku. Rozpočet peněžních toků se člení na provozní činnost, investiční činnost a finanční činnost</a:t>
          </a:r>
          <a:endParaRPr lang="en-US"/>
        </a:p>
      </dgm:t>
    </dgm:pt>
    <dgm:pt modelId="{C823263C-19B3-4986-B5A2-201148D02CDF}" type="parTrans" cxnId="{F804246C-681E-473B-9CC6-CC8E7F87379A}">
      <dgm:prSet/>
      <dgm:spPr/>
      <dgm:t>
        <a:bodyPr/>
        <a:lstStyle/>
        <a:p>
          <a:endParaRPr lang="en-US"/>
        </a:p>
      </dgm:t>
    </dgm:pt>
    <dgm:pt modelId="{82E6B38B-64EB-4F02-9C46-E9AB51138970}" type="sibTrans" cxnId="{F804246C-681E-473B-9CC6-CC8E7F87379A}">
      <dgm:prSet/>
      <dgm:spPr/>
      <dgm:t>
        <a:bodyPr/>
        <a:lstStyle/>
        <a:p>
          <a:endParaRPr lang="en-US"/>
        </a:p>
      </dgm:t>
    </dgm:pt>
    <dgm:pt modelId="{CEB61B77-64BD-4926-A4A0-2AF73DC0FA77}" type="pres">
      <dgm:prSet presAssocID="{2C6B616F-E6EE-4A77-B733-15169FC253AC}" presName="root" presStyleCnt="0">
        <dgm:presLayoutVars>
          <dgm:dir/>
          <dgm:resizeHandles val="exact"/>
        </dgm:presLayoutVars>
      </dgm:prSet>
      <dgm:spPr/>
    </dgm:pt>
    <dgm:pt modelId="{6A5E01CF-8777-4644-9A95-B8E026689D9F}" type="pres">
      <dgm:prSet presAssocID="{BE11908A-C83C-41DD-8E41-52894DEEC6EF}" presName="compNode" presStyleCnt="0"/>
      <dgm:spPr/>
    </dgm:pt>
    <dgm:pt modelId="{40CAE10F-BE9D-430B-8E45-881784906E1C}" type="pres">
      <dgm:prSet presAssocID="{BE11908A-C83C-41DD-8E41-52894DEEC6EF}" presName="bgRect" presStyleLbl="bgShp" presStyleIdx="0" presStyleCnt="2"/>
      <dgm:spPr/>
    </dgm:pt>
    <dgm:pt modelId="{60A21242-0BBE-4F5D-A03A-841E8EFE48BA}" type="pres">
      <dgm:prSet presAssocID="{BE11908A-C83C-41DD-8E41-52894DEEC6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A0A8A106-7E2C-40B4-9B1E-94862916CC21}" type="pres">
      <dgm:prSet presAssocID="{BE11908A-C83C-41DD-8E41-52894DEEC6EF}" presName="spaceRect" presStyleCnt="0"/>
      <dgm:spPr/>
    </dgm:pt>
    <dgm:pt modelId="{704085FE-A139-4918-9900-BB2B67D0164A}" type="pres">
      <dgm:prSet presAssocID="{BE11908A-C83C-41DD-8E41-52894DEEC6EF}" presName="parTx" presStyleLbl="revTx" presStyleIdx="0" presStyleCnt="2">
        <dgm:presLayoutVars>
          <dgm:chMax val="0"/>
          <dgm:chPref val="0"/>
        </dgm:presLayoutVars>
      </dgm:prSet>
      <dgm:spPr/>
    </dgm:pt>
    <dgm:pt modelId="{204BD348-8D81-40BA-8193-828D6171620D}" type="pres">
      <dgm:prSet presAssocID="{BC40718B-7134-4E57-ADB1-1CFD7E6C82C8}" presName="sibTrans" presStyleCnt="0"/>
      <dgm:spPr/>
    </dgm:pt>
    <dgm:pt modelId="{E710733C-EAC3-40DC-B5B9-9E0EAB5A9760}" type="pres">
      <dgm:prSet presAssocID="{6860EFC4-5485-4B9F-B54F-D0041C7C8E44}" presName="compNode" presStyleCnt="0"/>
      <dgm:spPr/>
    </dgm:pt>
    <dgm:pt modelId="{B60611DF-B4A8-44B3-B351-0E258B11EC75}" type="pres">
      <dgm:prSet presAssocID="{6860EFC4-5485-4B9F-B54F-D0041C7C8E44}" presName="bgRect" presStyleLbl="bgShp" presStyleIdx="1" presStyleCnt="2"/>
      <dgm:spPr/>
    </dgm:pt>
    <dgm:pt modelId="{8580F713-5F16-4ADE-9486-0C3D2A27BC26}" type="pres">
      <dgm:prSet presAssocID="{6860EFC4-5485-4B9F-B54F-D0041C7C8E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3F63E975-7324-43A4-989C-896708B08861}" type="pres">
      <dgm:prSet presAssocID="{6860EFC4-5485-4B9F-B54F-D0041C7C8E44}" presName="spaceRect" presStyleCnt="0"/>
      <dgm:spPr/>
    </dgm:pt>
    <dgm:pt modelId="{B9FA0010-F430-4E42-9302-1ABF00513DCB}" type="pres">
      <dgm:prSet presAssocID="{6860EFC4-5485-4B9F-B54F-D0041C7C8E4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04246C-681E-473B-9CC6-CC8E7F87379A}" srcId="{2C6B616F-E6EE-4A77-B733-15169FC253AC}" destId="{6860EFC4-5485-4B9F-B54F-D0041C7C8E44}" srcOrd="1" destOrd="0" parTransId="{C823263C-19B3-4986-B5A2-201148D02CDF}" sibTransId="{82E6B38B-64EB-4F02-9C46-E9AB51138970}"/>
    <dgm:cxn modelId="{B0A08E4D-09A7-4568-9A0C-EB8FD49D0DE5}" type="presOf" srcId="{2C6B616F-E6EE-4A77-B733-15169FC253AC}" destId="{CEB61B77-64BD-4926-A4A0-2AF73DC0FA77}" srcOrd="0" destOrd="0" presId="urn:microsoft.com/office/officeart/2018/2/layout/IconVerticalSolidList"/>
    <dgm:cxn modelId="{8812AC87-D9F4-49D7-BF35-2D22DC6FF9D5}" srcId="{2C6B616F-E6EE-4A77-B733-15169FC253AC}" destId="{BE11908A-C83C-41DD-8E41-52894DEEC6EF}" srcOrd="0" destOrd="0" parTransId="{0A3D38A3-C5F8-49B4-A21D-4A1004DE5A06}" sibTransId="{BC40718B-7134-4E57-ADB1-1CFD7E6C82C8}"/>
    <dgm:cxn modelId="{19D4009F-0E15-426D-A273-D31B613A689E}" type="presOf" srcId="{6860EFC4-5485-4B9F-B54F-D0041C7C8E44}" destId="{B9FA0010-F430-4E42-9302-1ABF00513DCB}" srcOrd="0" destOrd="0" presId="urn:microsoft.com/office/officeart/2018/2/layout/IconVerticalSolidList"/>
    <dgm:cxn modelId="{A4C7D4D6-D62A-4160-A178-0CF0BD2F1A16}" type="presOf" srcId="{BE11908A-C83C-41DD-8E41-52894DEEC6EF}" destId="{704085FE-A139-4918-9900-BB2B67D0164A}" srcOrd="0" destOrd="0" presId="urn:microsoft.com/office/officeart/2018/2/layout/IconVerticalSolidList"/>
    <dgm:cxn modelId="{50FD7FF0-01E5-4EE4-B9E8-4C3D0023F8CD}" type="presParOf" srcId="{CEB61B77-64BD-4926-A4A0-2AF73DC0FA77}" destId="{6A5E01CF-8777-4644-9A95-B8E026689D9F}" srcOrd="0" destOrd="0" presId="urn:microsoft.com/office/officeart/2018/2/layout/IconVerticalSolidList"/>
    <dgm:cxn modelId="{D032D4F3-769E-4EB3-BEF8-242F6EA5EB39}" type="presParOf" srcId="{6A5E01CF-8777-4644-9A95-B8E026689D9F}" destId="{40CAE10F-BE9D-430B-8E45-881784906E1C}" srcOrd="0" destOrd="0" presId="urn:microsoft.com/office/officeart/2018/2/layout/IconVerticalSolidList"/>
    <dgm:cxn modelId="{1FED2385-358E-41E0-B9D9-EEB601397A87}" type="presParOf" srcId="{6A5E01CF-8777-4644-9A95-B8E026689D9F}" destId="{60A21242-0BBE-4F5D-A03A-841E8EFE48BA}" srcOrd="1" destOrd="0" presId="urn:microsoft.com/office/officeart/2018/2/layout/IconVerticalSolidList"/>
    <dgm:cxn modelId="{B125DA3A-5CCC-4857-9F27-1962765033B8}" type="presParOf" srcId="{6A5E01CF-8777-4644-9A95-B8E026689D9F}" destId="{A0A8A106-7E2C-40B4-9B1E-94862916CC21}" srcOrd="2" destOrd="0" presId="urn:microsoft.com/office/officeart/2018/2/layout/IconVerticalSolidList"/>
    <dgm:cxn modelId="{6F36524F-40E4-4D27-AC71-07511024330C}" type="presParOf" srcId="{6A5E01CF-8777-4644-9A95-B8E026689D9F}" destId="{704085FE-A139-4918-9900-BB2B67D0164A}" srcOrd="3" destOrd="0" presId="urn:microsoft.com/office/officeart/2018/2/layout/IconVerticalSolidList"/>
    <dgm:cxn modelId="{96CC6880-AEDB-4305-ADFE-0BC51845EC9D}" type="presParOf" srcId="{CEB61B77-64BD-4926-A4A0-2AF73DC0FA77}" destId="{204BD348-8D81-40BA-8193-828D6171620D}" srcOrd="1" destOrd="0" presId="urn:microsoft.com/office/officeart/2018/2/layout/IconVerticalSolidList"/>
    <dgm:cxn modelId="{C2F7DD1D-C228-4AEB-80D2-544EBD0589BA}" type="presParOf" srcId="{CEB61B77-64BD-4926-A4A0-2AF73DC0FA77}" destId="{E710733C-EAC3-40DC-B5B9-9E0EAB5A9760}" srcOrd="2" destOrd="0" presId="urn:microsoft.com/office/officeart/2018/2/layout/IconVerticalSolidList"/>
    <dgm:cxn modelId="{9CCB1BC6-8F3E-4715-A3CD-024FA61CCE07}" type="presParOf" srcId="{E710733C-EAC3-40DC-B5B9-9E0EAB5A9760}" destId="{B60611DF-B4A8-44B3-B351-0E258B11EC75}" srcOrd="0" destOrd="0" presId="urn:microsoft.com/office/officeart/2018/2/layout/IconVerticalSolidList"/>
    <dgm:cxn modelId="{30AB9846-1C5E-4E26-B101-73352DF40F66}" type="presParOf" srcId="{E710733C-EAC3-40DC-B5B9-9E0EAB5A9760}" destId="{8580F713-5F16-4ADE-9486-0C3D2A27BC26}" srcOrd="1" destOrd="0" presId="urn:microsoft.com/office/officeart/2018/2/layout/IconVerticalSolidList"/>
    <dgm:cxn modelId="{2C26D890-4278-45F3-BFBE-04F5E3144166}" type="presParOf" srcId="{E710733C-EAC3-40DC-B5B9-9E0EAB5A9760}" destId="{3F63E975-7324-43A4-989C-896708B08861}" srcOrd="2" destOrd="0" presId="urn:microsoft.com/office/officeart/2018/2/layout/IconVerticalSolidList"/>
    <dgm:cxn modelId="{F5F941B9-EB65-44D8-8191-E4F82AF5639D}" type="presParOf" srcId="{E710733C-EAC3-40DC-B5B9-9E0EAB5A9760}" destId="{B9FA0010-F430-4E42-9302-1ABF00513D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9195C-EC21-4968-B083-9DEFD40A43B5}">
      <dsp:nvSpPr>
        <dsp:cNvPr id="0" name=""/>
        <dsp:cNvSpPr/>
      </dsp:nvSpPr>
      <dsp:spPr>
        <a:xfrm>
          <a:off x="1239" y="716260"/>
          <a:ext cx="4835262" cy="2901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A) dle času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krátkodobé rozpočty (tzv. taktické rozpočty),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dlouhodobé rozpočty (tzv. strategické rozpočty)</a:t>
          </a:r>
          <a:endParaRPr lang="en-US" sz="2700" kern="1200" dirty="0"/>
        </a:p>
      </dsp:txBody>
      <dsp:txXfrm>
        <a:off x="1239" y="716260"/>
        <a:ext cx="4835262" cy="2901157"/>
      </dsp:txXfrm>
    </dsp:sp>
    <dsp:sp modelId="{E3EEE672-97CA-4BEE-A485-CB44D2813FCF}">
      <dsp:nvSpPr>
        <dsp:cNvPr id="0" name=""/>
        <dsp:cNvSpPr/>
      </dsp:nvSpPr>
      <dsp:spPr>
        <a:xfrm>
          <a:off x="5320028" y="716260"/>
          <a:ext cx="4835262" cy="2901157"/>
        </a:xfrm>
        <a:prstGeom prst="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B) dle stupně řízení, na které se podnikové rozpočty sestavuji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základní rozpočet,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souhrnný rozpočet</a:t>
          </a:r>
          <a:endParaRPr lang="en-US" sz="2700" kern="1200" dirty="0"/>
        </a:p>
      </dsp:txBody>
      <dsp:txXfrm>
        <a:off x="5320028" y="716260"/>
        <a:ext cx="4835262" cy="2901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9B2C6-E2E5-4E6A-8194-C17BA9F1314C}">
      <dsp:nvSpPr>
        <dsp:cNvPr id="0" name=""/>
        <dsp:cNvSpPr/>
      </dsp:nvSpPr>
      <dsp:spPr>
        <a:xfrm>
          <a:off x="1239" y="716260"/>
          <a:ext cx="4835262" cy="2901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C) Dle rozsahu zobrazování a zachycování nákladů a výnosů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rozpočty zahrnující veškeré podnikové náklady a výnosy,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rozpočty zahrnující pouze část podnikových nákladů a výnosů</a:t>
          </a:r>
          <a:endParaRPr lang="en-US" sz="2200" kern="1200"/>
        </a:p>
      </dsp:txBody>
      <dsp:txXfrm>
        <a:off x="1239" y="716260"/>
        <a:ext cx="4835262" cy="2901157"/>
      </dsp:txXfrm>
    </dsp:sp>
    <dsp:sp modelId="{48D36D01-BC3C-4137-A0BE-359E1BC4125E}">
      <dsp:nvSpPr>
        <dsp:cNvPr id="0" name=""/>
        <dsp:cNvSpPr/>
      </dsp:nvSpPr>
      <dsp:spPr>
        <a:xfrm>
          <a:off x="5320028" y="716260"/>
          <a:ext cx="4835262" cy="2901157"/>
        </a:xfrm>
        <a:prstGeom prst="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D) Dle počtu variant plánu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pevný rozpočet,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variantní rozpočet</a:t>
          </a:r>
          <a:endParaRPr lang="en-US" sz="2200" kern="1200"/>
        </a:p>
      </dsp:txBody>
      <dsp:txXfrm>
        <a:off x="5320028" y="716260"/>
        <a:ext cx="4835262" cy="2901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C7B4-203B-48D8-8622-F1FE3D2ABB4F}">
      <dsp:nvSpPr>
        <dsp:cNvPr id="0" name=""/>
        <dsp:cNvSpPr/>
      </dsp:nvSpPr>
      <dsp:spPr>
        <a:xfrm>
          <a:off x="0" y="942"/>
          <a:ext cx="7003777" cy="1895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se v podniku sestavuje na období kratší než jeden rok a je primárně zaměřen na režijní náklady jednotlivých útvarů uvnitř podniku (vnitropodnikové útvary</a:t>
          </a:r>
          <a:r>
            <a:rPr lang="cs-CZ" sz="2700" kern="1200" dirty="0">
              <a:latin typeface="Avenir Next LT Pro"/>
            </a:rPr>
            <a:t>)</a:t>
          </a:r>
          <a:endParaRPr lang="en-US" sz="2700" kern="1200" dirty="0"/>
        </a:p>
      </dsp:txBody>
      <dsp:txXfrm>
        <a:off x="92526" y="93468"/>
        <a:ext cx="6818725" cy="1710348"/>
      </dsp:txXfrm>
    </dsp:sp>
    <dsp:sp modelId="{E12007DD-7B50-44DC-B7E8-C47E3D580420}">
      <dsp:nvSpPr>
        <dsp:cNvPr id="0" name=""/>
        <dsp:cNvSpPr/>
      </dsp:nvSpPr>
      <dsp:spPr>
        <a:xfrm>
          <a:off x="0" y="1974102"/>
          <a:ext cx="7003777" cy="1895400"/>
        </a:xfrm>
        <a:prstGeom prst="round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zabývá se zejména tokovými veličinami (například náklady a výnosy zobrazené ve výkazu zisku a ztrát</a:t>
          </a:r>
          <a:r>
            <a:rPr lang="cs-CZ" sz="2700" kern="1200" dirty="0">
              <a:latin typeface="Avenir Next LT Pro"/>
            </a:rPr>
            <a:t>)</a:t>
          </a:r>
          <a:endParaRPr lang="en-US" sz="2700" kern="1200" dirty="0"/>
        </a:p>
      </dsp:txBody>
      <dsp:txXfrm>
        <a:off x="92526" y="2066628"/>
        <a:ext cx="6818725" cy="1710348"/>
      </dsp:txXfrm>
    </dsp:sp>
    <dsp:sp modelId="{CA89A29B-C5D9-4EE7-BF1D-FD8A854D472C}">
      <dsp:nvSpPr>
        <dsp:cNvPr id="0" name=""/>
        <dsp:cNvSpPr/>
      </dsp:nvSpPr>
      <dsp:spPr>
        <a:xfrm>
          <a:off x="0" y="3947262"/>
          <a:ext cx="7003777" cy="1895400"/>
        </a:xfrm>
        <a:prstGeom prst="round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 rámci krátkodobých rozpočtů rozeznáváme dva typy rozpočtů, a to vnitropodnikový rozpočet a podnikový rozpočet</a:t>
          </a:r>
          <a:endParaRPr lang="en-US" sz="2700" kern="1200" dirty="0"/>
        </a:p>
      </dsp:txBody>
      <dsp:txXfrm>
        <a:off x="92526" y="4039788"/>
        <a:ext cx="6818725" cy="1710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C0709-71F1-438A-ABF0-11BA3DF7536D}">
      <dsp:nvSpPr>
        <dsp:cNvPr id="0" name=""/>
        <dsp:cNvSpPr/>
      </dsp:nvSpPr>
      <dsp:spPr>
        <a:xfrm>
          <a:off x="0" y="59651"/>
          <a:ext cx="10515600" cy="1312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Plánovaní – souvisí s neustálým celoročním plánováním jednotlivých podnikových výkonů, činností a operací</a:t>
          </a:r>
          <a:endParaRPr lang="en-US" sz="2400" kern="1200"/>
        </a:p>
      </dsp:txBody>
      <dsp:txXfrm>
        <a:off x="64083" y="123734"/>
        <a:ext cx="10387434" cy="1184573"/>
      </dsp:txXfrm>
    </dsp:sp>
    <dsp:sp modelId="{C6804FE8-926A-4BFE-B797-CF1B204E1E6E}">
      <dsp:nvSpPr>
        <dsp:cNvPr id="0" name=""/>
        <dsp:cNvSpPr/>
      </dsp:nvSpPr>
      <dsp:spPr>
        <a:xfrm>
          <a:off x="0" y="1441511"/>
          <a:ext cx="10515600" cy="1312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Koordinaci – zaměřuje se na koordinaci jednotlivých dílčích aktivit podnik v rámci odlišných podnikových úseků a zajišťování jejich synchronizované součinnosti a spolupráce. </a:t>
          </a:r>
          <a:endParaRPr lang="en-US" sz="2400" kern="1200"/>
        </a:p>
      </dsp:txBody>
      <dsp:txXfrm>
        <a:off x="64083" y="1505594"/>
        <a:ext cx="10387434" cy="1184573"/>
      </dsp:txXfrm>
    </dsp:sp>
    <dsp:sp modelId="{F0F0CE49-CB0D-4ED0-9904-F44B36493992}">
      <dsp:nvSpPr>
        <dsp:cNvPr id="0" name=""/>
        <dsp:cNvSpPr/>
      </dsp:nvSpPr>
      <dsp:spPr>
        <a:xfrm>
          <a:off x="0" y="2823371"/>
          <a:ext cx="10515600" cy="1312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Komunikaci – jedná se o komunikaci plánů konkrétních vrcholových pracovníků a manažerů podniku v rámci odpovědnostních středisek a center</a:t>
          </a:r>
          <a:endParaRPr lang="en-US" sz="2400" kern="1200"/>
        </a:p>
      </dsp:txBody>
      <dsp:txXfrm>
        <a:off x="64083" y="2887454"/>
        <a:ext cx="10387434" cy="1184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6B010-8212-4623-87D0-8C9D11188A8B}">
      <dsp:nvSpPr>
        <dsp:cNvPr id="0" name=""/>
        <dsp:cNvSpPr/>
      </dsp:nvSpPr>
      <dsp:spPr>
        <a:xfrm>
          <a:off x="0" y="49121"/>
          <a:ext cx="10515600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Motivaci – pojí se s motivací vrcholových pracovníků a manažerů za účelem dosahování efektivních činností v rámci dílčích útvarů, úseků či středisek k prospěchu dosažení podnikových dílů </a:t>
          </a:r>
          <a:endParaRPr lang="en-US" sz="2400" kern="1200"/>
        </a:p>
      </dsp:txBody>
      <dsp:txXfrm>
        <a:off x="64425" y="113546"/>
        <a:ext cx="10386750" cy="1190909"/>
      </dsp:txXfrm>
    </dsp:sp>
    <dsp:sp modelId="{4097BEEA-6198-4EDD-936B-55D80349A726}">
      <dsp:nvSpPr>
        <dsp:cNvPr id="0" name=""/>
        <dsp:cNvSpPr/>
      </dsp:nvSpPr>
      <dsp:spPr>
        <a:xfrm>
          <a:off x="0" y="1438001"/>
          <a:ext cx="10515600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 – je zaměřena na kontrolu podnikových výkonů a jejich vyhodnocování v rámci jednotlivých podnikových aktiv</a:t>
          </a:r>
          <a:endParaRPr lang="en-US" sz="2400" kern="1200"/>
        </a:p>
      </dsp:txBody>
      <dsp:txXfrm>
        <a:off x="64425" y="1502426"/>
        <a:ext cx="10386750" cy="1190909"/>
      </dsp:txXfrm>
    </dsp:sp>
    <dsp:sp modelId="{EE4EBD93-FE62-40AE-A7D2-6D99C7EF0F88}">
      <dsp:nvSpPr>
        <dsp:cNvPr id="0" name=""/>
        <dsp:cNvSpPr/>
      </dsp:nvSpPr>
      <dsp:spPr>
        <a:xfrm>
          <a:off x="0" y="2826881"/>
          <a:ext cx="10515600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Vyhodnocování – souvisí s vyhodnocováním jednotlivých činností vrcholových pracovníků či manažerů</a:t>
          </a:r>
          <a:endParaRPr lang="en-US" sz="2400" kern="1200"/>
        </a:p>
      </dsp:txBody>
      <dsp:txXfrm>
        <a:off x="64425" y="2891306"/>
        <a:ext cx="10386750" cy="119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6C935-F69E-45EC-AFB1-4708547673F6}">
      <dsp:nvSpPr>
        <dsp:cNvPr id="0" name=""/>
        <dsp:cNvSpPr/>
      </dsp:nvSpPr>
      <dsp:spPr>
        <a:xfrm>
          <a:off x="0" y="28128"/>
          <a:ext cx="5626542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Naopak podnikový rozpočet není zaměřen na jednotlivé vnitropodnikové útvary podniku, ale na </a:t>
          </a:r>
          <a:r>
            <a:rPr lang="cs-CZ" sz="2000" kern="1200" dirty="0">
              <a:latin typeface="Avenir Next LT Pro"/>
            </a:rPr>
            <a:t>PODNIK JAKO CELEK</a:t>
          </a:r>
          <a:endParaRPr lang="en-US" sz="2000" kern="1200" dirty="0"/>
        </a:p>
      </dsp:txBody>
      <dsp:txXfrm>
        <a:off x="53688" y="81816"/>
        <a:ext cx="5519166" cy="992424"/>
      </dsp:txXfrm>
    </dsp:sp>
    <dsp:sp modelId="{F18E7153-2930-45F0-8337-7D9BE71B5CD6}">
      <dsp:nvSpPr>
        <dsp:cNvPr id="0" name=""/>
        <dsp:cNvSpPr/>
      </dsp:nvSpPr>
      <dsp:spPr>
        <a:xfrm>
          <a:off x="0" y="1185528"/>
          <a:ext cx="5626542" cy="1099800"/>
        </a:xfrm>
        <a:prstGeom prst="roundRect">
          <a:avLst/>
        </a:prstGeom>
        <a:solidFill>
          <a:schemeClr val="accent2">
            <a:hueOff val="2396674"/>
            <a:satOff val="7828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Je složen z:</a:t>
          </a:r>
          <a:endParaRPr lang="en-US" sz="2000" kern="1200" dirty="0"/>
        </a:p>
      </dsp:txBody>
      <dsp:txXfrm>
        <a:off x="53688" y="1239216"/>
        <a:ext cx="5519166" cy="992424"/>
      </dsp:txXfrm>
    </dsp:sp>
    <dsp:sp modelId="{FDB73AF8-A5F2-44F0-853D-A27140CB21BF}">
      <dsp:nvSpPr>
        <dsp:cNvPr id="0" name=""/>
        <dsp:cNvSpPr/>
      </dsp:nvSpPr>
      <dsp:spPr>
        <a:xfrm>
          <a:off x="0" y="2342929"/>
          <a:ext cx="5626542" cy="1099800"/>
        </a:xfrm>
        <a:prstGeom prst="roundRect">
          <a:avLst/>
        </a:prstGeom>
        <a:solidFill>
          <a:schemeClr val="accent2">
            <a:hueOff val="4793348"/>
            <a:satOff val="15656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Rozpočtové výsledovky</a:t>
          </a:r>
          <a:endParaRPr lang="en-US" sz="2000" kern="1200" dirty="0"/>
        </a:p>
      </dsp:txBody>
      <dsp:txXfrm>
        <a:off x="53688" y="2396617"/>
        <a:ext cx="5519166" cy="992424"/>
      </dsp:txXfrm>
    </dsp:sp>
    <dsp:sp modelId="{8B70D8D8-569F-413B-A7AD-6FE6F8EC4A27}">
      <dsp:nvSpPr>
        <dsp:cNvPr id="0" name=""/>
        <dsp:cNvSpPr/>
      </dsp:nvSpPr>
      <dsp:spPr>
        <a:xfrm>
          <a:off x="0" y="3500329"/>
          <a:ext cx="5626542" cy="1099800"/>
        </a:xfrm>
        <a:prstGeom prst="roundRect">
          <a:avLst/>
        </a:prstGeom>
        <a:solidFill>
          <a:schemeClr val="accent2">
            <a:hueOff val="7190022"/>
            <a:satOff val="23485"/>
            <a:lumOff val="-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Rozpočtové rozvahy</a:t>
          </a:r>
          <a:endParaRPr lang="en-US" sz="2000" kern="1200" dirty="0"/>
        </a:p>
      </dsp:txBody>
      <dsp:txXfrm>
        <a:off x="53688" y="3554017"/>
        <a:ext cx="5519166" cy="992424"/>
      </dsp:txXfrm>
    </dsp:sp>
    <dsp:sp modelId="{EBB54F6A-2D81-4B5D-909D-3E01339F043A}">
      <dsp:nvSpPr>
        <dsp:cNvPr id="0" name=""/>
        <dsp:cNvSpPr/>
      </dsp:nvSpPr>
      <dsp:spPr>
        <a:xfrm>
          <a:off x="0" y="4657729"/>
          <a:ext cx="5626542" cy="1099800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Rozpočtovaného cash </a:t>
          </a:r>
          <a:r>
            <a:rPr lang="cs-CZ" sz="2000" kern="1200" dirty="0" err="1"/>
            <a:t>flow</a:t>
          </a:r>
          <a:endParaRPr lang="en-US" sz="2000" kern="1200" dirty="0" err="1"/>
        </a:p>
      </dsp:txBody>
      <dsp:txXfrm>
        <a:off x="53688" y="4711417"/>
        <a:ext cx="5519166" cy="992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E10F-BE9D-430B-8E45-881784906E1C}">
      <dsp:nvSpPr>
        <dsp:cNvPr id="0" name=""/>
        <dsp:cNvSpPr/>
      </dsp:nvSpPr>
      <dsp:spPr>
        <a:xfrm>
          <a:off x="0" y="681811"/>
          <a:ext cx="10515600" cy="1258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21242-0BBE-4F5D-A03A-841E8EFE48BA}">
      <dsp:nvSpPr>
        <dsp:cNvPr id="0" name=""/>
        <dsp:cNvSpPr/>
      </dsp:nvSpPr>
      <dsp:spPr>
        <a:xfrm>
          <a:off x="380765" y="965025"/>
          <a:ext cx="692300" cy="692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085FE-A139-4918-9900-BB2B67D0164A}">
      <dsp:nvSpPr>
        <dsp:cNvPr id="0" name=""/>
        <dsp:cNvSpPr/>
      </dsp:nvSpPr>
      <dsp:spPr>
        <a:xfrm>
          <a:off x="1453831" y="681811"/>
          <a:ext cx="9061768" cy="125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15" tIns="133215" rIns="133215" bIns="13321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rozpočtová rozvaha  se zaměřuje na změnu stavu aktiv a pasiv </a:t>
          </a:r>
          <a:endParaRPr lang="en-US" sz="1500" kern="1200"/>
        </a:p>
      </dsp:txBody>
      <dsp:txXfrm>
        <a:off x="1453831" y="681811"/>
        <a:ext cx="9061768" cy="1258728"/>
      </dsp:txXfrm>
    </dsp:sp>
    <dsp:sp modelId="{B60611DF-B4A8-44B3-B351-0E258B11EC75}">
      <dsp:nvSpPr>
        <dsp:cNvPr id="0" name=""/>
        <dsp:cNvSpPr/>
      </dsp:nvSpPr>
      <dsp:spPr>
        <a:xfrm>
          <a:off x="0" y="2255222"/>
          <a:ext cx="10515600" cy="1258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0F713-5F16-4ADE-9486-0C3D2A27BC26}">
      <dsp:nvSpPr>
        <dsp:cNvPr id="0" name=""/>
        <dsp:cNvSpPr/>
      </dsp:nvSpPr>
      <dsp:spPr>
        <a:xfrm>
          <a:off x="380765" y="2538436"/>
          <a:ext cx="692300" cy="692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0010-F430-4E42-9302-1ABF00513DCB}">
      <dsp:nvSpPr>
        <dsp:cNvPr id="0" name=""/>
        <dsp:cNvSpPr/>
      </dsp:nvSpPr>
      <dsp:spPr>
        <a:xfrm>
          <a:off x="1453831" y="2255222"/>
          <a:ext cx="9061768" cy="125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15" tIns="133215" rIns="133215" bIns="13321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rozpočet peněžních toků (rozpočet cash flow),  je zaměřen na koordinaci vztahů mezi jednotlivými činnostmi v podniku, jež jsou hlavním zdrojem či nositelem peněžních popř. finančních prostředků. Jeho hlavní funkcí je zajišťování likvidity podniku a platební schopnosti podniku. Rozpočet peněžních toků se člení na provozní činnost, investiční činnost a finanční činnost</a:t>
          </a:r>
          <a:endParaRPr lang="en-US" sz="1500" kern="1200"/>
        </a:p>
      </dsp:txBody>
      <dsp:txXfrm>
        <a:off x="1453831" y="2255222"/>
        <a:ext cx="9061768" cy="125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2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04" r:id="rId8"/>
    <p:sldLayoutId id="2147483805" r:id="rId9"/>
    <p:sldLayoutId id="2147483806" r:id="rId10"/>
    <p:sldLayoutId id="214748381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ECA84E-1776-4B03-9261-CF74A29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 </a:t>
            </a:r>
            <a:br>
              <a:rPr lang="cs-CZ">
                <a:solidFill>
                  <a:schemeClr val="tx2"/>
                </a:solidFill>
              </a:rPr>
            </a:br>
            <a:r>
              <a:rPr lang="cs-CZ">
                <a:solidFill>
                  <a:schemeClr val="tx2"/>
                </a:solidFill>
              </a:rPr>
              <a:t>PLÁNY A ROZPOČTY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>
            <a:normAutofit/>
          </a:bodyPr>
          <a:lstStyle/>
          <a:p>
            <a:r>
              <a:rPr lang="cs-CZ" sz="2200" dirty="0">
                <a:solidFill>
                  <a:schemeClr val="tx2"/>
                </a:solidFill>
              </a:rPr>
              <a:t>Ing. Jana Shrbená</a:t>
            </a:r>
          </a:p>
          <a:p>
            <a:r>
              <a:rPr lang="cs-CZ" sz="2200" dirty="0">
                <a:solidFill>
                  <a:schemeClr val="tx2"/>
                </a:solidFill>
              </a:rPr>
              <a:t>MVŠO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FFF490-82EC-4000-BB36-A67FD39E3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3DD66-CA4E-D1F1-699F-3D7C35EBE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277" r="-2" b="24632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E5280-455B-8767-7C3E-DEDCD2CD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vnitropodnikových rozpočtů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AE20B9-C4A5-0B58-C121-04E0A2FDF1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28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00350-BE1B-2336-5293-7ABEC918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vnitropodnikových rozpočtů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FB6DB88-4971-341A-9243-E91781E651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17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342314-4846-E97E-66C7-8B4E7AEA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cs-CZ" dirty="0"/>
              <a:t>Podnikový rozpočet</a:t>
            </a:r>
          </a:p>
        </p:txBody>
      </p:sp>
      <p:graphicFrame>
        <p:nvGraphicFramePr>
          <p:cNvPr id="32" name="Zástupný obsah 2">
            <a:extLst>
              <a:ext uri="{FF2B5EF4-FFF2-40B4-BE49-F238E27FC236}">
                <a16:creationId xmlns:a16="http://schemas.microsoft.com/office/drawing/2014/main" id="{C244B75D-ADE7-12CE-7C5A-235C175F7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41760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157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8E696-95E1-502D-6D14-B4C3CAEE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ROZPOČTOVANÁ VÝSLEDOVKA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FDD3E5-21A8-CC76-A6B5-F406BD00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hlavním ukazatelem je hospodářský výsledek. Z tohoto důvodu má také rozpočtová výsledovka zásadní význam pro podnik. Primární pozornost je věnována výsledku hospodaření z hlavní výdělečné činnosti. Nejvýznamnější část rozpočtové výsledky je tvořena rozpočtem výnosů (vycházející z plánu prodeje) a následně z rozpočtu jednicových nákladů (vycházející z plánu výroby), rozpočtu přímých nákladů na konkrétní druh výkonu a rozpočtu režijních nákladů</a:t>
            </a:r>
            <a:endParaRPr lang="cs-CZ" sz="1800">
              <a:solidFill>
                <a:schemeClr val="tx2"/>
              </a:solidFill>
            </a:endParaRPr>
          </a:p>
        </p:txBody>
      </p:sp>
      <p:pic>
        <p:nvPicPr>
          <p:cNvPr id="5" name="Picture 4" descr="Kódy na papírech">
            <a:extLst>
              <a:ext uri="{FF2B5EF4-FFF2-40B4-BE49-F238E27FC236}">
                <a16:creationId xmlns:a16="http://schemas.microsoft.com/office/drawing/2014/main" id="{2B01D9C0-6DE0-92C6-E03E-B206ACBF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" r="1073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FBDF6-A99F-127C-00F8-57BFE917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ROZPOČTOVANÁ ROZVAHA A CASH FLOW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85A003-E75E-8912-C01C-CD13EDFC94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31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8FE62-5CA5-0B87-3156-4681D5FB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1 sestavte rozpočet cash </a:t>
            </a:r>
            <a:r>
              <a:rPr lang="cs-CZ" dirty="0" err="1"/>
              <a:t>flow</a:t>
            </a:r>
            <a:r>
              <a:rPr lang="cs-CZ" dirty="0"/>
              <a:t> podniku ABC z následujících údajů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F7C89-75AB-D340-C3C9-00B9060E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 stav peněžních prostředků v pokladně a na účtech podniku činí k 1. říjnu 21 000 Kč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  tržby z prodeje jsou inkasovány ve výši 60 % v měsíci prodeje, 25 % v následujícím měsíci, 10 % ve druhém měsíci a 5 % jsou nedobytné</a:t>
            </a:r>
          </a:p>
          <a:p>
            <a:r>
              <a:rPr lang="cs-CZ" dirty="0">
                <a:ea typeface="+mn-lt"/>
                <a:cs typeface="+mn-lt"/>
              </a:rPr>
              <a:t>  objem prodeje činil v srpnu 325 000 Kč, v září 240 000 Kč a na říjen je předpoklad 350 000 Kč.</a:t>
            </a:r>
          </a:p>
          <a:p>
            <a:r>
              <a:rPr lang="cs-CZ" dirty="0">
                <a:ea typeface="+mn-lt"/>
                <a:cs typeface="+mn-lt"/>
              </a:rPr>
              <a:t>  65 % uskutečňovaných nákupů zásob je hrazeno v měsíci nákupu a zbytek v následujícím měsíci</a:t>
            </a:r>
          </a:p>
          <a:p>
            <a:r>
              <a:rPr lang="cs-CZ" dirty="0">
                <a:ea typeface="+mn-lt"/>
                <a:cs typeface="+mn-lt"/>
              </a:rPr>
              <a:t>  v září nakoupil podnik zboží v objemu 140 000 Kč a na říjen je rozpočtována 170 000 Kč</a:t>
            </a:r>
          </a:p>
          <a:p>
            <a:r>
              <a:rPr lang="cs-CZ" dirty="0">
                <a:ea typeface="+mn-lt"/>
                <a:cs typeface="+mn-lt"/>
              </a:rPr>
              <a:t>  na výplaty mezd v říjnu je počítáno 47 500 Kč  odpisy dlouhodobého majetku za říjen byly vypočteny v částce 10 000 Kč 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 ostatní výdaje dle rozpočtu na říjen činí 31 000 Kč  záloha na daň z příjmů odvedená v říjnu bude činit 12 500 Kč</a:t>
            </a:r>
          </a:p>
          <a:p>
            <a:r>
              <a:rPr lang="cs-CZ" dirty="0">
                <a:ea typeface="+mn-lt"/>
                <a:cs typeface="+mn-lt"/>
              </a:rPr>
              <a:t>  úroky z úvěru převáděné z účtu podniku v říjnu jsou stanoveny na 3 750 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75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E3D62-DAE2-112B-E410-82CABFDF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06420" cy="315684"/>
          </a:xfrm>
        </p:spPr>
        <p:txBody>
          <a:bodyPr>
            <a:noAutofit/>
          </a:bodyPr>
          <a:lstStyle/>
          <a:p>
            <a:r>
              <a:rPr lang="cs-CZ" sz="3200" dirty="0"/>
              <a:t>Tabulka pro řešení příkladu 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BEDDE56-6304-74B9-E1E7-BA9BEACDB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994282"/>
              </p:ext>
            </p:extLst>
          </p:nvPr>
        </p:nvGraphicFramePr>
        <p:xfrm>
          <a:off x="1165951" y="743638"/>
          <a:ext cx="1066591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304">
                  <a:extLst>
                    <a:ext uri="{9D8B030D-6E8A-4147-A177-3AD203B41FA5}">
                      <a16:colId xmlns:a16="http://schemas.microsoft.com/office/drawing/2014/main" val="3866759964"/>
                    </a:ext>
                  </a:extLst>
                </a:gridCol>
                <a:gridCol w="3555304">
                  <a:extLst>
                    <a:ext uri="{9D8B030D-6E8A-4147-A177-3AD203B41FA5}">
                      <a16:colId xmlns:a16="http://schemas.microsoft.com/office/drawing/2014/main" val="2733786442"/>
                    </a:ext>
                  </a:extLst>
                </a:gridCol>
                <a:gridCol w="3555304">
                  <a:extLst>
                    <a:ext uri="{9D8B030D-6E8A-4147-A177-3AD203B41FA5}">
                      <a16:colId xmlns:a16="http://schemas.microsoft.com/office/drawing/2014/main" val="4017541094"/>
                    </a:ext>
                  </a:extLst>
                </a:gridCol>
              </a:tblGrid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1" i="0" u="none" strike="noStrike" noProof="0" dirty="0">
                          <a:latin typeface="Avenir Next LT Pro"/>
                        </a:rPr>
                        <a:t>Počáteční stav peněžních prostředků</a:t>
                      </a:r>
                      <a:endParaRPr lang="cs-CZ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19951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Inkaso tržeb z prodeje v měsíci prodeje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43665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Inkaso tržeb v následujícím měsíci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98871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Inkaso tržeb z prodeje ve druhém měsíci po prodeji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60023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 disponibilní prostředky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04873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Výdaje na nákup zboží v měsících nákupu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80696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cs-CZ" sz="1600" dirty="0"/>
                        <a:t>Výdaje  na nákup zboží v následujícím měsíci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42395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Výplaty mezd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84878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Ostatní rozpočtované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086352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Záloha na daň z příjmů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9568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Úroky placené z účtu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02049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30109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cs-CZ" sz="1600" b="1" dirty="0"/>
                        <a:t>Konečný stav peněžních prostředků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0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2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1CDFD9-A371-3A78-7DBB-3043CE94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Dlouhodobé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28469-C25D-C69F-EA4B-CD9F4FD1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sestavovány na období delší než jeden rok a vychází z dlouhodobých cílů podniku (3 základní skupiny)</a:t>
            </a:r>
            <a:endParaRPr lang="cs-CZ" sz="17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1)</a:t>
            </a:r>
            <a:r>
              <a:rPr lang="cs-CZ" sz="17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Rozpočet dlouhodobého charakteru</a:t>
            </a:r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, který je zaměřen pouze na oblasti, popř. činnosti, které mohou ovlivnit chod celého podniku v delším časovém období. Jsou zaměřeny především na investiční rozpočty, kapitálové rozpočty a rozpočty výdajů na vědu a výzkum. </a:t>
            </a:r>
            <a:endParaRPr lang="cs-CZ" sz="17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2</a:t>
            </a:r>
            <a:r>
              <a:rPr lang="cs-CZ" sz="17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) Velitelský rozpočet (tzv. Master Budget)</a:t>
            </a:r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, který je v podniku sestavován jako obecný rozpočet, který v sobě zahrnuje rozpočtovou výsledovku, rozpočtovou rozvahu a rozpočet peněžních toků v dlouhodobém horizontu.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3)</a:t>
            </a:r>
            <a:r>
              <a:rPr lang="cs-CZ" sz="17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Rozpočet vývoje nákladů</a:t>
            </a:r>
            <a:r>
              <a:rPr lang="cs-CZ" sz="17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sledující řízení nákladů z dlouhodobého hlediska, a který je zaměřen na možnosti ovlivňování vývoje jednotlivých nákladů v podniku</a:t>
            </a:r>
            <a:endParaRPr lang="cs-CZ" sz="17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09F0B-6231-5128-5F10-26549E03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členění dlouhodobých rozpočtů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4191D-3331-2340-668C-752527B9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>
                <a:ea typeface="+mn-lt"/>
                <a:cs typeface="+mn-lt"/>
              </a:rPr>
              <a:t>Klouzavý rozpočet</a:t>
            </a:r>
            <a:r>
              <a:rPr lang="cs-CZ" dirty="0">
                <a:ea typeface="+mn-lt"/>
                <a:cs typeface="+mn-lt"/>
              </a:rPr>
              <a:t>, v jehož rámci je sestavován detailní rozpočet na nejbližší časové období a pouze okrajový či rámcový rozpočet pro další časová období. </a:t>
            </a:r>
          </a:p>
          <a:p>
            <a:r>
              <a:rPr lang="cs-CZ" b="1" dirty="0">
                <a:ea typeface="+mn-lt"/>
                <a:cs typeface="+mn-lt"/>
              </a:rPr>
              <a:t> Pevný rozpočet</a:t>
            </a:r>
            <a:r>
              <a:rPr lang="cs-CZ" dirty="0">
                <a:ea typeface="+mn-lt"/>
                <a:cs typeface="+mn-lt"/>
              </a:rPr>
              <a:t>, který je využíván ve výrobě se stálým využitím výrobní kapacity a kde je velmi náročné měření výkonů. </a:t>
            </a:r>
          </a:p>
          <a:p>
            <a:r>
              <a:rPr lang="cs-CZ" b="1" dirty="0">
                <a:ea typeface="+mn-lt"/>
                <a:cs typeface="+mn-lt"/>
              </a:rPr>
              <a:t> Pružný (variantní) rozpočet</a:t>
            </a:r>
            <a:r>
              <a:rPr lang="cs-CZ" dirty="0">
                <a:ea typeface="+mn-lt"/>
                <a:cs typeface="+mn-lt"/>
              </a:rPr>
              <a:t>, který je sestavován pro různé úrovně výkonů útvarů. Hlavní myšlenka spočívá v rozdělení nákladů na variabilní a fixní složku.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08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CBBAF-942B-F373-5F6C-86F5E3BE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E7BB8-EC5F-5550-1673-862191B22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Podnik ABC vyrábí jeden druh světel. Rozpočet režijních nákladů útvaru Výroba na měsíc červen, který vychází z předpokládaného objemu výroby 5 000 ks, zachycují následující údaje: plánovaný objem produkce 5 000 ks, variabilní náklady 750 000 Kč, fixní náklady 900 000 Kč a celkové náklady 1 650 000 Kč</a:t>
            </a:r>
          </a:p>
          <a:p>
            <a:r>
              <a:rPr lang="cs-CZ" dirty="0">
                <a:ea typeface="+mn-lt"/>
                <a:cs typeface="+mn-lt"/>
              </a:rPr>
              <a:t> Ve skutečnosti se vyrobilo 4 660 ks světel a skutečná spotřeba režijních nákladů byla 1 697 800 Kč. </a:t>
            </a:r>
          </a:p>
          <a:p>
            <a:r>
              <a:rPr lang="cs-CZ" dirty="0">
                <a:ea typeface="+mn-lt"/>
                <a:cs typeface="+mn-lt"/>
              </a:rPr>
              <a:t>1. Sestavte variantní rozpočet pro objem výroby 4 000 ks a 6 000 ks svítidel.</a:t>
            </a:r>
          </a:p>
          <a:p>
            <a:r>
              <a:rPr lang="cs-CZ" dirty="0">
                <a:ea typeface="+mn-lt"/>
                <a:cs typeface="+mn-lt"/>
              </a:rPr>
              <a:t> 2. S využitím lineárního přepočtu zadaného rozpočtu a variantního rozpočtu pro skutečný objem 4 660 ks svítidel kvantifikujte pro středisko Výroba celkovou odchylku za měsíc červen a rozdělte ji na spotřební a objemovou odchylku. Za kterou část odchylky je zodpovědný vedoucí výroby?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0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64220A-EC4F-07D3-0625-0296CD02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/>
              <a:t>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45C44-8E28-2390-1C97-E331F868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dokument finančního charakteru, který je připravován a schvalován na předem stanovené období.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na rozpočet lze pohlížet jako na dílčí plány, které je možno převést na peněžní jednotky a pomocí kterého jsou stanovovány hodnotové ukazatele v peněžních jednotkách</a:t>
            </a:r>
            <a:endParaRPr lang="cs-CZ" sz="1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2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783A9-1081-B915-6480-BC601D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pro řešení příkladu 2 ad 1)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218AB95-3BD0-BFF8-B003-065215DD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53086"/>
              </p:ext>
            </p:extLst>
          </p:nvPr>
        </p:nvGraphicFramePr>
        <p:xfrm>
          <a:off x="900830" y="2252162"/>
          <a:ext cx="7981942" cy="21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35">
                  <a:extLst>
                    <a:ext uri="{9D8B030D-6E8A-4147-A177-3AD203B41FA5}">
                      <a16:colId xmlns:a16="http://schemas.microsoft.com/office/drawing/2014/main" val="2182662578"/>
                    </a:ext>
                  </a:extLst>
                </a:gridCol>
                <a:gridCol w="2103935">
                  <a:extLst>
                    <a:ext uri="{9D8B030D-6E8A-4147-A177-3AD203B41FA5}">
                      <a16:colId xmlns:a16="http://schemas.microsoft.com/office/drawing/2014/main" val="435123392"/>
                    </a:ext>
                  </a:extLst>
                </a:gridCol>
                <a:gridCol w="2103935">
                  <a:extLst>
                    <a:ext uri="{9D8B030D-6E8A-4147-A177-3AD203B41FA5}">
                      <a16:colId xmlns:a16="http://schemas.microsoft.com/office/drawing/2014/main" val="58058425"/>
                    </a:ext>
                  </a:extLst>
                </a:gridCol>
                <a:gridCol w="1670137">
                  <a:extLst>
                    <a:ext uri="{9D8B030D-6E8A-4147-A177-3AD203B41FA5}">
                      <a16:colId xmlns:a16="http://schemas.microsoft.com/office/drawing/2014/main" val="101556678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Plánovaný objem produkce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2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9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0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5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9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783A9-1081-B915-6480-BC601D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 řešení příkladu 2 ad 1)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218AB95-3BD0-BFF8-B003-065215DD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82975"/>
              </p:ext>
            </p:extLst>
          </p:nvPr>
        </p:nvGraphicFramePr>
        <p:xfrm>
          <a:off x="900830" y="2252162"/>
          <a:ext cx="7981942" cy="21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35">
                  <a:extLst>
                    <a:ext uri="{9D8B030D-6E8A-4147-A177-3AD203B41FA5}">
                      <a16:colId xmlns:a16="http://schemas.microsoft.com/office/drawing/2014/main" val="2182662578"/>
                    </a:ext>
                  </a:extLst>
                </a:gridCol>
                <a:gridCol w="2103935">
                  <a:extLst>
                    <a:ext uri="{9D8B030D-6E8A-4147-A177-3AD203B41FA5}">
                      <a16:colId xmlns:a16="http://schemas.microsoft.com/office/drawing/2014/main" val="435123392"/>
                    </a:ext>
                  </a:extLst>
                </a:gridCol>
                <a:gridCol w="2103935">
                  <a:extLst>
                    <a:ext uri="{9D8B030D-6E8A-4147-A177-3AD203B41FA5}">
                      <a16:colId xmlns:a16="http://schemas.microsoft.com/office/drawing/2014/main" val="58058425"/>
                    </a:ext>
                  </a:extLst>
                </a:gridCol>
                <a:gridCol w="1670137">
                  <a:extLst>
                    <a:ext uri="{9D8B030D-6E8A-4147-A177-3AD203B41FA5}">
                      <a16:colId xmlns:a16="http://schemas.microsoft.com/office/drawing/2014/main" val="101556678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Plánovaný objem produkce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 4000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5000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6000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2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9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 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0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1 650 000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1 800 000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5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23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783A9-1081-B915-6480-BC601D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pro řešen příkladu 2 ad 2)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218AB95-3BD0-BFF8-B003-065215DD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94392"/>
              </p:ext>
            </p:extLst>
          </p:nvPr>
        </p:nvGraphicFramePr>
        <p:xfrm>
          <a:off x="838200" y="1949450"/>
          <a:ext cx="1050881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1826625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51233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058425"/>
                    </a:ext>
                  </a:extLst>
                </a:gridCol>
                <a:gridCol w="1311057">
                  <a:extLst>
                    <a:ext uri="{9D8B030D-6E8A-4147-A177-3AD203B41FA5}">
                      <a16:colId xmlns:a16="http://schemas.microsoft.com/office/drawing/2014/main" val="1015566786"/>
                    </a:ext>
                  </a:extLst>
                </a:gridCol>
                <a:gridCol w="1311057">
                  <a:extLst>
                    <a:ext uri="{9D8B030D-6E8A-4147-A177-3AD203B41FA5}">
                      <a16:colId xmlns:a16="http://schemas.microsoft.com/office/drawing/2014/main" val="59365335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rozpočet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skutečnost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Lineární přepočet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Pružný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Plánovaný objem produkce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2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9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0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5167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37CA326B-8ACC-E213-66CA-44CADC8796C4}"/>
              </a:ext>
            </a:extLst>
          </p:cNvPr>
          <p:cNvSpPr txBox="1"/>
          <p:nvPr/>
        </p:nvSpPr>
        <p:spPr>
          <a:xfrm>
            <a:off x="1060537" y="4743189"/>
            <a:ext cx="95615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Fixní náklady se standardně nemění se změnou objemu produkce. Variabilní náklady se naopak mění se změnou objemu produkce.</a:t>
            </a:r>
          </a:p>
        </p:txBody>
      </p:sp>
    </p:spTree>
    <p:extLst>
      <p:ext uri="{BB962C8B-B14F-4D97-AF65-F5344CB8AC3E}">
        <p14:creationId xmlns:p14="http://schemas.microsoft.com/office/powerpoint/2010/main" val="191542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783A9-1081-B915-6480-BC601D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pro řešen příkladu 2 ad 2)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218AB95-3BD0-BFF8-B003-065215DD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97638"/>
              </p:ext>
            </p:extLst>
          </p:nvPr>
        </p:nvGraphicFramePr>
        <p:xfrm>
          <a:off x="838200" y="1949450"/>
          <a:ext cx="1050881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1826625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51233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058425"/>
                    </a:ext>
                  </a:extLst>
                </a:gridCol>
                <a:gridCol w="1311057">
                  <a:extLst>
                    <a:ext uri="{9D8B030D-6E8A-4147-A177-3AD203B41FA5}">
                      <a16:colId xmlns:a16="http://schemas.microsoft.com/office/drawing/2014/main" val="1015566786"/>
                    </a:ext>
                  </a:extLst>
                </a:gridCol>
                <a:gridCol w="1311057">
                  <a:extLst>
                    <a:ext uri="{9D8B030D-6E8A-4147-A177-3AD203B41FA5}">
                      <a16:colId xmlns:a16="http://schemas.microsoft.com/office/drawing/2014/main" val="59365335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rozpočet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skutečnost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Lineární přepočet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Pružný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Plánovaný objem produkce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4660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4660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4660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2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699 000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699 000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9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838 800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900 000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0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1 697 800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1 537 800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dirty="0"/>
                        <a:t>1 599 000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5167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8E931C1-372D-5D40-D6C7-F93B0C97B22E}"/>
              </a:ext>
            </a:extLst>
          </p:cNvPr>
          <p:cNvSpPr txBox="1"/>
          <p:nvPr/>
        </p:nvSpPr>
        <p:spPr>
          <a:xfrm>
            <a:off x="977030" y="4726488"/>
            <a:ext cx="1051351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Celková odchylka skutečnosti od lineárně přepočteného rozpočtu je překročení 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 160 000 Kč. Objemová odchylka (pružný rozpočet) vyjadřuje relativní úsporu nebo překročení vzniklé rozpouštěním fixních nákladů do objemu výkonů </a:t>
            </a:r>
            <a:r>
              <a:rPr lang="cs-CZ" sz="2000" dirty="0">
                <a:solidFill>
                  <a:schemeClr val="bg1"/>
                </a:solidFill>
                <a:ea typeface="+mn-lt"/>
                <a:cs typeface="+mn-lt"/>
              </a:rPr>
              <a:t>61 200 Kč. Spotřební odchylka určuje tu část režie, která byla vynaložena v důsledku úsporného vynakládání zdrojů. Zde jde o překročení o 98 800 Kč. Vedoucí výroby bude zodpovědný za spotřební odchylku. Pokud může ovlivnit objem výroby, pak za objemovou odchylku .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7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4878A-1C73-F4EC-6AFD-FF6B8216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BC1FD-F450-3489-FEFA-4A848B37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Firma ABC vyrábí speciální bundy. Cena jedné bundy je 1 300 Kč a na její výrobu je potřeba 450 Kč jednicového materiálu, 120 Kč jednicových mezd, 95 Kč připadá na variabilní výrobní režii a 65 Kč na variabilní prodejní režii. Rozpočtované fixní režijní náklady firmy jsou: výrobní fixní režie 1 200 000 Kč a prodejní fixní režie 950 000 Kč. Sestavte rozpočet výnosů, nákladů a zisku pro předpokládaný objem prodeje 5 000 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40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D94A9-53C4-74C4-B366-249F18C8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výnosů nákladů a zisku př 3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C776209-9395-6930-CA8D-F8BC87D42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88100"/>
              </p:ext>
            </p:extLst>
          </p:nvPr>
        </p:nvGraphicFramePr>
        <p:xfrm>
          <a:off x="838200" y="1949450"/>
          <a:ext cx="10515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137871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160459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5878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Výše nákladů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5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Výnosy z prodeje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75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Jednicový materiál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9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Jednicové mzdy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8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výrobní režie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9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prodejní režie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0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náklady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4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Marže</a:t>
                      </a:r>
                    </a:p>
                    <a:p>
                      <a:pPr lvl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Výrobní režie fixní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3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Prodejní režie fixní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0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 náklady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63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60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35164-57B8-7FC3-CC91-056CC7B9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9EBED-483D-6251-2695-CFE97EB5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Společnost ABC vyrábí tekutá mýdla. Sestavte rozpočet tržeb a inkasa tržeb za druhé čtvrtletí, jestliže znáte plán prodeje a víte, že cena 1 litru mýdla je 70 Kč, 60 % zákazníků tvoří maloodběratelé, kteří platí při nákupu a ostatní zákazníci jsou velkoodběratelé, kteří hradí své závazky za měsíc po dodávce. Plán prodeje mýdla (v tis. litrech) je uveden v následující tabulce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45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894EC-62E0-013D-4A9D-D11B7A56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2F192DB-5AA1-D3F4-3858-DF707CC52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025467"/>
              </p:ext>
            </p:extLst>
          </p:nvPr>
        </p:nvGraphicFramePr>
        <p:xfrm>
          <a:off x="838200" y="1949450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497371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83348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699497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665883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08860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Květen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červen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8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 prodeje mýdla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7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0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10EE2-C28A-74FC-4902-AA44F625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pro řešení </a:t>
            </a:r>
            <a:r>
              <a:rPr lang="cs-CZ" dirty="0" err="1"/>
              <a:t>příkadu</a:t>
            </a:r>
            <a:r>
              <a:rPr lang="cs-CZ" dirty="0"/>
              <a:t> 4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30480F5-BDCB-447D-3DD7-8E39CEB41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63321"/>
              </p:ext>
            </p:extLst>
          </p:nvPr>
        </p:nvGraphicFramePr>
        <p:xfrm>
          <a:off x="838200" y="1949450"/>
          <a:ext cx="1051559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42">
                  <a:extLst>
                    <a:ext uri="{9D8B030D-6E8A-4147-A177-3AD203B41FA5}">
                      <a16:colId xmlns:a16="http://schemas.microsoft.com/office/drawing/2014/main" val="3744846397"/>
                    </a:ext>
                  </a:extLst>
                </a:gridCol>
                <a:gridCol w="1158657">
                  <a:extLst>
                    <a:ext uri="{9D8B030D-6E8A-4147-A177-3AD203B41FA5}">
                      <a16:colId xmlns:a16="http://schemas.microsoft.com/office/drawing/2014/main" val="1152711065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427850693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462146412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1672999219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402542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květen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červen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 čtvrtletí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1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Prodej v tis.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3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Inkaso tržeb- velkoodběratelé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9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Inkaso tržeb </a:t>
                      </a:r>
                      <a:r>
                        <a:rPr lang="cs-CZ"/>
                        <a:t>maloodběratelé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Inkaso tržeb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2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48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F9BFE-A374-5C4F-B6B0-879BD756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 4</a:t>
            </a:r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6A7E55A9-27EC-F125-6503-6DDC4D486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740" y="1957267"/>
            <a:ext cx="9645040" cy="4075746"/>
          </a:xfrm>
        </p:spPr>
      </p:pic>
    </p:spTree>
    <p:extLst>
      <p:ext uri="{BB962C8B-B14F-4D97-AF65-F5344CB8AC3E}">
        <p14:creationId xmlns:p14="http://schemas.microsoft.com/office/powerpoint/2010/main" val="92534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7BAE39-FA68-232A-CF06-CEC54C9A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Rozpočetnictví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4B8B4-46F6-2D97-E2C2-E81094D9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je nedílnou součástí nákladového a manažerského účetnictví,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 lze jej zjednodušeně charakterizovat jako konkrétní činnost v podniku zabývající se rozpočty a následně jejich sestavováním a kontrolou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  je považováno za hlavní a nejvýznamnější instrument finančního a vnitropodnikového řízení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zatímco přímé náklady uspořit nelze, náklady na které se může podnik ve výrobě zaměřit, jsou náklady nepřímé, popřípadě náklady režijní. Pomocí rozpočetnictví lze určitým způsobem rozklíčovat a naplánovat výši režijních nákladů, jejich následné vynaložení ve výrobním procesu a vyhodnotit, zda skutečné režijní náklady nepřekročily stanovený plán či rozpočet. </a:t>
            </a:r>
            <a:endParaRPr lang="cs-CZ" sz="18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1800">
              <a:solidFill>
                <a:srgbClr val="000000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5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D55138-EEEB-C027-019C-370254A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TVORBA ROZPOČTŮ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E23D0-F33E-DBAC-C80F-0BF27B94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Tvorbu rozpočtů neboli rozpočetnictví je možno definovat jako soubor činností za účelem vytvoření ročních finančních plánů.</a:t>
            </a:r>
          </a:p>
          <a:p>
            <a:pPr marL="0" indent="0">
              <a:buNone/>
            </a:pPr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Rozpočtovací proces v sobě zahrnuje několik fází, a to: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přípravu rozpočtů,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tvorbu rozpočtů,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kontrolu plnění rozpočtů včetně jeho průběhu a identifikace odchylek,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odstranění odchylek</a:t>
            </a:r>
            <a:endParaRPr lang="cs-CZ" sz="18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02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Šikmý snímek pera v grafu">
            <a:extLst>
              <a:ext uri="{FF2B5EF4-FFF2-40B4-BE49-F238E27FC236}">
                <a16:creationId xmlns:a16="http://schemas.microsoft.com/office/drawing/2014/main" id="{0D44F2DA-BD53-0B7E-4EB8-83C8F6B0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56" b="1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7C3255-AC8C-591B-7D4F-0CDB4D11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cs-CZ" dirty="0"/>
              <a:t>PLÁNY A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9691F-CC09-0405-A058-8984FEC6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  <a:ea typeface="+mn-lt"/>
                <a:cs typeface="+mn-lt"/>
              </a:rPr>
              <a:t>Příprava rozpočtů vychází z plánování podnikatelských činností jako celku. Ty vychází z plánu odbytu, který vychází z marketingového plánu odbytu. Na základě plánu odbytu je následně sestavován plán výroby, plán zásobování a plán práce. Tyto plány jsou následně hlavním zdrojem přímých nákladů a nepřímých, popř. jednicových nákladů a režijních nákladů. </a:t>
            </a:r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3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5CBE86-FF4B-A729-E120-12CBED67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Tvorba rozpočtů a kontrola jejich plnění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22B16-95AE-0193-7E36-0AA1EBC8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V rámci tvorby rozpočtů jsou vytvořeny a rozklíčovány rozpočty dle období na základě vstupních informací a dat, které má podnik k dispozici z předchozí fáze tvorby rozpočtů.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V rámci kontroly plnění rozpočtů včetně jeho průběhu a identifikace odchylek je pozornost věnována zejména analýze rozdílů tedy odchylek, kdy jsou identifikovány rozdíly mezi skutečnou úrovní a rozpočtovanou úrovní sledované veličiny. </a:t>
            </a:r>
          </a:p>
          <a:p>
            <a:r>
              <a:rPr lang="cs-CZ" sz="18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Ve fází odstranění odchylek se podnik snaží nastavit budoucí úkony podniku tak, aby docházelo k eliminaci negativních odchylek v rámci plnění rozpočtů. </a:t>
            </a:r>
            <a:endParaRPr lang="cs-CZ" sz="18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40A40200-1C2A-A8FA-012B-DD3BA0CA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89" r="-9" b="-9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EAE8FC-7A85-D127-63EA-CD1B65EE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cs-CZ" dirty="0"/>
              <a:t>Rozpočet režijních nákladů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01535-88D1-6020-772E-15B6E2300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  <a:ea typeface="+mn-lt"/>
                <a:cs typeface="+mn-lt"/>
              </a:rPr>
              <a:t> Představuje problém jak krátkodobého, tak střednědobého řízení z důvodu skutečnosti, že podíl režijních nákladů v podniku neustále roste a jejich vznik v podniku je značně nepředvídatelný.</a:t>
            </a:r>
            <a:endParaRPr lang="cs-CZ" sz="15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  <a:ea typeface="+mn-lt"/>
                <a:cs typeface="+mn-lt"/>
              </a:rPr>
              <a:t> Rozpočet režijních nákladů může být v podniku sestaven na základě propočtu, předpokladu nebo jako odhad budoucí výše režijních nákladů vznikající jednotlivých podnikovým útvarům v určitém období vázané k určité aktivitě. 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  <a:ea typeface="+mn-lt"/>
                <a:cs typeface="+mn-lt"/>
              </a:rPr>
              <a:t>Cílem sestavování rozpočtu režijních nákladů je vytvořit podklad pro výpočet režijních nákladů potřebných v rámci předběžných kalkulací podnikových výkonů.</a:t>
            </a:r>
            <a:endParaRPr lang="cs-CZ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8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78C34C-3558-633F-E581-45E6BD52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Nedostatky standardní tvorby rozpočtů a plánů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E6C07-6335-6161-ED59-EB3DA077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7" y="2403097"/>
            <a:ext cx="7178691" cy="37099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Jelikož  bývají rozpočtové systémy podniku využívány pro několik různých účelů, může docházet k rozporu mezi jednotlivými účely. Rozpočty, které jsou v podniku sestavovány za účelem motivace jednotlivých vnitropodnikových útvarů k dosažení efektivity, nemusí být zcela vhodné pro účely plánování různorodých aktivit. V souvislosti s plánováním je tvorba podnikových plánů značně nákladným procesem, který v sobě zahrnuje několik nedostatků např.:  strnulost plánů,  absence vzájemné provázanosti,  měření skutečnosti v odlišném pojetí než samotná formulace plánu,  orientace na výsledek, nikoli na příčiny atd.</a:t>
            </a:r>
            <a:endParaRPr lang="cs-CZ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0BBF6-2D48-9D6E-E7EC-2160EDBF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kontrolní otázky k vypracování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359A1-29D9-8B86-FF85-E6C932E0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1. Charakterizujte rozpočet a jeho význam pro podnik. </a:t>
            </a:r>
          </a:p>
          <a:p>
            <a:r>
              <a:rPr lang="cs-CZ" dirty="0">
                <a:ea typeface="+mn-lt"/>
                <a:cs typeface="+mn-lt"/>
              </a:rPr>
              <a:t>2. Jaké jsou rozdíly mezi krátkodobými a dlouhodobými rozpočty a jak je např. můžeme členit?</a:t>
            </a:r>
          </a:p>
          <a:p>
            <a:r>
              <a:rPr lang="cs-CZ" dirty="0">
                <a:ea typeface="+mn-lt"/>
                <a:cs typeface="+mn-lt"/>
              </a:rPr>
              <a:t> 3. Objasněte rozdíly mezi normami a limity</a:t>
            </a:r>
          </a:p>
          <a:p>
            <a:r>
              <a:rPr lang="cs-CZ" dirty="0"/>
              <a:t>4.  Jaké jsou nedostatky standardní tvorby rozpočtů a plánů</a:t>
            </a:r>
          </a:p>
        </p:txBody>
      </p:sp>
    </p:spTree>
    <p:extLst>
      <p:ext uri="{BB962C8B-B14F-4D97-AF65-F5344CB8AC3E}">
        <p14:creationId xmlns:p14="http://schemas.microsoft.com/office/powerpoint/2010/main" val="707881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BEDDE56-6304-74B9-E1E7-BA9BEACDB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88095"/>
              </p:ext>
            </p:extLst>
          </p:nvPr>
        </p:nvGraphicFramePr>
        <p:xfrm>
          <a:off x="1211855" y="257060"/>
          <a:ext cx="10665912" cy="657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304">
                  <a:extLst>
                    <a:ext uri="{9D8B030D-6E8A-4147-A177-3AD203B41FA5}">
                      <a16:colId xmlns:a16="http://schemas.microsoft.com/office/drawing/2014/main" val="3866759964"/>
                    </a:ext>
                  </a:extLst>
                </a:gridCol>
                <a:gridCol w="3555304">
                  <a:extLst>
                    <a:ext uri="{9D8B030D-6E8A-4147-A177-3AD203B41FA5}">
                      <a16:colId xmlns:a16="http://schemas.microsoft.com/office/drawing/2014/main" val="2733786442"/>
                    </a:ext>
                  </a:extLst>
                </a:gridCol>
                <a:gridCol w="3555304">
                  <a:extLst>
                    <a:ext uri="{9D8B030D-6E8A-4147-A177-3AD203B41FA5}">
                      <a16:colId xmlns:a16="http://schemas.microsoft.com/office/drawing/2014/main" val="4017541094"/>
                    </a:ext>
                  </a:extLst>
                </a:gridCol>
              </a:tblGrid>
              <a:tr h="8434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1" i="0" u="none" strike="noStrike" noProof="0" dirty="0">
                          <a:latin typeface="Avenir Next LT Pro"/>
                        </a:rPr>
                        <a:t>Počáteční stav peněžních prostředků</a:t>
                      </a:r>
                      <a:endParaRPr lang="cs-CZ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19951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Inkaso tržeb z prodeje v měsíci prodeje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60 % z 350 000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43665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Inkaso tržeb v následujícím měsíci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25 % z 240 000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98871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Inkaso tržeb z prodeje ve druhém měsíci po prodeji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10 % z 325 000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60023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 disponibilní prostředky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21 000 + 210 000 + 60 000 + 32 500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04873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latin typeface="Avenir Next LT Pro"/>
                        </a:rPr>
                        <a:t>Výdaje na nákup zboží v měsících nákupu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65 % z 170 000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110 500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80696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cs-CZ" sz="1600" dirty="0"/>
                        <a:t>Výdaje  na nákup zboží v následujícím měsíci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35 % z 140 000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42395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Výplaty mezd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84878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Ostatní rozpočtované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086352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Záloha na daň z příjmů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9568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dirty="0"/>
                        <a:t>Úroky placené z účtu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02049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254 250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30109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cs-CZ" sz="1600" b="1" dirty="0"/>
                        <a:t>Konečný stav peněžních prostředků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latin typeface="Avenir Next LT Pro"/>
                        </a:rPr>
                        <a:t>323 500 – 254 250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69 250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07716"/>
                  </a:ext>
                </a:extLst>
              </a:tr>
            </a:tbl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78F4CD65-8AC2-EB82-B8B7-7E39AD76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02"/>
            <a:ext cx="6668878" cy="132556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20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Školní materiál v tabulce">
            <a:extLst>
              <a:ext uri="{FF2B5EF4-FFF2-40B4-BE49-F238E27FC236}">
                <a16:creationId xmlns:a16="http://schemas.microsoft.com/office/drawing/2014/main" id="{801EA881-F7EE-F874-5342-FFD8E137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47" b="-11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E98A0C-7ED6-1523-D90B-42CFD28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cs-CZ" dirty="0"/>
              <a:t>Funkce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3B660-05CD-287E-7478-EAD5F0FA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stanovuje a vymezuje nákladové úkoly vnitropodnikových útvarů,</a:t>
            </a:r>
          </a:p>
          <a:p>
            <a:r>
              <a:rPr lang="cs-CZ" sz="1800" dirty="0">
                <a:solidFill>
                  <a:schemeClr val="tx2"/>
                </a:solidFill>
                <a:ea typeface="+mn-lt"/>
                <a:cs typeface="+mn-lt"/>
              </a:rPr>
              <a:t> kontroluje úroveň hospodárnosti vnitropodnikových útvarů,</a:t>
            </a:r>
          </a:p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 umožňuje poskytnout informace o určování režijních sazeb potřebných při sestavení předběžných kalkulací</a:t>
            </a:r>
            <a:endParaRPr lang="cs-CZ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79C7E6-2327-82BB-387A-E27EC8FF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Normy a limity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FFE8B-D926-6299-D954-5170428E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Norma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se ve většině případů používá u rozpočtování </a:t>
            </a:r>
            <a:r>
              <a:rPr lang="cs-CZ" sz="18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přímých nákladů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 Jedná se o  veličinu týkající se například spotřeby materiálu, práce apod., která je vyjádřena v naturálních jednotkách. Následně je skrze vztahovou veličinu převedena na peněžní jednotky. Příkladem může být například hodina, kg, kWh)</a:t>
            </a:r>
          </a:p>
          <a:p>
            <a:r>
              <a:rPr lang="cs-CZ" sz="18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Limit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je v rozpočetnictví využíván ve vztahu k rozpočtování </a:t>
            </a:r>
            <a:r>
              <a:rPr lang="cs-CZ" sz="18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nepřímých či režijních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nákladů vyjadřuje horní nebo dolní mez či hranici, která je stanovena v hodnotových i v naturálních jednotkách. Jinými slovy řečeno, určujeme, kolik by měly činit maximálně náklady a kolik by měly činit minimálně výnosy.</a:t>
            </a:r>
            <a:endParaRPr lang="cs-CZ" sz="1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DB2F41-868B-EAF1-2CC0-49D1168C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Základní typy rozpočtů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E80363E-E51F-8EB3-4597-BB79DC3FE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408874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6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DAB53E-7017-D6A4-7F7F-1E6075DB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Základní typy rozpočtů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6C6B14F-CD93-ADA2-087F-7825752F8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96968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613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4F88E4-83C8-EC66-8EB5-F03A678F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3400"/>
              <a:t>Krátkodobý rozpočet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B00E7383-0CE2-DBB8-B55D-115616DED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24712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30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AC1D24FF-D770-7154-7641-EA86EDD6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73" r="8856" b="-12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80D825-E312-CA19-27B3-E4D58C5E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cs-CZ" dirty="0"/>
              <a:t>Vnitropodnikový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0DBC4-9FD9-04A9-D116-470DEDE9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je zaměřen na vnitropodnikové útvary, jejich činnosti a řízení</a:t>
            </a:r>
          </a:p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 jde převážně o vymezení a stanovení úkolů dle odpovědnosti za náklady, výnosy a další hodnotové veličiny</a:t>
            </a:r>
          </a:p>
          <a:p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  týká se zejména jednicových nákladů (dle kalkulace či norem) a nákladů režijních a zahrnuje v sobě rozpočet výkonů, peněžních příjmů a výdajů, výnosů a nákladů, aktiv a pasiv a režijních nákladů</a:t>
            </a:r>
            <a:endParaRPr lang="cs-CZ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5178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BlockprintVTI</vt:lpstr>
      <vt:lpstr>  PLÁNY A ROZPOČTY</vt:lpstr>
      <vt:lpstr>Rozpočet</vt:lpstr>
      <vt:lpstr>Rozpočetnictví</vt:lpstr>
      <vt:lpstr>Funkce rozpočtu</vt:lpstr>
      <vt:lpstr>Normy a limity</vt:lpstr>
      <vt:lpstr>Základní typy rozpočtů</vt:lpstr>
      <vt:lpstr>Základní typy rozpočtů</vt:lpstr>
      <vt:lpstr>Krátkodobý rozpočet</vt:lpstr>
      <vt:lpstr>Vnitropodnikový rozpočet</vt:lpstr>
      <vt:lpstr>Funkce vnitropodnikových rozpočtů</vt:lpstr>
      <vt:lpstr>Funkce vnitropodnikových rozpočtů</vt:lpstr>
      <vt:lpstr>Podnikový rozpočet</vt:lpstr>
      <vt:lpstr>ROZPOČTOVANÁ VÝSLEDOVKA</vt:lpstr>
      <vt:lpstr>ROZPOČTOVANÁ ROZVAHA A CASH FLOW</vt:lpstr>
      <vt:lpstr>PŘÍKLAD 1 sestavte rozpočet cash flow podniku ABC z následujících údajů</vt:lpstr>
      <vt:lpstr>Tabulka pro řešení příkladu 1</vt:lpstr>
      <vt:lpstr>Dlouhodobé rozpočty</vt:lpstr>
      <vt:lpstr>Další členění dlouhodobých rozpočtů</vt:lpstr>
      <vt:lpstr>Příklad 2</vt:lpstr>
      <vt:lpstr>Tabulka pro řešení příkladu 2 ad 1)</vt:lpstr>
      <vt:lpstr>Tabulka  řešení příkladu 2 ad 1)</vt:lpstr>
      <vt:lpstr>Tabulka pro řešen příkladu 2 ad 2)</vt:lpstr>
      <vt:lpstr>Tabulka pro řešen příkladu 2 ad 2)</vt:lpstr>
      <vt:lpstr>Příklad 3</vt:lpstr>
      <vt:lpstr>Rozpočet výnosů nákladů a zisku př 3</vt:lpstr>
      <vt:lpstr>Příklad 4</vt:lpstr>
      <vt:lpstr>Příklad 4</vt:lpstr>
      <vt:lpstr>Tabulka pro řešení příkadu 4</vt:lpstr>
      <vt:lpstr>Řešení příkladu 4</vt:lpstr>
      <vt:lpstr>TVORBA ROZPOČTŮ</vt:lpstr>
      <vt:lpstr>PLÁNY A ROZPOČTY</vt:lpstr>
      <vt:lpstr>Tvorba rozpočtů a kontrola jejich plnění</vt:lpstr>
      <vt:lpstr>Rozpočet režijních nákladů</vt:lpstr>
      <vt:lpstr>Nedostatky standardní tvorby rozpočtů a plánů</vt:lpstr>
      <vt:lpstr>4 kontrolní otázky k vypracování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643</cp:revision>
  <dcterms:created xsi:type="dcterms:W3CDTF">2012-08-16T00:56:33Z</dcterms:created>
  <dcterms:modified xsi:type="dcterms:W3CDTF">2024-11-29T22:25:34Z</dcterms:modified>
</cp:coreProperties>
</file>