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79" r:id="rId2"/>
  </p:sldMasterIdLst>
  <p:notesMasterIdLst>
    <p:notesMasterId r:id="rId59"/>
  </p:notesMasterIdLst>
  <p:sldIdLst>
    <p:sldId id="256" r:id="rId3"/>
    <p:sldId id="308" r:id="rId4"/>
    <p:sldId id="309" r:id="rId5"/>
    <p:sldId id="310" r:id="rId6"/>
    <p:sldId id="314" r:id="rId7"/>
    <p:sldId id="311" r:id="rId8"/>
    <p:sldId id="313" r:id="rId9"/>
    <p:sldId id="312" r:id="rId10"/>
    <p:sldId id="315" r:id="rId11"/>
    <p:sldId id="316" r:id="rId12"/>
    <p:sldId id="318" r:id="rId13"/>
    <p:sldId id="278" r:id="rId14"/>
    <p:sldId id="317" r:id="rId15"/>
    <p:sldId id="282" r:id="rId16"/>
    <p:sldId id="284" r:id="rId17"/>
    <p:sldId id="285" r:id="rId18"/>
    <p:sldId id="286" r:id="rId19"/>
    <p:sldId id="319" r:id="rId20"/>
    <p:sldId id="287" r:id="rId21"/>
    <p:sldId id="289" r:id="rId22"/>
    <p:sldId id="320" r:id="rId23"/>
    <p:sldId id="321" r:id="rId24"/>
    <p:sldId id="288" r:id="rId25"/>
    <p:sldId id="290" r:id="rId26"/>
    <p:sldId id="322" r:id="rId27"/>
    <p:sldId id="323" r:id="rId28"/>
    <p:sldId id="324" r:id="rId29"/>
    <p:sldId id="325" r:id="rId30"/>
    <p:sldId id="326" r:id="rId31"/>
    <p:sldId id="291" r:id="rId32"/>
    <p:sldId id="327" r:id="rId33"/>
    <p:sldId id="328" r:id="rId34"/>
    <p:sldId id="329" r:id="rId35"/>
    <p:sldId id="330" r:id="rId36"/>
    <p:sldId id="331" r:id="rId37"/>
    <p:sldId id="292" r:id="rId38"/>
    <p:sldId id="332" r:id="rId39"/>
    <p:sldId id="293" r:id="rId40"/>
    <p:sldId id="337" r:id="rId41"/>
    <p:sldId id="338" r:id="rId42"/>
    <p:sldId id="333" r:id="rId43"/>
    <p:sldId id="334" r:id="rId44"/>
    <p:sldId id="339" r:id="rId45"/>
    <p:sldId id="340" r:id="rId46"/>
    <p:sldId id="341" r:id="rId47"/>
    <p:sldId id="342" r:id="rId48"/>
    <p:sldId id="343" r:id="rId49"/>
    <p:sldId id="344" r:id="rId50"/>
    <p:sldId id="345" r:id="rId51"/>
    <p:sldId id="347" r:id="rId52"/>
    <p:sldId id="348" r:id="rId53"/>
    <p:sldId id="346" r:id="rId54"/>
    <p:sldId id="349" r:id="rId55"/>
    <p:sldId id="335" r:id="rId56"/>
    <p:sldId id="336" r:id="rId57"/>
    <p:sldId id="276" r:id="rId5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Světlý styl 3 – zvýraznění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15" autoAdjust="0"/>
  </p:normalViewPr>
  <p:slideViewPr>
    <p:cSldViewPr snapToGrid="0">
      <p:cViewPr>
        <p:scale>
          <a:sx n="75" d="100"/>
          <a:sy n="75" d="100"/>
        </p:scale>
        <p:origin x="1594"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Vliv změny důchodu na </a:t>
            </a:r>
            <a:r>
              <a:rPr lang="cs-CZ" sz="1800" dirty="0" err="1">
                <a:effectLst/>
                <a:latin typeface="Calibri" panose="020F0502020204030204" pitchFamily="34" charset="0"/>
              </a:rPr>
              <a:t>mezičasovou</a:t>
            </a:r>
            <a:r>
              <a:rPr lang="cs-CZ" sz="1800" dirty="0">
                <a:effectLst/>
                <a:latin typeface="Calibri" panose="020F0502020204030204" pitchFamily="34" charset="0"/>
              </a:rPr>
              <a:t> volbu . </a:t>
            </a:r>
          </a:p>
          <a:p>
            <a:pPr marL="0" marR="0">
              <a:spcBef>
                <a:spcPts val="0"/>
              </a:spcBef>
              <a:spcAft>
                <a:spcPts val="0"/>
              </a:spcAft>
            </a:pPr>
            <a:r>
              <a:rPr lang="cs-CZ" sz="1800" dirty="0">
                <a:effectLst/>
                <a:latin typeface="Calibri" panose="020F0502020204030204" pitchFamily="34" charset="0"/>
              </a:rPr>
              <a:t>Dejme tomu, že se přítomný důchod pana Horáčka zvýší na 300 tisíc korun a očekávaný budoucí důchod se zvýší na 150 tisíc korun. Obrázek 3 — 3 znázorňuje účinek zvýšení </a:t>
            </a:r>
          </a:p>
          <a:p>
            <a:pPr marL="0" marR="0">
              <a:spcBef>
                <a:spcPts val="0"/>
              </a:spcBef>
              <a:spcAft>
                <a:spcPts val="0"/>
              </a:spcAft>
            </a:pPr>
            <a:r>
              <a:rPr lang="cs-CZ" sz="1800" dirty="0">
                <a:effectLst/>
                <a:latin typeface="Calibri" panose="020F0502020204030204" pitchFamily="34" charset="0"/>
              </a:rPr>
              <a:t>důchodu: přímka spotřebních možností a se posouvá nahoru do polohy a'. Optimální kombinace přítomné a budoucí spotřeby už nebude v bodě E, ale v bodě F. Zvýšení </a:t>
            </a:r>
          </a:p>
          <a:p>
            <a:pPr marL="0" marR="0">
              <a:spcBef>
                <a:spcPts val="0"/>
              </a:spcBef>
              <a:spcAft>
                <a:spcPts val="0"/>
              </a:spcAft>
            </a:pPr>
            <a:r>
              <a:rPr lang="cs-CZ" sz="1800" dirty="0">
                <a:effectLst/>
                <a:latin typeface="Calibri" panose="020F0502020204030204" pitchFamily="34" charset="0"/>
              </a:rPr>
              <a:t>celoživotního důchodu má za následek i zvýšení celoživotní spotřeby. Ovšem její rozdělení mezi přítomnou a budoucí spotřebu závisí na průběhu indiferenčních křivek. </a:t>
            </a:r>
          </a:p>
          <a:p>
            <a:pPr marL="0" marR="0" algn="just">
              <a:spcBef>
                <a:spcPts val="0"/>
              </a:spcBef>
              <a:spcAft>
                <a:spcPts val="0"/>
              </a:spcAft>
            </a:pPr>
            <a:r>
              <a:rPr lang="cs-CZ" sz="1800" dirty="0">
                <a:effectLst/>
                <a:latin typeface="Calibri" panose="020F0502020204030204" pitchFamily="34" charset="0"/>
              </a:rPr>
              <a:t>Přítomná spotřeba bude 220 tisíc korun a budoucí spotřeba bude 234 tisíc korun. Pan Horáček spoří z přítomného důchodu 300 — 220 = 80 tisíc korun. </a:t>
            </a:r>
          </a:p>
          <a:p>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3576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Vliv změny úrokové míry na </a:t>
            </a:r>
            <a:r>
              <a:rPr lang="cs-CZ" sz="1800" dirty="0" err="1">
                <a:effectLst/>
                <a:latin typeface="Calibri" panose="020F0502020204030204" pitchFamily="34" charset="0"/>
              </a:rPr>
              <a:t>mezičasovou</a:t>
            </a:r>
            <a:r>
              <a:rPr lang="cs-CZ" sz="1800" dirty="0">
                <a:effectLst/>
                <a:latin typeface="Calibri" panose="020F0502020204030204" pitchFamily="34" charset="0"/>
              </a:rPr>
              <a:t> volbu . </a:t>
            </a:r>
          </a:p>
          <a:p>
            <a:pPr marL="0" marR="0">
              <a:spcBef>
                <a:spcPts val="0"/>
              </a:spcBef>
              <a:spcAft>
                <a:spcPts val="0"/>
              </a:spcAft>
            </a:pPr>
            <a:r>
              <a:rPr lang="cs-CZ" sz="1800" dirty="0">
                <a:effectLst/>
                <a:latin typeface="Calibri" panose="020F0502020204030204" pitchFamily="34" charset="0"/>
              </a:rPr>
              <a:t>Sklon přímky a se zvýší z (l + r) na (l + r'), přímka se pootočí kolem bodu A </a:t>
            </a:r>
            <a:r>
              <a:rPr lang="cs-CZ" sz="1800" dirty="0" err="1">
                <a:effectLst/>
                <a:latin typeface="Calibri" panose="020F0502020204030204" pitchFamily="34" charset="0"/>
              </a:rPr>
              <a:t>a</a:t>
            </a:r>
            <a:r>
              <a:rPr lang="cs-CZ" sz="1800" dirty="0">
                <a:effectLst/>
                <a:latin typeface="Calibri" panose="020F0502020204030204" pitchFamily="34" charset="0"/>
              </a:rPr>
              <a:t> změní se v přímku a'. </a:t>
            </a:r>
          </a:p>
          <a:p>
            <a:pPr marL="0" marR="0">
              <a:spcBef>
                <a:spcPts val="0"/>
              </a:spcBef>
              <a:spcAft>
                <a:spcPts val="0"/>
              </a:spcAft>
            </a:pPr>
            <a:r>
              <a:rPr lang="cs-CZ" sz="1800" dirty="0">
                <a:effectLst/>
                <a:latin typeface="Calibri" panose="020F0502020204030204" pitchFamily="34" charset="0"/>
              </a:rPr>
              <a:t>Optimální kombinace přítomné a budoucí spotřeby se změní z E na G. Přítomná spotřeba se sníží z původních 160 na 140 tis. a budoucí spotřeba se zvýší na </a:t>
            </a:r>
          </a:p>
          <a:p>
            <a:pPr marL="0" marR="0">
              <a:spcBef>
                <a:spcPts val="0"/>
              </a:spcBef>
              <a:spcAft>
                <a:spcPts val="0"/>
              </a:spcAft>
            </a:pPr>
            <a:r>
              <a:rPr lang="cs-CZ" sz="1800" dirty="0">
                <a:effectLst/>
                <a:latin typeface="Calibri" panose="020F0502020204030204" pitchFamily="34" charset="0"/>
              </a:rPr>
              <a:t>1 80 tis. </a:t>
            </a:r>
          </a:p>
          <a:p>
            <a:pPr marL="0" marR="0" algn="just">
              <a:spcBef>
                <a:spcPts val="0"/>
              </a:spcBef>
              <a:spcAft>
                <a:spcPts val="0"/>
              </a:spcAft>
            </a:pPr>
            <a:r>
              <a:rPr lang="cs-CZ" sz="1800" dirty="0">
                <a:effectLst/>
                <a:latin typeface="Calibri" panose="020F0502020204030204" pitchFamily="34" charset="0"/>
              </a:rPr>
              <a:t>. </a:t>
            </a:r>
          </a:p>
          <a:p>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61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noProof="0" dirty="0"/>
              <a:t>Proč změna úrokové míry ovlivňuje přítomnou spotřebu? Působí zde dva efekty: substituční a důchodový. </a:t>
            </a: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836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96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nSpc>
                <a:spcPct val="150000"/>
              </a:lnSpc>
              <a:spcBef>
                <a:spcPts val="600"/>
              </a:spcBef>
              <a:buFont typeface="Wingdings" panose="05000000000000000000" pitchFamily="2" charset="2"/>
              <a:buChar char="ü"/>
            </a:pPr>
            <a:r>
              <a:rPr lang="cs-CZ" b="1" dirty="0">
                <a:latin typeface="Corbel" pitchFamily="34" charset="0"/>
              </a:rPr>
              <a:t>pro jednoduchost předpokládejme, je reálná úroková míra nulová. </a:t>
            </a:r>
          </a:p>
          <a:p>
            <a:pPr>
              <a:lnSpc>
                <a:spcPct val="150000"/>
              </a:lnSpc>
              <a:spcBef>
                <a:spcPts val="600"/>
              </a:spcBef>
              <a:buFont typeface="Wingdings" panose="05000000000000000000" pitchFamily="2" charset="2"/>
              <a:buChar char="ü"/>
            </a:pPr>
            <a:r>
              <a:rPr lang="cs-CZ" b="1" dirty="0">
                <a:latin typeface="Corbel" pitchFamily="34" charset="0"/>
              </a:rPr>
              <a:t>Plocha (b) měří Horáčkovy celoživotní úspory, z nichž část (od 32. do 44. roku)  je na splácení dluhů (a) z mládí a zbývající Část úspor použije na zvýšení své ve stáří (c)</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45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https://clanky.rvp.cz/clanek/1277/HODNOTY-A-HODNOCENI-V-EKONOMII.html</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075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s-CZ" sz="1200" b="1" dirty="0">
                <a:latin typeface="Corbel" pitchFamily="34" charset="0"/>
              </a:rPr>
              <a:t>Nikdo nedokáže spolehlivě říci, kdy recese začne, jak bude hluboká a kdy skončí.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3612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6748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877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08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113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273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noProof="0" dirty="0"/>
              <a:t>Opatrná očekávání </a:t>
            </a:r>
          </a:p>
          <a:p>
            <a:pPr marL="0" lvl="0" indent="0" algn="l" rtl="0">
              <a:spcBef>
                <a:spcPts val="0"/>
              </a:spcBef>
              <a:spcAft>
                <a:spcPts val="0"/>
              </a:spcAft>
              <a:buNone/>
            </a:pPr>
            <a:r>
              <a:rPr lang="cs-CZ" noProof="0" dirty="0"/>
              <a:t>Pan Horáček vydělává ročně 200 tisíc korun. Firma, která ho zaměstnává, si vede dobře, a tak vyplatí zaměstnancům mimořádné odměny. Pan Horáček si s odměnami přijde na 220 tisíc korun, ale není si jistý, jestli budou i V dalších letech. Ze začátku to pokládá jen za přechodné zvýšení důchodu. Ale když jsou odměny i v dalším roce, začne je považovat za permanentní. Když vedení firmy dospěje k názoru, Že prosperita firmy bude pokračovat, převede odměny zaměstnanců na zvýšení tarifních mezd. Tím zaměstnance utvrdí v přesvědčení, že zvýšení jejich mezd je permanentní. </a:t>
            </a: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9613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2117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1401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1709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869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Dalším</a:t>
            </a:r>
            <a:r>
              <a:rPr lang="en-GB" dirty="0"/>
              <a:t> </a:t>
            </a:r>
            <a:r>
              <a:rPr lang="en-GB" dirty="0" err="1"/>
              <a:t>kamínkem</a:t>
            </a:r>
            <a:r>
              <a:rPr lang="en-GB" dirty="0"/>
              <a:t> do </a:t>
            </a:r>
            <a:r>
              <a:rPr lang="en-GB" dirty="0" err="1"/>
              <a:t>mozaiky</a:t>
            </a:r>
            <a:r>
              <a:rPr lang="en-GB" dirty="0"/>
              <a:t> </a:t>
            </a:r>
            <a:r>
              <a:rPr lang="en-GB" dirty="0" err="1"/>
              <a:t>všeobecné</a:t>
            </a:r>
            <a:r>
              <a:rPr lang="en-GB" dirty="0"/>
              <a:t> </a:t>
            </a:r>
            <a:r>
              <a:rPr lang="en-GB" dirty="0" err="1"/>
              <a:t>rovnováhy</a:t>
            </a:r>
            <a:r>
              <a:rPr lang="en-GB" dirty="0"/>
              <a:t> </a:t>
            </a:r>
            <a:r>
              <a:rPr lang="en-GB" dirty="0" err="1"/>
              <a:t>trhů</a:t>
            </a:r>
            <a:r>
              <a:rPr lang="en-GB" dirty="0"/>
              <a:t> je </a:t>
            </a:r>
            <a:r>
              <a:rPr lang="en-GB" dirty="0" err="1"/>
              <a:t>investiční</a:t>
            </a:r>
            <a:r>
              <a:rPr lang="en-GB" dirty="0"/>
              <a:t> </a:t>
            </a:r>
            <a:r>
              <a:rPr lang="en-GB" dirty="0" err="1"/>
              <a:t>funkce</a:t>
            </a:r>
            <a:r>
              <a:rPr lang="en-GB" dirty="0"/>
              <a:t>.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664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Dalším</a:t>
            </a:r>
            <a:r>
              <a:rPr lang="en-GB" dirty="0"/>
              <a:t> </a:t>
            </a:r>
            <a:r>
              <a:rPr lang="en-GB" dirty="0" err="1"/>
              <a:t>kamínkem</a:t>
            </a:r>
            <a:r>
              <a:rPr lang="en-GB" dirty="0"/>
              <a:t> do </a:t>
            </a:r>
            <a:r>
              <a:rPr lang="en-GB" dirty="0" err="1"/>
              <a:t>mozaiky</a:t>
            </a:r>
            <a:r>
              <a:rPr lang="en-GB" dirty="0"/>
              <a:t> </a:t>
            </a:r>
            <a:r>
              <a:rPr lang="en-GB" dirty="0" err="1"/>
              <a:t>všeobecné</a:t>
            </a:r>
            <a:r>
              <a:rPr lang="en-GB" dirty="0"/>
              <a:t> </a:t>
            </a:r>
            <a:r>
              <a:rPr lang="en-GB" dirty="0" err="1"/>
              <a:t>rovnováhy</a:t>
            </a:r>
            <a:r>
              <a:rPr lang="en-GB" dirty="0"/>
              <a:t> </a:t>
            </a:r>
            <a:r>
              <a:rPr lang="en-GB" dirty="0" err="1"/>
              <a:t>trhů</a:t>
            </a:r>
            <a:r>
              <a:rPr lang="en-GB" dirty="0"/>
              <a:t> je </a:t>
            </a:r>
            <a:r>
              <a:rPr lang="en-GB" dirty="0" err="1"/>
              <a:t>investiční</a:t>
            </a:r>
            <a:r>
              <a:rPr lang="en-GB" dirty="0"/>
              <a:t> </a:t>
            </a:r>
            <a:r>
              <a:rPr lang="en-GB" dirty="0" err="1"/>
              <a:t>funkce</a:t>
            </a:r>
            <a:r>
              <a:rPr lang="en-GB" dirty="0"/>
              <a:t>.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6366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Dalším</a:t>
            </a:r>
            <a:r>
              <a:rPr lang="en-GB" dirty="0"/>
              <a:t> </a:t>
            </a:r>
            <a:r>
              <a:rPr lang="en-GB" dirty="0" err="1"/>
              <a:t>kamínkem</a:t>
            </a:r>
            <a:r>
              <a:rPr lang="en-GB" dirty="0"/>
              <a:t> do </a:t>
            </a:r>
            <a:r>
              <a:rPr lang="en-GB" dirty="0" err="1"/>
              <a:t>mozaiky</a:t>
            </a:r>
            <a:r>
              <a:rPr lang="en-GB" dirty="0"/>
              <a:t> </a:t>
            </a:r>
            <a:r>
              <a:rPr lang="en-GB" dirty="0" err="1"/>
              <a:t>všeobecné</a:t>
            </a:r>
            <a:r>
              <a:rPr lang="en-GB" dirty="0"/>
              <a:t> </a:t>
            </a:r>
            <a:r>
              <a:rPr lang="en-GB" dirty="0" err="1"/>
              <a:t>rovnováhy</a:t>
            </a:r>
            <a:r>
              <a:rPr lang="en-GB" dirty="0"/>
              <a:t> </a:t>
            </a:r>
            <a:r>
              <a:rPr lang="en-GB" dirty="0" err="1"/>
              <a:t>trhů</a:t>
            </a:r>
            <a:r>
              <a:rPr lang="en-GB" dirty="0"/>
              <a:t> je </a:t>
            </a:r>
            <a:r>
              <a:rPr lang="en-GB" dirty="0" err="1"/>
              <a:t>investiční</a:t>
            </a:r>
            <a:r>
              <a:rPr lang="en-GB" dirty="0"/>
              <a:t> </a:t>
            </a:r>
            <a:r>
              <a:rPr lang="en-GB" dirty="0" err="1"/>
              <a:t>funkce</a:t>
            </a:r>
            <a:r>
              <a:rPr lang="en-GB" dirty="0"/>
              <a:t>. </a:t>
            </a:r>
            <a:endParaRPr lang="cs-CZ" dirty="0"/>
          </a:p>
          <a:p>
            <a:pPr marL="0" lvl="0" indent="0" algn="l" rtl="0">
              <a:spcBef>
                <a:spcPts val="0"/>
              </a:spcBef>
              <a:spcAft>
                <a:spcPts val="0"/>
              </a:spcAft>
              <a:buNone/>
            </a:pPr>
            <a:endParaRPr lang="cs-CZ" dirty="0"/>
          </a:p>
          <a:p>
            <a:pPr marL="0" lvl="0" indent="0" algn="l" rtl="0">
              <a:spcBef>
                <a:spcPts val="0"/>
              </a:spcBef>
              <a:spcAft>
                <a:spcPts val="0"/>
              </a:spcAft>
              <a:buNone/>
            </a:pPr>
            <a:r>
              <a:rPr lang="cs-CZ" sz="1200" b="1" dirty="0">
                <a:effectLst/>
                <a:latin typeface="Calibri" panose="020F0502020204030204" pitchFamily="34" charset="0"/>
              </a:rPr>
              <a:t>Například majitel autobusové společnosti bude nejprve provozovat nejvýnosnější autobusové linky a po jejich zaplnění bude další autobusy umísťovat na méně výnosné linky.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6475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Dalším</a:t>
            </a:r>
            <a:r>
              <a:rPr lang="en-GB" dirty="0"/>
              <a:t> </a:t>
            </a:r>
            <a:r>
              <a:rPr lang="en-GB" dirty="0" err="1"/>
              <a:t>kamínkem</a:t>
            </a:r>
            <a:r>
              <a:rPr lang="en-GB" dirty="0"/>
              <a:t> do </a:t>
            </a:r>
            <a:r>
              <a:rPr lang="en-GB" dirty="0" err="1"/>
              <a:t>mozaiky</a:t>
            </a:r>
            <a:r>
              <a:rPr lang="en-GB" dirty="0"/>
              <a:t> </a:t>
            </a:r>
            <a:r>
              <a:rPr lang="en-GB" dirty="0" err="1"/>
              <a:t>všeobecné</a:t>
            </a:r>
            <a:r>
              <a:rPr lang="en-GB" dirty="0"/>
              <a:t> </a:t>
            </a:r>
            <a:r>
              <a:rPr lang="en-GB" dirty="0" err="1"/>
              <a:t>rovnováhy</a:t>
            </a:r>
            <a:r>
              <a:rPr lang="en-GB" dirty="0"/>
              <a:t> </a:t>
            </a:r>
            <a:r>
              <a:rPr lang="en-GB" dirty="0" err="1"/>
              <a:t>trhů</a:t>
            </a:r>
            <a:r>
              <a:rPr lang="en-GB" dirty="0"/>
              <a:t> je </a:t>
            </a:r>
            <a:r>
              <a:rPr lang="en-GB" dirty="0" err="1"/>
              <a:t>investiční</a:t>
            </a:r>
            <a:r>
              <a:rPr lang="en-GB" dirty="0"/>
              <a:t> </a:t>
            </a:r>
            <a:r>
              <a:rPr lang="en-GB" dirty="0" err="1"/>
              <a:t>funkce</a:t>
            </a:r>
            <a:r>
              <a:rPr lang="en-GB" dirty="0"/>
              <a:t>. </a:t>
            </a:r>
            <a:endParaRPr lang="cs-CZ" dirty="0"/>
          </a:p>
          <a:p>
            <a:pPr marL="0" lvl="0" indent="0" algn="l" rtl="0">
              <a:spcBef>
                <a:spcPts val="0"/>
              </a:spcBef>
              <a:spcAft>
                <a:spcPts val="0"/>
              </a:spcAft>
              <a:buNone/>
            </a:pPr>
            <a:endParaRPr lang="cs-CZ" dirty="0"/>
          </a:p>
          <a:p>
            <a:pPr marL="0" lvl="0" indent="0" algn="l" rtl="0">
              <a:spcBef>
                <a:spcPts val="0"/>
              </a:spcBef>
              <a:spcAft>
                <a:spcPts val="0"/>
              </a:spcAft>
              <a:buNone/>
            </a:pPr>
            <a:r>
              <a:rPr lang="cs-CZ" sz="1200" b="1" dirty="0">
                <a:effectLst/>
                <a:latin typeface="Calibri" panose="020F0502020204030204" pitchFamily="34" charset="0"/>
              </a:rPr>
              <a:t>Například majitel autobusové společnosti bude nejprve provozovat nejvýnosnější autobusové linky a po jejich zaplnění bude další autobusy umísťovat na méně výnosné linky.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240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14300" indent="0" algn="just">
              <a:buNone/>
            </a:pPr>
            <a:r>
              <a:rPr lang="cs-CZ" sz="1800" b="1" dirty="0">
                <a:effectLst/>
                <a:latin typeface="Calibri" panose="020F0502020204030204" pitchFamily="34" charset="0"/>
              </a:rPr>
              <a:t>Spotřeba a důchod</a:t>
            </a:r>
            <a:endParaRPr lang="cs-CZ" sz="1200" b="1" dirty="0">
              <a:latin typeface="Times New Roman" panose="02020603050405020304" pitchFamily="18" charset="0"/>
              <a:cs typeface="Times New Roman" panose="02020603050405020304" pitchFamily="18" charset="0"/>
            </a:endParaRPr>
          </a:p>
          <a:p>
            <a:pPr marL="114300" indent="0" algn="just">
              <a:buNone/>
            </a:pPr>
            <a:r>
              <a:rPr lang="cs-CZ" sz="1200" dirty="0">
                <a:latin typeface="Times New Roman" panose="02020603050405020304" pitchFamily="18" charset="0"/>
                <a:cs typeface="Times New Roman" panose="02020603050405020304" pitchFamily="18" charset="0"/>
              </a:rPr>
              <a:t>Rodina Novákova má roční disponibilní důchod 200 tisíc korun. Z něho 150 tisíc vydá na spotřebu a 50 tisíc spoří. Když začne pan Novák víc vydělávat a rodinný důchod se zvýší na 300 tisíc korun, začnou Novákovi utrácet na spotřebu více — dejme tomu 200 tisíc korun. Zvýšení důchodu zvýšilo jejich spotřebu. </a:t>
            </a:r>
          </a:p>
          <a:p>
            <a:pPr marL="114300" indent="0" algn="just">
              <a:buNone/>
            </a:pPr>
            <a:r>
              <a:rPr lang="cs-CZ" sz="1200" b="1" dirty="0">
                <a:latin typeface="Times New Roman" panose="02020603050405020304" pitchFamily="18" charset="0"/>
                <a:cs typeface="Times New Roman" panose="02020603050405020304" pitchFamily="18" charset="0"/>
              </a:rPr>
              <a:t>Spotřeba a úroková míra </a:t>
            </a:r>
          </a:p>
          <a:p>
            <a:pPr marL="114300" indent="0" algn="just">
              <a:buNone/>
            </a:pPr>
            <a:r>
              <a:rPr lang="cs-CZ" sz="1200" dirty="0">
                <a:latin typeface="Times New Roman" panose="02020603050405020304" pitchFamily="18" charset="0"/>
                <a:cs typeface="Times New Roman" panose="02020603050405020304" pitchFamily="18" charset="0"/>
              </a:rPr>
              <a:t>Novákovi ukládají své úspory na bankovní účet, který nese 3% úrokovou míru. Ze svého ročního disponibilního důchodu 300 tisíc korun vydávají 200 tisíc na spotřebu a 100 tisíc spoří. Když ale banka sníží úrokovou míru na 1,5 %, rozhodnou se Novákovi spořit méně. Budou vydávat na spotřebu dejme tomu 250 tisíc a spořit jen 50 tisíc.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5403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3137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5838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4749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Dalším</a:t>
            </a:r>
            <a:r>
              <a:rPr lang="en-GB" dirty="0"/>
              <a:t> </a:t>
            </a:r>
            <a:r>
              <a:rPr lang="en-GB" dirty="0" err="1"/>
              <a:t>kamínkem</a:t>
            </a:r>
            <a:r>
              <a:rPr lang="en-GB" dirty="0"/>
              <a:t> do </a:t>
            </a:r>
            <a:r>
              <a:rPr lang="en-GB" dirty="0" err="1"/>
              <a:t>mozaiky</a:t>
            </a:r>
            <a:r>
              <a:rPr lang="en-GB" dirty="0"/>
              <a:t> </a:t>
            </a:r>
            <a:r>
              <a:rPr lang="en-GB" dirty="0" err="1"/>
              <a:t>všeobecné</a:t>
            </a:r>
            <a:r>
              <a:rPr lang="en-GB" dirty="0"/>
              <a:t> </a:t>
            </a:r>
            <a:r>
              <a:rPr lang="en-GB" dirty="0" err="1"/>
              <a:t>rovnováhy</a:t>
            </a:r>
            <a:r>
              <a:rPr lang="en-GB" dirty="0"/>
              <a:t> </a:t>
            </a:r>
            <a:r>
              <a:rPr lang="en-GB" dirty="0" err="1"/>
              <a:t>trhů</a:t>
            </a:r>
            <a:r>
              <a:rPr lang="en-GB" dirty="0"/>
              <a:t> je </a:t>
            </a:r>
            <a:r>
              <a:rPr lang="en-GB" dirty="0" err="1"/>
              <a:t>investiční</a:t>
            </a:r>
            <a:r>
              <a:rPr lang="en-GB" dirty="0"/>
              <a:t> </a:t>
            </a:r>
            <a:r>
              <a:rPr lang="en-GB" dirty="0" err="1"/>
              <a:t>funkce</a:t>
            </a:r>
            <a:r>
              <a:rPr lang="en-GB" dirty="0"/>
              <a:t>. </a:t>
            </a:r>
            <a:endParaRPr lang="cs-CZ" dirty="0"/>
          </a:p>
          <a:p>
            <a:pPr marL="0" lvl="0" indent="0" algn="l" rtl="0">
              <a:spcBef>
                <a:spcPts val="0"/>
              </a:spcBef>
              <a:spcAft>
                <a:spcPts val="0"/>
              </a:spcAft>
              <a:buNone/>
            </a:pPr>
            <a:endParaRPr lang="cs-CZ" dirty="0"/>
          </a:p>
          <a:p>
            <a:pPr marL="0" lvl="0" indent="0" algn="l" rtl="0">
              <a:spcBef>
                <a:spcPts val="0"/>
              </a:spcBef>
              <a:spcAft>
                <a:spcPts val="0"/>
              </a:spcAft>
              <a:buNone/>
            </a:pPr>
            <a:r>
              <a:rPr lang="cs-CZ" sz="1200" b="1" dirty="0">
                <a:effectLst/>
                <a:latin typeface="Calibri" panose="020F0502020204030204" pitchFamily="34" charset="0"/>
              </a:rPr>
              <a:t>Například majitel autobusové společnosti bude nejprve provozovat nejvýnosnější autobusové linky a po jejich zaplnění bude další autobusy umísťovat na méně výnosné linky.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8521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200" b="1" dirty="0">
                <a:latin typeface="Calibri" panose="020F0502020204030204" pitchFamily="34" charset="0"/>
              </a:rPr>
              <a:t>*Ne všechny investice a úspory procházejí trhem </a:t>
            </a:r>
            <a:r>
              <a:rPr lang="cs-CZ" sz="1200" b="1" dirty="0" err="1">
                <a:latin typeface="Calibri" panose="020F0502020204030204" pitchFamily="34" charset="0"/>
              </a:rPr>
              <a:t>zapůjčitelnych</a:t>
            </a:r>
            <a:r>
              <a:rPr lang="cs-CZ" sz="1200" b="1" dirty="0">
                <a:latin typeface="Calibri" panose="020F0502020204030204" pitchFamily="34" charset="0"/>
              </a:rPr>
              <a:t> fondů. Mnoho firem investuje vlastní úspory a mnoho domácností také vlastní úspory do bytové výstavby. Zjednodušení však </a:t>
            </a:r>
            <a:r>
              <a:rPr lang="cs-CZ" sz="1200" b="1" dirty="0" err="1">
                <a:latin typeface="Calibri" panose="020F0502020204030204" pitchFamily="34" charset="0"/>
              </a:rPr>
              <a:t>neznehodncuje</a:t>
            </a:r>
            <a:r>
              <a:rPr lang="cs-CZ" sz="1200" b="1" dirty="0">
                <a:latin typeface="Calibri" panose="020F0502020204030204" pitchFamily="34" charset="0"/>
              </a:rPr>
              <a:t> závěry.</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6448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200" b="1" dirty="0">
                <a:latin typeface="Calibri" panose="020F0502020204030204" pitchFamily="34" charset="0"/>
              </a:rPr>
              <a:t>*Ne všechny investice a úspory procházejí trhem </a:t>
            </a:r>
            <a:r>
              <a:rPr lang="cs-CZ" sz="1200" b="1" dirty="0" err="1">
                <a:latin typeface="Calibri" panose="020F0502020204030204" pitchFamily="34" charset="0"/>
              </a:rPr>
              <a:t>zapůjčitelnych</a:t>
            </a:r>
            <a:r>
              <a:rPr lang="cs-CZ" sz="1200" b="1" dirty="0">
                <a:latin typeface="Calibri" panose="020F0502020204030204" pitchFamily="34" charset="0"/>
              </a:rPr>
              <a:t> fondů. Mnoho firem investuje vlastní úspory a mnoho domácností také vlastní úspory do bytové výstavby. Zjednodušení však </a:t>
            </a:r>
            <a:r>
              <a:rPr lang="cs-CZ" sz="1200" b="1" dirty="0" err="1">
                <a:latin typeface="Calibri" panose="020F0502020204030204" pitchFamily="34" charset="0"/>
              </a:rPr>
              <a:t>neznehodncuje</a:t>
            </a:r>
            <a:r>
              <a:rPr lang="cs-CZ" sz="1200" b="1" dirty="0">
                <a:latin typeface="Calibri" panose="020F0502020204030204" pitchFamily="34" charset="0"/>
              </a:rPr>
              <a:t> závěry.</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3697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a:t>Zatím uzavřená ekonomika</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8302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s-CZ" dirty="0"/>
              <a:t>Zatím uzavřená ekonomika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s-CZ" sz="1200" b="1" dirty="0">
                <a:latin typeface="Calibri" panose="020F0502020204030204" pitchFamily="34" charset="0"/>
              </a:rPr>
              <a:t>Národní úspory se skládají ze soukromých a z veřejných úspor, kde veřejnými je právě přebytek veřejných rozpočtů.</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cs-CZ" dirty="0"/>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5920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noProof="0" dirty="0"/>
              <a:t>Nepřímo úměrný vztah mezi tržní cenou dluhopisů a úrokovou mírou.</a:t>
            </a:r>
          </a:p>
          <a:p>
            <a:pPr marL="0" lvl="0" indent="0" algn="l" rtl="0">
              <a:spcBef>
                <a:spcPts val="0"/>
              </a:spcBef>
              <a:spcAft>
                <a:spcPts val="0"/>
              </a:spcAft>
              <a:buNone/>
            </a:pPr>
            <a:r>
              <a:rPr lang="cs-CZ" noProof="0" dirty="0"/>
              <a:t>Trh korunových aktiv je oproti dolarovému nepoměrně menší, česká úroková míra se přizpůsobí dolarové — klesne na 4 %.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619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b="1" noProof="0" dirty="0"/>
              <a:t>Pojem „světová úroková míra" označuje úrokovou míru na největších světových kapitálových trzích. </a:t>
            </a: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668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cs-CZ" noProof="0" dirty="0"/>
              <a:t>John </a:t>
            </a:r>
            <a:r>
              <a:rPr lang="cs-CZ" noProof="0" dirty="0" err="1"/>
              <a:t>Maynard</a:t>
            </a:r>
            <a:r>
              <a:rPr lang="cs-CZ" noProof="0" dirty="0"/>
              <a:t> </a:t>
            </a:r>
            <a:r>
              <a:rPr lang="cs-CZ" noProof="0" dirty="0" err="1"/>
              <a:t>Keynes</a:t>
            </a:r>
            <a:r>
              <a:rPr lang="cs-CZ" noProof="0" dirty="0"/>
              <a:t> formuloval svou teorii agregátní poptávky ve své klíčové práci </a:t>
            </a:r>
            <a:r>
              <a:rPr lang="cs-CZ" b="1" noProof="0" dirty="0"/>
              <a:t>"Obecná teorie zaměstnanosti, úroku a peněz"</a:t>
            </a:r>
            <a:r>
              <a:rPr lang="cs-CZ" noProof="0" dirty="0"/>
              <a:t> (</a:t>
            </a:r>
            <a:r>
              <a:rPr lang="cs-CZ" i="1" noProof="0" dirty="0" err="1"/>
              <a:t>The</a:t>
            </a:r>
            <a:r>
              <a:rPr lang="cs-CZ" i="1" noProof="0" dirty="0"/>
              <a:t> General </a:t>
            </a:r>
            <a:r>
              <a:rPr lang="cs-CZ" i="1" noProof="0" dirty="0" err="1"/>
              <a:t>Theory</a:t>
            </a:r>
            <a:r>
              <a:rPr lang="cs-CZ" i="1" noProof="0" dirty="0"/>
              <a:t> </a:t>
            </a:r>
            <a:r>
              <a:rPr lang="cs-CZ" i="1" noProof="0" dirty="0" err="1"/>
              <a:t>of</a:t>
            </a:r>
            <a:r>
              <a:rPr lang="cs-CZ" i="1" noProof="0" dirty="0"/>
              <a:t> </a:t>
            </a:r>
            <a:r>
              <a:rPr lang="cs-CZ" i="1" noProof="0" dirty="0" err="1"/>
              <a:t>Employment</a:t>
            </a:r>
            <a:r>
              <a:rPr lang="cs-CZ" i="1" noProof="0" dirty="0"/>
              <a:t>, </a:t>
            </a:r>
            <a:r>
              <a:rPr lang="cs-CZ" i="1" noProof="0" dirty="0" err="1"/>
              <a:t>Interest</a:t>
            </a:r>
            <a:r>
              <a:rPr lang="cs-CZ" i="1" noProof="0" dirty="0"/>
              <a:t> and Money</a:t>
            </a:r>
            <a:r>
              <a:rPr lang="cs-CZ" noProof="0" dirty="0"/>
              <a:t>), která byla vydána v roce 1936.</a:t>
            </a:r>
          </a:p>
          <a:p>
            <a:r>
              <a:rPr lang="cs-CZ" noProof="0" dirty="0"/>
              <a:t>V této knize </a:t>
            </a:r>
            <a:r>
              <a:rPr lang="cs-CZ" noProof="0" dirty="0" err="1"/>
              <a:t>Keynes</a:t>
            </a:r>
            <a:r>
              <a:rPr lang="cs-CZ" noProof="0" dirty="0"/>
              <a:t> rozvinul své myšlenky o tom, že celková poptávka v ekonomice (tj. agregátní poptávka) je klíčovým faktorem určujícím úroveň zaměstnanosti a produkce. Tvrdil, že v případě nedostatečné agregátní poptávky může dojít k hospodářské recesi, a proto je v určitých situacích nutná intervence vlády, například prostřednictvím fiskálních stimulů, aby se podpořila spotřeba a investice a udržela se tak plná zaměstnanost.</a:t>
            </a:r>
          </a:p>
          <a:p>
            <a:r>
              <a:rPr lang="cs-CZ" noProof="0" dirty="0"/>
              <a:t>Tato kniha se stala základem moderní makroekonomie a keynesiánské ekonomické teorie.</a:t>
            </a:r>
          </a:p>
          <a:p>
            <a:endParaRPr lang="cs-CZ" noProof="0" dirty="0"/>
          </a:p>
          <a:p>
            <a:endParaRPr lang="cs-CZ" noProof="0" dirty="0"/>
          </a:p>
          <a:p>
            <a:r>
              <a:rPr lang="cs-CZ" noProof="0" dirty="0"/>
              <a:t>Sklon ke spotřebě</a:t>
            </a:r>
          </a:p>
          <a:p>
            <a:pPr marL="0" marR="0" algn="just">
              <a:spcBef>
                <a:spcPts val="0"/>
              </a:spcBef>
              <a:spcAft>
                <a:spcPts val="0"/>
              </a:spcAft>
            </a:pPr>
            <a:r>
              <a:rPr lang="cs-CZ" sz="1800" dirty="0">
                <a:effectLst/>
                <a:latin typeface="Calibri" panose="020F0502020204030204" pitchFamily="34" charset="0"/>
              </a:rPr>
              <a:t>Když byl roční disponibilní důchod Novákových 200 tisíc korun, vydávali na spotřebu 150 tisíc. Jejich podíl spotřeby na důchodu byl 150 : 200 = 0,75. Když se ale jejich důchod zvýšil na 300 tisíc, jejich spotřeba vzrostla jen na 200 tisíc. Podíl spotřeby na důchodu byl 200 : 300 = 0,67. Proč se spotřeba Novákových nezvýšila ve stejné proporci jako důchod? Možná myslí na špatné časy. Nebo část přírůstku důchodu spoří na bytovou investici.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s-CZ" sz="1200" b="1" dirty="0">
                <a:latin typeface="Calibri" panose="020F0502020204030204" pitchFamily="34" charset="0"/>
                <a:ea typeface="Calibri" panose="020F0502020204030204" pitchFamily="34" charset="0"/>
                <a:cs typeface="Calibri" panose="020F0502020204030204" pitchFamily="34" charset="0"/>
              </a:rPr>
              <a:t>Př. Kniha: sklon Novákových ke spotřebě při růstu důchodu: snižuje se z 0,75 na 0,67. </a:t>
            </a:r>
          </a:p>
          <a:p>
            <a:endParaRPr lang="cs-CZ" noProof="0" dirty="0"/>
          </a:p>
          <a:p>
            <a:endParaRPr lang="cs-CZ" noProof="0" dirty="0"/>
          </a:p>
          <a:p>
            <a:r>
              <a:rPr lang="cs-CZ" noProof="0" dirty="0"/>
              <a:t>*</a:t>
            </a:r>
            <a:r>
              <a:rPr lang="cs-CZ" noProof="0" dirty="0" err="1"/>
              <a:t>Keynes</a:t>
            </a:r>
            <a:r>
              <a:rPr lang="cs-CZ" noProof="0" dirty="0"/>
              <a:t> – psychologický zákon – podle něhož spotřeba roste pomaleji než důchod.</a:t>
            </a: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7364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b="1" noProof="0" dirty="0"/>
              <a:t>Pojem „světová úroková míra" označuje úrokovou míru na největších světových kapitálových trzích. </a:t>
            </a: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346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639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5417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7346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9330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529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8382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055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3868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09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266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931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2796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47833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9372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93932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88967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9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cs-CZ" noProof="0" dirty="0"/>
              <a:t>Horáčkův důchod a spotřeba </a:t>
            </a:r>
          </a:p>
          <a:p>
            <a:r>
              <a:rPr lang="cs-CZ" noProof="0" dirty="0"/>
              <a:t>Pan Horáček dělí život na dvě období — aktivní věk a stáří. V aktivním věku vydělává 200 tisíc korun ročně. Až odejde do penze, bude od státu dostávat důchod jen 100 tisíc korun ročně. Jenže pan Horáček nechce, aby se jeho spotřeba ve stáří snížila na polovinu. Chce, aby jeho celoživotní spotřeba byla mezi aktivní věk a stáří rozdělena rovnoměrněji než důchod. Proto během aktivního věku spoří na stáří. Úspory jsou pro něho nástrojem přesouvajícím přítomnou spotřebu do budoucna. </a:t>
            </a:r>
          </a:p>
          <a:p>
            <a:r>
              <a:rPr lang="cs-CZ" b="1" noProof="0" dirty="0"/>
              <a:t>Kolik bude pan Horáček spořit? To záleží na jeho subjektivních preferencích ohledně přítomné a budoucí spotřeby. </a:t>
            </a:r>
            <a:r>
              <a:rPr lang="cs-CZ" noProof="0" dirty="0"/>
              <a:t>A také na úrokové míře. Předpokládejme, že úroková míra je 5 % a že pan Horáček při této úrokové míře spoří v aktivním věku pětinu důchodu čili 40 tisíc korun. To znamená, že snižuje přítomnou spotřebu 0 40 000, tj. na 160 000, a zvyšuje budoucí spotřebu o 40 000 x (1 + 0,05) = 42 000, tj. na 142 000. </a:t>
            </a:r>
          </a:p>
          <a:p>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556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207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2655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08664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302585"/>
            <a:ext cx="956040" cy="994283"/>
          </a:xfrm>
          <a:prstGeom prst="rect">
            <a:avLst/>
          </a:prstGeom>
        </p:spPr>
      </p:pic>
      <p:sp>
        <p:nvSpPr>
          <p:cNvPr id="7" name="Nadpis 1"/>
          <p:cNvSpPr>
            <a:spLocks noGrp="1"/>
          </p:cNvSpPr>
          <p:nvPr>
            <p:ph type="title"/>
          </p:nvPr>
        </p:nvSpPr>
        <p:spPr>
          <a:xfrm>
            <a:off x="251520" y="260649"/>
            <a:ext cx="4536504" cy="676937"/>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932723"/>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630932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6309320"/>
            <a:ext cx="2895600" cy="365125"/>
          </a:xfrm>
          <a:prstGeom prst="rect">
            <a:avLst/>
          </a:prstGeom>
        </p:spPr>
        <p:txBody>
          <a:bodyPr/>
          <a:lstStyle>
            <a:lvl1pPr algn="l">
              <a:defRPr sz="800">
                <a:solidFill>
                  <a:srgbClr val="307871"/>
                </a:solidFill>
              </a:defRPr>
            </a:lvl1pPr>
          </a:lstStyle>
          <a:p>
            <a:pPr>
              <a:buClrTx/>
              <a:defRPr/>
            </a:pPr>
            <a:r>
              <a:rPr lang="cs-CZ" altLang="cs-CZ" kern="1200" cap="none">
                <a:latin typeface="Times New Roman"/>
                <a:ea typeface="+mn-ea"/>
                <a:cs typeface="Times New Roman" panose="02020603050405020304" pitchFamily="18" charset="0"/>
              </a:rPr>
              <a:t>Prostor pro doplňující informace, poznámky</a:t>
            </a:r>
            <a:endParaRPr lang="cs-CZ" altLang="cs-CZ" kern="1200" cap="none" dirty="0">
              <a:latin typeface="Times New Roman"/>
              <a:ea typeface="+mn-ea"/>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6309320"/>
            <a:ext cx="1080120" cy="365125"/>
          </a:xfrm>
          <a:prstGeom prst="rect">
            <a:avLst/>
          </a:prstGeom>
        </p:spPr>
        <p:txBody>
          <a:bodyPr/>
          <a:lstStyle>
            <a:lvl1pPr algn="r">
              <a:defRPr/>
            </a:lvl1pPr>
          </a:lstStyle>
          <a:p>
            <a:pPr>
              <a:buClrTx/>
              <a:defRPr/>
            </a:pPr>
            <a:fld id="{560808B9-4D1F-4069-9EB9-CD8802008F4E}" type="slidenum">
              <a:rPr lang="cs-CZ" sz="1800" kern="1200" smtClean="0">
                <a:solidFill>
                  <a:srgbClr val="307871"/>
                </a:solidFill>
                <a:latin typeface="Times New Roman"/>
                <a:ea typeface="+mn-ea"/>
                <a:cs typeface="+mn-cs"/>
              </a:rPr>
              <a:pPr>
                <a:buClrTx/>
                <a:defRPr/>
              </a:pPr>
              <a:t>‹#›</a:t>
            </a:fld>
            <a:endParaRPr lang="cs-CZ" sz="1800" kern="1200" dirty="0">
              <a:solidFill>
                <a:srgbClr val="307871"/>
              </a:solidFill>
              <a:latin typeface="Times New Roman"/>
              <a:ea typeface="+mn-ea"/>
              <a:cs typeface="+mn-cs"/>
            </a:endParaRPr>
          </a:p>
        </p:txBody>
      </p:sp>
    </p:spTree>
    <p:extLst>
      <p:ext uri="{BB962C8B-B14F-4D97-AF65-F5344CB8AC3E}">
        <p14:creationId xmlns:p14="http://schemas.microsoft.com/office/powerpoint/2010/main" val="254871754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73463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62270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302585"/>
            <a:ext cx="956040" cy="994283"/>
          </a:xfrm>
          <a:prstGeom prst="rect">
            <a:avLst/>
          </a:prstGeom>
        </p:spPr>
      </p:pic>
      <p:sp>
        <p:nvSpPr>
          <p:cNvPr id="7" name="Nadpis 1"/>
          <p:cNvSpPr>
            <a:spLocks noGrp="1"/>
          </p:cNvSpPr>
          <p:nvPr>
            <p:ph type="title"/>
          </p:nvPr>
        </p:nvSpPr>
        <p:spPr>
          <a:xfrm>
            <a:off x="251520" y="260649"/>
            <a:ext cx="4536504" cy="676937"/>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932723"/>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630932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6309320"/>
            <a:ext cx="2895600" cy="365125"/>
          </a:xfrm>
          <a:prstGeom prst="rect">
            <a:avLst/>
          </a:prstGeom>
        </p:spPr>
        <p:txBody>
          <a:bodyPr/>
          <a:lstStyle>
            <a:lvl1pPr algn="l">
              <a:defRPr sz="800">
                <a:solidFill>
                  <a:srgbClr val="307871"/>
                </a:solidFill>
              </a:defRPr>
            </a:lvl1pPr>
          </a:lstStyle>
          <a:p>
            <a:pPr>
              <a:buClrTx/>
            </a:pPr>
            <a:r>
              <a:rPr lang="cs-CZ" altLang="cs-CZ" kern="1200">
                <a:latin typeface="Calibri" panose="020F0502020204030204"/>
                <a:ea typeface="+mn-ea"/>
                <a:cs typeface="Times New Roman" panose="02020603050405020304" pitchFamily="18" charset="0"/>
              </a:rPr>
              <a:t>Prostor pro doplňující informace, poznámky</a:t>
            </a:r>
            <a:endParaRPr lang="cs-CZ" altLang="cs-CZ" kern="1200" dirty="0">
              <a:latin typeface="Calibri" panose="020F0502020204030204"/>
              <a:ea typeface="+mn-ea"/>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6309320"/>
            <a:ext cx="1080120" cy="365125"/>
          </a:xfrm>
          <a:prstGeom prst="rect">
            <a:avLst/>
          </a:prstGeom>
        </p:spPr>
        <p:txBody>
          <a:bodyPr/>
          <a:lstStyle>
            <a:lvl1pPr algn="r">
              <a:defRPr/>
            </a:lvl1pPr>
          </a:lstStyle>
          <a:p>
            <a:pPr>
              <a:buClrTx/>
            </a:pPr>
            <a:fld id="{560808B9-4D1F-4069-9EB9-CD8802008F4E}" type="slidenum">
              <a:rPr lang="cs-CZ" kern="1200" smtClean="0">
                <a:latin typeface="Calibri" panose="020F0502020204030204"/>
                <a:ea typeface="+mn-ea"/>
                <a:cs typeface="+mn-cs"/>
              </a:rPr>
              <a:pPr>
                <a:buClrTx/>
              </a:pPr>
              <a:t>‹#›</a:t>
            </a:fld>
            <a:endParaRPr lang="cs-CZ" kern="1200" dirty="0">
              <a:latin typeface="Calibri" panose="020F0502020204030204"/>
              <a:ea typeface="+mn-ea"/>
              <a:cs typeface="+mn-cs"/>
            </a:endParaRPr>
          </a:p>
        </p:txBody>
      </p:sp>
    </p:spTree>
    <p:extLst>
      <p:ext uri="{BB962C8B-B14F-4D97-AF65-F5344CB8AC3E}">
        <p14:creationId xmlns:p14="http://schemas.microsoft.com/office/powerpoint/2010/main" val="189510268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9151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54402955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77782343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8475575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49900894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28584916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78890152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94240424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37958561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28974569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7197955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0302322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4233114867"/>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289825" y="2029523"/>
            <a:ext cx="8704800" cy="3200400"/>
          </a:xfrm>
          <a:prstGeom prst="rect">
            <a:avLst/>
          </a:prstGeom>
          <a:noFill/>
          <a:ln>
            <a:noFill/>
          </a:ln>
        </p:spPr>
        <p:txBody>
          <a:bodyPr spcFirstLastPara="1" wrap="square" lIns="0" tIns="0" rIns="0" bIns="0" anchor="t" anchorCtr="0">
            <a:noAutofit/>
          </a:bodyPr>
          <a:lstStyle/>
          <a:p>
            <a:pPr lvl="0">
              <a:buClr>
                <a:srgbClr val="D10202"/>
              </a:buClr>
              <a:buSzPts val="4400"/>
            </a:pPr>
            <a:r>
              <a:rPr lang="cs-CZ" sz="3600" b="1" dirty="0">
                <a:solidFill>
                  <a:srgbClr val="D10202"/>
                </a:solidFill>
              </a:rPr>
              <a:t>Makroekonomie II</a:t>
            </a:r>
            <a:br>
              <a:rPr lang="cs-CZ" sz="3600" b="1" dirty="0">
                <a:solidFill>
                  <a:srgbClr val="D10202"/>
                </a:solidFill>
              </a:rPr>
            </a:br>
            <a:br>
              <a:rPr lang="cs-CZ" sz="3200" b="1" dirty="0">
                <a:solidFill>
                  <a:srgbClr val="D10202"/>
                </a:solidFill>
              </a:rPr>
            </a:br>
            <a:r>
              <a:rPr lang="cs-CZ" sz="3200" b="1" i="1" dirty="0">
                <a:solidFill>
                  <a:srgbClr val="D10202"/>
                </a:solidFill>
              </a:rPr>
              <a:t>2. Trh zboží: Spotřeba a úspory, investice a čistý vývoz. Multiplikátory.</a:t>
            </a:r>
            <a:br>
              <a:rPr lang="cs-CZ" sz="3600" b="1" i="1" dirty="0">
                <a:solidFill>
                  <a:srgbClr val="D10202"/>
                </a:solidFill>
              </a:rPr>
            </a:br>
            <a:br>
              <a:rPr lang="cs-CZ" sz="3600" b="1" dirty="0">
                <a:solidFill>
                  <a:srgbClr val="D10202"/>
                </a:solidFill>
              </a:rPr>
            </a:br>
            <a:r>
              <a:rPr lang="cs-CZ" sz="2800" b="1" dirty="0">
                <a:solidFill>
                  <a:srgbClr val="D10202"/>
                </a:solidFill>
              </a:rPr>
              <a:t>XMAK2</a:t>
            </a:r>
            <a:endParaRPr sz="2800" b="1" dirty="0"/>
          </a:p>
        </p:txBody>
      </p:sp>
      <p:sp>
        <p:nvSpPr>
          <p:cNvPr id="90" name="Google Shape;90;p13"/>
          <p:cNvSpPr txBox="1"/>
          <p:nvPr/>
        </p:nvSpPr>
        <p:spPr>
          <a:xfrm>
            <a:off x="464234" y="5884219"/>
            <a:ext cx="4894206" cy="534096"/>
          </a:xfrm>
          <a:prstGeom prst="rect">
            <a:avLst/>
          </a:prstGeom>
          <a:noFill/>
          <a:ln>
            <a:noFill/>
          </a:ln>
        </p:spPr>
        <p:txBody>
          <a:bodyPr spcFirstLastPara="1" wrap="square" lIns="0" tIns="0" rIns="0" bIns="0" anchor="t" anchorCtr="0">
            <a:normAutofit/>
          </a:bodyPr>
          <a:lstStyle/>
          <a:p>
            <a:pPr lvl="0">
              <a:buClr>
                <a:schemeClr val="dk1"/>
              </a:buClr>
              <a:buSzPts val="1800"/>
            </a:pPr>
            <a:r>
              <a:rPr lang="cs-CZ" sz="1800" b="1" dirty="0">
                <a:solidFill>
                  <a:schemeClr val="dk1"/>
                </a:solidFill>
                <a:latin typeface="Calibri"/>
                <a:ea typeface="Calibri"/>
                <a:cs typeface="Calibri"/>
                <a:sym typeface="Calibri"/>
              </a:rPr>
              <a:t>Autor: doc. Ing. Magdaléna </a:t>
            </a:r>
            <a:r>
              <a:rPr lang="cs-CZ" sz="1800" b="1" dirty="0" err="1">
                <a:solidFill>
                  <a:schemeClr val="dk1"/>
                </a:solidFill>
                <a:latin typeface="Calibri"/>
                <a:ea typeface="Calibri"/>
                <a:cs typeface="Calibri"/>
                <a:sym typeface="Calibri"/>
              </a:rPr>
              <a:t>Drastichová</a:t>
            </a:r>
            <a:r>
              <a:rPr lang="cs-CZ" sz="1800" b="1" dirty="0">
                <a:solidFill>
                  <a:schemeClr val="dk1"/>
                </a:solidFill>
                <a:latin typeface="Calibri"/>
                <a:ea typeface="Calibri"/>
                <a:cs typeface="Calibri"/>
                <a:sym typeface="Calibri"/>
              </a:rPr>
              <a:t>, Ph.D.</a:t>
            </a:r>
            <a:endParaRPr sz="1600" b="0" i="0" u="none" strike="noStrike" cap="none" dirty="0">
              <a:solidFill>
                <a:schemeClr val="dk1"/>
              </a:solidFill>
              <a:latin typeface="Calibri"/>
              <a:ea typeface="Calibri"/>
              <a:cs typeface="Calibri"/>
              <a:sym typeface="Calibri"/>
            </a:endParaRPr>
          </a:p>
        </p:txBody>
      </p:sp>
      <p:sp>
        <p:nvSpPr>
          <p:cNvPr id="91" name="Google Shape;91;p13" descr="Výsledek obrázku pro ikea logo"/>
          <p:cNvSpPr/>
          <p:nvPr/>
        </p:nvSpPr>
        <p:spPr>
          <a:xfrm>
            <a:off x="4419599" y="1703717"/>
            <a:ext cx="1877683" cy="18776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txBox="1"/>
          <p:nvPr/>
        </p:nvSpPr>
        <p:spPr>
          <a:xfrm>
            <a:off x="4800942" y="5604868"/>
            <a:ext cx="3878824" cy="725593"/>
          </a:xfrm>
          <a:prstGeom prst="rect">
            <a:avLst/>
          </a:prstGeom>
          <a:noFill/>
          <a:ln>
            <a:noFill/>
          </a:ln>
        </p:spPr>
        <p:txBody>
          <a:bodyPr spcFirstLastPara="1" wrap="square" lIns="0" tIns="0" rIns="0" bIns="0" anchor="t" anchorCtr="0">
            <a:normAutofit/>
          </a:bodyPr>
          <a:lstStyle/>
          <a:p>
            <a:pPr marL="0" marR="0" lvl="0" indent="0" algn="r" rtl="0">
              <a:spcBef>
                <a:spcPts val="0"/>
              </a:spcBef>
              <a:spcAft>
                <a:spcPts val="0"/>
              </a:spcAft>
              <a:buClr>
                <a:schemeClr val="dk1"/>
              </a:buClr>
              <a:buSzPts val="1800"/>
              <a:buFont typeface="Calibri"/>
              <a:buNone/>
            </a:pPr>
            <a:r>
              <a:rPr lang="cs-CZ" sz="1800" b="1" u="none" dirty="0">
                <a:solidFill>
                  <a:schemeClr val="dk1"/>
                </a:solidFill>
                <a:latin typeface="Calibri"/>
                <a:ea typeface="Calibri"/>
                <a:cs typeface="Calibri"/>
                <a:sym typeface="Calibri"/>
              </a:rPr>
              <a:t>2024</a:t>
            </a:r>
            <a:endParaRPr dirty="0"/>
          </a:p>
          <a:p>
            <a:pPr marL="0" marR="0" lvl="0" indent="0" algn="r" rtl="0">
              <a:spcBef>
                <a:spcPts val="0"/>
              </a:spcBef>
              <a:spcAft>
                <a:spcPts val="0"/>
              </a:spcAft>
              <a:buClr>
                <a:schemeClr val="dk1"/>
              </a:buClr>
              <a:buSzPts val="1800"/>
              <a:buFont typeface="Calibri"/>
              <a:buNone/>
            </a:pPr>
            <a:r>
              <a:rPr lang="cs-CZ" sz="1800" b="1" u="none" dirty="0">
                <a:solidFill>
                  <a:schemeClr val="dk1"/>
                </a:solidFill>
                <a:latin typeface="Calibri"/>
                <a:ea typeface="Calibri"/>
                <a:cs typeface="Calibri"/>
                <a:sym typeface="Calibri"/>
              </a:rPr>
              <a:t>Olomouc</a:t>
            </a:r>
            <a:endParaRPr dirty="0"/>
          </a:p>
          <a:p>
            <a:pPr marL="0" marR="0" lvl="0" indent="0" algn="l" rtl="0">
              <a:spcBef>
                <a:spcPts val="0"/>
              </a:spcBef>
              <a:spcAft>
                <a:spcPts val="0"/>
              </a:spcAft>
              <a:buClr>
                <a:schemeClr val="dk1"/>
              </a:buClr>
              <a:buSzPts val="1600"/>
              <a:buFont typeface="Calibri"/>
              <a:buNone/>
            </a:pPr>
            <a:endParaRPr sz="1600" b="0" u="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1337675"/>
            <a:ext cx="8749581" cy="5396611"/>
          </a:xfrm>
          <a:prstGeom prst="rect">
            <a:avLst/>
          </a:prstGeom>
          <a:noFill/>
          <a:ln>
            <a:noFill/>
          </a:ln>
        </p:spPr>
        <p:txBody>
          <a:bodyPr spcFirstLastPara="1" wrap="square" lIns="91425" tIns="45700" rIns="91425" bIns="45700" anchor="t" anchorCtr="0">
            <a:normAutofit/>
          </a:bodyPr>
          <a:lstStyle/>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Ø"/>
            </a:pPr>
            <a:endParaRPr lang="cs-CZ" sz="4800" b="1"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567D1754-2AD6-4A93-A76A-AAC64C2DE960}"/>
              </a:ext>
            </a:extLst>
          </p:cNvPr>
          <p:cNvSpPr>
            <a:spLocks noGrp="1"/>
          </p:cNvSpPr>
          <p:nvPr>
            <p:ph type="title"/>
          </p:nvPr>
        </p:nvSpPr>
        <p:spPr>
          <a:xfrm>
            <a:off x="457200" y="474452"/>
            <a:ext cx="8229600" cy="767751"/>
          </a:xfrm>
        </p:spPr>
        <p:txBody>
          <a:bodyPr>
            <a:normAutofit fontScale="90000"/>
          </a:bodyPr>
          <a:lstStyle/>
          <a:p>
            <a:pPr algn="just"/>
            <a:r>
              <a:rPr lang="cs-CZ" sz="3600" b="1" dirty="0">
                <a:solidFill>
                  <a:srgbClr val="FF0000"/>
                </a:solidFill>
                <a:latin typeface="Calibri" panose="020F0502020204030204" pitchFamily="34" charset="0"/>
                <a:ea typeface="Calibri" panose="020F0502020204030204" pitchFamily="34" charset="0"/>
                <a:cs typeface="Calibri" panose="020F0502020204030204" pitchFamily="34" charset="0"/>
              </a:rPr>
              <a:t>1. Vliv změny DŮCHODU na </a:t>
            </a:r>
            <a:r>
              <a:rPr lang="cs-CZ"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mezičasovou</a:t>
            </a:r>
            <a:r>
              <a:rPr lang="cs-CZ"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volbu </a:t>
            </a:r>
          </a:p>
        </p:txBody>
      </p:sp>
      <p:pic>
        <p:nvPicPr>
          <p:cNvPr id="3" name="Picture 2">
            <a:extLst>
              <a:ext uri="{FF2B5EF4-FFF2-40B4-BE49-F238E27FC236}">
                <a16:creationId xmlns:a16="http://schemas.microsoft.com/office/drawing/2014/main" id="{AA923F44-3364-75E5-5D0C-A83B3E452156}"/>
              </a:ext>
            </a:extLst>
          </p:cNvPr>
          <p:cNvPicPr>
            <a:picLocks noChangeAspect="1"/>
          </p:cNvPicPr>
          <p:nvPr/>
        </p:nvPicPr>
        <p:blipFill>
          <a:blip r:embed="rId3"/>
          <a:stretch>
            <a:fillRect/>
          </a:stretch>
        </p:blipFill>
        <p:spPr>
          <a:xfrm>
            <a:off x="267420" y="1441525"/>
            <a:ext cx="6834420" cy="5175889"/>
          </a:xfrm>
          <a:prstGeom prst="rect">
            <a:avLst/>
          </a:prstGeom>
        </p:spPr>
      </p:pic>
      <p:sp>
        <p:nvSpPr>
          <p:cNvPr id="6" name="TextBox 5">
            <a:extLst>
              <a:ext uri="{FF2B5EF4-FFF2-40B4-BE49-F238E27FC236}">
                <a16:creationId xmlns:a16="http://schemas.microsoft.com/office/drawing/2014/main" id="{FBB6914A-8644-FF04-066C-9FA70178B381}"/>
              </a:ext>
            </a:extLst>
          </p:cNvPr>
          <p:cNvSpPr txBox="1"/>
          <p:nvPr/>
        </p:nvSpPr>
        <p:spPr>
          <a:xfrm>
            <a:off x="4958080" y="1242203"/>
            <a:ext cx="3943113" cy="2770997"/>
          </a:xfrm>
          <a:prstGeom prst="rect">
            <a:avLst/>
          </a:prstGeom>
          <a:noFill/>
        </p:spPr>
        <p:txBody>
          <a:bodyPr wrap="square">
            <a:spAutoFit/>
          </a:bodyPr>
          <a:lstStyle/>
          <a:p>
            <a:pPr algn="just"/>
            <a:r>
              <a:rPr lang="cs-CZ" dirty="0"/>
              <a:t>Přítomný důchod pana Horáčka zvýší na 300 tis. korun a očekávaný budoucí důchod se zvýší na 150 tis. korun. </a:t>
            </a:r>
          </a:p>
          <a:p>
            <a:pPr algn="just"/>
            <a:r>
              <a:rPr lang="cs-CZ" b="1" dirty="0"/>
              <a:t>Zvýšení celoživotního důchodu: následek – i zvýšení celoživotní spotřeby:</a:t>
            </a:r>
          </a:p>
          <a:p>
            <a:pPr marL="285750" indent="-285750" algn="just">
              <a:buFont typeface="Wingdings" panose="05000000000000000000" pitchFamily="2" charset="2"/>
              <a:buChar char="Ø"/>
            </a:pPr>
            <a:r>
              <a:rPr lang="cs-CZ" b="1" dirty="0"/>
              <a:t>její rozdělení mezi přítomnou a budoucí spotřebu závisí na průběhu indiferenčních křivek:</a:t>
            </a:r>
          </a:p>
          <a:p>
            <a:pPr marL="342900" indent="-342900" algn="just">
              <a:buFont typeface="Wingdings" panose="05000000000000000000" pitchFamily="2" charset="2"/>
              <a:buChar char="ü"/>
            </a:pPr>
            <a:r>
              <a:rPr lang="cs-CZ" dirty="0"/>
              <a:t>Přítomná spotřeba – 220 tis., budoucí spotřeba – </a:t>
            </a:r>
            <a:r>
              <a:rPr lang="cs-CZ" dirty="0">
                <a:highlight>
                  <a:srgbClr val="FFFF00"/>
                </a:highlight>
              </a:rPr>
              <a:t>234</a:t>
            </a:r>
            <a:r>
              <a:rPr lang="cs-CZ" dirty="0"/>
              <a:t> tis. </a:t>
            </a:r>
          </a:p>
          <a:p>
            <a:pPr marL="342900" indent="-342900" algn="just">
              <a:buFont typeface="Wingdings" panose="05000000000000000000" pitchFamily="2" charset="2"/>
              <a:buChar char="ü"/>
            </a:pPr>
            <a:r>
              <a:rPr lang="cs-CZ" dirty="0"/>
              <a:t>Pan Horáček spoří z přítomného důchodu 300 — 220 = </a:t>
            </a:r>
            <a:r>
              <a:rPr lang="cs-CZ" dirty="0">
                <a:highlight>
                  <a:srgbClr val="FFFF00"/>
                </a:highlight>
              </a:rPr>
              <a:t>80 </a:t>
            </a:r>
            <a:r>
              <a:rPr lang="cs-CZ" dirty="0"/>
              <a:t>tis. korun. </a:t>
            </a:r>
          </a:p>
        </p:txBody>
      </p:sp>
    </p:spTree>
    <p:extLst>
      <p:ext uri="{BB962C8B-B14F-4D97-AF65-F5344CB8AC3E}">
        <p14:creationId xmlns:p14="http://schemas.microsoft.com/office/powerpoint/2010/main" val="236270825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1337675"/>
            <a:ext cx="8749581" cy="5396611"/>
          </a:xfrm>
          <a:prstGeom prst="rect">
            <a:avLst/>
          </a:prstGeom>
          <a:noFill/>
          <a:ln>
            <a:noFill/>
          </a:ln>
        </p:spPr>
        <p:txBody>
          <a:bodyPr spcFirstLastPara="1" wrap="square" lIns="91425" tIns="45700" rIns="91425" bIns="45700" anchor="t" anchorCtr="0">
            <a:normAutofit/>
          </a:bodyPr>
          <a:lstStyle/>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Ø"/>
            </a:pPr>
            <a:endParaRPr lang="cs-CZ" sz="4800" b="1"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567D1754-2AD6-4A93-A76A-AAC64C2DE960}"/>
              </a:ext>
            </a:extLst>
          </p:cNvPr>
          <p:cNvSpPr>
            <a:spLocks noGrp="1"/>
          </p:cNvSpPr>
          <p:nvPr>
            <p:ph type="title"/>
          </p:nvPr>
        </p:nvSpPr>
        <p:spPr>
          <a:xfrm>
            <a:off x="646980" y="541914"/>
            <a:ext cx="8229600" cy="767751"/>
          </a:xfrm>
        </p:spPr>
        <p:txBody>
          <a:bodyPr>
            <a:noAutofit/>
          </a:bodyPr>
          <a:lstStyle/>
          <a:p>
            <a:pPr algn="just"/>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2. Vliv změny úrokové míry na </a:t>
            </a:r>
            <a:r>
              <a:rPr lang="cs-CZ"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mezičasovou</a:t>
            </a:r>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volbu </a:t>
            </a:r>
          </a:p>
        </p:txBody>
      </p:sp>
      <p:sp>
        <p:nvSpPr>
          <p:cNvPr id="6" name="TextBox 5">
            <a:extLst>
              <a:ext uri="{FF2B5EF4-FFF2-40B4-BE49-F238E27FC236}">
                <a16:creationId xmlns:a16="http://schemas.microsoft.com/office/drawing/2014/main" id="{FBB6914A-8644-FF04-066C-9FA70178B381}"/>
              </a:ext>
            </a:extLst>
          </p:cNvPr>
          <p:cNvSpPr txBox="1"/>
          <p:nvPr/>
        </p:nvSpPr>
        <p:spPr>
          <a:xfrm>
            <a:off x="5992009" y="1242203"/>
            <a:ext cx="2909184" cy="4770537"/>
          </a:xfrm>
          <a:prstGeom prst="rect">
            <a:avLst/>
          </a:prstGeom>
          <a:noFill/>
        </p:spPr>
        <p:txBody>
          <a:bodyPr wrap="square">
            <a:spAutoFit/>
          </a:bodyPr>
          <a:lstStyle/>
          <a:p>
            <a:pPr algn="just"/>
            <a:r>
              <a:rPr lang="cs-CZ" sz="1600" dirty="0"/>
              <a:t>Zvýšení úrokové míry z </a:t>
            </a:r>
            <a:r>
              <a:rPr lang="cs-CZ" sz="1600" b="1" dirty="0">
                <a:highlight>
                  <a:srgbClr val="FFFF00"/>
                </a:highlight>
              </a:rPr>
              <a:t>r</a:t>
            </a:r>
            <a:r>
              <a:rPr lang="cs-CZ" sz="1600" dirty="0"/>
              <a:t> na </a:t>
            </a:r>
            <a:r>
              <a:rPr lang="cs-CZ" sz="1600" b="1" dirty="0">
                <a:highlight>
                  <a:srgbClr val="FFFF00"/>
                </a:highlight>
              </a:rPr>
              <a:t>r‘: </a:t>
            </a:r>
            <a:r>
              <a:rPr lang="cs-CZ" sz="1600" dirty="0"/>
              <a:t>původní přímka a, jejíž sklon byl </a:t>
            </a:r>
            <a:r>
              <a:rPr lang="cs-CZ" sz="1600" b="1" dirty="0"/>
              <a:t>(1 + r), </a:t>
            </a:r>
            <a:r>
              <a:rPr lang="cs-CZ" sz="1600" dirty="0"/>
              <a:t>se pootočí kolem bodu A. </a:t>
            </a:r>
          </a:p>
          <a:p>
            <a:pPr algn="just"/>
            <a:endParaRPr lang="cs-CZ" sz="1600" dirty="0"/>
          </a:p>
          <a:p>
            <a:pPr marL="285750" indent="-285750" algn="just">
              <a:buFont typeface="Arial" panose="020B0604020202020204" pitchFamily="34" charset="0"/>
              <a:buChar char="•"/>
            </a:pPr>
            <a:r>
              <a:rPr lang="cs-CZ" sz="1600" b="1" dirty="0"/>
              <a:t>Sklon přímky a se zvýší z (1 + r) na (1 + r'), přímka se pootočí kolem bodu A </a:t>
            </a:r>
            <a:r>
              <a:rPr lang="cs-CZ" sz="1600" b="1" dirty="0" err="1"/>
              <a:t>a</a:t>
            </a:r>
            <a:r>
              <a:rPr lang="cs-CZ" sz="1600" b="1" dirty="0"/>
              <a:t> změní se v přímku a'. </a:t>
            </a:r>
          </a:p>
          <a:p>
            <a:pPr marL="285750" indent="-285750">
              <a:buFont typeface="Wingdings" panose="05000000000000000000" pitchFamily="2" charset="2"/>
              <a:buChar char="Ø"/>
            </a:pPr>
            <a:r>
              <a:rPr lang="cs-CZ" sz="1600" dirty="0"/>
              <a:t>Optimální kombinace přítomné a budoucí spotřeby se změní z </a:t>
            </a:r>
            <a:r>
              <a:rPr lang="cs-CZ" sz="1600" dirty="0">
                <a:highlight>
                  <a:srgbClr val="FFFF00"/>
                </a:highlight>
              </a:rPr>
              <a:t>E na G. </a:t>
            </a:r>
          </a:p>
          <a:p>
            <a:pPr marL="342900" indent="-342900" algn="just">
              <a:buFont typeface="+mj-lt"/>
              <a:buAutoNum type="arabicPeriod"/>
            </a:pPr>
            <a:r>
              <a:rPr lang="cs-CZ" sz="1600" dirty="0"/>
              <a:t>Přítomná spotřeba se sníží z původních 160 na 140 tis. </a:t>
            </a:r>
          </a:p>
          <a:p>
            <a:pPr marL="342900" indent="-342900" algn="just">
              <a:buFont typeface="+mj-lt"/>
              <a:buAutoNum type="arabicPeriod"/>
            </a:pPr>
            <a:r>
              <a:rPr lang="cs-CZ" sz="1600" dirty="0"/>
              <a:t>a budoucí spotřeba se zvýší na 180 tis. . </a:t>
            </a:r>
          </a:p>
        </p:txBody>
      </p:sp>
      <p:pic>
        <p:nvPicPr>
          <p:cNvPr id="8" name="Picture 7">
            <a:extLst>
              <a:ext uri="{FF2B5EF4-FFF2-40B4-BE49-F238E27FC236}">
                <a16:creationId xmlns:a16="http://schemas.microsoft.com/office/drawing/2014/main" id="{71839E39-C95D-E650-08C6-1A5670557C98}"/>
              </a:ext>
            </a:extLst>
          </p:cNvPr>
          <p:cNvPicPr>
            <a:picLocks noChangeAspect="1"/>
          </p:cNvPicPr>
          <p:nvPr/>
        </p:nvPicPr>
        <p:blipFill>
          <a:blip r:embed="rId3"/>
          <a:stretch>
            <a:fillRect/>
          </a:stretch>
        </p:blipFill>
        <p:spPr>
          <a:xfrm>
            <a:off x="338407" y="1393694"/>
            <a:ext cx="5525271" cy="4829849"/>
          </a:xfrm>
          <a:prstGeom prst="rect">
            <a:avLst/>
          </a:prstGeom>
        </p:spPr>
      </p:pic>
    </p:spTree>
    <p:extLst>
      <p:ext uri="{BB962C8B-B14F-4D97-AF65-F5344CB8AC3E}">
        <p14:creationId xmlns:p14="http://schemas.microsoft.com/office/powerpoint/2010/main" val="316726835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7000" y="1337676"/>
            <a:ext cx="8689196" cy="4735320"/>
          </a:xfrm>
          <a:prstGeom prst="rect">
            <a:avLst/>
          </a:prstGeom>
          <a:noFill/>
          <a:ln>
            <a:noFill/>
          </a:ln>
        </p:spPr>
        <p:txBody>
          <a:bodyPr spcFirstLastPara="1" wrap="square" lIns="91425" tIns="45700" rIns="91425" bIns="45700" anchor="t" anchorCtr="0">
            <a:normAutofit fontScale="62500" lnSpcReduction="20000"/>
          </a:bodyPr>
          <a:lstStyle/>
          <a:p>
            <a:pPr marL="514350" marR="0" indent="-514350" algn="just">
              <a:spcBef>
                <a:spcPts val="0"/>
              </a:spcBef>
              <a:spcAft>
                <a:spcPts val="0"/>
              </a:spcAft>
              <a:buFont typeface="+mj-lt"/>
              <a:buAutoNum type="arabicPeriod"/>
            </a:pPr>
            <a:r>
              <a:rPr lang="cs-CZ" sz="3200" b="1" dirty="0">
                <a:effectLst/>
                <a:highlight>
                  <a:srgbClr val="FFFF00"/>
                </a:highlight>
                <a:latin typeface="Calibri" panose="020F0502020204030204" pitchFamily="34" charset="0"/>
              </a:rPr>
              <a:t>Substituční efekt: úrok = náklad obětovaných příležitostí: </a:t>
            </a:r>
            <a:r>
              <a:rPr lang="cs-CZ" sz="3200" dirty="0">
                <a:effectLst/>
                <a:latin typeface="Calibri" panose="020F0502020204030204" pitchFamily="34" charset="0"/>
              </a:rPr>
              <a:t>rozhodnete-li se pro přítomnou spotřebu, obětujete úrok, který by vám vynášely úspory. </a:t>
            </a:r>
          </a:p>
          <a:p>
            <a:pPr marL="514350" marR="0" indent="-514350" algn="just">
              <a:spcBef>
                <a:spcPts val="0"/>
              </a:spcBef>
              <a:spcAft>
                <a:spcPts val="0"/>
              </a:spcAft>
              <a:buFont typeface="Wingdings" panose="05000000000000000000" pitchFamily="2" charset="2"/>
              <a:buChar char="Ø"/>
            </a:pPr>
            <a:r>
              <a:rPr lang="cs-CZ" sz="3200" b="1" dirty="0">
                <a:solidFill>
                  <a:srgbClr val="FF0000"/>
                </a:solidFill>
                <a:effectLst/>
                <a:latin typeface="Calibri" panose="020F0502020204030204" pitchFamily="34" charset="0"/>
              </a:rPr>
              <a:t>Zvýšení úrokové míry – zdražuje přítomnou spotřebu, reakce – snížením přítomné spotřeby, zvýšením úspor. </a:t>
            </a:r>
            <a:endParaRPr lang="cs-CZ" sz="3200" dirty="0">
              <a:effectLst/>
              <a:latin typeface="Calibri" panose="020F0502020204030204" pitchFamily="34" charset="0"/>
            </a:endParaRPr>
          </a:p>
          <a:p>
            <a:pPr marL="514350" marR="0" indent="-514350">
              <a:spcBef>
                <a:spcPts val="0"/>
              </a:spcBef>
              <a:spcAft>
                <a:spcPts val="0"/>
              </a:spcAft>
              <a:buFont typeface="+mj-lt"/>
              <a:buAutoNum type="arabicPeriod" startAt="2"/>
            </a:pPr>
            <a:r>
              <a:rPr lang="cs-CZ" sz="3200" b="1" dirty="0">
                <a:effectLst/>
                <a:highlight>
                  <a:srgbClr val="FFFF00"/>
                </a:highlight>
                <a:latin typeface="Calibri" panose="020F0502020204030204" pitchFamily="34" charset="0"/>
              </a:rPr>
              <a:t>Důchodový efekt: úrok = také důchod: </a:t>
            </a:r>
            <a:r>
              <a:rPr lang="cs-CZ" sz="3200" b="1" dirty="0">
                <a:solidFill>
                  <a:srgbClr val="FF0000"/>
                </a:solidFill>
                <a:effectLst/>
                <a:latin typeface="Calibri" panose="020F0502020204030204" pitchFamily="34" charset="0"/>
              </a:rPr>
              <a:t>zvýšení úrokové míry zvyšuje důchod – na zvýšení důchodu člověk obvykle reaguje zvýšením spotřeby: přítomné i budoucí.</a:t>
            </a:r>
            <a:r>
              <a:rPr lang="cs-CZ" sz="3200" dirty="0">
                <a:solidFill>
                  <a:srgbClr val="FF0000"/>
                </a:solidFill>
                <a:effectLst/>
                <a:latin typeface="Calibri" panose="020F0502020204030204" pitchFamily="34" charset="0"/>
              </a:rPr>
              <a:t> </a:t>
            </a:r>
          </a:p>
          <a:p>
            <a:pPr marL="514350" indent="-514350">
              <a:spcBef>
                <a:spcPts val="0"/>
              </a:spcBef>
              <a:buFont typeface="Wingdings" panose="05000000000000000000" pitchFamily="2" charset="2"/>
              <a:buChar char="Ø"/>
            </a:pPr>
            <a:r>
              <a:rPr lang="cs-CZ" sz="3200" b="1" dirty="0">
                <a:effectLst/>
                <a:latin typeface="Calibri" panose="020F0502020204030204" pitchFamily="34" charset="0"/>
              </a:rPr>
              <a:t>Oba efekty: působí na přítomnou spotřebu protichůdně: </a:t>
            </a:r>
          </a:p>
          <a:p>
            <a:pPr marL="514350" indent="-514350">
              <a:spcBef>
                <a:spcPts val="0"/>
              </a:spcBef>
              <a:buFont typeface="+mj-lt"/>
              <a:buAutoNum type="arabicPeriod"/>
            </a:pPr>
            <a:r>
              <a:rPr lang="cs-CZ" sz="3200" b="1" dirty="0">
                <a:effectLst/>
                <a:highlight>
                  <a:srgbClr val="FFFF00"/>
                </a:highlight>
                <a:latin typeface="Calibri" panose="020F0502020204030204" pitchFamily="34" charset="0"/>
              </a:rPr>
              <a:t>při zvýšení úrokové míry SUBSTITUČNÍ EFEKT motivuje člověka ke snížení přítomné spotřeby </a:t>
            </a:r>
          </a:p>
          <a:p>
            <a:pPr marL="514350" indent="-514350">
              <a:spcBef>
                <a:spcPts val="0"/>
              </a:spcBef>
              <a:buFont typeface="+mj-lt"/>
              <a:buAutoNum type="arabicPeriod"/>
            </a:pPr>
            <a:r>
              <a:rPr lang="cs-CZ" sz="3200" b="1" dirty="0">
                <a:effectLst/>
                <a:highlight>
                  <a:srgbClr val="FFFF00"/>
                </a:highlight>
                <a:latin typeface="Calibri" panose="020F0502020204030204" pitchFamily="34" charset="0"/>
              </a:rPr>
              <a:t>a DŮCHODOVÝ EFEKT jej zároveň motivuje ke zvýšení přítomné spotřeby. </a:t>
            </a:r>
          </a:p>
          <a:p>
            <a:pPr marL="514350" indent="-514350">
              <a:spcBef>
                <a:spcPts val="0"/>
              </a:spcBef>
              <a:buFont typeface="Wingdings" panose="05000000000000000000" pitchFamily="2" charset="2"/>
              <a:buChar char="Ø"/>
            </a:pPr>
            <a:endParaRPr lang="cs-CZ" sz="3200" dirty="0">
              <a:effectLst/>
              <a:latin typeface="Calibri" panose="020F0502020204030204" pitchFamily="34" charset="0"/>
            </a:endParaRPr>
          </a:p>
          <a:p>
            <a:pPr marL="514350" indent="-514350" algn="just">
              <a:spcBef>
                <a:spcPts val="0"/>
              </a:spcBef>
              <a:buFont typeface="Wingdings" panose="05000000000000000000" pitchFamily="2" charset="2"/>
              <a:buChar char="Ø"/>
            </a:pPr>
            <a:r>
              <a:rPr lang="cs-CZ" sz="3200" dirty="0">
                <a:effectLst/>
                <a:latin typeface="Calibri" panose="020F0502020204030204" pitchFamily="34" charset="0"/>
              </a:rPr>
              <a:t>Předchozí Obr. (3 — 4): </a:t>
            </a:r>
            <a:r>
              <a:rPr lang="cs-CZ" sz="3200" b="1" dirty="0">
                <a:effectLst/>
                <a:highlight>
                  <a:srgbClr val="FFFF00"/>
                </a:highlight>
                <a:latin typeface="Calibri" panose="020F0502020204030204" pitchFamily="34" charset="0"/>
              </a:rPr>
              <a:t>převládl substituční efekt nad důchodovým </a:t>
            </a:r>
            <a:r>
              <a:rPr lang="cs-CZ" sz="3200" dirty="0">
                <a:effectLst/>
                <a:latin typeface="Calibri" panose="020F0502020204030204" pitchFamily="34" charset="0"/>
              </a:rPr>
              <a:t>— po </a:t>
            </a:r>
            <a:r>
              <a:rPr lang="cs-CZ" sz="3200" b="1" dirty="0">
                <a:effectLst/>
                <a:latin typeface="Calibri" panose="020F0502020204030204" pitchFamily="34" charset="0"/>
              </a:rPr>
              <a:t>zvýšení úrokové míry snížil přítomnou spotřebu; </a:t>
            </a:r>
            <a:r>
              <a:rPr lang="cs-CZ" sz="3200" dirty="0">
                <a:effectLst/>
                <a:latin typeface="Calibri" panose="020F0502020204030204" pitchFamily="34" charset="0"/>
              </a:rPr>
              <a:t>při jiném průběhu indiferenčních křivek by mohl převládnout důchodový efekt — </a:t>
            </a:r>
            <a:r>
              <a:rPr lang="cs-CZ" sz="3200" dirty="0">
                <a:effectLst/>
                <a:highlight>
                  <a:srgbClr val="FFFF00"/>
                </a:highlight>
                <a:latin typeface="Calibri" panose="020F0502020204030204" pitchFamily="34" charset="0"/>
              </a:rPr>
              <a:t>bod G </a:t>
            </a:r>
            <a:r>
              <a:rPr lang="cs-CZ" sz="3200" dirty="0">
                <a:effectLst/>
                <a:latin typeface="Calibri" panose="020F0502020204030204" pitchFamily="34" charset="0"/>
              </a:rPr>
              <a:t>by mohl ležet </a:t>
            </a:r>
            <a:r>
              <a:rPr lang="cs-CZ" sz="3200" dirty="0">
                <a:effectLst/>
                <a:highlight>
                  <a:srgbClr val="FFFF00"/>
                </a:highlight>
                <a:latin typeface="Calibri" panose="020F0502020204030204" pitchFamily="34" charset="0"/>
              </a:rPr>
              <a:t>napravo od bodu E. </a:t>
            </a:r>
          </a:p>
          <a:p>
            <a:pPr marL="514350" indent="-514350" algn="just">
              <a:spcBef>
                <a:spcPts val="0"/>
              </a:spcBef>
              <a:buFont typeface="Wingdings" panose="05000000000000000000" pitchFamily="2" charset="2"/>
              <a:buChar char="Ø"/>
            </a:pPr>
            <a:r>
              <a:rPr lang="cs-CZ" sz="3200" dirty="0">
                <a:effectLst/>
                <a:latin typeface="Calibri" panose="020F0502020204030204" pitchFamily="34" charset="0"/>
              </a:rPr>
              <a:t>= </a:t>
            </a:r>
            <a:r>
              <a:rPr lang="cs-CZ" sz="3200" b="1" dirty="0">
                <a:solidFill>
                  <a:srgbClr val="FF0000"/>
                </a:solidFill>
                <a:effectLst/>
                <a:latin typeface="Calibri" panose="020F0502020204030204" pitchFamily="34" charset="0"/>
              </a:rPr>
              <a:t>nelze jednoznačně říci, jak změna úrokové míry ovlivní přítomnou spotřebu jednotlivce. </a:t>
            </a:r>
          </a:p>
          <a:p>
            <a:pPr marL="514350" indent="-514350">
              <a:spcBef>
                <a:spcPts val="0"/>
              </a:spcBef>
              <a:buFont typeface="Wingdings" panose="05000000000000000000" pitchFamily="2" charset="2"/>
              <a:buChar char="v"/>
            </a:pPr>
            <a:r>
              <a:rPr lang="cs-CZ" sz="3200" dirty="0">
                <a:effectLst/>
                <a:latin typeface="Calibri" panose="020F0502020204030204" pitchFamily="34" charset="0"/>
              </a:rPr>
              <a:t>Na agregátní úrovni.. .</a:t>
            </a:r>
          </a:p>
          <a:p>
            <a:pPr marL="285750" marR="0" indent="-285750">
              <a:spcBef>
                <a:spcPts val="0"/>
              </a:spcBef>
              <a:spcAft>
                <a:spcPts val="0"/>
              </a:spcAft>
              <a:buFont typeface="Arial" panose="020B0604020202020204" pitchFamily="34" charset="0"/>
              <a:buChar char="•"/>
            </a:pPr>
            <a:endParaRPr lang="cs-CZ" sz="3200" dirty="0">
              <a:effectLst/>
              <a:latin typeface="Calibri" panose="020F0502020204030204" pitchFamily="34" charset="0"/>
            </a:endParaRPr>
          </a:p>
          <a:p>
            <a:pPr marL="114300" indent="0">
              <a:buNone/>
            </a:pPr>
            <a:endParaRPr lang="cs-CZ" dirty="0">
              <a:latin typeface="Times New Roman" panose="02020603050405020304" pitchFamily="18" charset="0"/>
              <a:cs typeface="Times New Roman" panose="02020603050405020304" pitchFamily="18"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432911EC-9D96-1ED5-C27C-9C36CF56BE7B}"/>
              </a:ext>
            </a:extLst>
          </p:cNvPr>
          <p:cNvSpPr txBox="1">
            <a:spLocks/>
          </p:cNvSpPr>
          <p:nvPr/>
        </p:nvSpPr>
        <p:spPr>
          <a:xfrm>
            <a:off x="386988" y="576460"/>
            <a:ext cx="8630011" cy="76775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r>
              <a:rPr lang="cs-CZ" sz="2400" b="1" dirty="0">
                <a:solidFill>
                  <a:srgbClr val="FF0000"/>
                </a:solidFill>
                <a:latin typeface="Calibri" panose="020F0502020204030204" pitchFamily="34" charset="0"/>
                <a:ea typeface="Calibri" panose="020F0502020204030204" pitchFamily="34" charset="0"/>
                <a:cs typeface="Calibri" panose="020F0502020204030204" pitchFamily="34" charset="0"/>
              </a:rPr>
              <a:t>2. Vliv změny ÚROKOVÉ MÍRY: SUBSTITUČNÍ EFEKT, </a:t>
            </a:r>
          </a:p>
          <a:p>
            <a:pPr algn="just"/>
            <a:r>
              <a:rPr lang="cs-CZ" sz="2400" b="1" dirty="0">
                <a:solidFill>
                  <a:srgbClr val="FF0000"/>
                </a:solidFill>
                <a:latin typeface="Calibri" panose="020F0502020204030204" pitchFamily="34" charset="0"/>
                <a:ea typeface="Calibri" panose="020F0502020204030204" pitchFamily="34" charset="0"/>
                <a:cs typeface="Calibri" panose="020F0502020204030204" pitchFamily="34" charset="0"/>
              </a:rPr>
              <a:t>DŮCHODOVÝ EFEKT    </a:t>
            </a:r>
          </a:p>
        </p:txBody>
      </p:sp>
      <p:sp>
        <p:nvSpPr>
          <p:cNvPr id="6" name="Arrow: Right 5">
            <a:extLst>
              <a:ext uri="{FF2B5EF4-FFF2-40B4-BE49-F238E27FC236}">
                <a16:creationId xmlns:a16="http://schemas.microsoft.com/office/drawing/2014/main" id="{6F24FE3A-D5A1-F07B-5C21-E9CDAF1C6DB0}"/>
              </a:ext>
            </a:extLst>
          </p:cNvPr>
          <p:cNvSpPr/>
          <p:nvPr/>
        </p:nvSpPr>
        <p:spPr>
          <a:xfrm>
            <a:off x="4094480" y="5588000"/>
            <a:ext cx="2448560" cy="4368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258423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1337675"/>
            <a:ext cx="8749581" cy="5396611"/>
          </a:xfrm>
          <a:prstGeom prst="rect">
            <a:avLst/>
          </a:prstGeom>
          <a:noFill/>
          <a:ln>
            <a:noFill/>
          </a:ln>
        </p:spPr>
        <p:txBody>
          <a:bodyPr spcFirstLastPara="1" wrap="square" lIns="91425" tIns="45700" rIns="91425" bIns="45700" anchor="t" anchorCtr="0">
            <a:normAutofit fontScale="47500" lnSpcReduction="20000"/>
          </a:bodyPr>
          <a:lstStyle/>
          <a:p>
            <a:pPr algn="just"/>
            <a:r>
              <a:rPr lang="cs-CZ" sz="4800" b="1" dirty="0">
                <a:solidFill>
                  <a:srgbClr val="FF0000"/>
                </a:solidFill>
                <a:latin typeface="Calibri" panose="020F0502020204030204" pitchFamily="34" charset="0"/>
                <a:ea typeface="Calibri" panose="020F0502020204030204" pitchFamily="34" charset="0"/>
                <a:cs typeface="Calibri" panose="020F0502020204030204" pitchFamily="34" charset="0"/>
              </a:rPr>
              <a:t>Změny úrokové míry vyvolávají individuální důchodové efekty, na agregátní na agregátní úrovni se tyto důchodové efekty ruší: </a:t>
            </a:r>
          </a:p>
          <a:p>
            <a:pPr algn="just">
              <a:buFont typeface="Wingdings" panose="05000000000000000000" pitchFamily="2" charset="2"/>
              <a:buChar char="Ø"/>
            </a:pPr>
            <a:r>
              <a:rPr lang="cs-CZ" sz="4800" b="1" dirty="0">
                <a:latin typeface="Calibri" panose="020F0502020204030204" pitchFamily="34" charset="0"/>
                <a:ea typeface="Calibri" panose="020F0502020204030204" pitchFamily="34" charset="0"/>
                <a:cs typeface="Calibri" panose="020F0502020204030204" pitchFamily="34" charset="0"/>
              </a:rPr>
              <a:t>Lidé, kteří spoří, své peníze půjčují: </a:t>
            </a: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růst úrokové míry zvyšuje důchody věřitelů, zároveň snižuje důchody dlužníků: agregátní důchodový efekt vyvolaný změnami úrokové míry –  zanedbatelný </a:t>
            </a:r>
            <a:r>
              <a:rPr lang="cs-CZ" sz="4800" b="1" dirty="0">
                <a:latin typeface="Calibri" panose="020F0502020204030204" pitchFamily="34" charset="0"/>
                <a:ea typeface="Calibri" panose="020F0502020204030204" pitchFamily="34" charset="0"/>
                <a:cs typeface="Calibri" panose="020F0502020204030204" pitchFamily="34" charset="0"/>
              </a:rPr>
              <a:t>(slabší u firem) =&gt;&gt;</a:t>
            </a:r>
          </a:p>
          <a:p>
            <a:pPr algn="just">
              <a:buFont typeface="Wingdings" panose="05000000000000000000" pitchFamily="2" charset="2"/>
              <a:buChar char="ü"/>
            </a:pP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U agregátní spotřební můžeme brát do úvahy jen substituční efekt úrokové míry: je vztah mezi agregátní spotřebou a úrokovou mírou = nepřímo úměrný. </a:t>
            </a:r>
          </a:p>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r>
              <a:rPr lang="cs-CZ" sz="4800" b="1" dirty="0">
                <a:solidFill>
                  <a:srgbClr val="FF0000"/>
                </a:solidFill>
                <a:latin typeface="Calibri" panose="020F0502020204030204" pitchFamily="34" charset="0"/>
                <a:ea typeface="Calibri" panose="020F0502020204030204" pitchFamily="34" charset="0"/>
                <a:cs typeface="Calibri" panose="020F0502020204030204" pitchFamily="34" charset="0"/>
              </a:rPr>
              <a:t>Shrnutí: </a:t>
            </a:r>
          </a:p>
          <a:p>
            <a:pPr marL="720725" indent="-606425" algn="just">
              <a:buFont typeface="+mj-lt"/>
              <a:buAutoNum type="arabicPeriod"/>
            </a:pP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Keynesiánská spotřební funkce </a:t>
            </a:r>
            <a:r>
              <a:rPr lang="cs-CZ" sz="4800" b="1" dirty="0">
                <a:latin typeface="Calibri" panose="020F0502020204030204" pitchFamily="34" charset="0"/>
                <a:ea typeface="Calibri" panose="020F0502020204030204" pitchFamily="34" charset="0"/>
                <a:cs typeface="Calibri" panose="020F0502020204030204" pitchFamily="34" charset="0"/>
              </a:rPr>
              <a:t>= velmi zjednodušený vztah mezi </a:t>
            </a:r>
            <a:r>
              <a:rPr lang="cs-CZ" sz="4800" b="1" dirty="0">
                <a:solidFill>
                  <a:srgbClr val="FF0000"/>
                </a:solidFill>
                <a:latin typeface="Calibri" panose="020F0502020204030204" pitchFamily="34" charset="0"/>
                <a:ea typeface="Calibri" panose="020F0502020204030204" pitchFamily="34" charset="0"/>
                <a:cs typeface="Calibri" panose="020F0502020204030204" pitchFamily="34" charset="0"/>
              </a:rPr>
              <a:t>přítomnou spotřebou a přítomným důchodem. </a:t>
            </a:r>
          </a:p>
          <a:p>
            <a:pPr marL="720725" indent="-606425" algn="just">
              <a:buFont typeface="+mj-lt"/>
              <a:buAutoNum type="arabicPeriod"/>
            </a:pPr>
            <a:r>
              <a:rPr lang="cs-CZ" sz="4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Fisherův</a:t>
            </a: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 model </a:t>
            </a:r>
            <a:r>
              <a:rPr lang="cs-CZ" sz="4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mezičasové</a:t>
            </a: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 volby: </a:t>
            </a:r>
            <a:r>
              <a:rPr lang="cs-CZ" sz="4800" b="1" dirty="0">
                <a:solidFill>
                  <a:srgbClr val="FF0000"/>
                </a:solidFill>
                <a:latin typeface="Calibri" panose="020F0502020204030204" pitchFamily="34" charset="0"/>
                <a:ea typeface="Calibri" panose="020F0502020204030204" pitchFamily="34" charset="0"/>
                <a:cs typeface="Calibri" panose="020F0502020204030204" pitchFamily="34" charset="0"/>
              </a:rPr>
              <a:t>přítomná spotřeba – ovlivněna nejen přítomným důchodem, ale též očekávaným budoucím důchodem a úrokovou mírou. </a:t>
            </a:r>
          </a:p>
          <a:p>
            <a:pPr algn="just"/>
            <a:r>
              <a:rPr lang="cs-CZ" sz="4800" b="1" dirty="0">
                <a:latin typeface="Calibri" panose="020F0502020204030204" pitchFamily="34" charset="0"/>
                <a:ea typeface="Calibri" panose="020F0502020204030204" pitchFamily="34" charset="0"/>
                <a:cs typeface="Calibri" panose="020F0502020204030204" pitchFamily="34" charset="0"/>
              </a:rPr>
              <a:t>. </a:t>
            </a:r>
          </a:p>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Ø"/>
            </a:pPr>
            <a:endParaRPr lang="cs-CZ" sz="4800" b="1"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7" name="Title 1">
            <a:extLst>
              <a:ext uri="{FF2B5EF4-FFF2-40B4-BE49-F238E27FC236}">
                <a16:creationId xmlns:a16="http://schemas.microsoft.com/office/drawing/2014/main" id="{75C36A07-D1F4-CBA0-6523-73EA5ED57A97}"/>
              </a:ext>
            </a:extLst>
          </p:cNvPr>
          <p:cNvSpPr txBox="1">
            <a:spLocks/>
          </p:cNvSpPr>
          <p:nvPr/>
        </p:nvSpPr>
        <p:spPr>
          <a:xfrm>
            <a:off x="386989" y="576460"/>
            <a:ext cx="8229600" cy="76775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r>
              <a:rPr lang="cs-CZ" sz="3600" b="1" dirty="0">
                <a:solidFill>
                  <a:srgbClr val="FF0000"/>
                </a:solidFill>
                <a:latin typeface="Calibri" panose="020F0502020204030204" pitchFamily="34" charset="0"/>
                <a:ea typeface="Calibri" panose="020F0502020204030204" pitchFamily="34" charset="0"/>
                <a:cs typeface="Calibri" panose="020F0502020204030204" pitchFamily="34" charset="0"/>
              </a:rPr>
              <a:t>Věřitelé a dlužnici – důchodový efekt </a:t>
            </a:r>
          </a:p>
        </p:txBody>
      </p:sp>
    </p:spTree>
    <p:extLst>
      <p:ext uri="{BB962C8B-B14F-4D97-AF65-F5344CB8AC3E}">
        <p14:creationId xmlns:p14="http://schemas.microsoft.com/office/powerpoint/2010/main" val="340961141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84480" y="697799"/>
            <a:ext cx="8229600" cy="1143000"/>
          </a:xfrm>
        </p:spPr>
        <p:txBody>
          <a:bodyPr/>
          <a:lstStyle/>
          <a:p>
            <a:r>
              <a:rPr lang="cs-CZ" b="1" dirty="0">
                <a:solidFill>
                  <a:srgbClr val="FF0000"/>
                </a:solidFill>
              </a:rPr>
              <a:t>Hypotéza životního cyklu </a:t>
            </a:r>
            <a:endParaRPr lang="cs-CZ"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9/32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BB0D402-B81D-0818-195E-39F0EC8FDE2D}"/>
              </a:ext>
            </a:extLst>
          </p:cNvPr>
          <p:cNvPicPr>
            <a:picLocks noChangeAspect="1"/>
          </p:cNvPicPr>
          <p:nvPr/>
        </p:nvPicPr>
        <p:blipFill>
          <a:blip r:embed="rId3"/>
          <a:stretch>
            <a:fillRect/>
          </a:stretch>
        </p:blipFill>
        <p:spPr>
          <a:xfrm>
            <a:off x="528320" y="1922079"/>
            <a:ext cx="8087360" cy="4084320"/>
          </a:xfrm>
          <a:prstGeom prst="rect">
            <a:avLst/>
          </a:prstGeom>
        </p:spPr>
      </p:pic>
    </p:spTree>
    <p:extLst>
      <p:ext uri="{BB962C8B-B14F-4D97-AF65-F5344CB8AC3E}">
        <p14:creationId xmlns:p14="http://schemas.microsoft.com/office/powerpoint/2010/main" val="8511960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52438"/>
            <a:ext cx="8229600" cy="1143000"/>
          </a:xfrm>
        </p:spPr>
        <p:txBody>
          <a:bodyPr/>
          <a:lstStyle/>
          <a:p>
            <a:r>
              <a:rPr lang="cs-CZ" b="1" dirty="0">
                <a:solidFill>
                  <a:srgbClr val="FF0000"/>
                </a:solidFill>
              </a:rPr>
              <a:t>Hypotéza životního cyklu </a:t>
            </a:r>
          </a:p>
        </p:txBody>
      </p:sp>
      <p:sp>
        <p:nvSpPr>
          <p:cNvPr id="98" name="Google Shape;98;p14"/>
          <p:cNvSpPr txBox="1">
            <a:spLocks noGrp="1"/>
          </p:cNvSpPr>
          <p:nvPr>
            <p:ph type="body" idx="1"/>
          </p:nvPr>
        </p:nvSpPr>
        <p:spPr>
          <a:xfrm>
            <a:off x="152400" y="1417638"/>
            <a:ext cx="8890000" cy="5094922"/>
          </a:xfrm>
          <a:prstGeom prst="rect">
            <a:avLst/>
          </a:prstGeom>
          <a:noFill/>
          <a:ln>
            <a:noFill/>
          </a:ln>
        </p:spPr>
        <p:txBody>
          <a:bodyPr spcFirstLastPara="1" wrap="square" lIns="91425" tIns="45700" rIns="91425" bIns="45700" anchor="t" anchorCtr="0">
            <a:normAutofit/>
          </a:bodyPr>
          <a:lstStyle/>
          <a:p>
            <a:pPr marL="355600" indent="-241300" algn="just">
              <a:lnSpc>
                <a:spcPct val="110000"/>
              </a:lnSpc>
              <a:spcBef>
                <a:spcPts val="600"/>
              </a:spcBef>
            </a:pPr>
            <a:r>
              <a:rPr lang="cs-CZ" sz="1600" b="1" dirty="0">
                <a:latin typeface="Calibri" panose="020F0502020204030204" pitchFamily="34" charset="0"/>
                <a:ea typeface="Calibri" panose="020F0502020204030204" pitchFamily="34" charset="0"/>
                <a:cs typeface="Calibri" panose="020F0502020204030204" pitchFamily="34" charset="0"/>
              </a:rPr>
              <a:t>Rozpracovali v 50. l. F. </a:t>
            </a:r>
            <a:r>
              <a:rPr lang="cs-CZ" sz="1600" b="1" dirty="0" err="1">
                <a:latin typeface="Calibri" panose="020F0502020204030204" pitchFamily="34" charset="0"/>
                <a:ea typeface="Calibri" panose="020F0502020204030204" pitchFamily="34" charset="0"/>
                <a:cs typeface="Calibri" panose="020F0502020204030204" pitchFamily="34" charset="0"/>
              </a:rPr>
              <a:t>Modigliani</a:t>
            </a:r>
            <a:r>
              <a:rPr lang="cs-CZ" sz="1600" b="1" dirty="0">
                <a:latin typeface="Calibri" panose="020F0502020204030204" pitchFamily="34" charset="0"/>
                <a:ea typeface="Calibri" panose="020F0502020204030204" pitchFamily="34" charset="0"/>
                <a:cs typeface="Calibri" panose="020F0502020204030204" pitchFamily="34" charset="0"/>
              </a:rPr>
              <a:t>, R. </a:t>
            </a:r>
            <a:r>
              <a:rPr lang="cs-CZ" sz="1600" b="1" dirty="0" err="1">
                <a:latin typeface="Calibri" panose="020F0502020204030204" pitchFamily="34" charset="0"/>
                <a:ea typeface="Calibri" panose="020F0502020204030204" pitchFamily="34" charset="0"/>
                <a:cs typeface="Calibri" panose="020F0502020204030204" pitchFamily="34" charset="0"/>
              </a:rPr>
              <a:t>Blumberg</a:t>
            </a:r>
            <a:r>
              <a:rPr lang="cs-CZ" sz="1600" b="1" dirty="0">
                <a:latin typeface="Calibri" panose="020F0502020204030204" pitchFamily="34" charset="0"/>
                <a:ea typeface="Calibri" panose="020F0502020204030204" pitchFamily="34" charset="0"/>
                <a:cs typeface="Calibri" panose="020F0502020204030204" pitchFamily="34" charset="0"/>
              </a:rPr>
              <a:t>, F. </a:t>
            </a:r>
            <a:r>
              <a:rPr lang="cs-CZ" sz="1600" b="1" dirty="0" err="1">
                <a:latin typeface="Calibri" panose="020F0502020204030204" pitchFamily="34" charset="0"/>
                <a:ea typeface="Calibri" panose="020F0502020204030204" pitchFamily="34" charset="0"/>
                <a:cs typeface="Calibri" panose="020F0502020204030204" pitchFamily="34" charset="0"/>
              </a:rPr>
              <a:t>Ando</a:t>
            </a:r>
            <a:r>
              <a:rPr lang="cs-CZ" sz="1600" b="1" dirty="0">
                <a:latin typeface="Calibri" panose="020F0502020204030204" pitchFamily="34" charset="0"/>
                <a:ea typeface="Calibri" panose="020F0502020204030204" pitchFamily="34" charset="0"/>
                <a:cs typeface="Calibri" panose="020F0502020204030204" pitchFamily="34" charset="0"/>
              </a:rPr>
              <a:t> </a:t>
            </a: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v reakci na keynesiánskou teorii spotřeby.</a:t>
            </a:r>
          </a:p>
          <a:p>
            <a:pPr marL="514350" indent="-400050" algn="just">
              <a:lnSpc>
                <a:spcPct val="110000"/>
              </a:lnSpc>
              <a:spcBef>
                <a:spcPts val="600"/>
              </a:spcBef>
              <a:buFont typeface="+mj-lt"/>
              <a:buAutoNum type="romanLcPeriod"/>
            </a:pPr>
            <a:r>
              <a:rPr lang="cs-CZ" sz="1600" b="1" dirty="0">
                <a:latin typeface="Calibri" panose="020F0502020204030204" pitchFamily="34" charset="0"/>
                <a:ea typeface="Calibri" panose="020F0502020204030204" pitchFamily="34" charset="0"/>
                <a:cs typeface="Calibri" panose="020F0502020204030204" pitchFamily="34" charset="0"/>
              </a:rPr>
              <a:t>Jako </a:t>
            </a:r>
            <a:r>
              <a:rPr lang="cs-CZ" sz="1600" b="1" dirty="0" err="1">
                <a:latin typeface="Calibri" panose="020F0502020204030204" pitchFamily="34" charset="0"/>
                <a:ea typeface="Calibri" panose="020F0502020204030204" pitchFamily="34" charset="0"/>
                <a:cs typeface="Calibri" panose="020F0502020204030204" pitchFamily="34" charset="0"/>
              </a:rPr>
              <a:t>Fisherův</a:t>
            </a:r>
            <a:r>
              <a:rPr lang="cs-CZ" sz="1600" b="1" dirty="0">
                <a:latin typeface="Calibri" panose="020F0502020204030204" pitchFamily="34" charset="0"/>
                <a:ea typeface="Calibri" panose="020F0502020204030204" pitchFamily="34" charset="0"/>
                <a:cs typeface="Calibri" panose="020F0502020204030204" pitchFamily="34" charset="0"/>
              </a:rPr>
              <a:t> </a:t>
            </a:r>
            <a:r>
              <a:rPr lang="cs-CZ" sz="1600" b="1" dirty="0" err="1">
                <a:latin typeface="Calibri" panose="020F0502020204030204" pitchFamily="34" charset="0"/>
                <a:ea typeface="Calibri" panose="020F0502020204030204" pitchFamily="34" charset="0"/>
                <a:cs typeface="Calibri" panose="020F0502020204030204" pitchFamily="34" charset="0"/>
              </a:rPr>
              <a:t>mezičasové</a:t>
            </a:r>
            <a:r>
              <a:rPr lang="cs-CZ" sz="1600" b="1" dirty="0">
                <a:latin typeface="Calibri" panose="020F0502020204030204" pitchFamily="34" charset="0"/>
                <a:ea typeface="Calibri" panose="020F0502020204030204" pitchFamily="34" charset="0"/>
                <a:cs typeface="Calibri" panose="020F0502020204030204" pitchFamily="34" charset="0"/>
              </a:rPr>
              <a:t> volby: vychází hypotéza z toho, </a:t>
            </a: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člověk při rozhodování o spotřebě bere v úvahu nejen přítomny, ale i očekávaný budoucí důchod. </a:t>
            </a:r>
          </a:p>
          <a:p>
            <a:pPr marL="514350" indent="-400050" algn="just">
              <a:lnSpc>
                <a:spcPct val="110000"/>
              </a:lnSpc>
              <a:spcBef>
                <a:spcPts val="600"/>
              </a:spcBef>
              <a:buFont typeface="+mj-lt"/>
              <a:buAutoNum type="romanLcPeriod"/>
            </a:pP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Další tvrzení: člověk chce mít během života ROVNOMĚRNOU SPOTŘEBU. </a:t>
            </a:r>
          </a:p>
          <a:p>
            <a:pPr algn="just">
              <a:lnSpc>
                <a:spcPct val="110000"/>
              </a:lnSpc>
              <a:spcBef>
                <a:spcPts val="600"/>
              </a:spcBef>
              <a:buFont typeface="Wingdings" panose="05000000000000000000" pitchFamily="2" charset="2"/>
              <a:buChar char="ü"/>
            </a:pPr>
            <a:r>
              <a:rPr lang="cs-CZ" sz="1600" b="1" dirty="0">
                <a:latin typeface="Corbel" pitchFamily="34" charset="0"/>
              </a:rPr>
              <a:t>Obr. 3 — 5: Horáčkův důchod plynule a po odchodu do penze prudce klesne: ale jeho </a:t>
            </a:r>
            <a:r>
              <a:rPr lang="cs-CZ" sz="1600" b="1" dirty="0">
                <a:solidFill>
                  <a:srgbClr val="FF0000"/>
                </a:solidFill>
                <a:latin typeface="Corbel" pitchFamily="34" charset="0"/>
              </a:rPr>
              <a:t>vypůjčování si v počátečních letech a spořeni v pozdějších letech života </a:t>
            </a:r>
            <a:r>
              <a:rPr lang="cs-CZ" sz="1600" b="1" dirty="0">
                <a:latin typeface="Corbel" pitchFamily="34" charset="0"/>
              </a:rPr>
              <a:t>mu umožňuje, aby dosáhl během života</a:t>
            </a:r>
            <a:r>
              <a:rPr lang="cs-CZ" sz="1600" b="1" dirty="0">
                <a:highlight>
                  <a:srgbClr val="FFFF00"/>
                </a:highlight>
                <a:latin typeface="Corbel" pitchFamily="34" charset="0"/>
              </a:rPr>
              <a:t> rovnoměrné spotřeby</a:t>
            </a:r>
            <a:r>
              <a:rPr lang="cs-CZ" sz="1600" b="1" dirty="0">
                <a:latin typeface="Corbel" pitchFamily="34" charset="0"/>
              </a:rPr>
              <a:t>. </a:t>
            </a:r>
          </a:p>
          <a:p>
            <a:pPr algn="just">
              <a:lnSpc>
                <a:spcPct val="110000"/>
              </a:lnSpc>
              <a:spcBef>
                <a:spcPts val="600"/>
              </a:spcBef>
              <a:buFont typeface="Wingdings" panose="05000000000000000000" pitchFamily="2" charset="2"/>
              <a:buChar char="ü"/>
            </a:pPr>
            <a:endParaRPr lang="cs-CZ" sz="1600" b="1" dirty="0">
              <a:latin typeface="Corbel" pitchFamily="34" charset="0"/>
            </a:endParaRPr>
          </a:p>
          <a:p>
            <a:pPr algn="just">
              <a:lnSpc>
                <a:spcPct val="110000"/>
              </a:lnSpc>
              <a:spcBef>
                <a:spcPts val="600"/>
              </a:spcBef>
              <a:buFont typeface="Wingdings" panose="05000000000000000000" pitchFamily="2" charset="2"/>
              <a:buChar char="ü"/>
            </a:pPr>
            <a:r>
              <a:rPr lang="cs-CZ" sz="1600" b="1" dirty="0">
                <a:latin typeface="Corbel" pitchFamily="34" charset="0"/>
              </a:rPr>
              <a:t>Z </a:t>
            </a:r>
            <a:r>
              <a:rPr lang="cs-CZ" sz="1600" b="1" dirty="0">
                <a:solidFill>
                  <a:srgbClr val="FF0000"/>
                </a:solidFill>
                <a:latin typeface="Corbel" pitchFamily="34" charset="0"/>
              </a:rPr>
              <a:t>hypotézy životnilo cyklu </a:t>
            </a:r>
            <a:r>
              <a:rPr lang="cs-CZ" sz="1600" b="1" dirty="0">
                <a:latin typeface="Corbel" pitchFamily="34" charset="0"/>
              </a:rPr>
              <a:t>vyplývá: </a:t>
            </a:r>
            <a:r>
              <a:rPr lang="cs-CZ" sz="1600" b="1" i="1" dirty="0">
                <a:latin typeface="Corbel" pitchFamily="34" charset="0"/>
              </a:rPr>
              <a:t>dokáže-li člověk svij celoživotní důchod spolehlivé předvídat, vytvoří si podle něho stálou spotřebu = nemění </a:t>
            </a:r>
            <a:r>
              <a:rPr lang="cs-CZ" sz="1600" b="1" dirty="0">
                <a:latin typeface="Corbel" pitchFamily="34" charset="0"/>
              </a:rPr>
              <a:t>(průběh spotřeby může být však zvlněný!). </a:t>
            </a:r>
            <a:r>
              <a:rPr lang="cs-CZ" sz="1600" b="1" dirty="0">
                <a:latin typeface="Calibri" panose="020F0502020204030204" pitchFamily="34" charset="0"/>
                <a:ea typeface="Calibri" panose="020F0502020204030204" pitchFamily="34" charset="0"/>
                <a:cs typeface="Calibri" panose="020F0502020204030204" pitchFamily="34" charset="0"/>
              </a:rPr>
              <a:t>=&gt;&gt;</a:t>
            </a:r>
          </a:p>
          <a:p>
            <a:pPr algn="just">
              <a:lnSpc>
                <a:spcPct val="110000"/>
              </a:lnSpc>
              <a:spcBef>
                <a:spcPts val="600"/>
              </a:spcBef>
              <a:buFont typeface="Wingdings" panose="05000000000000000000" pitchFamily="2" charset="2"/>
              <a:buChar char="ü"/>
            </a:pPr>
            <a:r>
              <a:rPr lang="cs-CZ" sz="1600" b="1" dirty="0">
                <a:latin typeface="Calibri" panose="020F0502020204030204" pitchFamily="34" charset="0"/>
                <a:ea typeface="Calibri" panose="020F0502020204030204" pitchFamily="34" charset="0"/>
                <a:cs typeface="Calibri" panose="020F0502020204030204" pitchFamily="34" charset="0"/>
              </a:rPr>
              <a:t>Spotřeba </a:t>
            </a: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člověka nereaguje na PŘEDVÍDANÉ ZMĚNY důchodu </a:t>
            </a:r>
            <a:r>
              <a:rPr lang="cs-CZ" sz="1600" b="1" dirty="0">
                <a:latin typeface="Calibri" panose="020F0502020204030204" pitchFamily="34" charset="0"/>
                <a:ea typeface="Calibri" panose="020F0502020204030204" pitchFamily="34" charset="0"/>
                <a:cs typeface="Calibri" panose="020F0502020204030204" pitchFamily="34" charset="0"/>
              </a:rPr>
              <a:t>= zakalkulované do celoživotní spotřeby.</a:t>
            </a:r>
          </a:p>
          <a:p>
            <a:pPr algn="just">
              <a:lnSpc>
                <a:spcPct val="110000"/>
              </a:lnSpc>
              <a:spcBef>
                <a:spcPts val="600"/>
              </a:spcBef>
              <a:buFont typeface="Wingdings" panose="05000000000000000000" pitchFamily="2" charset="2"/>
              <a:buChar char="ü"/>
            </a:pP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NEPŘEDVÍDANÉ ZVÝŠENÍ důchodu</a:t>
            </a:r>
            <a:r>
              <a:rPr lang="cs-CZ" sz="1600" b="1" dirty="0">
                <a:latin typeface="Calibri" panose="020F0502020204030204" pitchFamily="34" charset="0"/>
                <a:ea typeface="Calibri" panose="020F0502020204030204" pitchFamily="34" charset="0"/>
                <a:cs typeface="Calibri" panose="020F0502020204030204" pitchFamily="34" charset="0"/>
              </a:rPr>
              <a:t>: člověk zvýší spotřebu — přizpůsobí ji zvýšenému celoživotnímu důchodu (člověk sice nepředvídal, ale poté, co k ní dojde = změna permanentní). </a:t>
            </a:r>
          </a:p>
          <a:p>
            <a:pPr marL="114300" indent="0" algn="just">
              <a:lnSpc>
                <a:spcPct val="110000"/>
              </a:lnSpc>
              <a:spcBef>
                <a:spcPts val="600"/>
              </a:spcBef>
              <a:buNone/>
            </a:pPr>
            <a:r>
              <a:rPr lang="cs-CZ" sz="1600" b="1" dirty="0">
                <a:latin typeface="Calibri" panose="020F0502020204030204" pitchFamily="34" charset="0"/>
                <a:ea typeface="Calibri" panose="020F0502020204030204" pitchFamily="34" charset="0"/>
                <a:cs typeface="Calibri" panose="020F0502020204030204" pitchFamily="34" charset="0"/>
              </a:rPr>
              <a:t> </a:t>
            </a:r>
          </a:p>
          <a:p>
            <a:pPr algn="just">
              <a:lnSpc>
                <a:spcPct val="110000"/>
              </a:lnSpc>
              <a:spcBef>
                <a:spcPts val="600"/>
              </a:spcBef>
              <a:buFont typeface="Wingdings" panose="05000000000000000000" pitchFamily="2" charset="2"/>
              <a:buChar char="ü"/>
            </a:pPr>
            <a:endParaRPr lang="cs-CZ" sz="1600" b="1"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8/32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78198062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38193"/>
            <a:ext cx="8229600" cy="1143000"/>
          </a:xfrm>
        </p:spPr>
        <p:txBody>
          <a:bodyPr>
            <a:noAutofit/>
          </a:bodyPr>
          <a:lstStyle/>
          <a:p>
            <a:r>
              <a:rPr lang="cs-CZ" sz="3600" b="1" dirty="0">
                <a:solidFill>
                  <a:srgbClr val="FF0000"/>
                </a:solidFill>
              </a:rPr>
              <a:t>Spotřeba v průběhu hospodářského cyklu </a:t>
            </a:r>
          </a:p>
        </p:txBody>
      </p:sp>
      <p:sp>
        <p:nvSpPr>
          <p:cNvPr id="98" name="Google Shape;98;p14"/>
          <p:cNvSpPr txBox="1">
            <a:spLocks noGrp="1"/>
          </p:cNvSpPr>
          <p:nvPr>
            <p:ph type="body" idx="1"/>
          </p:nvPr>
        </p:nvSpPr>
        <p:spPr>
          <a:xfrm>
            <a:off x="165100" y="1544320"/>
            <a:ext cx="8851900" cy="4653280"/>
          </a:xfrm>
          <a:prstGeom prst="rect">
            <a:avLst/>
          </a:prstGeom>
          <a:noFill/>
          <a:ln>
            <a:noFill/>
          </a:ln>
        </p:spPr>
        <p:txBody>
          <a:bodyPr spcFirstLastPara="1" wrap="square" lIns="91425" tIns="45700" rIns="91425" bIns="45700" anchor="t" anchorCtr="0">
            <a:normAutofit fontScale="92500" lnSpcReduction="20000"/>
          </a:bodyPr>
          <a:lstStyle/>
          <a:p>
            <a:pPr marL="355600" lvl="1">
              <a:spcBef>
                <a:spcPts val="600"/>
              </a:spcBef>
            </a:pPr>
            <a:r>
              <a:rPr lang="cs-CZ" sz="2400" b="1" dirty="0">
                <a:latin typeface="Corbel" pitchFamily="34" charset="0"/>
              </a:rPr>
              <a:t>V průběhu hospodářského cyklu:  změna spotřeby se změnami důchodu: </a:t>
            </a:r>
          </a:p>
          <a:p>
            <a:pPr marL="527050" lvl="1" indent="-514350">
              <a:spcBef>
                <a:spcPts val="600"/>
              </a:spcBef>
              <a:buFont typeface="+mj-lt"/>
              <a:buAutoNum type="arabicPeriod"/>
            </a:pPr>
            <a:r>
              <a:rPr lang="cs-CZ" sz="2400" b="1" dirty="0">
                <a:latin typeface="Corbel" pitchFamily="34" charset="0"/>
              </a:rPr>
              <a:t>v </a:t>
            </a:r>
            <a:r>
              <a:rPr lang="cs-CZ" sz="2400" b="1" dirty="0">
                <a:solidFill>
                  <a:srgbClr val="FF0000"/>
                </a:solidFill>
                <a:latin typeface="Corbel" pitchFamily="34" charset="0"/>
              </a:rPr>
              <a:t>recesi klesá důchod i spotřeba </a:t>
            </a:r>
          </a:p>
          <a:p>
            <a:pPr marL="527050" lvl="1" indent="-514350">
              <a:spcBef>
                <a:spcPts val="600"/>
              </a:spcBef>
              <a:buFont typeface="+mj-lt"/>
              <a:buAutoNum type="arabicPeriod"/>
            </a:pPr>
            <a:r>
              <a:rPr lang="cs-CZ" sz="2400" b="1" dirty="0">
                <a:latin typeface="Corbel" pitchFamily="34" charset="0"/>
              </a:rPr>
              <a:t>a </a:t>
            </a:r>
            <a:r>
              <a:rPr lang="cs-CZ" sz="2400" b="1" dirty="0">
                <a:solidFill>
                  <a:srgbClr val="FF0000"/>
                </a:solidFill>
                <a:latin typeface="Corbel" pitchFamily="34" charset="0"/>
              </a:rPr>
              <a:t>v expanzi zase důchod i spotřeba rostou. </a:t>
            </a:r>
          </a:p>
          <a:p>
            <a:pPr marL="469900" lvl="1" indent="-457200">
              <a:spcBef>
                <a:spcPts val="600"/>
              </a:spcBef>
              <a:buFont typeface="Courier New" panose="02070309020205020404" pitchFamily="49" charset="0"/>
              <a:buChar char="o"/>
            </a:pPr>
            <a:r>
              <a:rPr lang="cs-CZ" sz="2400" b="1" dirty="0">
                <a:latin typeface="Corbel" pitchFamily="34" charset="0"/>
              </a:rPr>
              <a:t>Soulad s hypotézou životního cyklu? Lidé „vyhladí” spotřebu na stejnou celoživotní úroveň…:</a:t>
            </a:r>
          </a:p>
          <a:p>
            <a:pPr marL="355600" lvl="1">
              <a:spcBef>
                <a:spcPts val="600"/>
              </a:spcBef>
            </a:pPr>
            <a:r>
              <a:rPr lang="cs-CZ" sz="2400" b="1" dirty="0">
                <a:latin typeface="Corbel" pitchFamily="34" charset="0"/>
              </a:rPr>
              <a:t>ano, pokud dokáží vývoj svého důchodu předvídat; </a:t>
            </a:r>
            <a:r>
              <a:rPr lang="cs-CZ" sz="2400" b="1" dirty="0">
                <a:highlight>
                  <a:srgbClr val="FFFF00"/>
                </a:highlight>
                <a:latin typeface="Corbel" pitchFamily="34" charset="0"/>
              </a:rPr>
              <a:t>hospodářský cyklus – nepředvídané změny důchodu. </a:t>
            </a:r>
          </a:p>
          <a:p>
            <a:pPr marL="527050" lvl="1" indent="-514350">
              <a:spcBef>
                <a:spcPts val="600"/>
              </a:spcBef>
              <a:buFont typeface="+mj-lt"/>
              <a:buAutoNum type="arabicPeriod"/>
            </a:pPr>
            <a:r>
              <a:rPr lang="cs-CZ" sz="2400" b="1" dirty="0">
                <a:latin typeface="Corbel" pitchFamily="34" charset="0"/>
              </a:rPr>
              <a:t>Pokles důchodu v recesi = nepředvídaný, a proto spotřeba klesá. </a:t>
            </a:r>
          </a:p>
          <a:p>
            <a:pPr marL="527050" lvl="1" indent="-514350">
              <a:spcBef>
                <a:spcPts val="600"/>
              </a:spcBef>
              <a:buFont typeface="+mj-lt"/>
              <a:buAutoNum type="arabicPeriod"/>
            </a:pPr>
            <a:r>
              <a:rPr lang="cs-CZ" sz="2400" b="1" dirty="0">
                <a:latin typeface="Corbel" pitchFamily="34" charset="0"/>
              </a:rPr>
              <a:t>Růst důchodu v expanzi = nepředvídaný, a proto spotřeba roste. </a:t>
            </a:r>
          </a:p>
          <a:p>
            <a:pPr marL="527050" lvl="1" indent="-514350">
              <a:spcBef>
                <a:spcPts val="600"/>
              </a:spcBef>
              <a:buFont typeface="+mj-lt"/>
              <a:buAutoNum type="arabicPeriod"/>
            </a:pPr>
            <a:endParaRPr lang="cs-CZ" sz="2400" b="1" dirty="0">
              <a:latin typeface="Corbel" pitchFamily="34" charset="0"/>
            </a:endParaRPr>
          </a:p>
          <a:p>
            <a:pPr marL="355600" lvl="1">
              <a:spcBef>
                <a:spcPts val="600"/>
              </a:spcBef>
            </a:pPr>
            <a:r>
              <a:rPr lang="cs-CZ" sz="2400" b="1" dirty="0">
                <a:solidFill>
                  <a:schemeClr val="accent3">
                    <a:lumMod val="75000"/>
                  </a:schemeClr>
                </a:solidFill>
                <a:latin typeface="Corbel" pitchFamily="34" charset="0"/>
              </a:rPr>
              <a:t>DÚ: Proč Japonci spoří hodně a Američané málo? Pokles úspor českých domácností. </a:t>
            </a:r>
          </a:p>
          <a:p>
            <a:pPr marL="355600" lvl="1">
              <a:spcBef>
                <a:spcPts val="600"/>
              </a:spcBef>
            </a:pPr>
            <a:endParaRPr lang="cs-CZ" sz="2400" b="1"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10/32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42650945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65138"/>
            <a:ext cx="8229600" cy="881062"/>
          </a:xfrm>
        </p:spPr>
        <p:txBody>
          <a:bodyPr>
            <a:normAutofit/>
          </a:bodyPr>
          <a:lstStyle/>
          <a:p>
            <a:r>
              <a:rPr lang="cs-CZ" sz="3600" b="1" dirty="0">
                <a:solidFill>
                  <a:srgbClr val="FF0000"/>
                </a:solidFill>
              </a:rPr>
              <a:t>Hypotéza permanentního důchodu </a:t>
            </a:r>
            <a:endParaRPr lang="cs-CZ" sz="3600" dirty="0">
              <a:solidFill>
                <a:srgbClr val="FF0000"/>
              </a:solidFill>
            </a:endParaRPr>
          </a:p>
        </p:txBody>
      </p:sp>
      <p:sp>
        <p:nvSpPr>
          <p:cNvPr id="98" name="Google Shape;98;p14"/>
          <p:cNvSpPr txBox="1">
            <a:spLocks noGrp="1"/>
          </p:cNvSpPr>
          <p:nvPr>
            <p:ph type="body" idx="1"/>
          </p:nvPr>
        </p:nvSpPr>
        <p:spPr>
          <a:xfrm>
            <a:off x="165100" y="1346200"/>
            <a:ext cx="8823625" cy="4826000"/>
          </a:xfrm>
          <a:prstGeom prst="rect">
            <a:avLst/>
          </a:prstGeom>
          <a:noFill/>
          <a:ln>
            <a:noFill/>
          </a:ln>
        </p:spPr>
        <p:txBody>
          <a:bodyPr spcFirstLastPara="1" wrap="square" lIns="91425" tIns="45700" rIns="91425" bIns="45700" anchor="t" anchorCtr="0">
            <a:noAutofit/>
          </a:bodyPr>
          <a:lstStyle/>
          <a:p>
            <a:pPr marL="266700" indent="-152400" algn="just">
              <a:spcBef>
                <a:spcPts val="600"/>
              </a:spcBef>
            </a:pPr>
            <a:r>
              <a:rPr lang="cs-CZ" sz="1800" b="1" dirty="0">
                <a:highlight>
                  <a:srgbClr val="FFFF00"/>
                </a:highlight>
                <a:latin typeface="Corbel" pitchFamily="34" charset="0"/>
              </a:rPr>
              <a:t>Spotřeba se mění v odezvu na nepředvídané změny důchodu. </a:t>
            </a:r>
          </a:p>
          <a:p>
            <a:pPr marL="266700" indent="-152400" algn="just">
              <a:spcBef>
                <a:spcPts val="600"/>
              </a:spcBef>
            </a:pPr>
            <a:r>
              <a:rPr lang="cs-CZ" sz="1800" b="1" dirty="0">
                <a:latin typeface="Corbel" pitchFamily="34" charset="0"/>
              </a:rPr>
              <a:t>Jenže – ještě složitější — některé změny důchodu na spotřebu působí – permanentní, a některé ne – přechodné, viz. př. vzdělání a počasí (?)</a:t>
            </a:r>
          </a:p>
          <a:p>
            <a:pPr algn="just">
              <a:spcBef>
                <a:spcPts val="600"/>
              </a:spcBef>
              <a:buFont typeface="+mj-lt"/>
              <a:buAutoNum type="arabicPeriod"/>
            </a:pPr>
            <a:r>
              <a:rPr lang="cs-CZ" sz="1800" b="1" dirty="0">
                <a:latin typeface="Corbel" pitchFamily="34" charset="0"/>
              </a:rPr>
              <a:t>Dosažení vyššího </a:t>
            </a:r>
            <a:r>
              <a:rPr lang="cs-CZ" sz="1800" b="1" dirty="0">
                <a:highlight>
                  <a:srgbClr val="FFFF00"/>
                </a:highlight>
                <a:latin typeface="Corbel" pitchFamily="34" charset="0"/>
              </a:rPr>
              <a:t>vzdělání</a:t>
            </a:r>
            <a:r>
              <a:rPr lang="cs-CZ" sz="1800" b="1" dirty="0">
                <a:latin typeface="Corbel" pitchFamily="34" charset="0"/>
              </a:rPr>
              <a:t> odměňují pracovní trhy </a:t>
            </a:r>
            <a:r>
              <a:rPr lang="cs-CZ" sz="1800" b="1" dirty="0">
                <a:highlight>
                  <a:srgbClr val="FFFF00"/>
                </a:highlight>
                <a:latin typeface="Corbel" pitchFamily="34" charset="0"/>
              </a:rPr>
              <a:t>permanentně vyšší mzdou</a:t>
            </a:r>
            <a:r>
              <a:rPr lang="cs-CZ" sz="1800" b="1" dirty="0">
                <a:latin typeface="Corbel" pitchFamily="34" charset="0"/>
              </a:rPr>
              <a:t>. </a:t>
            </a:r>
          </a:p>
          <a:p>
            <a:pPr algn="just">
              <a:spcBef>
                <a:spcPts val="600"/>
              </a:spcBef>
              <a:buFont typeface="+mj-lt"/>
              <a:buAutoNum type="arabicPeriod"/>
            </a:pPr>
            <a:r>
              <a:rPr lang="cs-CZ" sz="1800" b="1" dirty="0">
                <a:latin typeface="Corbel" pitchFamily="34" charset="0"/>
              </a:rPr>
              <a:t>Dobré </a:t>
            </a:r>
            <a:r>
              <a:rPr lang="cs-CZ" sz="1800" b="1" dirty="0">
                <a:highlight>
                  <a:srgbClr val="FFFF00"/>
                </a:highlight>
                <a:latin typeface="Corbel" pitchFamily="34" charset="0"/>
              </a:rPr>
              <a:t>počasí</a:t>
            </a:r>
            <a:r>
              <a:rPr lang="cs-CZ" sz="1800" b="1" dirty="0">
                <a:latin typeface="Corbel" pitchFamily="34" charset="0"/>
              </a:rPr>
              <a:t> letos se může změnit ve špatné později – </a:t>
            </a:r>
            <a:r>
              <a:rPr lang="cs-CZ" sz="1800" b="1" dirty="0">
                <a:highlight>
                  <a:srgbClr val="FFFF00"/>
                </a:highlight>
                <a:latin typeface="Corbel" pitchFamily="34" charset="0"/>
              </a:rPr>
              <a:t>uschování přírůstku důchodu </a:t>
            </a:r>
            <a:r>
              <a:rPr lang="cs-CZ" sz="1800" b="1" dirty="0">
                <a:latin typeface="Corbel" pitchFamily="34" charset="0"/>
              </a:rPr>
              <a:t>na horší časy </a:t>
            </a:r>
          </a:p>
          <a:p>
            <a:pPr marL="266700" indent="-152400" algn="just">
              <a:spcBef>
                <a:spcPts val="600"/>
              </a:spcBef>
            </a:pPr>
            <a:r>
              <a:rPr lang="cs-CZ" sz="1800" b="1" dirty="0">
                <a:latin typeface="Corbel" pitchFamily="34" charset="0"/>
              </a:rPr>
              <a:t>Hypotéza permanentního důchodu – </a:t>
            </a:r>
            <a:r>
              <a:rPr lang="cs-CZ" sz="1800" b="1" dirty="0">
                <a:solidFill>
                  <a:srgbClr val="FF0000"/>
                </a:solidFill>
                <a:latin typeface="Corbel" pitchFamily="34" charset="0"/>
              </a:rPr>
              <a:t>M. </a:t>
            </a:r>
            <a:r>
              <a:rPr lang="cs-CZ" sz="1800" b="1" dirty="0" err="1">
                <a:solidFill>
                  <a:srgbClr val="FF0000"/>
                </a:solidFill>
                <a:latin typeface="Corbel" pitchFamily="34" charset="0"/>
              </a:rPr>
              <a:t>Friedman</a:t>
            </a:r>
            <a:r>
              <a:rPr lang="cs-CZ" sz="1800" b="1" dirty="0">
                <a:solidFill>
                  <a:srgbClr val="FF0000"/>
                </a:solidFill>
                <a:latin typeface="Calibri" panose="020F0502020204030204" pitchFamily="34" charset="0"/>
                <a:ea typeface="Calibri" panose="020F0502020204030204" pitchFamily="34" charset="0"/>
                <a:cs typeface="Calibri" panose="020F0502020204030204" pitchFamily="34" charset="0"/>
              </a:rPr>
              <a:t>, 1957: </a:t>
            </a:r>
            <a:r>
              <a:rPr lang="cs-CZ" sz="1800" b="1" dirty="0">
                <a:latin typeface="Corbel" pitchFamily="34" charset="0"/>
              </a:rPr>
              <a:t>další mezník ve vývoji teorie spotřeby: </a:t>
            </a:r>
            <a:r>
              <a:rPr lang="cs-CZ" sz="1800" b="1" dirty="0">
                <a:highlight>
                  <a:srgbClr val="FFFF00"/>
                </a:highlight>
                <a:latin typeface="Corbel" pitchFamily="34" charset="0"/>
              </a:rPr>
              <a:t>člověk mění spotřebu pouze v reakci na takové změny důchodu, které považuje za permanentní. </a:t>
            </a:r>
            <a:r>
              <a:rPr lang="cs-CZ" sz="1800" b="1" dirty="0">
                <a:latin typeface="Corbel" pitchFamily="34" charset="0"/>
              </a:rPr>
              <a:t>Na přechodné změny důchodu spotřeba nereaguje nebo jen velmi málo: </a:t>
            </a:r>
          </a:p>
          <a:p>
            <a:pPr algn="just">
              <a:spcBef>
                <a:spcPts val="600"/>
              </a:spcBef>
              <a:buFont typeface="Wingdings" panose="05000000000000000000" pitchFamily="2" charset="2"/>
              <a:buChar char="Ø"/>
            </a:pPr>
            <a:r>
              <a:rPr lang="cs-CZ" sz="1800" b="1" dirty="0">
                <a:latin typeface="Corbel" pitchFamily="34" charset="0"/>
              </a:rPr>
              <a:t>Přechodný přírůstek důchodu člověk raději celý uspoří = rezerva pro možný budoucí pokles důchodu.  =&gt;&gt;</a:t>
            </a:r>
          </a:p>
          <a:p>
            <a:pPr marL="266700" indent="-152400" algn="just">
              <a:spcBef>
                <a:spcPts val="600"/>
              </a:spcBef>
            </a:pPr>
            <a:endParaRPr lang="cs-CZ" sz="1800" b="1" dirty="0">
              <a:latin typeface="Corbel" pitchFamily="34" charset="0"/>
            </a:endParaRPr>
          </a:p>
          <a:p>
            <a:pPr marL="266700" indent="-152400" algn="just">
              <a:spcBef>
                <a:spcPts val="600"/>
              </a:spcBef>
            </a:pPr>
            <a:r>
              <a:rPr lang="cs-CZ" sz="1800" b="1" dirty="0">
                <a:latin typeface="Corbel" pitchFamily="34" charset="0"/>
              </a:rPr>
              <a:t>Důchod – dvé složky — </a:t>
            </a:r>
            <a:r>
              <a:rPr lang="cs-CZ" sz="1800" b="1" dirty="0">
                <a:highlight>
                  <a:srgbClr val="FFFF00"/>
                </a:highlight>
                <a:latin typeface="Corbel" pitchFamily="34" charset="0"/>
              </a:rPr>
              <a:t>PERMANENTNÍ </a:t>
            </a:r>
            <a:r>
              <a:rPr lang="cs-CZ" sz="1800" b="1" dirty="0">
                <a:latin typeface="Corbel" pitchFamily="34" charset="0"/>
              </a:rPr>
              <a:t>a </a:t>
            </a:r>
            <a:r>
              <a:rPr lang="cs-CZ" sz="1800" b="1" dirty="0">
                <a:highlight>
                  <a:srgbClr val="FFFF00"/>
                </a:highlight>
                <a:latin typeface="Corbel" pitchFamily="34" charset="0"/>
              </a:rPr>
              <a:t>PŘECHODNÁ</a:t>
            </a:r>
            <a:r>
              <a:rPr lang="cs-CZ" sz="1800" b="1" dirty="0">
                <a:latin typeface="Corbel" pitchFamily="34" charset="0"/>
              </a:rPr>
              <a:t> (viz př. zvýšení platu a výhra v loterii). </a:t>
            </a:r>
          </a:p>
          <a:p>
            <a:pPr marL="266700" indent="-152400" algn="just">
              <a:spcBef>
                <a:spcPts val="600"/>
              </a:spcBef>
            </a:pPr>
            <a:endParaRPr lang="cs-CZ" sz="1800" b="1" dirty="0">
              <a:latin typeface="Corbel" pitchFamily="34" charset="0"/>
            </a:endParaRPr>
          </a:p>
          <a:p>
            <a:pPr marL="266700" indent="-152400" algn="just">
              <a:spcBef>
                <a:spcPts val="600"/>
              </a:spcBef>
            </a:pPr>
            <a:endParaRPr lang="cs-CZ" sz="1800" b="1"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11/32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58955122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65138"/>
            <a:ext cx="8229600" cy="881062"/>
          </a:xfrm>
        </p:spPr>
        <p:txBody>
          <a:bodyPr>
            <a:normAutofit/>
          </a:bodyPr>
          <a:lstStyle/>
          <a:p>
            <a:r>
              <a:rPr lang="cs-CZ" sz="3600" b="1" dirty="0">
                <a:solidFill>
                  <a:srgbClr val="FF0000"/>
                </a:solidFill>
              </a:rPr>
              <a:t>Hypotéza permanentního důchodu </a:t>
            </a:r>
            <a:endParaRPr lang="cs-CZ" sz="3600" dirty="0">
              <a:solidFill>
                <a:srgbClr val="FF0000"/>
              </a:solidFill>
            </a:endParaRPr>
          </a:p>
        </p:txBody>
      </p:sp>
      <p:sp>
        <p:nvSpPr>
          <p:cNvPr id="98" name="Google Shape;98;p14"/>
          <p:cNvSpPr txBox="1">
            <a:spLocks noGrp="1"/>
          </p:cNvSpPr>
          <p:nvPr>
            <p:ph type="body" idx="1"/>
          </p:nvPr>
        </p:nvSpPr>
        <p:spPr>
          <a:xfrm>
            <a:off x="165100" y="1346200"/>
            <a:ext cx="8823625" cy="4826000"/>
          </a:xfrm>
          <a:prstGeom prst="rect">
            <a:avLst/>
          </a:prstGeom>
          <a:noFill/>
          <a:ln>
            <a:noFill/>
          </a:ln>
        </p:spPr>
        <p:txBody>
          <a:bodyPr spcFirstLastPara="1" wrap="square" lIns="91425" tIns="45700" rIns="91425" bIns="45700" anchor="t" anchorCtr="0">
            <a:noAutofit/>
          </a:bodyPr>
          <a:lstStyle/>
          <a:p>
            <a:pPr marL="266700" indent="-152400" algn="just">
              <a:spcBef>
                <a:spcPts val="600"/>
              </a:spcBef>
            </a:pPr>
            <a:r>
              <a:rPr lang="cs-CZ" sz="1800" b="1" dirty="0">
                <a:solidFill>
                  <a:srgbClr val="FF0000"/>
                </a:solidFill>
                <a:latin typeface="Corbel" pitchFamily="34" charset="0"/>
              </a:rPr>
              <a:t>PERMANENTNÍ DŮCHOD: </a:t>
            </a:r>
            <a:r>
              <a:rPr lang="cs-CZ" sz="1800" b="1" dirty="0">
                <a:latin typeface="Corbel" pitchFamily="34" charset="0"/>
              </a:rPr>
              <a:t>důchod, který člověk dlouhodobě očekává. Závisí na jeho bohatství, včetně lidského kapitálu, a na očekávaných pracovních příležitostech.</a:t>
            </a:r>
          </a:p>
          <a:p>
            <a:pPr algn="just">
              <a:spcBef>
                <a:spcPts val="600"/>
              </a:spcBef>
              <a:buFont typeface="Wingdings" panose="05000000000000000000" pitchFamily="2" charset="2"/>
              <a:buChar char="ü"/>
            </a:pPr>
            <a:r>
              <a:rPr lang="cs-CZ" sz="1800" b="1" dirty="0">
                <a:highlight>
                  <a:srgbClr val="FFFF00"/>
                </a:highlight>
                <a:latin typeface="Corbel" pitchFamily="34" charset="0"/>
              </a:rPr>
              <a:t>1. rovnice: běžný důchod Y – permanentní složka YP + přechodná složka YT, </a:t>
            </a:r>
            <a:r>
              <a:rPr lang="cs-CZ" sz="1800" b="1" dirty="0">
                <a:latin typeface="Corbel" pitchFamily="34" charset="0"/>
              </a:rPr>
              <a:t>platí: </a:t>
            </a:r>
          </a:p>
          <a:p>
            <a:pPr algn="just">
              <a:spcBef>
                <a:spcPts val="600"/>
              </a:spcBef>
              <a:buFont typeface="Wingdings" panose="05000000000000000000" pitchFamily="2" charset="2"/>
              <a:buChar char="ü"/>
            </a:pPr>
            <a:endParaRPr lang="cs-CZ" sz="1800" b="1" dirty="0">
              <a:latin typeface="Corbel" pitchFamily="34" charset="0"/>
            </a:endParaRPr>
          </a:p>
          <a:p>
            <a:pPr algn="just">
              <a:spcBef>
                <a:spcPts val="600"/>
              </a:spcBef>
              <a:buFont typeface="Wingdings" panose="05000000000000000000" pitchFamily="2" charset="2"/>
              <a:buChar char="ü"/>
            </a:pPr>
            <a:endParaRPr lang="cs-CZ" sz="1800" b="1" dirty="0">
              <a:latin typeface="Corbel" pitchFamily="34" charset="0"/>
            </a:endParaRPr>
          </a:p>
          <a:p>
            <a:pPr algn="just">
              <a:spcBef>
                <a:spcPts val="600"/>
              </a:spcBef>
              <a:buFont typeface="Wingdings" panose="05000000000000000000" pitchFamily="2" charset="2"/>
              <a:buChar char="ü"/>
            </a:pPr>
            <a:r>
              <a:rPr lang="cs-CZ" sz="1800" b="1" dirty="0">
                <a:highlight>
                  <a:srgbClr val="FFFF00"/>
                </a:highlight>
                <a:latin typeface="Corbel" pitchFamily="34" charset="0"/>
              </a:rPr>
              <a:t>2. rovnice: spotřeba je funkcí permanentního důchodu. </a:t>
            </a:r>
          </a:p>
          <a:p>
            <a:pPr marL="266700" indent="-152400" algn="just">
              <a:spcBef>
                <a:spcPts val="600"/>
              </a:spcBef>
            </a:pPr>
            <a:r>
              <a:rPr lang="cs-CZ" sz="1800" b="1" dirty="0">
                <a:solidFill>
                  <a:srgbClr val="FF0000"/>
                </a:solidFill>
                <a:latin typeface="Corbel" pitchFamily="34" charset="0"/>
              </a:rPr>
              <a:t>Hypotéza permanentního důchodu vysvětluje odlišný průběh krátkodobé a dlouhodobé spotřební funkce: </a:t>
            </a:r>
            <a:r>
              <a:rPr lang="cs-CZ" sz="1800" b="1" dirty="0">
                <a:latin typeface="Corbel" pitchFamily="34" charset="0"/>
              </a:rPr>
              <a:t>Janova spotřební funkce (Obr. 3 — 6.): </a:t>
            </a:r>
          </a:p>
          <a:p>
            <a:pPr algn="just">
              <a:spcBef>
                <a:spcPts val="600"/>
              </a:spcBef>
              <a:buFont typeface="+mj-lt"/>
              <a:buAutoNum type="arabicPeriod"/>
            </a:pPr>
            <a:r>
              <a:rPr lang="cs-CZ" sz="1800" b="1" dirty="0">
                <a:highlight>
                  <a:srgbClr val="FFFF00"/>
                </a:highlight>
                <a:latin typeface="Corbel" pitchFamily="34" charset="0"/>
              </a:rPr>
              <a:t>Krátkodobá spotřební funkce: </a:t>
            </a:r>
            <a:r>
              <a:rPr lang="cs-CZ" sz="1800" b="1" dirty="0">
                <a:latin typeface="Corbel" pitchFamily="34" charset="0"/>
              </a:rPr>
              <a:t>vztah mezi jeho spotřebou a běžným důchodem: jeho spotřeba přitom nereaguje na změny běžného důchodu, ale pouze na změny permanentního důchodu. Ví, že zrněny důchodu způsobené počasím jsou přechodné: </a:t>
            </a:r>
            <a:r>
              <a:rPr lang="cs-CZ" sz="1800" b="1" dirty="0">
                <a:highlight>
                  <a:srgbClr val="FFFF00"/>
                </a:highlight>
                <a:latin typeface="Corbel" pitchFamily="34" charset="0"/>
              </a:rPr>
              <a:t>celý přírůstek přechodně zvýšeného důchodu uspoří </a:t>
            </a:r>
            <a:r>
              <a:rPr lang="cs-CZ" sz="1800" b="1" dirty="0">
                <a:latin typeface="Corbel" pitchFamily="34" charset="0"/>
              </a:rPr>
              <a:t>– pokrytí ztráty ve špatném roce. </a:t>
            </a:r>
          </a:p>
          <a:p>
            <a:pPr algn="just">
              <a:spcBef>
                <a:spcPts val="600"/>
              </a:spcBef>
              <a:buFont typeface="+mj-lt"/>
              <a:buAutoNum type="arabicPeriod"/>
            </a:pPr>
            <a:r>
              <a:rPr lang="cs-CZ" sz="1800" b="1" dirty="0">
                <a:latin typeface="Corbel" pitchFamily="34" charset="0"/>
              </a:rPr>
              <a:t>Změny důchodu způsobené novými hnojivy, cenou benzínu: pokládá za (více méně) permanentní: </a:t>
            </a:r>
            <a:r>
              <a:rPr lang="cs-CZ" sz="1800" b="1" dirty="0">
                <a:highlight>
                  <a:srgbClr val="FFFF00"/>
                </a:highlight>
                <a:latin typeface="Corbel" pitchFamily="34" charset="0"/>
              </a:rPr>
              <a:t>reaguje změnami spotřeby. </a:t>
            </a:r>
          </a:p>
          <a:p>
            <a:pPr marL="266700" indent="-152400" algn="just">
              <a:spcBef>
                <a:spcPts val="600"/>
              </a:spcBef>
            </a:pPr>
            <a:endParaRPr lang="cs-CZ" sz="1800" b="1"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11/32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8A36E14-FE72-F8DC-F71A-FC41DCF8CD1A}"/>
              </a:ext>
            </a:extLst>
          </p:cNvPr>
          <p:cNvPicPr>
            <a:picLocks noChangeAspect="1"/>
          </p:cNvPicPr>
          <p:nvPr/>
        </p:nvPicPr>
        <p:blipFill>
          <a:blip r:embed="rId3"/>
          <a:stretch>
            <a:fillRect/>
          </a:stretch>
        </p:blipFill>
        <p:spPr>
          <a:xfrm>
            <a:off x="3193882" y="2349182"/>
            <a:ext cx="1459398" cy="820738"/>
          </a:xfrm>
          <a:prstGeom prst="rect">
            <a:avLst/>
          </a:prstGeom>
        </p:spPr>
      </p:pic>
    </p:spTree>
    <p:extLst>
      <p:ext uri="{BB962C8B-B14F-4D97-AF65-F5344CB8AC3E}">
        <p14:creationId xmlns:p14="http://schemas.microsoft.com/office/powerpoint/2010/main" val="25701754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362309" y="738569"/>
            <a:ext cx="8229600" cy="568093"/>
          </a:xfrm>
        </p:spPr>
        <p:txBody>
          <a:bodyPr>
            <a:noAutofit/>
          </a:bodyPr>
          <a:lstStyle/>
          <a:p>
            <a:r>
              <a:rPr lang="cs-CZ" sz="3200" b="1" dirty="0">
                <a:solidFill>
                  <a:srgbClr val="FF0000"/>
                </a:solidFill>
              </a:rPr>
              <a:t>Hypotéza permanentního důchodu </a:t>
            </a:r>
            <a:endParaRPr lang="cs-CZ" sz="3200" dirty="0"/>
          </a:p>
        </p:txBody>
      </p:sp>
      <p:sp>
        <p:nvSpPr>
          <p:cNvPr id="98" name="Google Shape;98;p14"/>
          <p:cNvSpPr txBox="1">
            <a:spLocks noGrp="1"/>
          </p:cNvSpPr>
          <p:nvPr>
            <p:ph type="body" idx="1"/>
          </p:nvPr>
        </p:nvSpPr>
        <p:spPr>
          <a:xfrm>
            <a:off x="4907280" y="1306661"/>
            <a:ext cx="3943421" cy="4576553"/>
          </a:xfrm>
          <a:prstGeom prst="rect">
            <a:avLst/>
          </a:prstGeom>
          <a:noFill/>
          <a:ln>
            <a:noFill/>
          </a:ln>
        </p:spPr>
        <p:txBody>
          <a:bodyPr spcFirstLastPara="1" wrap="square" lIns="91425" tIns="45700" rIns="91425" bIns="45700" anchor="t" anchorCtr="0">
            <a:noAutofit/>
          </a:bodyPr>
          <a:lstStyle/>
          <a:p>
            <a:pPr marL="266700" marR="0" lvl="0" indent="-152400" algn="just"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cs-CZ" sz="1800" b="1" i="0" u="none" strike="noStrike" kern="0" cap="none" spc="0" normalizeH="0" baseline="0" noProof="0" dirty="0">
                <a:ln>
                  <a:noFill/>
                </a:ln>
                <a:solidFill>
                  <a:srgbClr val="000000"/>
                </a:solidFill>
                <a:effectLst/>
                <a:uLnTx/>
                <a:uFillTx/>
                <a:latin typeface="Corbel" pitchFamily="34" charset="0"/>
                <a:ea typeface="Calibri"/>
                <a:cs typeface="Calibri"/>
                <a:sym typeface="Calibri"/>
              </a:rPr>
              <a:t>Vysvětlení, proč </a:t>
            </a:r>
          </a:p>
          <a:p>
            <a:pPr marL="266700" marR="0" lvl="0" indent="-152400" algn="just"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cs-CZ" sz="1800" b="1" i="0" u="none" strike="noStrike" kern="0" cap="none" spc="0" normalizeH="0" baseline="0" noProof="0" dirty="0">
                <a:ln>
                  <a:noFill/>
                </a:ln>
                <a:solidFill>
                  <a:srgbClr val="000000"/>
                </a:solidFill>
                <a:effectLst/>
                <a:uLnTx/>
                <a:uFillTx/>
                <a:latin typeface="Corbel" pitchFamily="34" charset="0"/>
                <a:ea typeface="Calibri"/>
                <a:cs typeface="Calibri"/>
                <a:sym typeface="Calibri"/>
              </a:rPr>
              <a:t>v </a:t>
            </a:r>
            <a:r>
              <a:rPr kumimoji="0" lang="cs-CZ" sz="1800" b="1" i="0" u="none" strike="noStrike" kern="0" cap="none" spc="0" normalizeH="0" baseline="0" noProof="0" dirty="0">
                <a:ln>
                  <a:noFill/>
                </a:ln>
                <a:solidFill>
                  <a:srgbClr val="FF0000"/>
                </a:solidFill>
                <a:effectLst/>
                <a:uLnTx/>
                <a:uFillTx/>
                <a:latin typeface="Corbel" pitchFamily="34" charset="0"/>
                <a:ea typeface="Calibri"/>
                <a:cs typeface="Calibri"/>
                <a:sym typeface="Calibri"/>
              </a:rPr>
              <a:t>krátkém období </a:t>
            </a:r>
            <a:r>
              <a:rPr kumimoji="0" lang="cs-CZ" sz="1800" b="1" i="0" u="none" strike="noStrike" kern="0" cap="none" spc="0" normalizeH="0" baseline="0" noProof="0" dirty="0">
                <a:ln>
                  <a:noFill/>
                </a:ln>
                <a:solidFill>
                  <a:srgbClr val="000000"/>
                </a:solidFill>
                <a:effectLst/>
                <a:uLnTx/>
                <a:uFillTx/>
                <a:latin typeface="Corbel" pitchFamily="34" charset="0"/>
                <a:ea typeface="Calibri"/>
                <a:cs typeface="Calibri"/>
                <a:sym typeface="Calibri"/>
              </a:rPr>
              <a:t>– klesající sklon ke spotřebě: </a:t>
            </a:r>
            <a:r>
              <a:rPr kumimoji="0" lang="cs-CZ" sz="1800" b="1" i="0" u="none" strike="noStrike" kern="0" cap="none" spc="0" normalizeH="0" baseline="0" noProof="0" dirty="0">
                <a:ln>
                  <a:noFill/>
                </a:ln>
                <a:solidFill>
                  <a:srgbClr val="FF0000"/>
                </a:solidFill>
                <a:effectLst/>
                <a:uLnTx/>
                <a:uFillTx/>
                <a:latin typeface="Corbel" pitchFamily="34" charset="0"/>
                <a:ea typeface="Calibri"/>
                <a:cs typeface="Calibri"/>
                <a:sym typeface="Calibri"/>
              </a:rPr>
              <a:t>Keynesiánská spotřební funkce,</a:t>
            </a:r>
          </a:p>
          <a:p>
            <a:pPr marL="266700" marR="0" lvl="0" indent="-152400" algn="just"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cs-CZ" sz="1800" b="1" i="0" u="none" strike="noStrike" kern="0" cap="none" spc="0" normalizeH="0" baseline="0" noProof="0" dirty="0">
                <a:ln>
                  <a:noFill/>
                </a:ln>
                <a:solidFill>
                  <a:srgbClr val="000000"/>
                </a:solidFill>
                <a:effectLst/>
                <a:uLnTx/>
                <a:uFillTx/>
                <a:latin typeface="Corbel" pitchFamily="34" charset="0"/>
                <a:ea typeface="Calibri"/>
                <a:cs typeface="Calibri"/>
                <a:sym typeface="Calibri"/>
              </a:rPr>
              <a:t>v </a:t>
            </a:r>
            <a:r>
              <a:rPr kumimoji="0" lang="cs-CZ" sz="1800" b="1" i="0" u="none" strike="noStrike" kern="0" cap="none" spc="0" normalizeH="0" baseline="0" noProof="0" dirty="0">
                <a:ln>
                  <a:noFill/>
                </a:ln>
                <a:solidFill>
                  <a:srgbClr val="FF0000"/>
                </a:solidFill>
                <a:effectLst/>
                <a:uLnTx/>
                <a:uFillTx/>
                <a:latin typeface="Corbel" pitchFamily="34" charset="0"/>
                <a:ea typeface="Calibri"/>
                <a:cs typeface="Calibri"/>
                <a:sym typeface="Calibri"/>
              </a:rPr>
              <a:t>dlouhém období </a:t>
            </a:r>
            <a:r>
              <a:rPr kumimoji="0" lang="cs-CZ" sz="1800" b="1" i="0" u="none" strike="noStrike" kern="0" cap="none" spc="0" normalizeH="0" baseline="0" noProof="0" dirty="0">
                <a:ln>
                  <a:noFill/>
                </a:ln>
                <a:solidFill>
                  <a:srgbClr val="000000"/>
                </a:solidFill>
                <a:effectLst/>
                <a:uLnTx/>
                <a:uFillTx/>
                <a:latin typeface="Corbel" pitchFamily="34" charset="0"/>
                <a:ea typeface="Calibri"/>
                <a:cs typeface="Calibri"/>
                <a:sym typeface="Calibri"/>
              </a:rPr>
              <a:t>– sklon ke spotřebě stálý: </a:t>
            </a:r>
            <a:r>
              <a:rPr kumimoji="0" lang="cs-CZ" sz="1800" b="1" i="0" u="none" strike="noStrike" kern="0" cap="none" spc="0" normalizeH="0" baseline="0" noProof="0" dirty="0" err="1">
                <a:ln>
                  <a:noFill/>
                </a:ln>
                <a:solidFill>
                  <a:srgbClr val="FF0000"/>
                </a:solidFill>
                <a:effectLst/>
                <a:uLnTx/>
                <a:uFillTx/>
                <a:latin typeface="Corbel" pitchFamily="34" charset="0"/>
                <a:ea typeface="Calibri"/>
                <a:cs typeface="Calibri"/>
                <a:sym typeface="Calibri"/>
              </a:rPr>
              <a:t>Kuznetsovy</a:t>
            </a:r>
            <a:r>
              <a:rPr kumimoji="0" lang="cs-CZ" sz="1800" b="1" i="0" u="none" strike="noStrike" kern="0" cap="none" spc="0" normalizeH="0" baseline="0" noProof="0" dirty="0">
                <a:ln>
                  <a:noFill/>
                </a:ln>
                <a:solidFill>
                  <a:srgbClr val="FF0000"/>
                </a:solidFill>
                <a:effectLst/>
                <a:uLnTx/>
                <a:uFillTx/>
                <a:latin typeface="Corbel" pitchFamily="34" charset="0"/>
                <a:ea typeface="Calibri"/>
                <a:cs typeface="Calibri"/>
                <a:sym typeface="Calibri"/>
              </a:rPr>
              <a:t> výzkumy). </a:t>
            </a:r>
          </a:p>
          <a:p>
            <a:pPr marR="0" lvl="0" algn="just" defTabSz="914400" rtl="0" eaLnBrk="1" fontAlgn="auto" latinLnBrk="0" hangingPunct="1">
              <a:lnSpc>
                <a:spcPct val="100000"/>
              </a:lnSpc>
              <a:spcBef>
                <a:spcPts val="600"/>
              </a:spcBef>
              <a:spcAft>
                <a:spcPts val="0"/>
              </a:spcAft>
              <a:buClr>
                <a:srgbClr val="000000"/>
              </a:buClr>
              <a:buSzPts val="1800"/>
              <a:buFont typeface="Wingdings" panose="05000000000000000000" pitchFamily="2" charset="2"/>
              <a:buChar char="Ø"/>
              <a:tabLst/>
              <a:defRPr/>
            </a:pPr>
            <a:r>
              <a:rPr kumimoji="0" lang="cs-CZ" sz="1800" b="1" i="0" u="none" strike="noStrike" kern="0" cap="none" spc="0" normalizeH="0" baseline="0" noProof="0" dirty="0">
                <a:ln>
                  <a:noFill/>
                </a:ln>
                <a:solidFill>
                  <a:srgbClr val="000000"/>
                </a:solidFill>
                <a:effectLst/>
                <a:uLnTx/>
                <a:uFillTx/>
                <a:latin typeface="Corbel" pitchFamily="34" charset="0"/>
                <a:ea typeface="Calibri"/>
                <a:cs typeface="Calibri"/>
                <a:sym typeface="Calibri"/>
              </a:rPr>
              <a:t>Ekonomové totiž sledují závislost spotřeby na běžném důchodu: </a:t>
            </a:r>
            <a:r>
              <a:rPr kumimoji="0" lang="cs-CZ" sz="1800" b="1" i="0" u="none" strike="noStrike" kern="0" cap="none" spc="0" normalizeH="0" baseline="0" noProof="0" dirty="0">
                <a:ln>
                  <a:noFill/>
                </a:ln>
                <a:solidFill>
                  <a:srgbClr val="000000"/>
                </a:solidFill>
                <a:effectLst/>
                <a:highlight>
                  <a:srgbClr val="FFFF00"/>
                </a:highlight>
                <a:uLnTx/>
                <a:uFillTx/>
                <a:latin typeface="Corbel" pitchFamily="34" charset="0"/>
                <a:ea typeface="Calibri"/>
                <a:cs typeface="Calibri"/>
                <a:sym typeface="Calibri"/>
              </a:rPr>
              <a:t>statistika neumí odlišit běžný důchod od permanentního!!!;</a:t>
            </a:r>
          </a:p>
          <a:p>
            <a:pPr marR="0" lvl="0" algn="just" defTabSz="914400" rtl="0" eaLnBrk="1" fontAlgn="auto" latinLnBrk="0" hangingPunct="1">
              <a:lnSpc>
                <a:spcPct val="100000"/>
              </a:lnSpc>
              <a:spcBef>
                <a:spcPts val="600"/>
              </a:spcBef>
              <a:spcAft>
                <a:spcPts val="0"/>
              </a:spcAft>
              <a:buClr>
                <a:srgbClr val="000000"/>
              </a:buClr>
              <a:buSzPts val="1800"/>
              <a:buFont typeface="Wingdings" panose="05000000000000000000" pitchFamily="2" charset="2"/>
              <a:buChar char="Ø"/>
              <a:tabLst/>
              <a:defRPr/>
            </a:pPr>
            <a:r>
              <a:rPr lang="cs-CZ" sz="1800" b="1" dirty="0">
                <a:solidFill>
                  <a:srgbClr val="000000"/>
                </a:solidFill>
                <a:latin typeface="Corbel" pitchFamily="34" charset="0"/>
              </a:rPr>
              <a:t>P</a:t>
            </a:r>
            <a:r>
              <a:rPr kumimoji="0" lang="cs-CZ" sz="1800" b="1" i="0" u="none" strike="noStrike" kern="0" cap="none" spc="0" normalizeH="0" baseline="0" noProof="0" dirty="0" err="1">
                <a:ln>
                  <a:noFill/>
                </a:ln>
                <a:solidFill>
                  <a:srgbClr val="000000"/>
                </a:solidFill>
                <a:effectLst/>
                <a:uLnTx/>
                <a:uFillTx/>
                <a:latin typeface="Corbel" pitchFamily="34" charset="0"/>
                <a:ea typeface="Calibri"/>
                <a:cs typeface="Calibri"/>
                <a:sym typeface="Calibri"/>
              </a:rPr>
              <a:t>ouze</a:t>
            </a:r>
            <a:r>
              <a:rPr kumimoji="0" lang="cs-CZ" sz="1800" b="1" i="0" u="none" strike="noStrike" kern="0" cap="none" spc="0" normalizeH="0" baseline="0" noProof="0" dirty="0">
                <a:ln>
                  <a:noFill/>
                </a:ln>
                <a:solidFill>
                  <a:srgbClr val="000000"/>
                </a:solidFill>
                <a:effectLst/>
                <a:uLnTx/>
                <a:uFillTx/>
                <a:latin typeface="Corbel" pitchFamily="34" charset="0"/>
                <a:ea typeface="Calibri"/>
                <a:cs typeface="Calibri"/>
                <a:sym typeface="Calibri"/>
              </a:rPr>
              <a:t> člověk sám, často neurčitě, si uvědomuje, která změna je přechodní a která permanentní. </a:t>
            </a:r>
          </a:p>
          <a:p>
            <a:pPr marR="0" lvl="0" algn="just" defTabSz="914400" rtl="0" eaLnBrk="1" fontAlgn="auto" latinLnBrk="0" hangingPunct="1">
              <a:lnSpc>
                <a:spcPct val="100000"/>
              </a:lnSpc>
              <a:spcBef>
                <a:spcPts val="600"/>
              </a:spcBef>
              <a:spcAft>
                <a:spcPts val="0"/>
              </a:spcAft>
              <a:buClr>
                <a:srgbClr val="000000"/>
              </a:buClr>
              <a:buSzPts val="1800"/>
              <a:buFont typeface="Wingdings" panose="05000000000000000000" pitchFamily="2" charset="2"/>
              <a:buChar char="Ø"/>
              <a:tabLst/>
              <a:defRPr/>
            </a:pPr>
            <a:endParaRPr lang="cs-CZ" sz="1800" b="1" dirty="0">
              <a:solidFill>
                <a:srgbClr val="000000"/>
              </a:solidFill>
              <a:latin typeface="Corbel" pitchFamily="34" charset="0"/>
            </a:endParaRPr>
          </a:p>
          <a:p>
            <a:pPr algn="just">
              <a:spcBef>
                <a:spcPts val="600"/>
              </a:spcBef>
            </a:pPr>
            <a:endParaRPr lang="cs-CZ" sz="3500"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12/32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7B8BAFC-4BB6-04E2-436C-03F248F738C8}"/>
              </a:ext>
            </a:extLst>
          </p:cNvPr>
          <p:cNvPicPr>
            <a:picLocks noChangeAspect="1"/>
          </p:cNvPicPr>
          <p:nvPr/>
        </p:nvPicPr>
        <p:blipFill>
          <a:blip r:embed="rId3"/>
          <a:stretch>
            <a:fillRect/>
          </a:stretch>
        </p:blipFill>
        <p:spPr>
          <a:xfrm>
            <a:off x="362307" y="1593687"/>
            <a:ext cx="4656223" cy="3825572"/>
          </a:xfrm>
          <a:prstGeom prst="rect">
            <a:avLst/>
          </a:prstGeom>
        </p:spPr>
      </p:pic>
    </p:spTree>
    <p:extLst>
      <p:ext uri="{BB962C8B-B14F-4D97-AF65-F5344CB8AC3E}">
        <p14:creationId xmlns:p14="http://schemas.microsoft.com/office/powerpoint/2010/main" val="173905878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7000" y="1337676"/>
            <a:ext cx="8758208" cy="4525963"/>
          </a:xfrm>
          <a:prstGeom prst="rect">
            <a:avLst/>
          </a:prstGeom>
          <a:noFill/>
          <a:ln>
            <a:noFill/>
          </a:ln>
        </p:spPr>
        <p:txBody>
          <a:bodyPr spcFirstLastPara="1" wrap="square" lIns="91425" tIns="45700" rIns="91425" bIns="45700" anchor="t" anchorCtr="0">
            <a:normAutofit fontScale="70000" lnSpcReduction="20000"/>
          </a:bodyPr>
          <a:lstStyle/>
          <a:p>
            <a:pPr marL="628650" indent="-514350" algn="just">
              <a:buFont typeface="+mj-lt"/>
              <a:buAutoNum type="arabicPeriod"/>
            </a:pPr>
            <a:r>
              <a:rPr lang="cs-CZ" b="1" dirty="0">
                <a:latin typeface="Times New Roman" panose="02020603050405020304" pitchFamily="18" charset="0"/>
                <a:cs typeface="Times New Roman" panose="02020603050405020304" pitchFamily="18" charset="0"/>
              </a:rPr>
              <a:t>Období je dost dlouhé na to, abychom mohli abstrahovat od </a:t>
            </a:r>
            <a:r>
              <a:rPr lang="cs-CZ" b="1" dirty="0">
                <a:highlight>
                  <a:srgbClr val="FFFF00"/>
                </a:highlight>
                <a:latin typeface="Times New Roman" panose="02020603050405020304" pitchFamily="18" charset="0"/>
                <a:cs typeface="Times New Roman" panose="02020603050405020304" pitchFamily="18" charset="0"/>
              </a:rPr>
              <a:t>krátkodobých cenových a mzdových strnulostí, </a:t>
            </a:r>
            <a:r>
              <a:rPr lang="cs-CZ" b="1" dirty="0">
                <a:latin typeface="Times New Roman" panose="02020603050405020304" pitchFamily="18" charset="0"/>
                <a:cs typeface="Times New Roman" panose="02020603050405020304" pitchFamily="18" charset="0"/>
              </a:rPr>
              <a:t>které jsou způsobovány fixováním cen a mezd ve smlouvách. Ceny a mzdy jsou </a:t>
            </a:r>
            <a:r>
              <a:rPr lang="cs-CZ" b="1" dirty="0">
                <a:highlight>
                  <a:srgbClr val="FFFF00"/>
                </a:highlight>
                <a:latin typeface="Times New Roman" panose="02020603050405020304" pitchFamily="18" charset="0"/>
                <a:cs typeface="Times New Roman" panose="02020603050405020304" pitchFamily="18" charset="0"/>
              </a:rPr>
              <a:t>v dlouhém období pružné. </a:t>
            </a:r>
          </a:p>
          <a:p>
            <a:pPr marL="628650" indent="-514350" algn="just">
              <a:buFont typeface="+mj-lt"/>
              <a:buAutoNum type="arabicPeriod"/>
            </a:pPr>
            <a:r>
              <a:rPr lang="cs-CZ" b="1" dirty="0">
                <a:latin typeface="Times New Roman" panose="02020603050405020304" pitchFamily="18" charset="0"/>
                <a:cs typeface="Times New Roman" panose="02020603050405020304" pitchFamily="18" charset="0"/>
              </a:rPr>
              <a:t>Období je dost dlouhé na to, aby domácnosti a firmy byly schopny získávat z trhů spolehlivé informace o tržních cenách a mzdách a </a:t>
            </a:r>
            <a:r>
              <a:rPr lang="cs-CZ" b="1" dirty="0">
                <a:highlight>
                  <a:srgbClr val="FFFF00"/>
                </a:highlight>
                <a:latin typeface="Times New Roman" panose="02020603050405020304" pitchFamily="18" charset="0"/>
                <a:cs typeface="Times New Roman" panose="02020603050405020304" pitchFamily="18" charset="0"/>
              </a:rPr>
              <a:t>nepodléhaly peněžním iluzím: ceny a mzdy skutečné se neliší od očekávaných. </a:t>
            </a:r>
          </a:p>
          <a:p>
            <a:pPr marL="628650" indent="-514350" algn="just">
              <a:buFont typeface="+mj-lt"/>
              <a:buAutoNum type="arabicPeriod"/>
            </a:pPr>
            <a:r>
              <a:rPr lang="cs-CZ" b="1" dirty="0">
                <a:latin typeface="Times New Roman" panose="02020603050405020304" pitchFamily="18" charset="0"/>
                <a:cs typeface="Times New Roman" panose="02020603050405020304" pitchFamily="18" charset="0"/>
              </a:rPr>
              <a:t>Prozatím nepočítáme s růstem kapitálu ani s technologickým pokrokem, tudíž nepředpokládáme ekonomický růst.</a:t>
            </a:r>
          </a:p>
          <a:p>
            <a:pPr algn="just">
              <a:buFont typeface="Wingdings" panose="05000000000000000000" pitchFamily="2" charset="2"/>
              <a:buChar char="Ø"/>
            </a:pPr>
            <a:r>
              <a:rPr lang="cs-CZ" b="1" dirty="0">
                <a:highlight>
                  <a:srgbClr val="FFFF00"/>
                </a:highlight>
                <a:latin typeface="Times New Roman" panose="02020603050405020304" pitchFamily="18" charset="0"/>
                <a:cs typeface="Times New Roman" panose="02020603050405020304" pitchFamily="18" charset="0"/>
              </a:rPr>
              <a:t>Model je statický. </a:t>
            </a:r>
          </a:p>
          <a:p>
            <a:pPr marL="114300" indent="0" algn="just">
              <a:buNone/>
            </a:pPr>
            <a:endParaRPr lang="cs-CZ" b="1" dirty="0">
              <a:latin typeface="Times New Roman" panose="02020603050405020304" pitchFamily="18" charset="0"/>
              <a:cs typeface="Times New Roman" panose="02020603050405020304" pitchFamily="18" charset="0"/>
            </a:endParaRPr>
          </a:p>
          <a:p>
            <a:pPr marL="114300" indent="0" algn="just">
              <a:buNone/>
            </a:pPr>
            <a:endParaRPr lang="cs-CZ" b="1" dirty="0">
              <a:latin typeface="Times New Roman" panose="02020603050405020304" pitchFamily="18" charset="0"/>
              <a:cs typeface="Times New Roman" panose="02020603050405020304" pitchFamily="18" charset="0"/>
            </a:endParaRPr>
          </a:p>
          <a:p>
            <a:pPr marL="114300" indent="0" algn="just">
              <a:buNone/>
            </a:pPr>
            <a:r>
              <a:rPr lang="cs-CZ" b="1" dirty="0">
                <a:latin typeface="Times New Roman" panose="02020603050405020304" pitchFamily="18" charset="0"/>
                <a:cs typeface="Times New Roman" panose="02020603050405020304" pitchFamily="18" charset="0"/>
              </a:rPr>
              <a:t>Dynamickým model ekonomického růstu — další část. </a:t>
            </a:r>
          </a:p>
          <a:p>
            <a:pPr marL="114300" indent="0" algn="just">
              <a:buNone/>
            </a:pPr>
            <a:endParaRPr lang="cs-CZ" b="1" dirty="0">
              <a:latin typeface="Times New Roman" panose="02020603050405020304" pitchFamily="18" charset="0"/>
              <a:cs typeface="Times New Roman" panose="02020603050405020304" pitchFamily="18"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567D1754-2AD6-4A93-A76A-AAC64C2DE960}"/>
              </a:ext>
            </a:extLst>
          </p:cNvPr>
          <p:cNvSpPr>
            <a:spLocks noGrp="1"/>
          </p:cNvSpPr>
          <p:nvPr>
            <p:ph type="title"/>
          </p:nvPr>
        </p:nvSpPr>
        <p:spPr>
          <a:xfrm>
            <a:off x="457200" y="715413"/>
            <a:ext cx="8229600" cy="767751"/>
          </a:xfrm>
        </p:spPr>
        <p:txBody>
          <a:bodyPr>
            <a:normAutofit fontScale="90000"/>
          </a:bodyPr>
          <a:lstStyle/>
          <a:p>
            <a:r>
              <a:rPr lang="cs-CZ" sz="2800" b="1"/>
              <a:t>Statický model dlouhého období – 3 předpoklady: </a:t>
            </a:r>
            <a:br>
              <a:rPr lang="cs-CZ" sz="2800" b="1"/>
            </a:br>
            <a:endParaRPr lang="cs-CZ" sz="2800" b="1"/>
          </a:p>
        </p:txBody>
      </p:sp>
    </p:spTree>
    <p:extLst>
      <p:ext uri="{BB962C8B-B14F-4D97-AF65-F5344CB8AC3E}">
        <p14:creationId xmlns:p14="http://schemas.microsoft.com/office/powerpoint/2010/main" val="75883482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19185"/>
            <a:ext cx="8229600" cy="644912"/>
          </a:xfrm>
        </p:spPr>
        <p:txBody>
          <a:bodyPr>
            <a:noAutofit/>
          </a:bodyPr>
          <a:lstStyle/>
          <a:p>
            <a:r>
              <a:rPr lang="cs-CZ" sz="3200" b="1" dirty="0">
                <a:solidFill>
                  <a:srgbClr val="FF0000"/>
                </a:solidFill>
              </a:rPr>
              <a:t>Hypotéza permanentního důchodu </a:t>
            </a:r>
            <a:endParaRPr lang="cs-CZ" sz="3200" dirty="0"/>
          </a:p>
        </p:txBody>
      </p:sp>
      <p:sp>
        <p:nvSpPr>
          <p:cNvPr id="98" name="Google Shape;98;p14"/>
          <p:cNvSpPr txBox="1">
            <a:spLocks noGrp="1"/>
          </p:cNvSpPr>
          <p:nvPr>
            <p:ph type="body" idx="1"/>
          </p:nvPr>
        </p:nvSpPr>
        <p:spPr>
          <a:xfrm>
            <a:off x="155274" y="1264097"/>
            <a:ext cx="8861725" cy="4974718"/>
          </a:xfrm>
          <a:prstGeom prst="rect">
            <a:avLst/>
          </a:prstGeom>
          <a:noFill/>
          <a:ln>
            <a:noFill/>
          </a:ln>
        </p:spPr>
        <p:txBody>
          <a:bodyPr spcFirstLastPara="1" wrap="square" lIns="91425" tIns="45700" rIns="91425" bIns="45700" anchor="t" anchorCtr="0">
            <a:noAutofit/>
          </a:bodyPr>
          <a:lstStyle/>
          <a:p>
            <a:pPr marL="514350" indent="-514350" algn="just">
              <a:spcBef>
                <a:spcPts val="600"/>
              </a:spcBef>
              <a:buFont typeface="+mj-lt"/>
              <a:buAutoNum type="arabicPeriod"/>
              <a:tabLst>
                <a:tab pos="355600" algn="l"/>
              </a:tabLst>
            </a:pP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V krátkém období: běžný důchod zahrnuje permanentní i přechodnou část, </a:t>
            </a:r>
          </a:p>
          <a:p>
            <a:pPr marL="514350" indent="-514350" algn="just">
              <a:spcBef>
                <a:spcPts val="600"/>
              </a:spcBef>
              <a:buFont typeface="+mj-lt"/>
              <a:buAutoNum type="arabicPeriod"/>
              <a:tabLst>
                <a:tab pos="355600" algn="l"/>
              </a:tabLst>
            </a:pP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v dlouhém období: přechodné výkyvy důchodu se ruší a pozorujeme pouze změny permanentní</a:t>
            </a:r>
            <a:r>
              <a:rPr lang="cs-CZ" sz="2800" dirty="0">
                <a:latin typeface="Calibri" panose="020F0502020204030204" pitchFamily="34" charset="0"/>
                <a:ea typeface="Calibri" panose="020F0502020204030204" pitchFamily="34" charset="0"/>
                <a:cs typeface="Calibri" panose="020F0502020204030204" pitchFamily="34" charset="0"/>
              </a:rPr>
              <a:t>. </a:t>
            </a:r>
          </a:p>
          <a:p>
            <a:pPr indent="-457200" algn="just">
              <a:spcBef>
                <a:spcPts val="600"/>
              </a:spcBef>
              <a:tabLst>
                <a:tab pos="355600" algn="l"/>
              </a:tabLst>
            </a:pPr>
            <a:r>
              <a:rPr lang="cs-CZ" sz="2800" dirty="0">
                <a:latin typeface="Calibri" panose="020F0502020204030204" pitchFamily="34" charset="0"/>
                <a:ea typeface="Calibri" panose="020F0502020204030204" pitchFamily="34" charset="0"/>
                <a:cs typeface="Calibri" panose="020F0502020204030204" pitchFamily="34" charset="0"/>
              </a:rPr>
              <a:t>=&gt; </a:t>
            </a:r>
            <a:r>
              <a:rPr lang="cs-CZ" sz="2800" dirty="0">
                <a:solidFill>
                  <a:srgbClr val="FF0000"/>
                </a:solidFill>
                <a:latin typeface="Calibri" panose="020F0502020204030204" pitchFamily="34" charset="0"/>
                <a:ea typeface="Calibri" panose="020F0502020204030204" pitchFamily="34" charset="0"/>
                <a:cs typeface="Calibri" panose="020F0502020204030204" pitchFamily="34" charset="0"/>
              </a:rPr>
              <a:t>jiný průběh funkcí!!!. </a:t>
            </a:r>
          </a:p>
          <a:p>
            <a:pPr indent="-457200" algn="just">
              <a:spcBef>
                <a:spcPts val="600"/>
              </a:spcBef>
              <a:tabLst>
                <a:tab pos="355600" algn="l"/>
              </a:tabLst>
            </a:pPr>
            <a:r>
              <a:rPr lang="cs-CZ" sz="2800" dirty="0">
                <a:latin typeface="Calibri" panose="020F0502020204030204" pitchFamily="34" charset="0"/>
                <a:ea typeface="Calibri" panose="020F0502020204030204" pitchFamily="34" charset="0"/>
                <a:cs typeface="Calibri" panose="020F0502020204030204" pitchFamily="34" charset="0"/>
              </a:rPr>
              <a:t>Další důvod </a:t>
            </a:r>
            <a:r>
              <a:rPr lang="cs-CZ" sz="2800" b="1" dirty="0">
                <a:latin typeface="Calibri" panose="020F0502020204030204" pitchFamily="34" charset="0"/>
                <a:ea typeface="Calibri" panose="020F0502020204030204" pitchFamily="34" charset="0"/>
                <a:cs typeface="Calibri" panose="020F0502020204030204" pitchFamily="34" charset="0"/>
              </a:rPr>
              <a:t>odlišného průběhu krátkodobé a dlouhodobé spotřební funkce: </a:t>
            </a: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OPATRNÁ OČEKÁVÁNÍ </a:t>
            </a:r>
            <a:r>
              <a:rPr lang="cs-CZ" sz="2800" b="1" dirty="0">
                <a:latin typeface="Calibri" panose="020F0502020204030204" pitchFamily="34" charset="0"/>
                <a:ea typeface="Calibri" panose="020F0502020204030204" pitchFamily="34" charset="0"/>
                <a:cs typeface="Calibri" panose="020F0502020204030204" pitchFamily="34" charset="0"/>
              </a:rPr>
              <a:t>– člověku se zvýší důchod – není si jistý, zda jde o přechodné nebo permanentní zvýšení – opatrnost – zpočátku nepovažují zvýšení za permanentní.  </a:t>
            </a:r>
          </a:p>
          <a:p>
            <a:pPr indent="-457200">
              <a:spcBef>
                <a:spcPts val="600"/>
              </a:spcBef>
              <a:tabLst>
                <a:tab pos="355600" algn="l"/>
              </a:tabLst>
            </a:pPr>
            <a:endParaRPr lang="cs-CZ" sz="2800" dirty="0">
              <a:latin typeface="Calibri" panose="020F0502020204030204" pitchFamily="34" charset="0"/>
              <a:ea typeface="Calibri" panose="020F0502020204030204" pitchFamily="34" charset="0"/>
              <a:cs typeface="Calibri" panose="020F0502020204030204" pitchFamily="34" charset="0"/>
            </a:endParaRPr>
          </a:p>
          <a:p>
            <a:pPr indent="-457200">
              <a:spcBef>
                <a:spcPts val="600"/>
              </a:spcBef>
              <a:tabLst>
                <a:tab pos="355600" algn="l"/>
              </a:tabLst>
            </a:pPr>
            <a:endParaRPr lang="cs-CZ" sz="2800"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13/32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47028629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619760" y="565969"/>
            <a:ext cx="8229600" cy="746512"/>
          </a:xfrm>
        </p:spPr>
        <p:txBody>
          <a:bodyPr>
            <a:noAutofit/>
          </a:bodyPr>
          <a:lstStyle/>
          <a:p>
            <a:r>
              <a:rPr lang="cs-CZ" sz="3200" b="1" dirty="0">
                <a:solidFill>
                  <a:srgbClr val="FF0000"/>
                </a:solidFill>
              </a:rPr>
              <a:t>Hypotéza permanentního důchodu </a:t>
            </a:r>
            <a:endParaRPr lang="cs-CZ" sz="3200" dirty="0"/>
          </a:p>
        </p:txBody>
      </p:sp>
      <p:sp>
        <p:nvSpPr>
          <p:cNvPr id="98" name="Google Shape;98;p14"/>
          <p:cNvSpPr txBox="1">
            <a:spLocks noGrp="1"/>
          </p:cNvSpPr>
          <p:nvPr>
            <p:ph type="body" idx="1"/>
          </p:nvPr>
        </p:nvSpPr>
        <p:spPr>
          <a:xfrm>
            <a:off x="5420362" y="1549400"/>
            <a:ext cx="3596638" cy="4465320"/>
          </a:xfrm>
          <a:prstGeom prst="rect">
            <a:avLst/>
          </a:prstGeom>
          <a:noFill/>
          <a:ln>
            <a:noFill/>
          </a:ln>
        </p:spPr>
        <p:txBody>
          <a:bodyPr spcFirstLastPara="1" wrap="square" lIns="91425" tIns="45700" rIns="91425" bIns="45700" anchor="t" anchorCtr="0">
            <a:noAutofit/>
          </a:bodyPr>
          <a:lstStyle/>
          <a:p>
            <a:pPr marL="0" marR="0" algn="just">
              <a:spcBef>
                <a:spcPts val="0"/>
              </a:spcBef>
              <a:spcAft>
                <a:spcPts val="0"/>
              </a:spcAft>
            </a:pPr>
            <a:r>
              <a:rPr lang="cs-CZ" sz="1800" b="1" dirty="0">
                <a:effectLst/>
                <a:latin typeface="Calibri" panose="020F0502020204030204" pitchFamily="34" charset="0"/>
              </a:rPr>
              <a:t>Když se časem přesvědčí, že se jejich důchod drží na vyšší úrovni, zvýší spotřebu. </a:t>
            </a:r>
          </a:p>
          <a:p>
            <a:pPr marL="0" marR="0" algn="just">
              <a:spcBef>
                <a:spcPts val="0"/>
              </a:spcBef>
              <a:spcAft>
                <a:spcPts val="0"/>
              </a:spcAft>
              <a:buFont typeface="Wingdings" panose="05000000000000000000" pitchFamily="2" charset="2"/>
              <a:buChar char="Ø"/>
            </a:pPr>
            <a:r>
              <a:rPr lang="cs-CZ" sz="1800" b="1" dirty="0">
                <a:effectLst/>
                <a:latin typeface="Calibri" panose="020F0502020204030204" pitchFamily="34" charset="0"/>
              </a:rPr>
              <a:t>Obr.: Pan Horáček zpočátku považuje zvýšení důchodu za přechodné a zvýší spotřebu nepatrně. Později se přesvědčí, je zvýšení důchodu permanentní, a zvýší spotřebu více:</a:t>
            </a:r>
          </a:p>
          <a:p>
            <a:pPr marL="0" marR="0" algn="just">
              <a:spcBef>
                <a:spcPts val="0"/>
              </a:spcBef>
              <a:spcAft>
                <a:spcPts val="0"/>
              </a:spcAft>
              <a:buFont typeface="Wingdings" panose="05000000000000000000" pitchFamily="2" charset="2"/>
              <a:buChar char="Ø"/>
            </a:pPr>
            <a:r>
              <a:rPr lang="cs-CZ" sz="1800" b="1" dirty="0">
                <a:effectLst/>
                <a:highlight>
                  <a:srgbClr val="FFFF00"/>
                </a:highlight>
                <a:latin typeface="Calibri" panose="020F0502020204030204" pitchFamily="34" charset="0"/>
              </a:rPr>
              <a:t>= </a:t>
            </a:r>
            <a:r>
              <a:rPr lang="cs-CZ" sz="1800" b="1" dirty="0">
                <a:solidFill>
                  <a:srgbClr val="FF0000"/>
                </a:solidFill>
                <a:effectLst/>
                <a:highlight>
                  <a:srgbClr val="FFFF00"/>
                </a:highlight>
                <a:latin typeface="Calibri" panose="020F0502020204030204" pitchFamily="34" charset="0"/>
              </a:rPr>
              <a:t>spotřeba reaguje na změny důchodu v krátkém období slabě a v dlouhém období silněji. </a:t>
            </a:r>
          </a:p>
          <a:p>
            <a:pPr marL="0" marR="0" algn="just">
              <a:spcBef>
                <a:spcPts val="0"/>
              </a:spcBef>
              <a:spcAft>
                <a:spcPts val="0"/>
              </a:spcAft>
              <a:buFont typeface="Wingdings" panose="05000000000000000000" pitchFamily="2" charset="2"/>
              <a:buChar char="Ø"/>
            </a:pPr>
            <a:r>
              <a:rPr lang="cs-CZ" sz="1800" b="1" dirty="0">
                <a:solidFill>
                  <a:srgbClr val="FF0000"/>
                </a:solidFill>
                <a:effectLst/>
                <a:highlight>
                  <a:srgbClr val="FFFF00"/>
                </a:highlight>
                <a:latin typeface="Calibri" panose="020F0502020204030204" pitchFamily="34" charset="0"/>
              </a:rPr>
              <a:t>V krátkém období pozorujeme klesající sklon ke spotřebě, zatímco v dlouhém období nikoli. </a:t>
            </a:r>
          </a:p>
          <a:p>
            <a:pPr indent="-457200" algn="just">
              <a:spcBef>
                <a:spcPts val="600"/>
              </a:spcBef>
              <a:tabLst>
                <a:tab pos="355600" algn="l"/>
              </a:tabLst>
            </a:pPr>
            <a:endParaRPr lang="cs-CZ" sz="3000" b="1" dirty="0">
              <a:latin typeface="Calibri" panose="020F0502020204030204" pitchFamily="34" charset="0"/>
              <a:ea typeface="Calibri" panose="020F0502020204030204" pitchFamily="34" charset="0"/>
              <a:cs typeface="Calibri" panose="020F0502020204030204" pitchFamily="34" charset="0"/>
            </a:endParaRPr>
          </a:p>
          <a:p>
            <a:pPr indent="-457200" algn="just">
              <a:spcBef>
                <a:spcPts val="600"/>
              </a:spcBef>
              <a:tabLst>
                <a:tab pos="355600" algn="l"/>
              </a:tabLst>
            </a:pPr>
            <a:endParaRPr lang="cs-CZ" sz="3000" b="1"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13/32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ECB2DD3-0586-E2AA-26AF-7A6A3895E48E}"/>
              </a:ext>
            </a:extLst>
          </p:cNvPr>
          <p:cNvPicPr>
            <a:picLocks noChangeAspect="1"/>
          </p:cNvPicPr>
          <p:nvPr/>
        </p:nvPicPr>
        <p:blipFill>
          <a:blip r:embed="rId3"/>
          <a:srcRect l="8916"/>
          <a:stretch/>
        </p:blipFill>
        <p:spPr>
          <a:xfrm>
            <a:off x="127001" y="1476308"/>
            <a:ext cx="5293360" cy="4006984"/>
          </a:xfrm>
          <a:prstGeom prst="rect">
            <a:avLst/>
          </a:prstGeom>
        </p:spPr>
      </p:pic>
    </p:spTree>
    <p:extLst>
      <p:ext uri="{BB962C8B-B14F-4D97-AF65-F5344CB8AC3E}">
        <p14:creationId xmlns:p14="http://schemas.microsoft.com/office/powerpoint/2010/main" val="302618700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19185"/>
            <a:ext cx="8229600" cy="644912"/>
          </a:xfrm>
        </p:spPr>
        <p:txBody>
          <a:bodyPr>
            <a:noAutofit/>
          </a:bodyPr>
          <a:lstStyle/>
          <a:p>
            <a:r>
              <a:rPr lang="cs-CZ" sz="3200" b="1" dirty="0">
                <a:solidFill>
                  <a:srgbClr val="FF0000"/>
                </a:solidFill>
              </a:rPr>
              <a:t>Tři základní modely spotřební funkce - shrnutí</a:t>
            </a:r>
            <a:endParaRPr lang="cs-CZ" sz="3200" dirty="0"/>
          </a:p>
        </p:txBody>
      </p:sp>
      <p:sp>
        <p:nvSpPr>
          <p:cNvPr id="98" name="Google Shape;98;p14"/>
          <p:cNvSpPr txBox="1">
            <a:spLocks noGrp="1"/>
          </p:cNvSpPr>
          <p:nvPr>
            <p:ph type="body" idx="1"/>
          </p:nvPr>
        </p:nvSpPr>
        <p:spPr>
          <a:xfrm>
            <a:off x="155274" y="1264097"/>
            <a:ext cx="8861725" cy="4974718"/>
          </a:xfrm>
          <a:prstGeom prst="rect">
            <a:avLst/>
          </a:prstGeom>
          <a:noFill/>
          <a:ln>
            <a:noFill/>
          </a:ln>
        </p:spPr>
        <p:txBody>
          <a:bodyPr spcFirstLastPara="1" wrap="square" lIns="91425" tIns="45700" rIns="91425" bIns="45700" anchor="t" anchorCtr="0">
            <a:noAutofit/>
          </a:bodyPr>
          <a:lstStyle/>
          <a:p>
            <a:pPr marL="514350" indent="-514350" algn="just">
              <a:spcBef>
                <a:spcPts val="600"/>
              </a:spcBef>
              <a:tabLst>
                <a:tab pos="355600" algn="l"/>
              </a:tabLst>
            </a:pPr>
            <a:r>
              <a:rPr lang="cs-CZ" sz="2000" b="1" dirty="0">
                <a:latin typeface="Calibri" panose="020F0502020204030204" pitchFamily="34" charset="0"/>
                <a:ea typeface="Calibri" panose="020F0502020204030204" pitchFamily="34" charset="0"/>
                <a:cs typeface="Calibri" panose="020F0502020204030204" pitchFamily="34" charset="0"/>
              </a:rPr>
              <a:t>Nejsou navzájem v rozporu, doplňují se a vytvářejí </a:t>
            </a:r>
            <a:r>
              <a:rPr lang="cs-CZ" sz="2000" b="1" dirty="0">
                <a:highlight>
                  <a:srgbClr val="FFFF00"/>
                </a:highlight>
                <a:latin typeface="Calibri" panose="020F0502020204030204" pitchFamily="34" charset="0"/>
                <a:ea typeface="Calibri" panose="020F0502020204030204" pitchFamily="34" charset="0"/>
                <a:cs typeface="Calibri" panose="020F0502020204030204" pitchFamily="34" charset="0"/>
              </a:rPr>
              <a:t>teorii spotřební funkce. </a:t>
            </a:r>
          </a:p>
          <a:p>
            <a:pPr marL="514350" indent="-514350" algn="just">
              <a:spcBef>
                <a:spcPts val="600"/>
              </a:spcBef>
              <a:buFont typeface="+mj-lt"/>
              <a:buAutoNum type="arabicPeriod"/>
              <a:tabLst>
                <a:tab pos="355600" algn="l"/>
              </a:tabLst>
            </a:pPr>
            <a:r>
              <a:rPr lang="cs-CZ" sz="2000" b="1" dirty="0">
                <a:highlight>
                  <a:srgbClr val="FFFF00"/>
                </a:highlight>
                <a:latin typeface="Calibri" panose="020F0502020204030204" pitchFamily="34" charset="0"/>
                <a:ea typeface="Calibri" panose="020F0502020204030204" pitchFamily="34" charset="0"/>
                <a:cs typeface="Calibri" panose="020F0502020204030204" pitchFamily="34" charset="0"/>
              </a:rPr>
              <a:t>Model </a:t>
            </a:r>
            <a:r>
              <a:rPr lang="cs-CZ" sz="2000" b="1" dirty="0" err="1">
                <a:highlight>
                  <a:srgbClr val="FFFF00"/>
                </a:highlight>
                <a:latin typeface="Calibri" panose="020F0502020204030204" pitchFamily="34" charset="0"/>
                <a:ea typeface="Calibri" panose="020F0502020204030204" pitchFamily="34" charset="0"/>
                <a:cs typeface="Calibri" panose="020F0502020204030204" pitchFamily="34" charset="0"/>
              </a:rPr>
              <a:t>mezičasové</a:t>
            </a:r>
            <a:r>
              <a:rPr lang="cs-CZ" sz="2000" b="1" dirty="0">
                <a:highlight>
                  <a:srgbClr val="FFFF00"/>
                </a:highlight>
                <a:latin typeface="Calibri" panose="020F0502020204030204" pitchFamily="34" charset="0"/>
                <a:ea typeface="Calibri" panose="020F0502020204030204" pitchFamily="34" charset="0"/>
                <a:cs typeface="Calibri" panose="020F0502020204030204" pitchFamily="34" charset="0"/>
              </a:rPr>
              <a:t> volby: </a:t>
            </a:r>
            <a:r>
              <a:rPr lang="cs-CZ" sz="2000" b="1" dirty="0">
                <a:latin typeface="Calibri" panose="020F0502020204030204" pitchFamily="34" charset="0"/>
                <a:ea typeface="Calibri" panose="020F0502020204030204" pitchFamily="34" charset="0"/>
                <a:cs typeface="Calibri" panose="020F0502020204030204" pitchFamily="34" charset="0"/>
              </a:rPr>
              <a:t>spotřeba člověka se řídí jeho rozhodováním mezi přítomným a očekávaným budoucím důchodem. </a:t>
            </a:r>
          </a:p>
          <a:p>
            <a:pPr marL="514350" indent="-514350" algn="just">
              <a:spcBef>
                <a:spcPts val="600"/>
              </a:spcBef>
              <a:buFont typeface="+mj-lt"/>
              <a:buAutoNum type="arabicPeriod"/>
              <a:tabLst>
                <a:tab pos="355600" algn="l"/>
              </a:tabLst>
            </a:pPr>
            <a:r>
              <a:rPr lang="cs-CZ" sz="2000" b="1" dirty="0">
                <a:highlight>
                  <a:srgbClr val="FFFF00"/>
                </a:highlight>
                <a:latin typeface="Calibri" panose="020F0502020204030204" pitchFamily="34" charset="0"/>
                <a:ea typeface="Calibri" panose="020F0502020204030204" pitchFamily="34" charset="0"/>
                <a:cs typeface="Calibri" panose="020F0502020204030204" pitchFamily="34" charset="0"/>
              </a:rPr>
              <a:t>Hypotéza životního cyklu: </a:t>
            </a:r>
            <a:r>
              <a:rPr lang="cs-CZ" sz="2000" b="1" dirty="0">
                <a:latin typeface="Calibri" panose="020F0502020204030204" pitchFamily="34" charset="0"/>
                <a:ea typeface="Calibri" panose="020F0502020204030204" pitchFamily="34" charset="0"/>
                <a:cs typeface="Calibri" panose="020F0502020204030204" pitchFamily="34" charset="0"/>
              </a:rPr>
              <a:t>celoživotní spotřeba se odvozuje od celoživotního důchodu, člověk snaží mít v průběhu života pokud možno stejnou spotřebu. </a:t>
            </a:r>
          </a:p>
          <a:p>
            <a:pPr marL="514350" indent="-514350" algn="just">
              <a:spcBef>
                <a:spcPts val="600"/>
              </a:spcBef>
              <a:buFont typeface="+mj-lt"/>
              <a:buAutoNum type="arabicPeriod"/>
              <a:tabLst>
                <a:tab pos="355600" algn="l"/>
              </a:tabLst>
            </a:pPr>
            <a:r>
              <a:rPr lang="cs-CZ" sz="2000" b="1" dirty="0">
                <a:highlight>
                  <a:srgbClr val="FFFF00"/>
                </a:highlight>
                <a:latin typeface="Calibri" panose="020F0502020204030204" pitchFamily="34" charset="0"/>
                <a:ea typeface="Calibri" panose="020F0502020204030204" pitchFamily="34" charset="0"/>
                <a:cs typeface="Calibri" panose="020F0502020204030204" pitchFamily="34" charset="0"/>
              </a:rPr>
              <a:t>Hypotéza permanentního důchodu: </a:t>
            </a:r>
            <a:r>
              <a:rPr lang="cs-CZ" sz="2000" b="1" dirty="0">
                <a:latin typeface="Calibri" panose="020F0502020204030204" pitchFamily="34" charset="0"/>
                <a:ea typeface="Calibri" panose="020F0502020204030204" pitchFamily="34" charset="0"/>
                <a:cs typeface="Calibri" panose="020F0502020204030204" pitchFamily="34" charset="0"/>
              </a:rPr>
              <a:t>člověk přizpůsobuje spotřebu nikoli změnám běžného důchodu ale změnám permanentního důchodu, krátkodobá spotřební funkce – odlišný průběh než dlouhodobá spotřební funkce. Dlouhodobou spotřební funkci pak můžeme zapsat: </a:t>
            </a:r>
          </a:p>
          <a:p>
            <a:pPr marL="0" indent="0" algn="just">
              <a:spcBef>
                <a:spcPts val="600"/>
              </a:spcBef>
              <a:buNone/>
              <a:tabLst>
                <a:tab pos="355600" algn="l"/>
              </a:tabLst>
            </a:pPr>
            <a:r>
              <a:rPr lang="cs-CZ" sz="2000" b="1" dirty="0">
                <a:latin typeface="Calibri" panose="020F0502020204030204" pitchFamily="34" charset="0"/>
                <a:ea typeface="Calibri" panose="020F0502020204030204" pitchFamily="34" charset="0"/>
                <a:cs typeface="Calibri" panose="020F0502020204030204" pitchFamily="34" charset="0"/>
              </a:rPr>
              <a:t> </a:t>
            </a:r>
          </a:p>
          <a:p>
            <a:pPr indent="-457200">
              <a:spcBef>
                <a:spcPts val="600"/>
              </a:spcBef>
              <a:tabLst>
                <a:tab pos="355600" algn="l"/>
              </a:tabLst>
            </a:pPr>
            <a:endParaRPr lang="cs-CZ" sz="2000" dirty="0">
              <a:latin typeface="Calibri" panose="020F0502020204030204" pitchFamily="34" charset="0"/>
              <a:ea typeface="Calibri" panose="020F0502020204030204" pitchFamily="34" charset="0"/>
              <a:cs typeface="Calibri" panose="020F0502020204030204" pitchFamily="34" charset="0"/>
            </a:endParaRPr>
          </a:p>
          <a:p>
            <a:pPr indent="-457200">
              <a:spcBef>
                <a:spcPts val="600"/>
              </a:spcBef>
              <a:tabLst>
                <a:tab pos="355600" algn="l"/>
              </a:tabLst>
            </a:pPr>
            <a:endParaRPr lang="cs-CZ" sz="2000"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13/32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ED129B8-A71F-E0D0-C40E-B029E0A30066}"/>
              </a:ext>
            </a:extLst>
          </p:cNvPr>
          <p:cNvPicPr>
            <a:picLocks noChangeAspect="1"/>
          </p:cNvPicPr>
          <p:nvPr/>
        </p:nvPicPr>
        <p:blipFill>
          <a:blip r:embed="rId3"/>
          <a:srcRect t="22873"/>
          <a:stretch/>
        </p:blipFill>
        <p:spPr>
          <a:xfrm>
            <a:off x="599440" y="4507874"/>
            <a:ext cx="7294880" cy="1557646"/>
          </a:xfrm>
          <a:prstGeom prst="rect">
            <a:avLst/>
          </a:prstGeom>
        </p:spPr>
      </p:pic>
    </p:spTree>
    <p:extLst>
      <p:ext uri="{BB962C8B-B14F-4D97-AF65-F5344CB8AC3E}">
        <p14:creationId xmlns:p14="http://schemas.microsoft.com/office/powerpoint/2010/main" val="155070002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579120" y="715993"/>
            <a:ext cx="8229600" cy="545790"/>
          </a:xfrm>
        </p:spPr>
        <p:txBody>
          <a:bodyPr>
            <a:noAutofit/>
          </a:bodyPr>
          <a:lstStyle/>
          <a:p>
            <a:r>
              <a:rPr lang="cs-CZ" sz="3200" b="1" dirty="0"/>
              <a:t>Funkce úspor </a:t>
            </a:r>
            <a:endParaRPr lang="cs-CZ" sz="3200" dirty="0"/>
          </a:p>
        </p:txBody>
      </p:sp>
      <p:sp>
        <p:nvSpPr>
          <p:cNvPr id="98" name="Google Shape;98;p14"/>
          <p:cNvSpPr txBox="1">
            <a:spLocks noGrp="1"/>
          </p:cNvSpPr>
          <p:nvPr>
            <p:ph type="body" idx="1"/>
          </p:nvPr>
        </p:nvSpPr>
        <p:spPr>
          <a:xfrm>
            <a:off x="146050" y="1113286"/>
            <a:ext cx="8851900" cy="5028721"/>
          </a:xfrm>
          <a:prstGeom prst="rect">
            <a:avLst/>
          </a:prstGeom>
          <a:noFill/>
          <a:ln>
            <a:noFill/>
          </a:ln>
        </p:spPr>
        <p:txBody>
          <a:bodyPr spcFirstLastPara="1" wrap="square" lIns="91425" tIns="45700" rIns="91425" bIns="45700" anchor="t" anchorCtr="0">
            <a:noAutofit/>
          </a:bodyPr>
          <a:lstStyle/>
          <a:p>
            <a:pPr>
              <a:spcBef>
                <a:spcPts val="600"/>
              </a:spcBef>
            </a:pPr>
            <a:r>
              <a:rPr lang="cs-CZ" sz="2000" b="1" dirty="0">
                <a:latin typeface="Corbel" pitchFamily="34" charset="0"/>
              </a:rPr>
              <a:t>Odvodíme ze spotřební funkce. </a:t>
            </a:r>
          </a:p>
          <a:p>
            <a:pPr algn="just">
              <a:spcBef>
                <a:spcPts val="600"/>
              </a:spcBef>
            </a:pPr>
            <a:r>
              <a:rPr lang="cs-CZ" sz="2000" b="1" dirty="0">
                <a:highlight>
                  <a:srgbClr val="FFFF00"/>
                </a:highlight>
                <a:latin typeface="Corbel" pitchFamily="34" charset="0"/>
              </a:rPr>
              <a:t>Domácnosti rozdělují disponibilní důchod mezi spotřebu a úspory —nespotřebovaná část důchodu: </a:t>
            </a:r>
          </a:p>
          <a:p>
            <a:pPr>
              <a:spcBef>
                <a:spcPts val="600"/>
              </a:spcBef>
            </a:pPr>
            <a:endParaRPr lang="cs-CZ" sz="2000" b="1" dirty="0">
              <a:latin typeface="Corbel" pitchFamily="34" charset="0"/>
            </a:endParaRPr>
          </a:p>
          <a:p>
            <a:pPr>
              <a:spcBef>
                <a:spcPts val="600"/>
              </a:spcBef>
            </a:pPr>
            <a:endParaRPr lang="cs-CZ" sz="2000" b="1" dirty="0">
              <a:latin typeface="Corbel" pitchFamily="34" charset="0"/>
            </a:endParaRPr>
          </a:p>
          <a:p>
            <a:pPr>
              <a:spcBef>
                <a:spcPts val="600"/>
              </a:spcBef>
            </a:pPr>
            <a:r>
              <a:rPr lang="cs-CZ" sz="2000" b="1" dirty="0">
                <a:highlight>
                  <a:srgbClr val="FFFF00"/>
                </a:highlight>
                <a:latin typeface="Corbel" pitchFamily="34" charset="0"/>
              </a:rPr>
              <a:t>Úspory závisejí na disponibilním důchodu a na úrokové míre:</a:t>
            </a:r>
          </a:p>
          <a:p>
            <a:pPr>
              <a:spcBef>
                <a:spcPts val="600"/>
              </a:spcBef>
            </a:pPr>
            <a:r>
              <a:rPr lang="cs-CZ" sz="2000" b="1" dirty="0">
                <a:highlight>
                  <a:srgbClr val="FFFF00"/>
                </a:highlight>
                <a:latin typeface="Corbel" pitchFamily="34" charset="0"/>
              </a:rPr>
              <a:t>Zvýšení disponibilního důchodu = zvýšení spotřeby i úspor. </a:t>
            </a:r>
          </a:p>
          <a:p>
            <a:pPr>
              <a:spcBef>
                <a:spcPts val="600"/>
              </a:spcBef>
            </a:pPr>
            <a:endParaRPr lang="cs-CZ" sz="2000" b="1" dirty="0">
              <a:latin typeface="Corbel" pitchFamily="34" charset="0"/>
            </a:endParaRPr>
          </a:p>
          <a:p>
            <a:pPr>
              <a:spcBef>
                <a:spcPts val="600"/>
              </a:spcBef>
            </a:pPr>
            <a:r>
              <a:rPr lang="cs-CZ" sz="2000" b="1" dirty="0">
                <a:latin typeface="Corbel" pitchFamily="34" charset="0"/>
              </a:rPr>
              <a:t>Rozdělení důchodu mezi spotřebu a úspory pak závisí na úrokové míre:</a:t>
            </a:r>
          </a:p>
          <a:p>
            <a:pPr algn="just">
              <a:spcBef>
                <a:spcPts val="600"/>
              </a:spcBef>
              <a:buFont typeface="Wingdings" panose="05000000000000000000" pitchFamily="2" charset="2"/>
              <a:buChar char="Ø"/>
            </a:pPr>
            <a:r>
              <a:rPr lang="cs-CZ" sz="2000" b="1" dirty="0">
                <a:solidFill>
                  <a:srgbClr val="FF0000"/>
                </a:solidFill>
                <a:latin typeface="Corbel" pitchFamily="34" charset="0"/>
              </a:rPr>
              <a:t>ZVÝŠENÍ ÚROKOVÉ MÍRY </a:t>
            </a:r>
            <a:r>
              <a:rPr lang="cs-CZ" sz="2000" b="1" dirty="0">
                <a:latin typeface="Corbel" pitchFamily="34" charset="0"/>
              </a:rPr>
              <a:t>působí prostřednictvím </a:t>
            </a:r>
            <a:r>
              <a:rPr lang="cs-CZ" sz="2000" b="1" dirty="0">
                <a:solidFill>
                  <a:srgbClr val="FF0000"/>
                </a:solidFill>
                <a:latin typeface="Corbel" pitchFamily="34" charset="0"/>
              </a:rPr>
              <a:t>SUBSTITUČNÍHO EFEKTU </a:t>
            </a:r>
            <a:r>
              <a:rPr lang="cs-CZ" sz="2000" b="1" dirty="0">
                <a:latin typeface="Corbel" pitchFamily="34" charset="0"/>
              </a:rPr>
              <a:t>na pokles spotřeby a na zvýšení úspor – vyplývá z </a:t>
            </a:r>
            <a:r>
              <a:rPr lang="cs-CZ" sz="2000" b="1" dirty="0">
                <a:solidFill>
                  <a:srgbClr val="FF0000"/>
                </a:solidFill>
                <a:latin typeface="Corbel" pitchFamily="34" charset="0"/>
              </a:rPr>
              <a:t>modelu </a:t>
            </a:r>
            <a:r>
              <a:rPr lang="cs-CZ" sz="2000" b="1" dirty="0" err="1">
                <a:solidFill>
                  <a:srgbClr val="FF0000"/>
                </a:solidFill>
                <a:latin typeface="Corbel" pitchFamily="34" charset="0"/>
              </a:rPr>
              <a:t>mezičasové</a:t>
            </a:r>
            <a:r>
              <a:rPr lang="cs-CZ" sz="2000" b="1" dirty="0">
                <a:solidFill>
                  <a:srgbClr val="FF0000"/>
                </a:solidFill>
                <a:latin typeface="Corbel" pitchFamily="34" charset="0"/>
              </a:rPr>
              <a:t> volby: =&gt; </a:t>
            </a:r>
            <a:r>
              <a:rPr lang="cs-CZ" sz="2000" b="1" dirty="0">
                <a:latin typeface="Corbel" pitchFamily="34" charset="0"/>
              </a:rPr>
              <a:t>úspory jsou přímo úměrné disponibilnímu důchodu i reálné úrokové míře. </a:t>
            </a:r>
          </a:p>
          <a:p>
            <a:pPr>
              <a:spcBef>
                <a:spcPts val="600"/>
              </a:spcBef>
            </a:pPr>
            <a:endParaRPr lang="cs-CZ" sz="2000" b="1"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14/32</a:t>
            </a:r>
            <a:endParaRPr sz="1200" b="1" dirty="0">
              <a:solidFill>
                <a:srgbClr val="FF000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2219245F-AE77-FF63-9B5F-BC87E38F5062}"/>
              </a:ext>
            </a:extLst>
          </p:cNvPr>
          <p:cNvPicPr>
            <a:picLocks noChangeAspect="1"/>
          </p:cNvPicPr>
          <p:nvPr/>
        </p:nvPicPr>
        <p:blipFill>
          <a:blip r:embed="rId3"/>
          <a:stretch>
            <a:fillRect/>
          </a:stretch>
        </p:blipFill>
        <p:spPr>
          <a:xfrm>
            <a:off x="1293962" y="2234913"/>
            <a:ext cx="1802162" cy="650240"/>
          </a:xfrm>
          <a:prstGeom prst="rect">
            <a:avLst/>
          </a:prstGeom>
        </p:spPr>
      </p:pic>
      <p:pic>
        <p:nvPicPr>
          <p:cNvPr id="8" name="Picture 7">
            <a:extLst>
              <a:ext uri="{FF2B5EF4-FFF2-40B4-BE49-F238E27FC236}">
                <a16:creationId xmlns:a16="http://schemas.microsoft.com/office/drawing/2014/main" id="{973D2565-42CC-ED1E-AACF-52E4680440C1}"/>
              </a:ext>
            </a:extLst>
          </p:cNvPr>
          <p:cNvPicPr>
            <a:picLocks noChangeAspect="1"/>
          </p:cNvPicPr>
          <p:nvPr/>
        </p:nvPicPr>
        <p:blipFill>
          <a:blip r:embed="rId4"/>
          <a:stretch>
            <a:fillRect/>
          </a:stretch>
        </p:blipFill>
        <p:spPr>
          <a:xfrm>
            <a:off x="4915435" y="2011393"/>
            <a:ext cx="2521686" cy="975647"/>
          </a:xfrm>
          <a:prstGeom prst="rect">
            <a:avLst/>
          </a:prstGeom>
        </p:spPr>
      </p:pic>
    </p:spTree>
    <p:extLst>
      <p:ext uri="{BB962C8B-B14F-4D97-AF65-F5344CB8AC3E}">
        <p14:creationId xmlns:p14="http://schemas.microsoft.com/office/powerpoint/2010/main" val="92677496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558800" y="599980"/>
            <a:ext cx="8229600" cy="679605"/>
          </a:xfrm>
        </p:spPr>
        <p:txBody>
          <a:bodyPr>
            <a:normAutofit fontScale="90000"/>
          </a:bodyPr>
          <a:lstStyle/>
          <a:p>
            <a:r>
              <a:rPr lang="cs-CZ" sz="4400" b="1" dirty="0">
                <a:latin typeface="Corbel" pitchFamily="34" charset="0"/>
              </a:rPr>
              <a:t>Shrnutí</a:t>
            </a:r>
            <a:endParaRPr lang="cs-CZ" dirty="0"/>
          </a:p>
        </p:txBody>
      </p:sp>
      <p:sp>
        <p:nvSpPr>
          <p:cNvPr id="98" name="Google Shape;98;p14"/>
          <p:cNvSpPr txBox="1">
            <a:spLocks noGrp="1"/>
          </p:cNvSpPr>
          <p:nvPr>
            <p:ph type="body" idx="1"/>
          </p:nvPr>
        </p:nvSpPr>
        <p:spPr>
          <a:xfrm>
            <a:off x="165100" y="1361440"/>
            <a:ext cx="8851900" cy="4896580"/>
          </a:xfrm>
          <a:prstGeom prst="rect">
            <a:avLst/>
          </a:prstGeom>
          <a:noFill/>
          <a:ln>
            <a:noFill/>
          </a:ln>
        </p:spPr>
        <p:txBody>
          <a:bodyPr spcFirstLastPara="1" wrap="square" lIns="91425" tIns="45700" rIns="91425" bIns="45700" anchor="t" anchorCtr="0">
            <a:noAutofit/>
          </a:bodyPr>
          <a:lstStyle/>
          <a:p>
            <a:pPr algn="just">
              <a:spcBef>
                <a:spcPts val="600"/>
              </a:spcBef>
            </a:pPr>
            <a:r>
              <a:rPr lang="cs-CZ" sz="2400" b="1" dirty="0">
                <a:latin typeface="Corbel" pitchFamily="34" charset="0"/>
              </a:rPr>
              <a:t>Model všeobecné rovnováhy je vybudovaný na třech předpokladech: (l) ceny a mzdy jsou pružné; (2) skutečné ceny a mzdy se neliší od očekávaných; (3) model je statický, nepočítá s ekonomickým růstem ani s technickým pokrokem. </a:t>
            </a:r>
          </a:p>
          <a:p>
            <a:pPr algn="just">
              <a:spcBef>
                <a:spcPts val="600"/>
              </a:spcBef>
            </a:pPr>
            <a:r>
              <a:rPr lang="cs-CZ" sz="2400" b="1" dirty="0">
                <a:solidFill>
                  <a:srgbClr val="FF0000"/>
                </a:solidFill>
                <a:latin typeface="Corbel" pitchFamily="34" charset="0"/>
              </a:rPr>
              <a:t>Spotřeba je rostoucí funkcí disponibilního důchodu a klesající funkcí reálné úrokové míry. </a:t>
            </a:r>
          </a:p>
          <a:p>
            <a:pPr algn="just">
              <a:spcBef>
                <a:spcPts val="600"/>
              </a:spcBef>
            </a:pPr>
            <a:r>
              <a:rPr lang="cs-CZ" sz="2400" b="1" dirty="0">
                <a:highlight>
                  <a:srgbClr val="FFFF00"/>
                </a:highlight>
                <a:latin typeface="Corbel" pitchFamily="34" charset="0"/>
              </a:rPr>
              <a:t>Keynesiánská spotřební funkce </a:t>
            </a:r>
            <a:r>
              <a:rPr lang="cs-CZ" sz="2400" b="1" dirty="0">
                <a:latin typeface="Corbel" pitchFamily="34" charset="0"/>
              </a:rPr>
              <a:t>obsahuje autonomní složku spotřeby, která nezávisí na důchodu. Funkce je charakterizována konstantním mezním sklonem ke spotřebě a klesajícím průměrným sklonem ke spotřebě. </a:t>
            </a:r>
          </a:p>
          <a:p>
            <a:pPr algn="just">
              <a:spcBef>
                <a:spcPts val="600"/>
              </a:spcBef>
            </a:pPr>
            <a:r>
              <a:rPr lang="cs-CZ" sz="2400" b="1" dirty="0" err="1">
                <a:highlight>
                  <a:srgbClr val="FFFF00"/>
                </a:highlight>
                <a:latin typeface="Corbel" pitchFamily="34" charset="0"/>
              </a:rPr>
              <a:t>Kuznetsovy</a:t>
            </a:r>
            <a:r>
              <a:rPr lang="cs-CZ" sz="2400" b="1" dirty="0">
                <a:highlight>
                  <a:srgbClr val="FFFF00"/>
                </a:highlight>
                <a:latin typeface="Corbel" pitchFamily="34" charset="0"/>
              </a:rPr>
              <a:t> výzkumy </a:t>
            </a:r>
            <a:r>
              <a:rPr lang="cs-CZ" sz="2400" b="1" dirty="0">
                <a:latin typeface="Corbel" pitchFamily="34" charset="0"/>
              </a:rPr>
              <a:t>však ukázaly, že v dlouhém období je i průměrný sklon ke spotřebě stálý. </a:t>
            </a:r>
          </a:p>
          <a:p>
            <a:pPr algn="just">
              <a:spcBef>
                <a:spcPts val="600"/>
              </a:spcBef>
            </a:pPr>
            <a:endParaRPr lang="cs-CZ" sz="2400"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32912472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679605"/>
          </a:xfrm>
        </p:spPr>
        <p:txBody>
          <a:bodyPr>
            <a:normAutofit fontScale="90000"/>
          </a:bodyPr>
          <a:lstStyle/>
          <a:p>
            <a:r>
              <a:rPr lang="cs-CZ" sz="4400" b="1" dirty="0">
                <a:latin typeface="Corbel" pitchFamily="34" charset="0"/>
              </a:rPr>
              <a:t>Shrnutí</a:t>
            </a:r>
            <a:endParaRPr lang="cs-CZ" dirty="0"/>
          </a:p>
        </p:txBody>
      </p:sp>
      <p:sp>
        <p:nvSpPr>
          <p:cNvPr id="98" name="Google Shape;98;p14"/>
          <p:cNvSpPr txBox="1">
            <a:spLocks noGrp="1"/>
          </p:cNvSpPr>
          <p:nvPr>
            <p:ph type="body" idx="1"/>
          </p:nvPr>
        </p:nvSpPr>
        <p:spPr>
          <a:xfrm>
            <a:off x="165100" y="1229360"/>
            <a:ext cx="8851900" cy="5028660"/>
          </a:xfrm>
          <a:prstGeom prst="rect">
            <a:avLst/>
          </a:prstGeom>
          <a:noFill/>
          <a:ln>
            <a:noFill/>
          </a:ln>
        </p:spPr>
        <p:txBody>
          <a:bodyPr spcFirstLastPara="1" wrap="square" lIns="91425" tIns="45700" rIns="91425" bIns="45700" anchor="t" anchorCtr="0">
            <a:noAutofit/>
          </a:bodyPr>
          <a:lstStyle/>
          <a:p>
            <a:pPr algn="just">
              <a:spcBef>
                <a:spcPts val="600"/>
              </a:spcBef>
            </a:pPr>
            <a:r>
              <a:rPr lang="cs-CZ" sz="2000" b="1" dirty="0">
                <a:latin typeface="Corbel" pitchFamily="34" charset="0"/>
              </a:rPr>
              <a:t>Podle </a:t>
            </a:r>
            <a:r>
              <a:rPr lang="cs-CZ" sz="2000" b="1" dirty="0">
                <a:solidFill>
                  <a:srgbClr val="FF0000"/>
                </a:solidFill>
                <a:latin typeface="Corbel" pitchFamily="34" charset="0"/>
              </a:rPr>
              <a:t>hypotézy životního cyklu </a:t>
            </a:r>
            <a:r>
              <a:rPr lang="cs-CZ" sz="2000" b="1" dirty="0">
                <a:latin typeface="Corbel" pitchFamily="34" charset="0"/>
              </a:rPr>
              <a:t>chce mít člověk v průběhu života rovnoměrnou spotřebu. Protože je jeho důchod v mládí a ve stáří obvykle nižší než ve středním věku, vypůjčuje si v mládí a spoří na stáří. </a:t>
            </a:r>
          </a:p>
          <a:p>
            <a:pPr algn="just">
              <a:spcBef>
                <a:spcPts val="600"/>
              </a:spcBef>
            </a:pPr>
            <a:r>
              <a:rPr lang="cs-CZ" sz="2000" b="1" dirty="0">
                <a:latin typeface="Corbel" pitchFamily="34" charset="0"/>
              </a:rPr>
              <a:t>Pokud člověk dokáže odhadnout celoživotní důchod, jeho spotřeba je stálá. Spotřeba se mění pouze v reakci na nepředvídané změny důchodu. </a:t>
            </a:r>
          </a:p>
          <a:p>
            <a:pPr algn="just">
              <a:spcBef>
                <a:spcPts val="600"/>
              </a:spcBef>
            </a:pPr>
            <a:r>
              <a:rPr lang="cs-CZ" sz="2000" b="1" dirty="0">
                <a:latin typeface="Corbel" pitchFamily="34" charset="0"/>
              </a:rPr>
              <a:t>Z </a:t>
            </a:r>
            <a:r>
              <a:rPr lang="cs-CZ" sz="2000" b="1" dirty="0">
                <a:solidFill>
                  <a:srgbClr val="FF0000"/>
                </a:solidFill>
                <a:latin typeface="Corbel" pitchFamily="34" charset="0"/>
              </a:rPr>
              <a:t>hypotézy životního cyklu </a:t>
            </a:r>
            <a:r>
              <a:rPr lang="cs-CZ" sz="2000" b="1" dirty="0">
                <a:latin typeface="Corbel" pitchFamily="34" charset="0"/>
              </a:rPr>
              <a:t>vyplývá, že agregátní spotřeba závisí na věkové struktuře obyvatelstva. </a:t>
            </a:r>
          </a:p>
          <a:p>
            <a:pPr algn="just">
              <a:spcBef>
                <a:spcPts val="600"/>
              </a:spcBef>
            </a:pPr>
            <a:r>
              <a:rPr lang="cs-CZ" sz="2000" b="1" dirty="0">
                <a:latin typeface="Corbel" pitchFamily="34" charset="0"/>
              </a:rPr>
              <a:t>Podle </a:t>
            </a:r>
            <a:r>
              <a:rPr lang="cs-CZ" sz="2000" b="1" dirty="0">
                <a:solidFill>
                  <a:srgbClr val="FF0000"/>
                </a:solidFill>
                <a:latin typeface="Corbel" pitchFamily="34" charset="0"/>
              </a:rPr>
              <a:t>hypotézy permanentního důchodu </a:t>
            </a:r>
            <a:r>
              <a:rPr lang="cs-CZ" sz="2000" b="1" dirty="0">
                <a:latin typeface="Corbel" pitchFamily="34" charset="0"/>
              </a:rPr>
              <a:t>reaguje spotřeba jen na ty změny důchodu, které člověk pokládá za permanentní, nikoli za přechodné. </a:t>
            </a:r>
          </a:p>
          <a:p>
            <a:pPr algn="just">
              <a:spcBef>
                <a:spcPts val="600"/>
              </a:spcBef>
            </a:pPr>
            <a:r>
              <a:rPr lang="cs-CZ" sz="2000" b="1" dirty="0">
                <a:latin typeface="Corbel" pitchFamily="34" charset="0"/>
              </a:rPr>
              <a:t>Z </a:t>
            </a:r>
            <a:r>
              <a:rPr lang="cs-CZ" sz="2000" b="1" dirty="0">
                <a:solidFill>
                  <a:srgbClr val="FF0000"/>
                </a:solidFill>
                <a:latin typeface="Corbel" pitchFamily="34" charset="0"/>
              </a:rPr>
              <a:t>hypotézy permanentního důchodu </a:t>
            </a:r>
            <a:r>
              <a:rPr lang="cs-CZ" sz="2000" b="1" dirty="0">
                <a:latin typeface="Corbel" pitchFamily="34" charset="0"/>
              </a:rPr>
              <a:t>vyplývá, Že krátkodobá spotřební funkce vykazuje klesající sklon ke spotřebě, ale dlouhodobá spotřební funkce vykazuje stály sklon ke spotřebě. </a:t>
            </a:r>
          </a:p>
          <a:p>
            <a:pPr algn="just">
              <a:spcBef>
                <a:spcPts val="600"/>
              </a:spcBef>
            </a:pPr>
            <a:r>
              <a:rPr lang="cs-CZ" sz="2000" b="1" dirty="0">
                <a:solidFill>
                  <a:srgbClr val="FF0000"/>
                </a:solidFill>
                <a:latin typeface="Corbel" pitchFamily="34" charset="0"/>
              </a:rPr>
              <a:t>Funkce úspor je odvozena ze spotřební funkce, neboť úspory jsou nespotřebovanou částí důchodu. Úspory jsou přímo úměrné disponibilnímu důchodu i reálné úrokové míře.  </a:t>
            </a:r>
          </a:p>
          <a:p>
            <a:pPr algn="just">
              <a:spcBef>
                <a:spcPts val="600"/>
              </a:spcBef>
            </a:pPr>
            <a:endParaRPr lang="cs-CZ" sz="2000"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47812363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679605"/>
          </a:xfrm>
        </p:spPr>
        <p:txBody>
          <a:bodyPr>
            <a:noAutofit/>
          </a:bodyPr>
          <a:lstStyle/>
          <a:p>
            <a:r>
              <a:rPr lang="cs-CZ" sz="3200" b="1" dirty="0">
                <a:solidFill>
                  <a:srgbClr val="FF0000"/>
                </a:solidFill>
                <a:latin typeface="Corbel" pitchFamily="34" charset="0"/>
              </a:rPr>
              <a:t>Investice a čistý vývoz: INVESTIČNÍ FUNKCE </a:t>
            </a:r>
            <a:endParaRPr lang="cs-CZ" sz="3200" dirty="0">
              <a:solidFill>
                <a:srgbClr val="FF0000"/>
              </a:solidFill>
            </a:endParaRPr>
          </a:p>
        </p:txBody>
      </p:sp>
      <p:sp>
        <p:nvSpPr>
          <p:cNvPr id="98" name="Google Shape;98;p14"/>
          <p:cNvSpPr txBox="1">
            <a:spLocks noGrp="1"/>
          </p:cNvSpPr>
          <p:nvPr>
            <p:ph type="body" idx="1"/>
          </p:nvPr>
        </p:nvSpPr>
        <p:spPr>
          <a:xfrm>
            <a:off x="165100" y="1229360"/>
            <a:ext cx="8851900" cy="5028660"/>
          </a:xfrm>
          <a:prstGeom prst="rect">
            <a:avLst/>
          </a:prstGeom>
          <a:noFill/>
          <a:ln>
            <a:noFill/>
          </a:ln>
        </p:spPr>
        <p:txBody>
          <a:bodyPr spcFirstLastPara="1" wrap="square" lIns="91425" tIns="45700" rIns="91425" bIns="45700" anchor="t" anchorCtr="0">
            <a:noAutofit/>
          </a:bodyPr>
          <a:lstStyle/>
          <a:p>
            <a:pPr algn="just">
              <a:spcBef>
                <a:spcPts val="600"/>
              </a:spcBef>
            </a:pPr>
            <a:r>
              <a:rPr lang="cs-CZ" sz="2000" b="1" dirty="0">
                <a:highlight>
                  <a:srgbClr val="FFFF00"/>
                </a:highlight>
                <a:latin typeface="Corbel" pitchFamily="34" charset="0"/>
              </a:rPr>
              <a:t>Investice v nejširším slova smyslu: investice firem do fixního kapitálu a do zásob a investice domácností do bytové výstavby a do lidského kapitálu</a:t>
            </a:r>
            <a:r>
              <a:rPr lang="cs-CZ" sz="2000" dirty="0">
                <a:latin typeface="Corbel" pitchFamily="34" charset="0"/>
              </a:rPr>
              <a:t>.</a:t>
            </a:r>
          </a:p>
          <a:p>
            <a:pPr algn="just">
              <a:spcBef>
                <a:spcPts val="600"/>
              </a:spcBef>
            </a:pPr>
            <a:r>
              <a:rPr lang="cs-CZ" sz="2000" b="1" dirty="0">
                <a:latin typeface="Corbel" pitchFamily="34" charset="0"/>
              </a:rPr>
              <a:t>Lidský kapitál </a:t>
            </a:r>
            <a:r>
              <a:rPr lang="cs-CZ" sz="2000" dirty="0">
                <a:latin typeface="Corbel" pitchFamily="34" charset="0"/>
              </a:rPr>
              <a:t>– samostatná problematika; uvažujeme </a:t>
            </a:r>
            <a:r>
              <a:rPr lang="cs-CZ" sz="2000" b="1" dirty="0">
                <a:latin typeface="Corbel" pitchFamily="34" charset="0"/>
              </a:rPr>
              <a:t>jen investice do fyzického kapitálu. </a:t>
            </a:r>
          </a:p>
          <a:p>
            <a:pPr algn="just">
              <a:spcBef>
                <a:spcPts val="600"/>
              </a:spcBef>
            </a:pPr>
            <a:r>
              <a:rPr lang="cs-CZ" sz="2000" b="1" dirty="0">
                <a:latin typeface="Corbel" pitchFamily="34" charset="0"/>
              </a:rPr>
              <a:t>Investice do zásob: plánované (zamýšlené) a neplánované (nezamýšlené):</a:t>
            </a:r>
          </a:p>
          <a:p>
            <a:pPr marL="571500" indent="-457200" algn="just">
              <a:spcBef>
                <a:spcPts val="600"/>
              </a:spcBef>
              <a:buFont typeface="+mj-lt"/>
              <a:buAutoNum type="arabicPeriod"/>
            </a:pPr>
            <a:r>
              <a:rPr lang="cs-CZ" sz="2000" b="1" dirty="0">
                <a:highlight>
                  <a:srgbClr val="FFFF00"/>
                </a:highlight>
                <a:latin typeface="Corbel" pitchFamily="34" charset="0"/>
              </a:rPr>
              <a:t>Plánované investice do zásob </a:t>
            </a:r>
            <a:r>
              <a:rPr lang="cs-CZ" sz="2000" b="1" dirty="0">
                <a:latin typeface="Corbel" pitchFamily="34" charset="0"/>
              </a:rPr>
              <a:t>– taková výši zásob, kterou firmy chtějí udržovat, např., aby mohly plynule uspokojovat objednávky zákazníků; </a:t>
            </a:r>
          </a:p>
          <a:p>
            <a:pPr marL="571500" indent="-457200" algn="just">
              <a:spcBef>
                <a:spcPts val="600"/>
              </a:spcBef>
              <a:buFont typeface="+mj-lt"/>
              <a:buAutoNum type="arabicPeriod"/>
            </a:pPr>
            <a:r>
              <a:rPr lang="cs-CZ" sz="2000" b="1" dirty="0">
                <a:highlight>
                  <a:srgbClr val="FFFF00"/>
                </a:highlight>
                <a:latin typeface="Corbel" pitchFamily="34" charset="0"/>
              </a:rPr>
              <a:t>Neplánované investice do zásob </a:t>
            </a:r>
            <a:r>
              <a:rPr lang="cs-CZ" sz="2000" b="1" dirty="0">
                <a:latin typeface="Corbel" pitchFamily="34" charset="0"/>
              </a:rPr>
              <a:t>– neplánované změny zásob – z důvodů nepředvídatelných změn poptávky; např. při poklesu poptávky – firmě se hromadí na skladě neplánované zásoby neprodaného zboží. </a:t>
            </a:r>
          </a:p>
          <a:p>
            <a:pPr algn="just">
              <a:spcBef>
                <a:spcPts val="600"/>
              </a:spcBef>
              <a:buFont typeface="Wingdings" panose="05000000000000000000" pitchFamily="2" charset="2"/>
              <a:buChar char="ü"/>
            </a:pPr>
            <a:r>
              <a:rPr lang="cs-CZ" sz="2000" b="1" dirty="0">
                <a:highlight>
                  <a:srgbClr val="FFFF00"/>
                </a:highlight>
                <a:latin typeface="Corbel" pitchFamily="34" charset="0"/>
              </a:rPr>
              <a:t>Formulace investiční funkce – jen plánované investice: jsou předmětem investičního rozhodování. </a:t>
            </a:r>
          </a:p>
          <a:p>
            <a:pPr algn="just">
              <a:spcBef>
                <a:spcPts val="600"/>
              </a:spcBef>
            </a:pPr>
            <a:r>
              <a:rPr lang="cs-CZ" sz="2000" b="1" dirty="0">
                <a:latin typeface="Corbel" pitchFamily="34" charset="0"/>
              </a:rPr>
              <a:t>Rozh0dovánÍ podnikatele o investicích:  Př.: očekávané čisté výnosy z dalších autobusů (kapitál) se postupně snižují – Obrázku 4 — 1. </a:t>
            </a:r>
          </a:p>
          <a:p>
            <a:pPr algn="just">
              <a:spcBef>
                <a:spcPts val="600"/>
              </a:spcBef>
            </a:pPr>
            <a:endParaRPr lang="cs-CZ" sz="2000"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05031353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679605"/>
          </a:xfrm>
        </p:spPr>
        <p:txBody>
          <a:bodyPr>
            <a:noAutofit/>
          </a:bodyPr>
          <a:lstStyle/>
          <a:p>
            <a:r>
              <a:rPr lang="cs-CZ" sz="3200" b="1" dirty="0">
                <a:solidFill>
                  <a:srgbClr val="FF0000"/>
                </a:solidFill>
                <a:latin typeface="Corbel" pitchFamily="34" charset="0"/>
              </a:rPr>
              <a:t>Investice a čistý vývoz: INVESTIČNÍ FUNKCE </a:t>
            </a:r>
            <a:endParaRPr lang="cs-CZ" sz="3200" dirty="0">
              <a:solidFill>
                <a:srgbClr val="FF0000"/>
              </a:solidFill>
            </a:endParaRPr>
          </a:p>
        </p:txBody>
      </p:sp>
      <p:sp>
        <p:nvSpPr>
          <p:cNvPr id="98" name="Google Shape;98;p14"/>
          <p:cNvSpPr txBox="1">
            <a:spLocks noGrp="1"/>
          </p:cNvSpPr>
          <p:nvPr>
            <p:ph type="body" idx="1"/>
          </p:nvPr>
        </p:nvSpPr>
        <p:spPr>
          <a:xfrm>
            <a:off x="165100" y="1229360"/>
            <a:ext cx="8851900" cy="5028660"/>
          </a:xfrm>
          <a:prstGeom prst="rect">
            <a:avLst/>
          </a:prstGeom>
          <a:noFill/>
          <a:ln>
            <a:noFill/>
          </a:ln>
        </p:spPr>
        <p:txBody>
          <a:bodyPr spcFirstLastPara="1" wrap="square" lIns="91425" tIns="45700" rIns="91425" bIns="45700" anchor="t" anchorCtr="0">
            <a:noAutofit/>
          </a:bodyPr>
          <a:lstStyle/>
          <a:p>
            <a:pPr algn="just">
              <a:spcBef>
                <a:spcPts val="600"/>
              </a:spcBef>
            </a:pPr>
            <a:r>
              <a:rPr lang="cs-CZ" sz="2000" b="1" dirty="0">
                <a:latin typeface="Corbel" pitchFamily="34" charset="0"/>
              </a:rPr>
              <a:t>Jakmile očekávaný čistý výnos dalšího autobusu klesne pod částku úroku, nevyplatí se již do něj investovat: firma koupí tři autobusy; úroková míra se sníží na 5 %: koupil by ještě čtvrtý autobus. </a:t>
            </a:r>
          </a:p>
          <a:p>
            <a:pPr marL="4846638" lvl="8" indent="-366713">
              <a:spcBef>
                <a:spcPts val="600"/>
              </a:spcBef>
              <a:tabLst>
                <a:tab pos="4479925" algn="l"/>
                <a:tab pos="4572000" algn="l"/>
              </a:tabLst>
            </a:pPr>
            <a:r>
              <a:rPr lang="cs-CZ" b="1" dirty="0">
                <a:latin typeface="Corbel" pitchFamily="34" charset="0"/>
              </a:rPr>
              <a:t>Podnikatel porovnává </a:t>
            </a:r>
            <a:r>
              <a:rPr lang="cs-CZ" b="1" dirty="0">
                <a:highlight>
                  <a:srgbClr val="FFFF00"/>
                </a:highlight>
                <a:latin typeface="Corbel" pitchFamily="34" charset="0"/>
              </a:rPr>
              <a:t>očekávaný čistý výnos investice s nákladem na investici. </a:t>
            </a:r>
          </a:p>
          <a:p>
            <a:pPr marL="4846638" lvl="8" indent="-366713">
              <a:spcBef>
                <a:spcPts val="600"/>
              </a:spcBef>
              <a:tabLst>
                <a:tab pos="4479925" algn="l"/>
                <a:tab pos="4572000" algn="l"/>
              </a:tabLst>
            </a:pPr>
            <a:r>
              <a:rPr lang="cs-CZ" b="1" dirty="0">
                <a:highlight>
                  <a:srgbClr val="FFFF00"/>
                </a:highlight>
                <a:latin typeface="Corbel" pitchFamily="34" charset="0"/>
              </a:rPr>
              <a:t>Očekávaný čistý výnos investice = očekávaný příjem z investice snížený o provozní náklady a o částku opotřebení </a:t>
            </a:r>
          </a:p>
          <a:p>
            <a:pPr marL="4846638" lvl="8" indent="-366713">
              <a:spcBef>
                <a:spcPts val="600"/>
              </a:spcBef>
              <a:tabLst>
                <a:tab pos="4479925" algn="l"/>
                <a:tab pos="4572000" algn="l"/>
              </a:tabLst>
            </a:pPr>
            <a:r>
              <a:rPr lang="cs-CZ" b="1" dirty="0">
                <a:highlight>
                  <a:srgbClr val="FFFF00"/>
                </a:highlight>
                <a:latin typeface="Corbel" pitchFamily="34" charset="0"/>
              </a:rPr>
              <a:t>(</a:t>
            </a:r>
            <a:r>
              <a:rPr lang="cs-CZ" b="1" dirty="0">
                <a:latin typeface="Corbel" pitchFamily="34" charset="0"/>
              </a:rPr>
              <a:t>bereme riziko: Očekávaný výnos = výnos*pravděpodobnost)</a:t>
            </a:r>
          </a:p>
          <a:p>
            <a:pPr lvl="8">
              <a:spcBef>
                <a:spcPts val="600"/>
              </a:spcBef>
            </a:pPr>
            <a:endParaRPr lang="cs-CZ" sz="1800" b="1" dirty="0">
              <a:latin typeface="Corbel" pitchFamily="34" charset="0"/>
            </a:endParaRPr>
          </a:p>
          <a:p>
            <a:pPr algn="just">
              <a:spcBef>
                <a:spcPts val="600"/>
              </a:spcBef>
            </a:pPr>
            <a:endParaRPr lang="cs-CZ" sz="2000"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D9E756C9-DACA-809D-6900-968FD2CFB265}"/>
              </a:ext>
            </a:extLst>
          </p:cNvPr>
          <p:cNvPicPr>
            <a:picLocks noChangeAspect="1"/>
          </p:cNvPicPr>
          <p:nvPr/>
        </p:nvPicPr>
        <p:blipFill>
          <a:blip r:embed="rId3"/>
          <a:srcRect t="40273" b="16179"/>
          <a:stretch/>
        </p:blipFill>
        <p:spPr>
          <a:xfrm>
            <a:off x="334010" y="2529858"/>
            <a:ext cx="4237990" cy="3261342"/>
          </a:xfrm>
          <a:prstGeom prst="rect">
            <a:avLst/>
          </a:prstGeom>
        </p:spPr>
      </p:pic>
    </p:spTree>
    <p:extLst>
      <p:ext uri="{BB962C8B-B14F-4D97-AF65-F5344CB8AC3E}">
        <p14:creationId xmlns:p14="http://schemas.microsoft.com/office/powerpoint/2010/main" val="66515120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679605"/>
          </a:xfrm>
        </p:spPr>
        <p:txBody>
          <a:bodyPr>
            <a:noAutofit/>
          </a:bodyPr>
          <a:lstStyle/>
          <a:p>
            <a:r>
              <a:rPr lang="cs-CZ" sz="3200" b="1" dirty="0">
                <a:solidFill>
                  <a:srgbClr val="FF0000"/>
                </a:solidFill>
                <a:latin typeface="Corbel" pitchFamily="34" charset="0"/>
              </a:rPr>
              <a:t>INVESTIČNÍ FUNKCE: Náklady investice</a:t>
            </a:r>
            <a:endParaRPr lang="cs-CZ" sz="3200" dirty="0">
              <a:solidFill>
                <a:srgbClr val="FF0000"/>
              </a:solidFill>
            </a:endParaRPr>
          </a:p>
        </p:txBody>
      </p:sp>
      <p:sp>
        <p:nvSpPr>
          <p:cNvPr id="98" name="Google Shape;98;p14"/>
          <p:cNvSpPr txBox="1">
            <a:spLocks noGrp="1"/>
          </p:cNvSpPr>
          <p:nvPr>
            <p:ph type="body" idx="1"/>
          </p:nvPr>
        </p:nvSpPr>
        <p:spPr>
          <a:xfrm>
            <a:off x="165100" y="1229360"/>
            <a:ext cx="8851900" cy="502866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cs-CZ" sz="1800" b="1" dirty="0">
                <a:effectLst/>
                <a:latin typeface="Calibri" panose="020F0502020204030204" pitchFamily="34" charset="0"/>
              </a:rPr>
              <a:t>= </a:t>
            </a:r>
            <a:r>
              <a:rPr lang="cs-CZ" sz="1800" b="1" dirty="0">
                <a:effectLst/>
                <a:highlight>
                  <a:srgbClr val="FFFF00"/>
                </a:highlight>
                <a:latin typeface="Calibri" panose="020F0502020204030204" pitchFamily="34" charset="0"/>
              </a:rPr>
              <a:t>ÚROK Z CENY INVESTICE:  </a:t>
            </a:r>
            <a:r>
              <a:rPr lang="cs-CZ" sz="1800" b="1" dirty="0">
                <a:effectLst/>
                <a:latin typeface="Calibri" panose="020F0502020204030204" pitchFamily="34" charset="0"/>
              </a:rPr>
              <a:t>1) úrok explicitní, který podnikatel skutečně platí, pokud si na investici vypůjčil, 2) úrok implicitní, tj. ušlý, který by mohl získat, kdyby místo investice zapůjčil peníze někomu jinému (např. uložil je v bance).</a:t>
            </a:r>
          </a:p>
          <a:p>
            <a:pPr marL="285750" indent="-285750" algn="just">
              <a:spcBef>
                <a:spcPts val="0"/>
              </a:spcBef>
            </a:pPr>
            <a:r>
              <a:rPr lang="cs-CZ" sz="1800" b="1" dirty="0">
                <a:effectLst/>
                <a:latin typeface="Calibri" panose="020F0502020204030204" pitchFamily="34" charset="0"/>
              </a:rPr>
              <a:t>Podnikatel uskuteční investici, pokud je </a:t>
            </a:r>
            <a:r>
              <a:rPr lang="cs-CZ" sz="1800" b="1" dirty="0">
                <a:effectLst/>
                <a:highlight>
                  <a:srgbClr val="FFFF00"/>
                </a:highlight>
                <a:latin typeface="Calibri" panose="020F0502020204030204" pitchFamily="34" charset="0"/>
              </a:rPr>
              <a:t>očekávaný čistý výnos investice </a:t>
            </a:r>
            <a:r>
              <a:rPr lang="cs-CZ" sz="1800" b="1" dirty="0">
                <a:effectLst/>
                <a:latin typeface="Calibri" panose="020F0502020204030204" pitchFamily="34" charset="0"/>
              </a:rPr>
              <a:t>vyšší nebo nanejvýš roven </a:t>
            </a:r>
            <a:r>
              <a:rPr lang="cs-CZ" sz="1800" b="1" dirty="0">
                <a:effectLst/>
                <a:highlight>
                  <a:srgbClr val="FFFF00"/>
                </a:highlight>
                <a:latin typeface="Calibri" panose="020F0502020204030204" pitchFamily="34" charset="0"/>
              </a:rPr>
              <a:t>úrokovému nákladu </a:t>
            </a:r>
            <a:r>
              <a:rPr lang="cs-CZ" sz="1800" b="1" dirty="0">
                <a:effectLst/>
                <a:latin typeface="Calibri" panose="020F0502020204030204" pitchFamily="34" charset="0"/>
              </a:rPr>
              <a:t>na investici: </a:t>
            </a: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r>
              <a:rPr lang="cs-CZ" sz="1800" b="1" dirty="0">
                <a:effectLst/>
                <a:latin typeface="Calibri" panose="020F0502020204030204" pitchFamily="34" charset="0"/>
              </a:rPr>
              <a:t>Úprava: očekávaný výnos Re dělíme tržní cenou investice P: dostaneme očekávanou míru výnosu, pro níž platí: </a:t>
            </a: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r>
              <a:rPr lang="cs-CZ" sz="1800" b="1" dirty="0">
                <a:effectLst/>
                <a:latin typeface="Calibri" panose="020F0502020204030204" pitchFamily="34" charset="0"/>
              </a:rPr>
              <a:t>Podnikatel zvětšuje investice – výnos každé další investice se postupně snižuje; nejprve využije nejvýnosnější investiční příležitosti, postupně investiční příležitosti méně výnosné… Bude zvyšovat investice, dokud </a:t>
            </a:r>
            <a:r>
              <a:rPr lang="cs-CZ" sz="1800" b="1" dirty="0">
                <a:effectLst/>
                <a:highlight>
                  <a:srgbClr val="FFFF00"/>
                </a:highlight>
                <a:latin typeface="Calibri" panose="020F0502020204030204" pitchFamily="34" charset="0"/>
              </a:rPr>
              <a:t>očekávaná míra výnosu neklesne na úroveň úrokové míry. Míru výnosu poslední investice = mezní míra výnosu investic. </a:t>
            </a:r>
            <a:r>
              <a:rPr lang="cs-CZ" sz="1800" b="1" dirty="0">
                <a:effectLst/>
                <a:latin typeface="Calibri" panose="020F0502020204030204" pitchFamily="34" charset="0"/>
              </a:rPr>
              <a:t>Platí:</a:t>
            </a:r>
            <a:endParaRPr lang="cs-CZ" sz="2000" b="1"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0520CBD2-B4E2-C7D3-1974-9F95C5BA7875}"/>
              </a:ext>
            </a:extLst>
          </p:cNvPr>
          <p:cNvPicPr>
            <a:picLocks noChangeAspect="1"/>
          </p:cNvPicPr>
          <p:nvPr/>
        </p:nvPicPr>
        <p:blipFill>
          <a:blip r:embed="rId3"/>
          <a:srcRect t="16535" r="41543" b="71669"/>
          <a:stretch/>
        </p:blipFill>
        <p:spPr>
          <a:xfrm>
            <a:off x="5506721" y="2392149"/>
            <a:ext cx="2865120" cy="859748"/>
          </a:xfrm>
          <a:prstGeom prst="rect">
            <a:avLst/>
          </a:prstGeom>
        </p:spPr>
      </p:pic>
      <p:pic>
        <p:nvPicPr>
          <p:cNvPr id="6" name="Picture 5">
            <a:extLst>
              <a:ext uri="{FF2B5EF4-FFF2-40B4-BE49-F238E27FC236}">
                <a16:creationId xmlns:a16="http://schemas.microsoft.com/office/drawing/2014/main" id="{9E0367AD-1E8A-C631-6ED3-ED585C90D5B5}"/>
              </a:ext>
            </a:extLst>
          </p:cNvPr>
          <p:cNvPicPr>
            <a:picLocks noChangeAspect="1"/>
          </p:cNvPicPr>
          <p:nvPr/>
        </p:nvPicPr>
        <p:blipFill>
          <a:blip r:embed="rId3"/>
          <a:srcRect t="35906" r="36034" b="56944"/>
          <a:stretch/>
        </p:blipFill>
        <p:spPr>
          <a:xfrm>
            <a:off x="3373120" y="3749040"/>
            <a:ext cx="4856479" cy="762000"/>
          </a:xfrm>
          <a:prstGeom prst="rect">
            <a:avLst/>
          </a:prstGeom>
        </p:spPr>
      </p:pic>
      <p:pic>
        <p:nvPicPr>
          <p:cNvPr id="9" name="Picture 8">
            <a:extLst>
              <a:ext uri="{FF2B5EF4-FFF2-40B4-BE49-F238E27FC236}">
                <a16:creationId xmlns:a16="http://schemas.microsoft.com/office/drawing/2014/main" id="{9DB42F66-53B4-6418-CFEB-C0297764E812}"/>
              </a:ext>
            </a:extLst>
          </p:cNvPr>
          <p:cNvPicPr>
            <a:picLocks noChangeAspect="1"/>
          </p:cNvPicPr>
          <p:nvPr/>
        </p:nvPicPr>
        <p:blipFill>
          <a:blip r:embed="rId3"/>
          <a:srcRect l="43349" t="64293" r="48062" b="33222"/>
          <a:stretch/>
        </p:blipFill>
        <p:spPr>
          <a:xfrm>
            <a:off x="6756400" y="5529497"/>
            <a:ext cx="914400" cy="434423"/>
          </a:xfrm>
          <a:prstGeom prst="rect">
            <a:avLst/>
          </a:prstGeom>
        </p:spPr>
      </p:pic>
      <p:pic>
        <p:nvPicPr>
          <p:cNvPr id="10" name="Picture 9">
            <a:extLst>
              <a:ext uri="{FF2B5EF4-FFF2-40B4-BE49-F238E27FC236}">
                <a16:creationId xmlns:a16="http://schemas.microsoft.com/office/drawing/2014/main" id="{44DF1A68-D64F-8290-C767-78258E567E1B}"/>
              </a:ext>
            </a:extLst>
          </p:cNvPr>
          <p:cNvPicPr>
            <a:picLocks noChangeAspect="1"/>
          </p:cNvPicPr>
          <p:nvPr/>
        </p:nvPicPr>
        <p:blipFill>
          <a:blip r:embed="rId3"/>
          <a:srcRect t="67215" b="29060"/>
          <a:stretch/>
        </p:blipFill>
        <p:spPr>
          <a:xfrm>
            <a:off x="534914" y="5811519"/>
            <a:ext cx="3977985" cy="331471"/>
          </a:xfrm>
          <a:prstGeom prst="rect">
            <a:avLst/>
          </a:prstGeom>
        </p:spPr>
      </p:pic>
    </p:spTree>
    <p:extLst>
      <p:ext uri="{BB962C8B-B14F-4D97-AF65-F5344CB8AC3E}">
        <p14:creationId xmlns:p14="http://schemas.microsoft.com/office/powerpoint/2010/main" val="137544465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679605"/>
          </a:xfrm>
        </p:spPr>
        <p:txBody>
          <a:bodyPr>
            <a:noAutofit/>
          </a:bodyPr>
          <a:lstStyle/>
          <a:p>
            <a:r>
              <a:rPr lang="cs-CZ" sz="3200" b="1" dirty="0">
                <a:solidFill>
                  <a:srgbClr val="FF0000"/>
                </a:solidFill>
                <a:latin typeface="Corbel" pitchFamily="34" charset="0"/>
              </a:rPr>
              <a:t>INVESTIČNÍ FUNKCE</a:t>
            </a:r>
            <a:endParaRPr lang="cs-CZ" sz="3200" dirty="0">
              <a:solidFill>
                <a:srgbClr val="FF0000"/>
              </a:solidFill>
            </a:endParaRPr>
          </a:p>
        </p:txBody>
      </p:sp>
      <p:sp>
        <p:nvSpPr>
          <p:cNvPr id="98" name="Google Shape;98;p14"/>
          <p:cNvSpPr txBox="1">
            <a:spLocks noGrp="1"/>
          </p:cNvSpPr>
          <p:nvPr>
            <p:ph type="body" idx="1"/>
          </p:nvPr>
        </p:nvSpPr>
        <p:spPr>
          <a:xfrm>
            <a:off x="165100" y="1229360"/>
            <a:ext cx="8851900" cy="5028660"/>
          </a:xfrm>
          <a:prstGeom prst="rect">
            <a:avLst/>
          </a:prstGeom>
          <a:noFill/>
          <a:ln>
            <a:noFill/>
          </a:ln>
        </p:spPr>
        <p:txBody>
          <a:bodyPr spcFirstLastPara="1" wrap="square" lIns="91425" tIns="45700" rIns="91425" bIns="45700" anchor="t" anchorCtr="0">
            <a:noAutofit/>
          </a:bodyPr>
          <a:lstStyle/>
          <a:p>
            <a:pPr marL="285750" indent="-285750" algn="just">
              <a:spcBef>
                <a:spcPts val="0"/>
              </a:spcBef>
            </a:pPr>
            <a:r>
              <a:rPr lang="cs-CZ" sz="1800" b="1" dirty="0">
                <a:effectLst/>
                <a:latin typeface="Calibri" panose="020F0502020204030204" pitchFamily="34" charset="0"/>
              </a:rPr>
              <a:t>Investice závisejí na očekávané míre výnosu a na reálné úrokové míre = uskutečnění tolik investic, aby byla splněna podmínka</a:t>
            </a:r>
          </a:p>
          <a:p>
            <a:pPr marL="285750" indent="-285750">
              <a:spcBef>
                <a:spcPts val="0"/>
              </a:spcBef>
              <a:buFont typeface="Wingdings" panose="05000000000000000000" pitchFamily="2" charset="2"/>
              <a:buChar char="Ø"/>
            </a:pPr>
            <a:endParaRPr lang="cs-CZ" sz="1800" b="1" dirty="0">
              <a:latin typeface="Calibri" panose="020F0502020204030204" pitchFamily="34" charset="0"/>
            </a:endParaRPr>
          </a:p>
          <a:p>
            <a:pPr marL="285750" indent="-285750">
              <a:spcBef>
                <a:spcPts val="0"/>
              </a:spcBef>
              <a:buFont typeface="Wingdings" panose="05000000000000000000" pitchFamily="2" charset="2"/>
              <a:buChar char="Ø"/>
            </a:pPr>
            <a:r>
              <a:rPr lang="cs-CZ" sz="1800" b="1" dirty="0">
                <a:effectLst/>
                <a:latin typeface="Calibri" panose="020F0502020204030204" pitchFamily="34" charset="0"/>
              </a:rPr>
              <a:t> jsou </a:t>
            </a:r>
            <a:r>
              <a:rPr lang="cs-CZ" sz="1800" b="1" dirty="0">
                <a:effectLst/>
                <a:highlight>
                  <a:srgbClr val="FFFF00"/>
                </a:highlight>
                <a:latin typeface="Calibri" panose="020F0502020204030204" pitchFamily="34" charset="0"/>
              </a:rPr>
              <a:t>investice funkcí reálné úrokové míry</a:t>
            </a:r>
            <a:r>
              <a:rPr lang="cs-CZ" sz="1800" b="1" dirty="0">
                <a:effectLst/>
                <a:latin typeface="Calibri" panose="020F0502020204030204" pitchFamily="34" charset="0"/>
              </a:rPr>
              <a:t>: míra výnosu investic postupně klesá –  </a:t>
            </a:r>
            <a:r>
              <a:rPr lang="cs-CZ" sz="1800" b="1" dirty="0">
                <a:effectLst/>
                <a:highlight>
                  <a:srgbClr val="FFFF00"/>
                </a:highlight>
                <a:latin typeface="Calibri" panose="020F0502020204030204" pitchFamily="34" charset="0"/>
              </a:rPr>
              <a:t>INVESTICE = KLESAJÍCÍ FUNKCE ÚROKOVÉ MÍRY: </a:t>
            </a: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285750" indent="-285750">
              <a:spcBef>
                <a:spcPts val="0"/>
              </a:spcBef>
            </a:pPr>
            <a:endParaRPr lang="cs-CZ" sz="1800" b="1" dirty="0">
              <a:effectLst/>
              <a:latin typeface="Calibri" panose="020F0502020204030204" pitchFamily="34" charset="0"/>
            </a:endParaRPr>
          </a:p>
          <a:p>
            <a:pPr marL="5189538" indent="-525463" algn="just">
              <a:spcBef>
                <a:spcPts val="0"/>
              </a:spcBef>
              <a:buNone/>
            </a:pPr>
            <a:r>
              <a:rPr lang="cs-CZ" sz="1800" b="1" dirty="0">
                <a:effectLst/>
                <a:latin typeface="Calibri" panose="020F0502020204030204" pitchFamily="34" charset="0"/>
              </a:rPr>
              <a:t>Obr. 4 — 2: investiční funkce I: jako závislost investic na reálné úrokové míře. </a:t>
            </a:r>
          </a:p>
          <a:p>
            <a:pPr marL="5189538" indent="-709613" algn="just">
              <a:spcBef>
                <a:spcPts val="0"/>
              </a:spcBef>
              <a:buFont typeface="Wingdings" panose="05000000000000000000" pitchFamily="2" charset="2"/>
              <a:buChar char="Ø"/>
            </a:pPr>
            <a:r>
              <a:rPr lang="cs-CZ" sz="1800" b="1" dirty="0">
                <a:effectLst/>
                <a:latin typeface="Calibri" panose="020F0502020204030204" pitchFamily="34" charset="0"/>
              </a:rPr>
              <a:t>Při úrokové míře r budou investice I, </a:t>
            </a:r>
          </a:p>
          <a:p>
            <a:pPr marL="5189538" indent="-709613" algn="just">
              <a:spcBef>
                <a:spcPts val="0"/>
              </a:spcBef>
              <a:buFont typeface="Wingdings" panose="05000000000000000000" pitchFamily="2" charset="2"/>
              <a:buChar char="Ø"/>
            </a:pPr>
            <a:r>
              <a:rPr lang="cs-CZ" sz="1800" b="1" dirty="0">
                <a:effectLst/>
                <a:latin typeface="Calibri" panose="020F0502020204030204" pitchFamily="34" charset="0"/>
              </a:rPr>
              <a:t>při úrokové míře r' budou investice ľ. </a:t>
            </a:r>
          </a:p>
          <a:p>
            <a:pPr marL="4479925" marR="0" indent="0">
              <a:spcBef>
                <a:spcPts val="0"/>
              </a:spcBef>
              <a:spcAft>
                <a:spcPts val="0"/>
              </a:spcAft>
              <a:buNone/>
            </a:pPr>
            <a:r>
              <a:rPr lang="cs-CZ" sz="1800" b="1" dirty="0">
                <a:effectLst/>
                <a:latin typeface="Calibri" panose="020F0502020204030204" pitchFamily="34" charset="0"/>
              </a:rPr>
              <a:t> </a:t>
            </a:r>
          </a:p>
          <a:p>
            <a:pPr algn="just">
              <a:spcBef>
                <a:spcPts val="600"/>
              </a:spcBef>
            </a:pPr>
            <a:endParaRPr lang="cs-CZ" sz="2000" b="1"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D7AFF11D-8B0A-143A-F1AA-DD349C2AE4BE}"/>
              </a:ext>
            </a:extLst>
          </p:cNvPr>
          <p:cNvPicPr>
            <a:picLocks noChangeAspect="1"/>
          </p:cNvPicPr>
          <p:nvPr/>
        </p:nvPicPr>
        <p:blipFill>
          <a:blip r:embed="rId3"/>
          <a:srcRect l="41913" t="82187" r="43276" b="11617"/>
          <a:stretch/>
        </p:blipFill>
        <p:spPr>
          <a:xfrm>
            <a:off x="5720080" y="2407920"/>
            <a:ext cx="1584960" cy="1173480"/>
          </a:xfrm>
          <a:prstGeom prst="rect">
            <a:avLst/>
          </a:prstGeom>
        </p:spPr>
      </p:pic>
      <p:pic>
        <p:nvPicPr>
          <p:cNvPr id="5" name="Picture 4">
            <a:extLst>
              <a:ext uri="{FF2B5EF4-FFF2-40B4-BE49-F238E27FC236}">
                <a16:creationId xmlns:a16="http://schemas.microsoft.com/office/drawing/2014/main" id="{0EE0EBFF-9520-81F3-C828-34B359F58638}"/>
              </a:ext>
            </a:extLst>
          </p:cNvPr>
          <p:cNvPicPr>
            <a:picLocks noChangeAspect="1"/>
          </p:cNvPicPr>
          <p:nvPr/>
        </p:nvPicPr>
        <p:blipFill>
          <a:blip r:embed="rId3"/>
          <a:srcRect l="43349" t="64293" r="48062" b="33222"/>
          <a:stretch/>
        </p:blipFill>
        <p:spPr>
          <a:xfrm>
            <a:off x="4591050" y="1591269"/>
            <a:ext cx="914400" cy="434423"/>
          </a:xfrm>
          <a:prstGeom prst="rect">
            <a:avLst/>
          </a:prstGeom>
        </p:spPr>
      </p:pic>
      <p:pic>
        <p:nvPicPr>
          <p:cNvPr id="7" name="Picture 6">
            <a:extLst>
              <a:ext uri="{FF2B5EF4-FFF2-40B4-BE49-F238E27FC236}">
                <a16:creationId xmlns:a16="http://schemas.microsoft.com/office/drawing/2014/main" id="{E22EC8F3-DB42-19B5-916D-73EA24D0E7E8}"/>
              </a:ext>
            </a:extLst>
          </p:cNvPr>
          <p:cNvPicPr>
            <a:picLocks noChangeAspect="1"/>
          </p:cNvPicPr>
          <p:nvPr/>
        </p:nvPicPr>
        <p:blipFill>
          <a:blip r:embed="rId4"/>
          <a:srcRect r="5377" b="50753"/>
          <a:stretch/>
        </p:blipFill>
        <p:spPr>
          <a:xfrm>
            <a:off x="457200" y="2885440"/>
            <a:ext cx="4023360" cy="3002724"/>
          </a:xfrm>
          <a:prstGeom prst="rect">
            <a:avLst/>
          </a:prstGeom>
        </p:spPr>
      </p:pic>
    </p:spTree>
    <p:extLst>
      <p:ext uri="{BB962C8B-B14F-4D97-AF65-F5344CB8AC3E}">
        <p14:creationId xmlns:p14="http://schemas.microsoft.com/office/powerpoint/2010/main" val="301653512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1818041"/>
            <a:ext cx="8749581" cy="4303059"/>
          </a:xfrm>
          <a:prstGeom prst="rect">
            <a:avLst/>
          </a:prstGeom>
          <a:noFill/>
          <a:ln>
            <a:noFill/>
          </a:ln>
        </p:spPr>
        <p:txBody>
          <a:bodyPr spcFirstLastPara="1" wrap="square" lIns="91425" tIns="45700" rIns="91425" bIns="45700" anchor="t" anchorCtr="0">
            <a:normAutofit/>
          </a:bodyPr>
          <a:lstStyle/>
          <a:p>
            <a:pPr algn="just">
              <a:buFont typeface="Wingdings" panose="05000000000000000000" pitchFamily="2" charset="2"/>
              <a:buChar char="v"/>
            </a:pPr>
            <a:r>
              <a:rPr lang="cs-CZ" sz="3600" b="1" dirty="0">
                <a:highlight>
                  <a:srgbClr val="FFFF00"/>
                </a:highlight>
                <a:latin typeface="Times New Roman" panose="02020603050405020304" pitchFamily="18" charset="0"/>
                <a:cs typeface="Times New Roman" panose="02020603050405020304" pitchFamily="18" charset="0"/>
              </a:rPr>
              <a:t>Spotřební funkce </a:t>
            </a:r>
            <a:r>
              <a:rPr lang="cs-CZ" sz="3600" dirty="0">
                <a:latin typeface="Times New Roman" panose="02020603050405020304" pitchFamily="18" charset="0"/>
                <a:cs typeface="Times New Roman" panose="02020603050405020304" pitchFamily="18" charset="0"/>
              </a:rPr>
              <a:t>– první krok k pochopení trhu zboží a služeb. </a:t>
            </a:r>
          </a:p>
          <a:p>
            <a:pPr algn="just">
              <a:buFont typeface="Wingdings" panose="05000000000000000000" pitchFamily="2" charset="2"/>
              <a:buChar char="Ø"/>
            </a:pPr>
            <a:r>
              <a:rPr lang="cs-CZ" sz="3600" b="1" dirty="0">
                <a:highlight>
                  <a:srgbClr val="FFFF00"/>
                </a:highlight>
                <a:latin typeface="Times New Roman" panose="02020603050405020304" pitchFamily="18" charset="0"/>
                <a:cs typeface="Times New Roman" panose="02020603050405020304" pitchFamily="18" charset="0"/>
              </a:rPr>
              <a:t>Spotřeba</a:t>
            </a:r>
            <a:r>
              <a:rPr lang="cs-CZ" sz="3600" b="1" dirty="0">
                <a:latin typeface="Times New Roman" panose="02020603050405020304" pitchFamily="18" charset="0"/>
                <a:cs typeface="Times New Roman" panose="02020603050405020304" pitchFamily="18" charset="0"/>
              </a:rPr>
              <a:t> závisí </a:t>
            </a:r>
            <a:r>
              <a:rPr lang="cs-CZ" sz="3600" b="1" dirty="0">
                <a:highlight>
                  <a:srgbClr val="FFFF00"/>
                </a:highlight>
                <a:latin typeface="Times New Roman" panose="02020603050405020304" pitchFamily="18" charset="0"/>
                <a:cs typeface="Times New Roman" panose="02020603050405020304" pitchFamily="18" charset="0"/>
              </a:rPr>
              <a:t>přímo úměrně na disponibilním důchodu </a:t>
            </a:r>
            <a:r>
              <a:rPr lang="cs-CZ" sz="3600" b="1" dirty="0">
                <a:latin typeface="Times New Roman" panose="02020603050405020304" pitchFamily="18" charset="0"/>
                <a:cs typeface="Times New Roman" panose="02020603050405020304" pitchFamily="18" charset="0"/>
              </a:rPr>
              <a:t>a </a:t>
            </a:r>
            <a:r>
              <a:rPr lang="cs-CZ" sz="3600" b="1" dirty="0">
                <a:highlight>
                  <a:srgbClr val="FFFF00"/>
                </a:highlight>
                <a:latin typeface="Times New Roman" panose="02020603050405020304" pitchFamily="18" charset="0"/>
                <a:cs typeface="Times New Roman" panose="02020603050405020304" pitchFamily="18" charset="0"/>
              </a:rPr>
              <a:t>nepřímo úměrně na úrokové míre.</a:t>
            </a:r>
          </a:p>
          <a:p>
            <a:pPr algn="just"/>
            <a:r>
              <a:rPr lang="cs-CZ" sz="3600" dirty="0">
                <a:latin typeface="Times New Roman" panose="02020603050405020304" pitchFamily="18" charset="0"/>
                <a:cs typeface="Times New Roman" panose="02020603050405020304" pitchFamily="18" charset="0"/>
              </a:rPr>
              <a:t>Platí:</a:t>
            </a:r>
          </a:p>
          <a:p>
            <a:pPr algn="just">
              <a:buFont typeface="Wingdings" panose="05000000000000000000" pitchFamily="2" charset="2"/>
              <a:buChar char="Ø"/>
            </a:pPr>
            <a:r>
              <a:rPr lang="cs-CZ" sz="3600" dirty="0">
                <a:latin typeface="Times New Roman" panose="02020603050405020304" pitchFamily="18" charset="0"/>
                <a:cs typeface="Times New Roman" panose="02020603050405020304" pitchFamily="18" charset="0"/>
              </a:rPr>
              <a:t>C – rostoucí funkce </a:t>
            </a:r>
            <a:r>
              <a:rPr lang="cs-CZ" sz="3600" dirty="0" err="1">
                <a:highlight>
                  <a:srgbClr val="FFFF00"/>
                </a:highlight>
                <a:latin typeface="Times New Roman" panose="02020603050405020304" pitchFamily="18" charset="0"/>
                <a:cs typeface="Times New Roman" panose="02020603050405020304" pitchFamily="18" charset="0"/>
              </a:rPr>
              <a:t>Yd</a:t>
            </a:r>
            <a:r>
              <a:rPr lang="cs-CZ" sz="3600" dirty="0">
                <a:latin typeface="Times New Roman" panose="02020603050405020304" pitchFamily="18" charset="0"/>
                <a:cs typeface="Times New Roman" panose="02020603050405020304" pitchFamily="18" charset="0"/>
              </a:rPr>
              <a:t>, klesající funkce </a:t>
            </a:r>
            <a:r>
              <a:rPr lang="cs-CZ" sz="3600" dirty="0">
                <a:highlight>
                  <a:srgbClr val="FFFF00"/>
                </a:highlight>
                <a:latin typeface="Times New Roman" panose="02020603050405020304" pitchFamily="18" charset="0"/>
                <a:cs typeface="Times New Roman" panose="02020603050405020304" pitchFamily="18" charset="0"/>
              </a:rPr>
              <a:t>r.</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567D1754-2AD6-4A93-A76A-AAC64C2DE960}"/>
              </a:ext>
            </a:extLst>
          </p:cNvPr>
          <p:cNvSpPr>
            <a:spLocks noGrp="1"/>
          </p:cNvSpPr>
          <p:nvPr>
            <p:ph type="title"/>
          </p:nvPr>
        </p:nvSpPr>
        <p:spPr>
          <a:xfrm>
            <a:off x="386988" y="561834"/>
            <a:ext cx="8627919" cy="1036891"/>
          </a:xfrm>
        </p:spPr>
        <p:txBody>
          <a:bodyPr>
            <a:normAutofit/>
          </a:bodyPr>
          <a:lstStyle/>
          <a:p>
            <a:r>
              <a:rPr lang="cs-CZ" sz="2800" b="1" i="0" u="none" strike="noStrike" baseline="0" dirty="0">
                <a:solidFill>
                  <a:srgbClr val="006FC0"/>
                </a:solidFill>
                <a:latin typeface="Arial" panose="020B0604020202020204" pitchFamily="34" charset="0"/>
              </a:rPr>
              <a:t> Trh zboží - spotřeba a úspory </a:t>
            </a:r>
            <a:br>
              <a:rPr lang="cs-CZ" sz="2800" b="1" i="0" u="none" strike="noStrike" baseline="0" dirty="0">
                <a:solidFill>
                  <a:srgbClr val="006FC0"/>
                </a:solidFill>
                <a:latin typeface="Arial" panose="020B0604020202020204" pitchFamily="34" charset="0"/>
              </a:rPr>
            </a:br>
            <a:r>
              <a:rPr lang="cs-CZ" sz="2800" b="1" i="0" u="none" strike="noStrike" baseline="0" dirty="0">
                <a:solidFill>
                  <a:srgbClr val="006FC0"/>
                </a:solidFill>
                <a:latin typeface="Arial" panose="020B0604020202020204" pitchFamily="34" charset="0"/>
              </a:rPr>
              <a:t>Spotřební funkce </a:t>
            </a:r>
          </a:p>
        </p:txBody>
      </p:sp>
      <p:pic>
        <p:nvPicPr>
          <p:cNvPr id="3" name="Picture 2">
            <a:extLst>
              <a:ext uri="{FF2B5EF4-FFF2-40B4-BE49-F238E27FC236}">
                <a16:creationId xmlns:a16="http://schemas.microsoft.com/office/drawing/2014/main" id="{EB04A8F9-ADD9-7DD3-3A53-5DD0F0A1426B}"/>
              </a:ext>
            </a:extLst>
          </p:cNvPr>
          <p:cNvPicPr>
            <a:picLocks noChangeAspect="1"/>
          </p:cNvPicPr>
          <p:nvPr/>
        </p:nvPicPr>
        <p:blipFill>
          <a:blip r:embed="rId3"/>
          <a:srcRect l="39330" t="84863" r="32218" b="8192"/>
          <a:stretch/>
        </p:blipFill>
        <p:spPr>
          <a:xfrm>
            <a:off x="1914860" y="4776395"/>
            <a:ext cx="2248349" cy="677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19465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12475"/>
            <a:ext cx="8229600" cy="698166"/>
          </a:xfrm>
        </p:spPr>
        <p:txBody>
          <a:bodyPr>
            <a:noAutofit/>
          </a:bodyPr>
          <a:lstStyle/>
          <a:p>
            <a:r>
              <a:rPr lang="cs-CZ" sz="3200" b="1" dirty="0">
                <a:solidFill>
                  <a:srgbClr val="FF0000"/>
                </a:solidFill>
                <a:latin typeface="Corbel" pitchFamily="34" charset="0"/>
              </a:rPr>
              <a:t>INVESTIČNÍ FUNKCE</a:t>
            </a:r>
            <a:endParaRPr lang="cs-CZ" sz="3200"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16/32</a:t>
            </a:r>
            <a:endParaRPr sz="1200" b="1" dirty="0">
              <a:solidFill>
                <a:srgbClr val="FF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ABC2FAE8-DB97-353F-D3D8-5735DC872EB7}"/>
              </a:ext>
            </a:extLst>
          </p:cNvPr>
          <p:cNvPicPr>
            <a:picLocks noChangeAspect="1"/>
          </p:cNvPicPr>
          <p:nvPr/>
        </p:nvPicPr>
        <p:blipFill>
          <a:blip r:embed="rId3"/>
          <a:srcRect t="49803" r="1617"/>
          <a:stretch/>
        </p:blipFill>
        <p:spPr>
          <a:xfrm>
            <a:off x="203200" y="1572121"/>
            <a:ext cx="4653280" cy="3812679"/>
          </a:xfrm>
          <a:prstGeom prst="rect">
            <a:avLst/>
          </a:prstGeom>
        </p:spPr>
      </p:pic>
      <p:sp>
        <p:nvSpPr>
          <p:cNvPr id="8" name="Google Shape;98;p14">
            <a:extLst>
              <a:ext uri="{FF2B5EF4-FFF2-40B4-BE49-F238E27FC236}">
                <a16:creationId xmlns:a16="http://schemas.microsoft.com/office/drawing/2014/main" id="{C02B5106-17E9-B47B-9707-D88DE182343A}"/>
              </a:ext>
            </a:extLst>
          </p:cNvPr>
          <p:cNvSpPr txBox="1">
            <a:spLocks noGrp="1"/>
          </p:cNvSpPr>
          <p:nvPr>
            <p:ph type="body" idx="1"/>
          </p:nvPr>
        </p:nvSpPr>
        <p:spPr>
          <a:xfrm>
            <a:off x="4856480" y="1229360"/>
            <a:ext cx="4160520" cy="5028660"/>
          </a:xfrm>
          <a:prstGeom prst="rect">
            <a:avLst/>
          </a:prstGeom>
          <a:noFill/>
          <a:ln>
            <a:noFill/>
          </a:ln>
        </p:spPr>
        <p:txBody>
          <a:bodyPr spcFirstLastPara="1" wrap="square" lIns="91425" tIns="45700" rIns="91425" bIns="45700" anchor="t" anchorCtr="0">
            <a:noAutofit/>
          </a:bodyPr>
          <a:lstStyle/>
          <a:p>
            <a:pPr marL="285750" indent="-285750" algn="just">
              <a:spcBef>
                <a:spcPts val="0"/>
              </a:spcBef>
            </a:pPr>
            <a:r>
              <a:rPr lang="cs-CZ" sz="2000" b="1" dirty="0">
                <a:effectLst/>
                <a:latin typeface="Calibri" panose="020F0502020204030204" pitchFamily="34" charset="0"/>
              </a:rPr>
              <a:t>Investice – závislé i na dalších faktorech: </a:t>
            </a:r>
          </a:p>
          <a:p>
            <a:pPr marL="342900" algn="just">
              <a:spcBef>
                <a:spcPts val="0"/>
              </a:spcBef>
              <a:buFont typeface="Wingdings" panose="05000000000000000000" pitchFamily="2" charset="2"/>
              <a:buChar char="Ø"/>
            </a:pPr>
            <a:r>
              <a:rPr lang="cs-CZ" sz="2000" b="1" dirty="0">
                <a:effectLst/>
                <a:latin typeface="Calibri" panose="020F0502020204030204" pitchFamily="34" charset="0"/>
              </a:rPr>
              <a:t>dlouhodobé snížení ceny ropy nebo technologické inovace zvýší očekávané výnosy investic;</a:t>
            </a:r>
          </a:p>
          <a:p>
            <a:pPr marL="342900" algn="just">
              <a:spcBef>
                <a:spcPts val="0"/>
              </a:spcBef>
              <a:buFont typeface="Wingdings" panose="05000000000000000000" pitchFamily="2" charset="2"/>
              <a:buChar char="Ø"/>
            </a:pPr>
            <a:r>
              <a:rPr lang="cs-CZ" sz="2000" b="1" dirty="0">
                <a:effectLst/>
                <a:latin typeface="Calibri" panose="020F0502020204030204" pitchFamily="34" charset="0"/>
              </a:rPr>
              <a:t>politické vlivy: pravice – oživení investiční aktivity: očekávaní lepších podmínek pro podnikání, např. nižší daně, omezení moci odborů. </a:t>
            </a:r>
          </a:p>
          <a:p>
            <a:pPr marL="285750" indent="-285750" algn="just">
              <a:spcBef>
                <a:spcPts val="0"/>
              </a:spcBef>
            </a:pPr>
            <a:endParaRPr lang="cs-CZ" sz="2000" b="1" dirty="0">
              <a:effectLst/>
              <a:latin typeface="Calibri" panose="020F0502020204030204" pitchFamily="34" charset="0"/>
            </a:endParaRPr>
          </a:p>
          <a:p>
            <a:pPr marL="285750" indent="-285750" algn="just">
              <a:spcBef>
                <a:spcPts val="0"/>
              </a:spcBef>
            </a:pPr>
            <a:r>
              <a:rPr lang="cs-CZ" sz="2000" b="1" dirty="0">
                <a:effectLst/>
                <a:latin typeface="Calibri" panose="020F0502020204030204" pitchFamily="34" charset="0"/>
              </a:rPr>
              <a:t>Obr. 4 — 3: vliv zvýšení výnosů na investiční funkci — </a:t>
            </a:r>
            <a:r>
              <a:rPr lang="cs-CZ" sz="2000" b="1" dirty="0">
                <a:effectLst/>
                <a:highlight>
                  <a:srgbClr val="FFFF00"/>
                </a:highlight>
                <a:latin typeface="Calibri" panose="020F0502020204030204" pitchFamily="34" charset="0"/>
              </a:rPr>
              <a:t>posun křivky investic I nahoru do polohy ľ . </a:t>
            </a:r>
          </a:p>
          <a:p>
            <a:pPr marL="285750" indent="-285750" algn="just">
              <a:spcBef>
                <a:spcPts val="0"/>
              </a:spcBef>
            </a:pPr>
            <a:endParaRPr lang="cs-CZ" sz="2000" b="1" dirty="0">
              <a:effectLst/>
              <a:latin typeface="Calibri" panose="020F0502020204030204" pitchFamily="34" charset="0"/>
            </a:endParaRPr>
          </a:p>
          <a:p>
            <a:pPr algn="just">
              <a:spcBef>
                <a:spcPts val="600"/>
              </a:spcBef>
            </a:pPr>
            <a:endParaRPr lang="cs-CZ" sz="2000" b="1" dirty="0">
              <a:latin typeface="Corbel" pitchFamily="34" charset="0"/>
            </a:endParaRPr>
          </a:p>
        </p:txBody>
      </p:sp>
    </p:spTree>
    <p:extLst>
      <p:ext uri="{BB962C8B-B14F-4D97-AF65-F5344CB8AC3E}">
        <p14:creationId xmlns:p14="http://schemas.microsoft.com/office/powerpoint/2010/main" val="419066114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679605"/>
          </a:xfrm>
        </p:spPr>
        <p:txBody>
          <a:bodyPr>
            <a:noAutofit/>
          </a:bodyPr>
          <a:lstStyle/>
          <a:p>
            <a:r>
              <a:rPr lang="cs-CZ" sz="3200" b="1" dirty="0" err="1">
                <a:solidFill>
                  <a:srgbClr val="FF0000"/>
                </a:solidFill>
                <a:latin typeface="Corbel" pitchFamily="34" charset="0"/>
              </a:rPr>
              <a:t>Tobinovo</a:t>
            </a:r>
            <a:r>
              <a:rPr lang="cs-CZ" sz="3200" b="1" dirty="0">
                <a:solidFill>
                  <a:srgbClr val="FF0000"/>
                </a:solidFill>
                <a:latin typeface="Corbel" pitchFamily="34" charset="0"/>
              </a:rPr>
              <a:t> q</a:t>
            </a:r>
            <a:endParaRPr lang="cs-CZ" sz="3200" dirty="0">
              <a:solidFill>
                <a:srgbClr val="FF0000"/>
              </a:solidFill>
            </a:endParaRPr>
          </a:p>
        </p:txBody>
      </p:sp>
      <p:sp>
        <p:nvSpPr>
          <p:cNvPr id="98" name="Google Shape;98;p14"/>
          <p:cNvSpPr txBox="1">
            <a:spLocks noGrp="1"/>
          </p:cNvSpPr>
          <p:nvPr>
            <p:ph type="body" idx="1"/>
          </p:nvPr>
        </p:nvSpPr>
        <p:spPr>
          <a:xfrm>
            <a:off x="165100" y="1229360"/>
            <a:ext cx="8851900" cy="502866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cs-CZ" sz="1800" b="1" dirty="0">
                <a:effectLst/>
                <a:latin typeface="Calibri" panose="020F0502020204030204" pitchFamily="34" charset="0"/>
              </a:rPr>
              <a:t>Model J. </a:t>
            </a:r>
            <a:r>
              <a:rPr lang="cs-CZ" sz="1800" b="1" dirty="0" err="1">
                <a:effectLst/>
                <a:latin typeface="Calibri" panose="020F0502020204030204" pitchFamily="34" charset="0"/>
              </a:rPr>
              <a:t>Tobina</a:t>
            </a:r>
            <a:r>
              <a:rPr lang="cs-CZ" sz="1800" b="1" dirty="0">
                <a:effectLst/>
                <a:latin typeface="Calibri" panose="020F0502020204030204" pitchFamily="34" charset="0"/>
              </a:rPr>
              <a:t> popisuje rozhodování o investicích ve velkých korporacích, jejichž akcie jsou obchodovány na burzách: známý jako </a:t>
            </a:r>
            <a:r>
              <a:rPr lang="cs-CZ" sz="1800" b="1" dirty="0" err="1">
                <a:effectLst/>
                <a:highlight>
                  <a:srgbClr val="FFFF00"/>
                </a:highlight>
                <a:latin typeface="Calibri" panose="020F0502020204030204" pitchFamily="34" charset="0"/>
              </a:rPr>
              <a:t>Tobinovo</a:t>
            </a:r>
            <a:r>
              <a:rPr lang="cs-CZ" sz="1800" b="1" dirty="0">
                <a:effectLst/>
                <a:highlight>
                  <a:srgbClr val="FFFF00"/>
                </a:highlight>
                <a:latin typeface="Calibri" panose="020F0502020204030204" pitchFamily="34" charset="0"/>
              </a:rPr>
              <a:t> q.</a:t>
            </a:r>
          </a:p>
          <a:p>
            <a:pPr marL="0" marR="0" algn="just">
              <a:spcBef>
                <a:spcPts val="0"/>
              </a:spcBef>
              <a:spcAft>
                <a:spcPts val="0"/>
              </a:spcAft>
            </a:pPr>
            <a:r>
              <a:rPr lang="cs-CZ" sz="1800" b="1" dirty="0">
                <a:effectLst/>
                <a:latin typeface="Calibri" panose="020F0502020204030204" pitchFamily="34" charset="0"/>
              </a:rPr>
              <a:t>Předpoklad: manažeři usilují o </a:t>
            </a:r>
            <a:r>
              <a:rPr lang="cs-CZ" sz="1800" b="1" dirty="0">
                <a:effectLst/>
                <a:highlight>
                  <a:srgbClr val="FFFF00"/>
                </a:highlight>
                <a:latin typeface="Calibri" panose="020F0502020204030204" pitchFamily="34" charset="0"/>
              </a:rPr>
              <a:t>maximalizaci tržní hodnoty kapitálu firmy: </a:t>
            </a:r>
            <a:r>
              <a:rPr lang="cs-CZ" sz="1800" b="1" dirty="0">
                <a:effectLst/>
                <a:latin typeface="Calibri" panose="020F0502020204030204" pitchFamily="34" charset="0"/>
              </a:rPr>
              <a:t>dána diskontovanou hodnotou jejích očekávaných budoucích výnosů: </a:t>
            </a: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r>
              <a:rPr lang="cs-CZ" sz="1800" b="1" dirty="0">
                <a:effectLst/>
                <a:latin typeface="Calibri" panose="020F0502020204030204" pitchFamily="34" charset="0"/>
              </a:rPr>
              <a:t>kde </a:t>
            </a:r>
            <a:r>
              <a:rPr lang="cs-CZ" sz="1800" b="1" dirty="0">
                <a:effectLst/>
                <a:highlight>
                  <a:srgbClr val="FFFF00"/>
                </a:highlight>
                <a:latin typeface="Calibri" panose="020F0502020204030204" pitchFamily="34" charset="0"/>
              </a:rPr>
              <a:t>P</a:t>
            </a:r>
            <a:r>
              <a:rPr lang="cs-CZ" sz="1800" b="1" dirty="0">
                <a:effectLst/>
                <a:latin typeface="Calibri" panose="020F0502020204030204" pitchFamily="34" charset="0"/>
              </a:rPr>
              <a:t> je tržní hodnota kapitálu firmy, </a:t>
            </a:r>
          </a:p>
          <a:p>
            <a:pPr marL="0" marR="0">
              <a:spcBef>
                <a:spcPts val="0"/>
              </a:spcBef>
              <a:spcAft>
                <a:spcPts val="0"/>
              </a:spcAft>
            </a:pPr>
            <a:r>
              <a:rPr lang="cs-CZ" sz="1800" b="1" dirty="0">
                <a:effectLst/>
                <a:highlight>
                  <a:srgbClr val="FFFF00"/>
                </a:highlight>
                <a:latin typeface="Calibri" panose="020F0502020204030204" pitchFamily="34" charset="0"/>
              </a:rPr>
              <a:t>R</a:t>
            </a:r>
            <a:r>
              <a:rPr lang="cs-CZ" sz="1600" b="1" dirty="0">
                <a:effectLst/>
                <a:highlight>
                  <a:srgbClr val="FFFF00"/>
                </a:highlight>
                <a:latin typeface="Calibri" panose="020F0502020204030204" pitchFamily="34" charset="0"/>
              </a:rPr>
              <a:t>e</a:t>
            </a:r>
            <a:r>
              <a:rPr lang="cs-CZ" sz="1800" b="1" dirty="0">
                <a:effectLst/>
                <a:latin typeface="Calibri" panose="020F0502020204030204" pitchFamily="34" charset="0"/>
              </a:rPr>
              <a:t> — očekávaný výnos v každém z n roků životnosti jejího kapitálu, </a:t>
            </a:r>
          </a:p>
          <a:p>
            <a:pPr marL="0" marR="0">
              <a:spcBef>
                <a:spcPts val="0"/>
              </a:spcBef>
              <a:spcAft>
                <a:spcPts val="0"/>
              </a:spcAft>
            </a:pPr>
            <a:r>
              <a:rPr lang="cs-CZ" sz="1800" b="1" dirty="0">
                <a:effectLst/>
                <a:latin typeface="Calibri" panose="020F0502020204030204" pitchFamily="34" charset="0"/>
              </a:rPr>
              <a:t>r — reálná úroková míra. </a:t>
            </a:r>
          </a:p>
          <a:p>
            <a:pPr marL="0" marR="0">
              <a:spcBef>
                <a:spcPts val="0"/>
              </a:spcBef>
              <a:spcAft>
                <a:spcPts val="0"/>
              </a:spcAft>
            </a:pPr>
            <a:endParaRPr lang="cs-CZ" sz="1800" b="1" dirty="0">
              <a:effectLst/>
              <a:latin typeface="Calibri" panose="020F0502020204030204" pitchFamily="34" charset="0"/>
            </a:endParaRPr>
          </a:p>
          <a:p>
            <a:pPr marL="285750" indent="-285750" algn="just">
              <a:spcBef>
                <a:spcPts val="0"/>
              </a:spcBef>
            </a:pPr>
            <a:r>
              <a:rPr lang="cs-CZ" sz="1800" b="1" dirty="0">
                <a:effectLst/>
                <a:latin typeface="Calibri" panose="020F0502020204030204" pitchFamily="34" charset="0"/>
              </a:rPr>
              <a:t>Akciová společnost, s jejímiž akciemi se obchoduje na burze = </a:t>
            </a:r>
            <a:r>
              <a:rPr lang="cs-CZ" sz="1800" b="1" dirty="0">
                <a:effectLst/>
                <a:highlight>
                  <a:srgbClr val="FFFF00"/>
                </a:highlight>
                <a:latin typeface="Calibri" panose="020F0502020204030204" pitchFamily="34" charset="0"/>
              </a:rPr>
              <a:t>tržní hodnota </a:t>
            </a:r>
            <a:r>
              <a:rPr lang="cs-CZ" sz="1800" b="1" dirty="0">
                <a:effectLst/>
                <a:latin typeface="Calibri" panose="020F0502020204030204" pitchFamily="34" charset="0"/>
              </a:rPr>
              <a:t>jejího kapitálu „zobrazena" </a:t>
            </a:r>
            <a:r>
              <a:rPr lang="cs-CZ" sz="1800" b="1" dirty="0">
                <a:effectLst/>
                <a:highlight>
                  <a:srgbClr val="FFFF00"/>
                </a:highlight>
                <a:latin typeface="Calibri" panose="020F0502020204030204" pitchFamily="34" charset="0"/>
              </a:rPr>
              <a:t>v celkové tržní hodnotě jejích akcií:</a:t>
            </a:r>
          </a:p>
          <a:p>
            <a:pPr marL="285750" marR="0" indent="-285750" algn="just">
              <a:spcBef>
                <a:spcPts val="0"/>
              </a:spcBef>
              <a:spcAft>
                <a:spcPts val="0"/>
              </a:spcAft>
              <a:buFont typeface="Wingdings" panose="05000000000000000000" pitchFamily="2" charset="2"/>
              <a:buChar char="Ø"/>
            </a:pPr>
            <a:r>
              <a:rPr lang="cs-CZ" sz="1800" b="1" dirty="0">
                <a:effectLst/>
                <a:latin typeface="Calibri" panose="020F0502020204030204" pitchFamily="34" charset="0"/>
              </a:rPr>
              <a:t>Rozhodování o kapitálových investicích firmy: porovnání </a:t>
            </a:r>
            <a:r>
              <a:rPr lang="cs-CZ" sz="1800" b="1" dirty="0">
                <a:effectLst/>
                <a:highlight>
                  <a:srgbClr val="FFFF00"/>
                </a:highlight>
                <a:latin typeface="Calibri" panose="020F0502020204030204" pitchFamily="34" charset="0"/>
              </a:rPr>
              <a:t>tržní hodnoty kapitálu </a:t>
            </a:r>
            <a:r>
              <a:rPr lang="cs-CZ" sz="1800" b="1" dirty="0">
                <a:effectLst/>
                <a:latin typeface="Calibri" panose="020F0502020204030204" pitchFamily="34" charset="0"/>
              </a:rPr>
              <a:t>s </a:t>
            </a:r>
            <a:r>
              <a:rPr lang="cs-CZ" sz="1800" b="1" dirty="0">
                <a:effectLst/>
                <a:highlight>
                  <a:srgbClr val="FFFF00"/>
                </a:highlight>
                <a:latin typeface="Calibri" panose="020F0502020204030204" pitchFamily="34" charset="0"/>
              </a:rPr>
              <a:t>reprodukčními náklady na kapitál </a:t>
            </a:r>
            <a:r>
              <a:rPr lang="cs-CZ" sz="1800" b="1" dirty="0">
                <a:effectLst/>
                <a:latin typeface="Calibri" panose="020F0502020204030204" pitchFamily="34" charset="0"/>
              </a:rPr>
              <a:t>= </a:t>
            </a:r>
            <a:r>
              <a:rPr lang="cs-CZ" sz="1800" b="1" dirty="0">
                <a:solidFill>
                  <a:srgbClr val="FF0000"/>
                </a:solidFill>
                <a:effectLst/>
                <a:latin typeface="Calibri" panose="020F0502020204030204" pitchFamily="34" charset="0"/>
              </a:rPr>
              <a:t>náklady, za které by dnes bylo možné získat (postavit, koupit) fyzický kapitál firmy (budovy, výrobní zařízení, zásoby atd).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BFDC77B2-673C-352F-65FC-2D0D084F3ECB}"/>
              </a:ext>
            </a:extLst>
          </p:cNvPr>
          <p:cNvPicPr>
            <a:picLocks noChangeAspect="1"/>
          </p:cNvPicPr>
          <p:nvPr/>
        </p:nvPicPr>
        <p:blipFill>
          <a:blip r:embed="rId3"/>
          <a:srcRect l="25411" t="39366" r="24528" b="53128"/>
          <a:stretch/>
        </p:blipFill>
        <p:spPr>
          <a:xfrm>
            <a:off x="4196080" y="2489200"/>
            <a:ext cx="4782820" cy="1056640"/>
          </a:xfrm>
          <a:prstGeom prst="rect">
            <a:avLst/>
          </a:prstGeom>
        </p:spPr>
      </p:pic>
    </p:spTree>
    <p:extLst>
      <p:ext uri="{BB962C8B-B14F-4D97-AF65-F5344CB8AC3E}">
        <p14:creationId xmlns:p14="http://schemas.microsoft.com/office/powerpoint/2010/main" val="113772765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679605"/>
          </a:xfrm>
        </p:spPr>
        <p:txBody>
          <a:bodyPr>
            <a:noAutofit/>
          </a:bodyPr>
          <a:lstStyle/>
          <a:p>
            <a:r>
              <a:rPr lang="cs-CZ" sz="3200" b="1" dirty="0" err="1">
                <a:solidFill>
                  <a:srgbClr val="FF0000"/>
                </a:solidFill>
                <a:latin typeface="Corbel" pitchFamily="34" charset="0"/>
              </a:rPr>
              <a:t>Tobinovo</a:t>
            </a:r>
            <a:r>
              <a:rPr lang="cs-CZ" sz="3200" b="1" dirty="0">
                <a:solidFill>
                  <a:srgbClr val="FF0000"/>
                </a:solidFill>
                <a:latin typeface="Corbel" pitchFamily="34" charset="0"/>
              </a:rPr>
              <a:t> q</a:t>
            </a:r>
            <a:endParaRPr lang="cs-CZ" sz="3200" dirty="0">
              <a:solidFill>
                <a:srgbClr val="FF0000"/>
              </a:solidFill>
            </a:endParaRPr>
          </a:p>
        </p:txBody>
      </p:sp>
      <p:sp>
        <p:nvSpPr>
          <p:cNvPr id="98" name="Google Shape;98;p14"/>
          <p:cNvSpPr txBox="1">
            <a:spLocks noGrp="1"/>
          </p:cNvSpPr>
          <p:nvPr>
            <p:ph type="body" idx="1"/>
          </p:nvPr>
        </p:nvSpPr>
        <p:spPr>
          <a:xfrm>
            <a:off x="165100" y="1229360"/>
            <a:ext cx="8851900" cy="5028660"/>
          </a:xfrm>
          <a:prstGeom prst="rect">
            <a:avLst/>
          </a:prstGeom>
          <a:noFill/>
          <a:ln>
            <a:noFill/>
          </a:ln>
        </p:spPr>
        <p:txBody>
          <a:bodyPr spcFirstLastPara="1" wrap="square" lIns="91425" tIns="45700" rIns="91425" bIns="45700" anchor="t" anchorCtr="0">
            <a:noAutofit/>
          </a:bodyPr>
          <a:lstStyle/>
          <a:p>
            <a:pPr marL="0" marR="0" algn="just">
              <a:spcBef>
                <a:spcPts val="0"/>
              </a:spcBef>
              <a:spcAft>
                <a:spcPts val="0"/>
              </a:spcAft>
            </a:pPr>
            <a:endParaRPr lang="cs-CZ" sz="1800" b="1" dirty="0">
              <a:effectLst/>
              <a:latin typeface="Calibri" panose="020F0502020204030204" pitchFamily="34" charset="0"/>
            </a:endParaRPr>
          </a:p>
          <a:p>
            <a:pPr marL="0" marR="0" algn="just">
              <a:spcBef>
                <a:spcPts val="0"/>
              </a:spcBef>
              <a:spcAft>
                <a:spcPts val="0"/>
              </a:spcAft>
            </a:pPr>
            <a:endParaRPr lang="cs-CZ" sz="1800" b="1" dirty="0">
              <a:effectLst/>
              <a:latin typeface="Calibri" panose="020F0502020204030204" pitchFamily="34" charset="0"/>
            </a:endParaRPr>
          </a:p>
          <a:p>
            <a:pPr marL="0" marR="0" algn="just">
              <a:spcBef>
                <a:spcPts val="0"/>
              </a:spcBef>
              <a:spcAft>
                <a:spcPts val="0"/>
              </a:spcAft>
            </a:pPr>
            <a:endParaRPr lang="cs-CZ" sz="1800" b="1" dirty="0">
              <a:latin typeface="Calibri" panose="020F0502020204030204" pitchFamily="34" charset="0"/>
            </a:endParaRPr>
          </a:p>
          <a:p>
            <a:pPr marL="0" marR="0" algn="just">
              <a:spcBef>
                <a:spcPts val="0"/>
              </a:spcBef>
              <a:spcAft>
                <a:spcPts val="0"/>
              </a:spcAft>
            </a:pPr>
            <a:endParaRPr lang="cs-CZ" sz="1800" b="1" dirty="0">
              <a:solidFill>
                <a:srgbClr val="FF0000"/>
              </a:solidFill>
              <a:effectLst/>
              <a:latin typeface="Calibri" panose="020F0502020204030204" pitchFamily="34" charset="0"/>
            </a:endParaRPr>
          </a:p>
          <a:p>
            <a:pPr marL="342900" marR="0" algn="just">
              <a:spcBef>
                <a:spcPts val="0"/>
              </a:spcBef>
              <a:spcAft>
                <a:spcPts val="0"/>
              </a:spcAft>
              <a:buFont typeface="+mj-lt"/>
              <a:buAutoNum type="arabicPeriod"/>
            </a:pPr>
            <a:r>
              <a:rPr lang="cs-CZ" sz="1800" b="1" dirty="0" err="1">
                <a:solidFill>
                  <a:srgbClr val="FF0000"/>
                </a:solidFill>
                <a:effectLst/>
                <a:latin typeface="Calibri" panose="020F0502020204030204" pitchFamily="34" charset="0"/>
              </a:rPr>
              <a:t>Tobinovo</a:t>
            </a:r>
            <a:r>
              <a:rPr lang="cs-CZ" sz="1800" b="1" dirty="0">
                <a:solidFill>
                  <a:srgbClr val="FF0000"/>
                </a:solidFill>
                <a:effectLst/>
                <a:latin typeface="Calibri" panose="020F0502020204030204" pitchFamily="34" charset="0"/>
              </a:rPr>
              <a:t> q &gt;1: </a:t>
            </a:r>
            <a:r>
              <a:rPr lang="cs-CZ" sz="1800" b="1" dirty="0">
                <a:effectLst/>
                <a:latin typeface="Calibri" panose="020F0502020204030204" pitchFamily="34" charset="0"/>
              </a:rPr>
              <a:t>firmy budou uskutečňovat čisté investice a zvětšovat kapitál, neboť přírůstek tržní hodnoty kapitálu bude vyšší než reprodukční náklady na kapitál. </a:t>
            </a:r>
          </a:p>
          <a:p>
            <a:pPr marL="342900" marR="0" algn="just">
              <a:spcBef>
                <a:spcPts val="0"/>
              </a:spcBef>
              <a:spcAft>
                <a:spcPts val="0"/>
              </a:spcAft>
              <a:buFont typeface="+mj-lt"/>
              <a:buAutoNum type="arabicPeriod"/>
            </a:pPr>
            <a:r>
              <a:rPr lang="cs-CZ" sz="1800" b="1" dirty="0" err="1">
                <a:solidFill>
                  <a:srgbClr val="FF0000"/>
                </a:solidFill>
                <a:effectLst/>
                <a:latin typeface="Calibri" panose="020F0502020204030204" pitchFamily="34" charset="0"/>
              </a:rPr>
              <a:t>Tobinovo</a:t>
            </a:r>
            <a:r>
              <a:rPr lang="cs-CZ" sz="1800" b="1" dirty="0">
                <a:solidFill>
                  <a:srgbClr val="FF0000"/>
                </a:solidFill>
                <a:effectLst/>
                <a:latin typeface="Calibri" panose="020F0502020204030204" pitchFamily="34" charset="0"/>
              </a:rPr>
              <a:t> q &lt;1: </a:t>
            </a:r>
            <a:r>
              <a:rPr lang="cs-CZ" sz="1800" b="1" dirty="0" err="1">
                <a:effectLst/>
                <a:latin typeface="Calibri" panose="020F0502020204030204" pitchFamily="34" charset="0"/>
              </a:rPr>
              <a:t>desinvestice</a:t>
            </a:r>
            <a:r>
              <a:rPr lang="cs-CZ" sz="1800" b="1" dirty="0">
                <a:effectLst/>
                <a:latin typeface="Calibri" panose="020F0502020204030204" pitchFamily="34" charset="0"/>
              </a:rPr>
              <a:t> –  zmenšování kapitálu — firmy nebudou obnovovat část svého kapitálu, neboť tím ušetří rozdíl mezi tržní hodnotou kapitálu a reprodukčními náklady. </a:t>
            </a:r>
          </a:p>
          <a:p>
            <a:pPr marL="342900" marR="0" algn="just">
              <a:spcBef>
                <a:spcPts val="0"/>
              </a:spcBef>
              <a:spcAft>
                <a:spcPts val="0"/>
              </a:spcAft>
              <a:buFont typeface="+mj-lt"/>
              <a:buAutoNum type="arabicPeriod"/>
            </a:pPr>
            <a:r>
              <a:rPr lang="cs-CZ" sz="1800" b="1" dirty="0" err="1">
                <a:solidFill>
                  <a:srgbClr val="FF0000"/>
                </a:solidFill>
                <a:effectLst/>
                <a:latin typeface="Calibri" panose="020F0502020204030204" pitchFamily="34" charset="0"/>
              </a:rPr>
              <a:t>Tobinovo</a:t>
            </a:r>
            <a:r>
              <a:rPr lang="cs-CZ" sz="1800" b="1" dirty="0">
                <a:solidFill>
                  <a:srgbClr val="FF0000"/>
                </a:solidFill>
                <a:effectLst/>
                <a:latin typeface="Calibri" panose="020F0502020204030204" pitchFamily="34" charset="0"/>
              </a:rPr>
              <a:t> q = 1: </a:t>
            </a:r>
            <a:r>
              <a:rPr lang="cs-CZ" sz="1800" b="1" dirty="0">
                <a:effectLst/>
                <a:latin typeface="Calibri" panose="020F0502020204030204" pitchFamily="34" charset="0"/>
              </a:rPr>
              <a:t>firmy udržují kapitál na stejné výši. </a:t>
            </a:r>
          </a:p>
          <a:p>
            <a:pPr marL="0" marR="0" algn="just">
              <a:spcBef>
                <a:spcPts val="0"/>
              </a:spcBef>
              <a:spcAft>
                <a:spcPts val="0"/>
              </a:spcAft>
              <a:buFont typeface="Wingdings" panose="05000000000000000000" pitchFamily="2" charset="2"/>
              <a:buChar char="ü"/>
            </a:pPr>
            <a:endParaRPr lang="cs-CZ" sz="1800" b="1" dirty="0">
              <a:solidFill>
                <a:srgbClr val="FF0000"/>
              </a:solidFill>
              <a:effectLst/>
              <a:latin typeface="Calibri" panose="020F0502020204030204" pitchFamily="34" charset="0"/>
            </a:endParaRPr>
          </a:p>
          <a:p>
            <a:pPr marL="0" marR="0" algn="just">
              <a:spcBef>
                <a:spcPts val="0"/>
              </a:spcBef>
              <a:spcAft>
                <a:spcPts val="0"/>
              </a:spcAft>
              <a:buFont typeface="Wingdings" panose="05000000000000000000" pitchFamily="2" charset="2"/>
              <a:buChar char="ü"/>
            </a:pPr>
            <a:r>
              <a:rPr lang="cs-CZ" sz="1800" b="1" dirty="0" err="1">
                <a:solidFill>
                  <a:srgbClr val="FF0000"/>
                </a:solidFill>
                <a:effectLst/>
                <a:latin typeface="Calibri" panose="020F0502020204030204" pitchFamily="34" charset="0"/>
              </a:rPr>
              <a:t>Tobinovo</a:t>
            </a:r>
            <a:r>
              <a:rPr lang="cs-CZ" sz="1800" b="1" dirty="0">
                <a:solidFill>
                  <a:srgbClr val="FF0000"/>
                </a:solidFill>
                <a:effectLst/>
                <a:latin typeface="Calibri" panose="020F0502020204030204" pitchFamily="34" charset="0"/>
              </a:rPr>
              <a:t> q </a:t>
            </a:r>
            <a:r>
              <a:rPr lang="cs-CZ" sz="1800" b="1" dirty="0">
                <a:effectLst/>
                <a:latin typeface="Calibri" panose="020F0502020204030204" pitchFamily="34" charset="0"/>
              </a:rPr>
              <a:t>– mění se změnami </a:t>
            </a:r>
            <a:r>
              <a:rPr lang="cs-CZ" sz="1800" b="1" dirty="0">
                <a:effectLst/>
                <a:highlight>
                  <a:srgbClr val="FFFF00"/>
                </a:highlight>
                <a:latin typeface="Calibri" panose="020F0502020204030204" pitchFamily="34" charset="0"/>
              </a:rPr>
              <a:t>1) tržní hodnoty kapitálu, 2) reprodukčních nákladů: </a:t>
            </a:r>
            <a:r>
              <a:rPr lang="cs-CZ" sz="1800" b="1" dirty="0">
                <a:effectLst/>
                <a:latin typeface="Calibri" panose="020F0502020204030204" pitchFamily="34" charset="0"/>
              </a:rPr>
              <a:t>Ad 1) Změna tržní hodnoty kapitálu: </a:t>
            </a:r>
          </a:p>
          <a:p>
            <a:pPr marL="57150" indent="-400050" algn="just">
              <a:spcBef>
                <a:spcPts val="0"/>
              </a:spcBef>
              <a:buFont typeface="+mj-lt"/>
              <a:buAutoNum type="romanUcPeriod"/>
            </a:pPr>
            <a:r>
              <a:rPr lang="cs-CZ" sz="1800" b="1" dirty="0">
                <a:effectLst/>
                <a:latin typeface="Calibri" panose="020F0502020204030204" pitchFamily="34" charset="0"/>
              </a:rPr>
              <a:t>v důsledku </a:t>
            </a:r>
            <a:r>
              <a:rPr lang="cs-CZ" sz="1800" b="1" dirty="0">
                <a:effectLst/>
                <a:highlight>
                  <a:srgbClr val="FFFF00"/>
                </a:highlight>
                <a:latin typeface="Calibri" panose="020F0502020204030204" pitchFamily="34" charset="0"/>
              </a:rPr>
              <a:t>změn úrokové míry: p</a:t>
            </a:r>
            <a:r>
              <a:rPr lang="cs-CZ" sz="1800" b="1" dirty="0">
                <a:effectLst/>
                <a:latin typeface="Calibri" panose="020F0502020204030204" pitchFamily="34" charset="0"/>
              </a:rPr>
              <a:t>okles úrokové míry zvýší tržní hodnotu kapitálu a tím </a:t>
            </a:r>
            <a:r>
              <a:rPr lang="cs-CZ" sz="1800" b="1" dirty="0" err="1">
                <a:effectLst/>
                <a:latin typeface="Calibri" panose="020F0502020204030204" pitchFamily="34" charset="0"/>
              </a:rPr>
              <a:t>Tobinovo</a:t>
            </a:r>
            <a:r>
              <a:rPr lang="cs-CZ" sz="1800" b="1" dirty="0">
                <a:effectLst/>
                <a:latin typeface="Calibri" panose="020F0502020204030204" pitchFamily="34" charset="0"/>
              </a:rPr>
              <a:t> q: přiměje firny více investovat </a:t>
            </a:r>
            <a:r>
              <a:rPr lang="cs-CZ" sz="1800" b="1" dirty="0">
                <a:solidFill>
                  <a:srgbClr val="00B050"/>
                </a:solidFill>
                <a:effectLst/>
                <a:latin typeface="Calibri" panose="020F0502020204030204" pitchFamily="34" charset="0"/>
              </a:rPr>
              <a:t>(Obr. 4 — 2); </a:t>
            </a:r>
          </a:p>
          <a:p>
            <a:pPr marL="57150" indent="-400050" algn="just">
              <a:spcBef>
                <a:spcPts val="0"/>
              </a:spcBef>
              <a:buFont typeface="+mj-lt"/>
              <a:buAutoNum type="romanUcPeriod"/>
            </a:pPr>
            <a:r>
              <a:rPr lang="cs-CZ" sz="1800" b="1" dirty="0">
                <a:effectLst/>
                <a:highlight>
                  <a:srgbClr val="FFFF00"/>
                </a:highlight>
                <a:latin typeface="Calibri" panose="020F0502020204030204" pitchFamily="34" charset="0"/>
              </a:rPr>
              <a:t>změnami očekávaných výnosů </a:t>
            </a:r>
            <a:r>
              <a:rPr lang="cs-CZ" sz="1800" b="1" dirty="0">
                <a:effectLst/>
                <a:latin typeface="Calibri" panose="020F0502020204030204" pitchFamily="34" charset="0"/>
              </a:rPr>
              <a:t>(čitatel ve vzorci): zvýšená poptávka po automobilech a růst jejich cen – růst tržní hodnoty kapitálu automobilek – zvýší </a:t>
            </a:r>
            <a:r>
              <a:rPr lang="cs-CZ" sz="1800" b="1" dirty="0" err="1">
                <a:effectLst/>
                <a:latin typeface="Calibri" panose="020F0502020204030204" pitchFamily="34" charset="0"/>
              </a:rPr>
              <a:t>Tobinovo</a:t>
            </a:r>
            <a:r>
              <a:rPr lang="cs-CZ" sz="1800" b="1" dirty="0">
                <a:effectLst/>
                <a:latin typeface="Calibri" panose="020F0502020204030204" pitchFamily="34" charset="0"/>
              </a:rPr>
              <a:t> q </a:t>
            </a:r>
            <a:r>
              <a:rPr lang="cs-CZ" sz="1800" b="1" dirty="0">
                <a:solidFill>
                  <a:srgbClr val="00B050"/>
                </a:solidFill>
                <a:effectLst/>
                <a:latin typeface="Calibri" panose="020F0502020204030204" pitchFamily="34" charset="0"/>
              </a:rPr>
              <a:t>(Obr. 4 — 3); </a:t>
            </a:r>
            <a:r>
              <a:rPr lang="cs-CZ" sz="1800" b="1" dirty="0">
                <a:effectLst/>
                <a:latin typeface="Calibri" panose="020F0502020204030204" pitchFamily="34" charset="0"/>
              </a:rPr>
              <a:t>. </a:t>
            </a:r>
          </a:p>
          <a:p>
            <a:pPr marL="0" marR="0" algn="just">
              <a:spcBef>
                <a:spcPts val="0"/>
              </a:spcBef>
              <a:spcAft>
                <a:spcPts val="0"/>
              </a:spcAft>
            </a:pPr>
            <a:endParaRPr lang="cs-CZ" sz="1800" b="1" dirty="0">
              <a:effectLst/>
              <a:latin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3C6A0CD4-63F0-2478-E88D-FA4FDB3FC78A}"/>
              </a:ext>
            </a:extLst>
          </p:cNvPr>
          <p:cNvPicPr>
            <a:picLocks noChangeAspect="1"/>
          </p:cNvPicPr>
          <p:nvPr/>
        </p:nvPicPr>
        <p:blipFill>
          <a:blip r:embed="rId3"/>
          <a:srcRect l="27729" t="55801" r="24188" b="36168"/>
          <a:stretch/>
        </p:blipFill>
        <p:spPr>
          <a:xfrm>
            <a:off x="628651" y="1016000"/>
            <a:ext cx="6564629" cy="1229360"/>
          </a:xfrm>
          <a:prstGeom prst="rect">
            <a:avLst/>
          </a:prstGeom>
        </p:spPr>
      </p:pic>
    </p:spTree>
    <p:extLst>
      <p:ext uri="{BB962C8B-B14F-4D97-AF65-F5344CB8AC3E}">
        <p14:creationId xmlns:p14="http://schemas.microsoft.com/office/powerpoint/2010/main" val="368209980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679605"/>
          </a:xfrm>
        </p:spPr>
        <p:txBody>
          <a:bodyPr>
            <a:noAutofit/>
          </a:bodyPr>
          <a:lstStyle/>
          <a:p>
            <a:r>
              <a:rPr lang="cs-CZ" sz="3200" b="1" dirty="0" err="1">
                <a:solidFill>
                  <a:srgbClr val="FF0000"/>
                </a:solidFill>
                <a:latin typeface="Corbel" pitchFamily="34" charset="0"/>
              </a:rPr>
              <a:t>Tobinovo</a:t>
            </a:r>
            <a:r>
              <a:rPr lang="cs-CZ" sz="3200" b="1" dirty="0">
                <a:solidFill>
                  <a:srgbClr val="FF0000"/>
                </a:solidFill>
                <a:latin typeface="Corbel" pitchFamily="34" charset="0"/>
              </a:rPr>
              <a:t> q</a:t>
            </a:r>
            <a:endParaRPr lang="cs-CZ" sz="3200" dirty="0">
              <a:solidFill>
                <a:srgbClr val="FF0000"/>
              </a:solidFill>
            </a:endParaRPr>
          </a:p>
        </p:txBody>
      </p:sp>
      <p:sp>
        <p:nvSpPr>
          <p:cNvPr id="98" name="Google Shape;98;p14"/>
          <p:cNvSpPr txBox="1">
            <a:spLocks noGrp="1"/>
          </p:cNvSpPr>
          <p:nvPr>
            <p:ph type="body" idx="1"/>
          </p:nvPr>
        </p:nvSpPr>
        <p:spPr>
          <a:xfrm>
            <a:off x="165100" y="1229360"/>
            <a:ext cx="8851900" cy="502866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endParaRPr lang="cs-CZ" sz="2400" b="1" dirty="0">
              <a:effectLst/>
              <a:latin typeface="Calibri" panose="020F0502020204030204" pitchFamily="34" charset="0"/>
            </a:endParaRPr>
          </a:p>
          <a:p>
            <a:pPr marL="0" marR="0">
              <a:spcBef>
                <a:spcPts val="0"/>
              </a:spcBef>
              <a:spcAft>
                <a:spcPts val="0"/>
              </a:spcAft>
            </a:pPr>
            <a:endParaRPr lang="cs-CZ" sz="2400" b="1" dirty="0">
              <a:latin typeface="Calibri" panose="020F0502020204030204" pitchFamily="34" charset="0"/>
            </a:endParaRPr>
          </a:p>
          <a:p>
            <a:pPr marL="0" marR="0">
              <a:spcBef>
                <a:spcPts val="0"/>
              </a:spcBef>
              <a:spcAft>
                <a:spcPts val="0"/>
              </a:spcAft>
            </a:pPr>
            <a:endParaRPr lang="cs-CZ" sz="2400" b="1" dirty="0">
              <a:effectLst/>
              <a:latin typeface="Calibri" panose="020F0502020204030204" pitchFamily="34" charset="0"/>
            </a:endParaRPr>
          </a:p>
          <a:p>
            <a:pPr marL="0" marR="0">
              <a:spcBef>
                <a:spcPts val="0"/>
              </a:spcBef>
              <a:spcAft>
                <a:spcPts val="0"/>
              </a:spcAft>
            </a:pPr>
            <a:endParaRPr lang="cs-CZ" sz="2400" b="1" dirty="0">
              <a:latin typeface="Calibri" panose="020F0502020204030204" pitchFamily="34" charset="0"/>
            </a:endParaRPr>
          </a:p>
          <a:p>
            <a:pPr marL="0" marR="0">
              <a:spcBef>
                <a:spcPts val="0"/>
              </a:spcBef>
              <a:spcAft>
                <a:spcPts val="0"/>
              </a:spcAft>
            </a:pPr>
            <a:endParaRPr lang="cs-CZ" sz="2400" b="1" dirty="0">
              <a:effectLst/>
              <a:latin typeface="Calibri" panose="020F0502020204030204" pitchFamily="34" charset="0"/>
            </a:endParaRPr>
          </a:p>
          <a:p>
            <a:pPr marL="0" marR="0" algn="just">
              <a:spcBef>
                <a:spcPts val="0"/>
              </a:spcBef>
              <a:spcAft>
                <a:spcPts val="0"/>
              </a:spcAft>
              <a:buFont typeface="Wingdings" panose="05000000000000000000" pitchFamily="2" charset="2"/>
              <a:buChar char="v"/>
            </a:pPr>
            <a:r>
              <a:rPr lang="cs-CZ" sz="2800" b="1" dirty="0" err="1">
                <a:effectLst/>
                <a:latin typeface="Calibri" panose="020F0502020204030204" pitchFamily="34" charset="0"/>
              </a:rPr>
              <a:t>Tobinovo</a:t>
            </a:r>
            <a:r>
              <a:rPr lang="cs-CZ" sz="2800" b="1" dirty="0">
                <a:effectLst/>
                <a:latin typeface="Calibri" panose="020F0502020204030204" pitchFamily="34" charset="0"/>
              </a:rPr>
              <a:t> q = v souladu s modelem mezního výnosu investic: </a:t>
            </a:r>
          </a:p>
          <a:p>
            <a:pPr marL="0" marR="0" algn="just">
              <a:spcBef>
                <a:spcPts val="0"/>
              </a:spcBef>
              <a:spcAft>
                <a:spcPts val="0"/>
              </a:spcAft>
            </a:pPr>
            <a:r>
              <a:rPr lang="cs-CZ" sz="2800" b="1" dirty="0">
                <a:effectLst/>
                <a:latin typeface="Calibri" panose="020F0502020204030204" pitchFamily="34" charset="0"/>
              </a:rPr>
              <a:t>Výhoda: spojuje investiční rozhodování s akciovými trhy:</a:t>
            </a:r>
          </a:p>
          <a:p>
            <a:pPr marL="0" marR="0" algn="just">
              <a:spcBef>
                <a:spcPts val="0"/>
              </a:spcBef>
              <a:spcAft>
                <a:spcPts val="0"/>
              </a:spcAft>
              <a:buFont typeface="Wingdings" panose="05000000000000000000" pitchFamily="2" charset="2"/>
              <a:buChar char="Ø"/>
            </a:pPr>
            <a:r>
              <a:rPr lang="cs-CZ" sz="2800" b="1" dirty="0">
                <a:effectLst/>
                <a:latin typeface="Calibri" panose="020F0502020204030204" pitchFamily="34" charset="0"/>
              </a:rPr>
              <a:t>Akciové trhy rychle, pružně reagují na mnoho informací – vtělují je do tržních cen akcií: umožňuje manažerům, aby mohli rozhodovat o  investicích podle </a:t>
            </a:r>
            <a:r>
              <a:rPr lang="cs-CZ" sz="2800" b="1" dirty="0" err="1">
                <a:effectLst/>
                <a:latin typeface="Calibri" panose="020F0502020204030204" pitchFamily="34" charset="0"/>
              </a:rPr>
              <a:t>Tobinova</a:t>
            </a:r>
            <a:r>
              <a:rPr lang="cs-CZ" sz="2800" b="1" dirty="0">
                <a:effectLst/>
                <a:latin typeface="Calibri" panose="020F0502020204030204" pitchFamily="34" charset="0"/>
              </a:rPr>
              <a:t> q. </a:t>
            </a:r>
          </a:p>
          <a:p>
            <a:pPr marL="0" marR="0">
              <a:spcBef>
                <a:spcPts val="0"/>
              </a:spcBef>
              <a:spcAft>
                <a:spcPts val="0"/>
              </a:spcAft>
            </a:pPr>
            <a:endParaRPr lang="cs-CZ" sz="2400" b="1" dirty="0">
              <a:effectLst/>
              <a:latin typeface="Calibri" panose="020F0502020204030204" pitchFamily="34" charset="0"/>
            </a:endParaRPr>
          </a:p>
          <a:p>
            <a:pPr marL="0" marR="0">
              <a:spcBef>
                <a:spcPts val="0"/>
              </a:spcBef>
              <a:spcAft>
                <a:spcPts val="0"/>
              </a:spcAft>
            </a:pPr>
            <a:endParaRPr lang="cs-CZ" sz="2400" b="1" dirty="0">
              <a:effectLst/>
              <a:latin typeface="Calibri" panose="020F0502020204030204" pitchFamily="34" charset="0"/>
            </a:endParaRPr>
          </a:p>
          <a:p>
            <a:pPr marL="0" marR="0">
              <a:spcBef>
                <a:spcPts val="0"/>
              </a:spcBef>
              <a:spcAft>
                <a:spcPts val="0"/>
              </a:spcAft>
            </a:pPr>
            <a:endParaRPr lang="cs-CZ" sz="2400" b="1" dirty="0">
              <a:latin typeface="Calibri" panose="020F0502020204030204" pitchFamily="34" charset="0"/>
            </a:endParaRPr>
          </a:p>
          <a:p>
            <a:pPr marL="0" marR="0">
              <a:spcBef>
                <a:spcPts val="0"/>
              </a:spcBef>
              <a:spcAft>
                <a:spcPts val="0"/>
              </a:spcAft>
            </a:pPr>
            <a:endParaRPr lang="cs-CZ" sz="2400" b="1" dirty="0">
              <a:solidFill>
                <a:srgbClr val="FF0000"/>
              </a:solidFill>
              <a:effectLst/>
              <a:latin typeface="Calibri" panose="020F0502020204030204" pitchFamily="34" charset="0"/>
            </a:endParaRPr>
          </a:p>
          <a:p>
            <a:pPr marL="0" marR="0">
              <a:spcBef>
                <a:spcPts val="0"/>
              </a:spcBef>
              <a:spcAft>
                <a:spcPts val="0"/>
              </a:spcAft>
            </a:pPr>
            <a:endParaRPr lang="cs-CZ" sz="2400" b="1" dirty="0">
              <a:effectLst/>
              <a:latin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3C6A0CD4-63F0-2478-E88D-FA4FDB3FC78A}"/>
              </a:ext>
            </a:extLst>
          </p:cNvPr>
          <p:cNvPicPr>
            <a:picLocks noChangeAspect="1"/>
          </p:cNvPicPr>
          <p:nvPr/>
        </p:nvPicPr>
        <p:blipFill>
          <a:blip r:embed="rId3"/>
          <a:srcRect l="27729" t="55801" r="24188" b="36168"/>
          <a:stretch/>
        </p:blipFill>
        <p:spPr>
          <a:xfrm>
            <a:off x="875581" y="1361440"/>
            <a:ext cx="6564629" cy="1300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954800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11200" y="437420"/>
            <a:ext cx="8229600" cy="596221"/>
          </a:xfrm>
        </p:spPr>
        <p:txBody>
          <a:bodyPr>
            <a:noAutofit/>
          </a:bodyPr>
          <a:lstStyle/>
          <a:p>
            <a:br>
              <a:rPr lang="cs-CZ" sz="3200" b="1" dirty="0">
                <a:solidFill>
                  <a:srgbClr val="FF0000"/>
                </a:solidFill>
                <a:latin typeface="Corbel" pitchFamily="34" charset="0"/>
              </a:rPr>
            </a:br>
            <a:r>
              <a:rPr lang="cs-CZ" sz="3200" b="1" dirty="0">
                <a:solidFill>
                  <a:srgbClr val="FF0000"/>
                </a:solidFill>
                <a:latin typeface="Corbel" pitchFamily="34" charset="0"/>
              </a:rPr>
              <a:t>Trh </a:t>
            </a:r>
            <a:r>
              <a:rPr lang="cs-CZ" sz="3200" b="1" dirty="0" err="1">
                <a:solidFill>
                  <a:srgbClr val="FF0000"/>
                </a:solidFill>
                <a:latin typeface="Corbel" pitchFamily="34" charset="0"/>
              </a:rPr>
              <a:t>zapůjčitelných</a:t>
            </a:r>
            <a:r>
              <a:rPr lang="cs-CZ" sz="3200" b="1" dirty="0">
                <a:solidFill>
                  <a:srgbClr val="FF0000"/>
                </a:solidFill>
                <a:latin typeface="Corbel" pitchFamily="34" charset="0"/>
              </a:rPr>
              <a:t> fondů </a:t>
            </a:r>
          </a:p>
        </p:txBody>
      </p:sp>
      <p:sp>
        <p:nvSpPr>
          <p:cNvPr id="98" name="Google Shape;98;p14"/>
          <p:cNvSpPr txBox="1">
            <a:spLocks noGrp="1"/>
          </p:cNvSpPr>
          <p:nvPr>
            <p:ph type="body" idx="1"/>
          </p:nvPr>
        </p:nvSpPr>
        <p:spPr>
          <a:xfrm>
            <a:off x="165100" y="1310640"/>
            <a:ext cx="8851900" cy="5029775"/>
          </a:xfrm>
          <a:prstGeom prst="rect">
            <a:avLst/>
          </a:prstGeom>
          <a:noFill/>
          <a:ln>
            <a:noFill/>
          </a:ln>
        </p:spPr>
        <p:txBody>
          <a:bodyPr spcFirstLastPara="1" wrap="square" lIns="91425" tIns="45700" rIns="91425" bIns="45700" anchor="t" anchorCtr="0">
            <a:noAutofit/>
          </a:bodyPr>
          <a:lstStyle/>
          <a:p>
            <a:pPr marL="285750" indent="-285750">
              <a:spcBef>
                <a:spcPts val="0"/>
              </a:spcBef>
              <a:buFont typeface="Wingdings" panose="05000000000000000000" pitchFamily="2" charset="2"/>
              <a:buChar char="q"/>
            </a:pPr>
            <a:r>
              <a:rPr lang="cs-CZ" sz="1900" b="1" dirty="0">
                <a:latin typeface="Calibri" panose="020F0502020204030204" pitchFamily="34" charset="0"/>
              </a:rPr>
              <a:t>Funkce úspor, funkci investic – makroekonomický model — </a:t>
            </a:r>
            <a:r>
              <a:rPr lang="cs-CZ" sz="1900" b="1" dirty="0">
                <a:highlight>
                  <a:srgbClr val="FFFF00"/>
                </a:highlight>
                <a:latin typeface="Calibri" panose="020F0502020204030204" pitchFamily="34" charset="0"/>
              </a:rPr>
              <a:t>MODEL ZAPŮJČITELNÝCH FONDŮ: </a:t>
            </a:r>
          </a:p>
          <a:p>
            <a:pPr marL="0" marR="0" algn="just">
              <a:spcBef>
                <a:spcPts val="0"/>
              </a:spcBef>
              <a:spcAft>
                <a:spcPts val="0"/>
              </a:spcAft>
              <a:buFont typeface="Wingdings" panose="05000000000000000000" pitchFamily="2" charset="2"/>
              <a:buChar char="Ø"/>
            </a:pPr>
            <a:r>
              <a:rPr lang="cs-CZ" sz="1900" b="1" dirty="0" err="1">
                <a:highlight>
                  <a:srgbClr val="FFFF00"/>
                </a:highlight>
                <a:latin typeface="Calibri" panose="020F0502020204030204" pitchFamily="34" charset="0"/>
              </a:rPr>
              <a:t>Zapůjčitelné</a:t>
            </a:r>
            <a:r>
              <a:rPr lang="cs-CZ" sz="1900" b="1" dirty="0">
                <a:highlight>
                  <a:srgbClr val="FFFF00"/>
                </a:highlight>
                <a:latin typeface="Calibri" panose="020F0502020204030204" pitchFamily="34" charset="0"/>
              </a:rPr>
              <a:t> fondy </a:t>
            </a:r>
            <a:r>
              <a:rPr lang="cs-CZ" sz="1900" b="1" dirty="0">
                <a:latin typeface="Calibri" panose="020F0502020204030204" pitchFamily="34" charset="0"/>
              </a:rPr>
              <a:t>= peněžní prostředky, které ti, kdo spoří , poskytují těm, kdo je investují. </a:t>
            </a:r>
          </a:p>
          <a:p>
            <a:pPr marL="0" marR="0" algn="just">
              <a:spcBef>
                <a:spcPts val="0"/>
              </a:spcBef>
              <a:spcAft>
                <a:spcPts val="0"/>
              </a:spcAft>
            </a:pPr>
            <a:r>
              <a:rPr lang="cs-CZ" sz="1900" b="1" dirty="0">
                <a:latin typeface="Calibri" panose="020F0502020204030204" pitchFamily="34" charset="0"/>
              </a:rPr>
              <a:t>Př.: majitel autobusové společnosti vypůjčí u banky na nákup autobusu 1 mil. korun: = </a:t>
            </a:r>
            <a:r>
              <a:rPr lang="cs-CZ" sz="1900" b="1" dirty="0" err="1">
                <a:latin typeface="Calibri" panose="020F0502020204030204" pitchFamily="34" charset="0"/>
              </a:rPr>
              <a:t>zapůjčitelný</a:t>
            </a:r>
            <a:r>
              <a:rPr lang="cs-CZ" sz="1900" b="1" dirty="0">
                <a:latin typeface="Calibri" panose="020F0502020204030204" pitchFamily="34" charset="0"/>
              </a:rPr>
              <a:t> fond: </a:t>
            </a:r>
            <a:r>
              <a:rPr lang="cs-CZ" sz="1900" b="1" dirty="0" err="1">
                <a:latin typeface="Calibri" panose="020F0502020204030204" pitchFamily="34" charset="0"/>
              </a:rPr>
              <a:t>prostř</a:t>
            </a:r>
            <a:r>
              <a:rPr lang="cs-CZ" sz="1900" b="1" dirty="0">
                <a:latin typeface="Calibri" panose="020F0502020204030204" pitchFamily="34" charset="0"/>
              </a:rPr>
              <a:t>. banky mu půjčují ti, kdo tyto peníze naspořili a v bance uložili. </a:t>
            </a:r>
          </a:p>
          <a:p>
            <a:pPr marL="0" marR="0" algn="just">
              <a:spcBef>
                <a:spcPts val="0"/>
              </a:spcBef>
              <a:spcAft>
                <a:spcPts val="0"/>
              </a:spcAft>
              <a:buFont typeface="Wingdings" panose="05000000000000000000" pitchFamily="2" charset="2"/>
              <a:buChar char="Ø"/>
            </a:pPr>
            <a:r>
              <a:rPr lang="cs-CZ" sz="1900" b="1" dirty="0">
                <a:highlight>
                  <a:srgbClr val="FFFF00"/>
                </a:highlight>
                <a:latin typeface="Calibri" panose="020F0502020204030204" pitchFamily="34" charset="0"/>
              </a:rPr>
              <a:t>Investice = poptávka po </a:t>
            </a:r>
            <a:r>
              <a:rPr lang="cs-CZ" sz="1900" b="1" dirty="0" err="1">
                <a:highlight>
                  <a:srgbClr val="FFFF00"/>
                </a:highlight>
                <a:latin typeface="Calibri" panose="020F0502020204030204" pitchFamily="34" charset="0"/>
              </a:rPr>
              <a:t>zapůjčitelných</a:t>
            </a:r>
            <a:r>
              <a:rPr lang="cs-CZ" sz="1900" b="1" dirty="0">
                <a:highlight>
                  <a:srgbClr val="FFFF00"/>
                </a:highlight>
                <a:latin typeface="Calibri" panose="020F0502020204030204" pitchFamily="34" charset="0"/>
              </a:rPr>
              <a:t> fondech a úspory = nabídka </a:t>
            </a:r>
            <a:r>
              <a:rPr lang="cs-CZ" sz="1900" b="1" dirty="0" err="1">
                <a:highlight>
                  <a:srgbClr val="FFFF00"/>
                </a:highlight>
                <a:latin typeface="Calibri" panose="020F0502020204030204" pitchFamily="34" charset="0"/>
              </a:rPr>
              <a:t>zapůjčitelných</a:t>
            </a:r>
            <a:r>
              <a:rPr lang="cs-CZ" sz="1900" b="1" dirty="0">
                <a:highlight>
                  <a:srgbClr val="FFFF00"/>
                </a:highlight>
                <a:latin typeface="Calibri" panose="020F0502020204030204" pitchFamily="34" charset="0"/>
              </a:rPr>
              <a:t> fondů.* </a:t>
            </a:r>
            <a:r>
              <a:rPr lang="cs-CZ" sz="1900" b="1" dirty="0">
                <a:latin typeface="Calibri" panose="020F0502020204030204" pitchFamily="34" charset="0"/>
              </a:rPr>
              <a:t>Obr. 4 — 4 – trh </a:t>
            </a:r>
            <a:r>
              <a:rPr lang="cs-CZ" sz="1900" b="1" dirty="0" err="1">
                <a:latin typeface="Calibri" panose="020F0502020204030204" pitchFamily="34" charset="0"/>
              </a:rPr>
              <a:t>zapůjčitelných</a:t>
            </a:r>
            <a:r>
              <a:rPr lang="cs-CZ" sz="1900" b="1" dirty="0">
                <a:latin typeface="Calibri" panose="020F0502020204030204" pitchFamily="34" charset="0"/>
              </a:rPr>
              <a:t> fondů:</a:t>
            </a:r>
          </a:p>
          <a:p>
            <a:pPr marL="342900" marR="0">
              <a:spcBef>
                <a:spcPts val="0"/>
              </a:spcBef>
              <a:spcAft>
                <a:spcPts val="0"/>
              </a:spcAft>
              <a:buFont typeface="+mj-lt"/>
              <a:buAutoNum type="arabicPeriod"/>
            </a:pPr>
            <a:r>
              <a:rPr lang="cs-CZ" sz="1900" b="1" dirty="0">
                <a:highlight>
                  <a:srgbClr val="FFFF00"/>
                </a:highlight>
                <a:latin typeface="Calibri" panose="020F0502020204030204" pitchFamily="34" charset="0"/>
              </a:rPr>
              <a:t>Investice I – při daném očekávaném výnosu investic </a:t>
            </a:r>
            <a:r>
              <a:rPr lang="cs-CZ" sz="1900" b="1" dirty="0">
                <a:solidFill>
                  <a:srgbClr val="FF0000"/>
                </a:solidFill>
                <a:highlight>
                  <a:srgbClr val="FFFF00"/>
                </a:highlight>
                <a:latin typeface="Calibri" panose="020F0502020204030204" pitchFamily="34" charset="0"/>
              </a:rPr>
              <a:t>klesající funkcí úrokové míry </a:t>
            </a:r>
          </a:p>
          <a:p>
            <a:pPr marL="342900" marR="0" algn="just">
              <a:spcBef>
                <a:spcPts val="0"/>
              </a:spcBef>
              <a:spcAft>
                <a:spcPts val="0"/>
              </a:spcAft>
              <a:buFont typeface="+mj-lt"/>
              <a:buAutoNum type="arabicPeriod"/>
            </a:pPr>
            <a:r>
              <a:rPr lang="cs-CZ" sz="1900" b="1" dirty="0">
                <a:highlight>
                  <a:srgbClr val="FFFF00"/>
                </a:highlight>
                <a:latin typeface="Calibri" panose="020F0502020204030204" pitchFamily="34" charset="0"/>
              </a:rPr>
              <a:t>a soukromé úspory S jsou při daném disponibilním důchodu </a:t>
            </a:r>
            <a:r>
              <a:rPr lang="cs-CZ" sz="1900" b="1" dirty="0">
                <a:solidFill>
                  <a:srgbClr val="FF0000"/>
                </a:solidFill>
                <a:highlight>
                  <a:srgbClr val="FFFF00"/>
                </a:highlight>
                <a:latin typeface="Calibri" panose="020F0502020204030204" pitchFamily="34" charset="0"/>
              </a:rPr>
              <a:t>rostoucí funkcí úrokové míry. </a:t>
            </a:r>
          </a:p>
          <a:p>
            <a:pPr marL="0" marR="0">
              <a:spcBef>
                <a:spcPts val="0"/>
              </a:spcBef>
              <a:spcAft>
                <a:spcPts val="0"/>
              </a:spcAft>
            </a:pPr>
            <a:r>
              <a:rPr lang="cs-CZ" sz="1900" b="1" dirty="0">
                <a:latin typeface="Calibri" panose="020F0502020204030204" pitchFamily="34" charset="0"/>
              </a:rPr>
              <a:t>Na trhu – rovnováha v </a:t>
            </a:r>
            <a:r>
              <a:rPr lang="cs-CZ" sz="1900" b="1" dirty="0">
                <a:highlight>
                  <a:srgbClr val="FFFF00"/>
                </a:highlight>
                <a:latin typeface="Calibri" panose="020F0502020204030204" pitchFamily="34" charset="0"/>
              </a:rPr>
              <a:t>bodě E</a:t>
            </a:r>
            <a:r>
              <a:rPr lang="cs-CZ" sz="1900" b="1" dirty="0">
                <a:latin typeface="Calibri" panose="020F0502020204030204" pitchFamily="34" charset="0"/>
              </a:rPr>
              <a:t> při úrokové </a:t>
            </a:r>
            <a:r>
              <a:rPr lang="cs-CZ" sz="1900" b="1" dirty="0">
                <a:highlight>
                  <a:srgbClr val="FFFF00"/>
                </a:highlight>
                <a:latin typeface="Calibri" panose="020F0502020204030204" pitchFamily="34" charset="0"/>
              </a:rPr>
              <a:t>míre ro</a:t>
            </a:r>
            <a:r>
              <a:rPr lang="cs-CZ" sz="1900" b="1" dirty="0">
                <a:latin typeface="Calibri" panose="020F0502020204030204" pitchFamily="34" charset="0"/>
              </a:rPr>
              <a:t>: splňuje podmínku </a:t>
            </a:r>
            <a:r>
              <a:rPr lang="cs-CZ" sz="1900" b="1" dirty="0">
                <a:highlight>
                  <a:srgbClr val="FFFF00"/>
                </a:highlight>
                <a:latin typeface="Calibri" panose="020F0502020204030204" pitchFamily="34" charset="0"/>
              </a:rPr>
              <a:t>I = S. </a:t>
            </a:r>
          </a:p>
          <a:p>
            <a:pPr marL="0" marR="0">
              <a:spcBef>
                <a:spcPts val="0"/>
              </a:spcBef>
              <a:spcAft>
                <a:spcPts val="0"/>
              </a:spcAft>
            </a:pPr>
            <a:endParaRPr lang="cs-CZ" sz="1900" b="1" dirty="0">
              <a:latin typeface="Calibri" panose="020F0502020204030204" pitchFamily="34" charset="0"/>
            </a:endParaRPr>
          </a:p>
          <a:p>
            <a:pPr marL="0" marR="0">
              <a:spcBef>
                <a:spcPts val="0"/>
              </a:spcBef>
              <a:spcAft>
                <a:spcPts val="0"/>
              </a:spcAft>
            </a:pPr>
            <a:r>
              <a:rPr lang="cs-CZ" sz="1900" b="1" dirty="0">
                <a:latin typeface="Calibri" panose="020F0502020204030204" pitchFamily="34" charset="0"/>
              </a:rPr>
              <a:t>Trh </a:t>
            </a:r>
            <a:r>
              <a:rPr lang="cs-CZ" sz="1900" b="1" dirty="0" err="1">
                <a:latin typeface="Calibri" panose="020F0502020204030204" pitchFamily="34" charset="0"/>
              </a:rPr>
              <a:t>zapůjčitelných</a:t>
            </a:r>
            <a:r>
              <a:rPr lang="cs-CZ" sz="1900" b="1" dirty="0">
                <a:latin typeface="Calibri" panose="020F0502020204030204" pitchFamily="34" charset="0"/>
              </a:rPr>
              <a:t> fondů – ovlivňován také </a:t>
            </a:r>
            <a:r>
              <a:rPr lang="cs-CZ" sz="1900" b="1" dirty="0">
                <a:solidFill>
                  <a:srgbClr val="FF0000"/>
                </a:solidFill>
                <a:latin typeface="Calibri" panose="020F0502020204030204" pitchFamily="34" charset="0"/>
              </a:rPr>
              <a:t>veřejným sektorem. </a:t>
            </a:r>
          </a:p>
          <a:p>
            <a:pPr marL="0" marR="0">
              <a:spcBef>
                <a:spcPts val="0"/>
              </a:spcBef>
              <a:spcAft>
                <a:spcPts val="0"/>
              </a:spcAft>
              <a:buFont typeface="Wingdings" panose="05000000000000000000" pitchFamily="2" charset="2"/>
              <a:buChar char="ü"/>
            </a:pPr>
            <a:r>
              <a:rPr lang="cs-CZ" sz="1900" b="1" dirty="0">
                <a:latin typeface="Calibri" panose="020F0502020204030204" pitchFamily="34" charset="0"/>
              </a:rPr>
              <a:t>Vyrovnané veřejné rozpočty - Obr. 4 — 4. </a:t>
            </a:r>
          </a:p>
          <a:p>
            <a:pPr marL="0" marR="0">
              <a:spcBef>
                <a:spcPts val="0"/>
              </a:spcBef>
              <a:spcAft>
                <a:spcPts val="0"/>
              </a:spcAft>
            </a:pPr>
            <a:endParaRPr lang="cs-CZ" sz="19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solidFill>
                <a:srgbClr val="FF0000"/>
              </a:solidFill>
              <a:effectLst/>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sp>
        <p:nvSpPr>
          <p:cNvPr id="3" name="Arrow: Right 2">
            <a:extLst>
              <a:ext uri="{FF2B5EF4-FFF2-40B4-BE49-F238E27FC236}">
                <a16:creationId xmlns:a16="http://schemas.microsoft.com/office/drawing/2014/main" id="{5D68602B-AF39-8B0F-EAF6-AFC0D5040170}"/>
              </a:ext>
            </a:extLst>
          </p:cNvPr>
          <p:cNvSpPr/>
          <p:nvPr/>
        </p:nvSpPr>
        <p:spPr>
          <a:xfrm>
            <a:off x="7609840" y="5963920"/>
            <a:ext cx="965200" cy="2235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405057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748280" y="173802"/>
            <a:ext cx="6268720" cy="527238"/>
          </a:xfrm>
        </p:spPr>
        <p:txBody>
          <a:bodyPr>
            <a:noAutofit/>
          </a:bodyPr>
          <a:lstStyle/>
          <a:p>
            <a:br>
              <a:rPr lang="cs-CZ" sz="3200" b="1" dirty="0">
                <a:solidFill>
                  <a:srgbClr val="FF0000"/>
                </a:solidFill>
                <a:latin typeface="Corbel" pitchFamily="34" charset="0"/>
              </a:rPr>
            </a:br>
            <a:r>
              <a:rPr lang="cs-CZ" sz="3200" b="1" dirty="0">
                <a:solidFill>
                  <a:srgbClr val="FF0000"/>
                </a:solidFill>
                <a:latin typeface="Corbel" pitchFamily="34" charset="0"/>
              </a:rPr>
              <a:t>Trh </a:t>
            </a:r>
            <a:r>
              <a:rPr lang="cs-CZ" sz="3200" b="1" dirty="0" err="1">
                <a:solidFill>
                  <a:srgbClr val="FF0000"/>
                </a:solidFill>
                <a:latin typeface="Corbel" pitchFamily="34" charset="0"/>
              </a:rPr>
              <a:t>zapůjčitelných</a:t>
            </a:r>
            <a:r>
              <a:rPr lang="cs-CZ" sz="3200" b="1" dirty="0">
                <a:solidFill>
                  <a:srgbClr val="FF0000"/>
                </a:solidFill>
                <a:latin typeface="Corbel" pitchFamily="34" charset="0"/>
              </a:rPr>
              <a:t> fondů </a:t>
            </a:r>
          </a:p>
        </p:txBody>
      </p:sp>
      <p:sp>
        <p:nvSpPr>
          <p:cNvPr id="98" name="Google Shape;98;p14"/>
          <p:cNvSpPr txBox="1">
            <a:spLocks noGrp="1"/>
          </p:cNvSpPr>
          <p:nvPr>
            <p:ph type="body" idx="1"/>
          </p:nvPr>
        </p:nvSpPr>
        <p:spPr>
          <a:xfrm>
            <a:off x="165100" y="1546998"/>
            <a:ext cx="8851900" cy="4711021"/>
          </a:xfrm>
          <a:prstGeom prst="rect">
            <a:avLst/>
          </a:prstGeom>
          <a:noFill/>
          <a:ln>
            <a:noFill/>
          </a:ln>
        </p:spPr>
        <p:txBody>
          <a:bodyPr spcFirstLastPara="1" wrap="square" lIns="91425" tIns="45700" rIns="91425" bIns="45700" anchor="t" anchorCtr="0">
            <a:noAutofit/>
          </a:bodyPr>
          <a:lstStyle/>
          <a:p>
            <a:pPr marL="5465763" indent="-801688">
              <a:spcBef>
                <a:spcPts val="0"/>
              </a:spcBef>
            </a:pPr>
            <a:r>
              <a:rPr lang="cs-CZ" sz="2400" b="1" dirty="0">
                <a:latin typeface="Calibri" panose="020F0502020204030204" pitchFamily="34" charset="0"/>
              </a:rPr>
              <a:t>SCHODKY, PŘEBYTKY veřejných rozpočtů – vliv na rovnováhu změní. </a:t>
            </a:r>
          </a:p>
          <a:p>
            <a:pPr marL="285750" indent="-285750">
              <a:spcBef>
                <a:spcPts val="0"/>
              </a:spcBef>
            </a:pPr>
            <a:endParaRPr lang="cs-CZ" sz="1800" b="1" dirty="0">
              <a:latin typeface="Calibri" panose="020F0502020204030204" pitchFamily="34" charset="0"/>
            </a:endParaRPr>
          </a:p>
          <a:p>
            <a:pPr marL="285750" indent="-285750">
              <a:spcBef>
                <a:spcPts val="0"/>
              </a:spcBef>
            </a:pPr>
            <a:endParaRPr lang="cs-CZ" sz="1800" b="1" dirty="0">
              <a:latin typeface="Calibri" panose="020F0502020204030204" pitchFamily="34" charset="0"/>
            </a:endParaRPr>
          </a:p>
          <a:p>
            <a:pPr marL="285750" indent="-285750">
              <a:spcBef>
                <a:spcPts val="0"/>
              </a:spcBef>
            </a:pPr>
            <a:endParaRPr lang="cs-CZ" sz="1800" b="1" dirty="0">
              <a:latin typeface="Calibri" panose="020F0502020204030204" pitchFamily="34" charset="0"/>
            </a:endParaRPr>
          </a:p>
          <a:p>
            <a:pPr marL="285750" indent="-285750">
              <a:spcBef>
                <a:spcPts val="0"/>
              </a:spcBef>
            </a:pPr>
            <a:endParaRPr lang="cs-CZ" sz="1800" b="1" dirty="0">
              <a:latin typeface="Calibri" panose="020F0502020204030204" pitchFamily="34" charset="0"/>
            </a:endParaRPr>
          </a:p>
          <a:p>
            <a:pPr marL="285750" indent="-285750">
              <a:spcBef>
                <a:spcPts val="0"/>
              </a:spcBef>
            </a:pPr>
            <a:endParaRPr lang="cs-CZ" sz="1800" b="1" dirty="0">
              <a:latin typeface="Calibri" panose="020F0502020204030204" pitchFamily="34" charset="0"/>
            </a:endParaRPr>
          </a:p>
          <a:p>
            <a:pPr marL="285750" indent="-285750">
              <a:spcBef>
                <a:spcPts val="0"/>
              </a:spcBef>
            </a:pPr>
            <a:endParaRPr lang="cs-CZ" sz="1800" b="1" dirty="0">
              <a:latin typeface="Calibri" panose="020F0502020204030204" pitchFamily="34" charset="0"/>
            </a:endParaRPr>
          </a:p>
          <a:p>
            <a:pPr marL="0" marR="0">
              <a:spcBef>
                <a:spcPts val="0"/>
              </a:spcBef>
              <a:spcAft>
                <a:spcPts val="0"/>
              </a:spcAft>
              <a:buFont typeface="Wingdings" panose="05000000000000000000" pitchFamily="2" charset="2"/>
              <a:buChar char="v"/>
            </a:pPr>
            <a:r>
              <a:rPr lang="cs-CZ" sz="1800" b="1" dirty="0">
                <a:solidFill>
                  <a:srgbClr val="FF0000"/>
                </a:solidFill>
                <a:latin typeface="Calibri" panose="020F0502020204030204" pitchFamily="34" charset="0"/>
              </a:rPr>
              <a:t>Přebytek veřejných rozpočtů</a:t>
            </a:r>
          </a:p>
          <a:p>
            <a:pPr marL="0" marR="0" algn="just">
              <a:spcBef>
                <a:spcPts val="0"/>
              </a:spcBef>
              <a:spcAft>
                <a:spcPts val="0"/>
              </a:spcAft>
            </a:pPr>
            <a:r>
              <a:rPr lang="cs-CZ" sz="1800" b="1" dirty="0">
                <a:latin typeface="Calibri" panose="020F0502020204030204" pitchFamily="34" charset="0"/>
              </a:rPr>
              <a:t> V ekonomice – původně veřejné rozpočty vyrovnané, trh </a:t>
            </a:r>
            <a:r>
              <a:rPr lang="cs-CZ" sz="1800" b="1" dirty="0" err="1">
                <a:latin typeface="Calibri" panose="020F0502020204030204" pitchFamily="34" charset="0"/>
              </a:rPr>
              <a:t>zapůjčitelných</a:t>
            </a:r>
            <a:r>
              <a:rPr lang="cs-CZ" sz="1800" b="1" dirty="0">
                <a:latin typeface="Calibri" panose="020F0502020204030204" pitchFamily="34" charset="0"/>
              </a:rPr>
              <a:t> fondů vytvářel úrokovou míru </a:t>
            </a:r>
            <a:r>
              <a:rPr lang="cs-CZ" sz="2000" b="1" dirty="0">
                <a:latin typeface="Calibri" panose="020F0502020204030204" pitchFamily="34" charset="0"/>
              </a:rPr>
              <a:t>r</a:t>
            </a:r>
            <a:r>
              <a:rPr lang="cs-CZ" sz="1600" b="1" dirty="0">
                <a:latin typeface="Calibri" panose="020F0502020204030204" pitchFamily="34" charset="0"/>
              </a:rPr>
              <a:t>o</a:t>
            </a:r>
            <a:r>
              <a:rPr lang="cs-CZ" sz="1800" b="1" dirty="0">
                <a:latin typeface="Calibri" panose="020F0502020204030204" pitchFamily="34" charset="0"/>
              </a:rPr>
              <a:t>. </a:t>
            </a:r>
          </a:p>
          <a:p>
            <a:pPr marL="0" marR="0" algn="just">
              <a:spcBef>
                <a:spcPts val="0"/>
              </a:spcBef>
              <a:spcAft>
                <a:spcPts val="0"/>
              </a:spcAft>
            </a:pPr>
            <a:r>
              <a:rPr lang="cs-CZ" sz="1800" b="1" dirty="0">
                <a:latin typeface="Calibri" panose="020F0502020204030204" pitchFamily="34" charset="0"/>
              </a:rPr>
              <a:t>V dalším roce: vznik </a:t>
            </a:r>
            <a:r>
              <a:rPr lang="cs-CZ" sz="1800" b="1" dirty="0">
                <a:highlight>
                  <a:srgbClr val="FFFF00"/>
                </a:highlight>
                <a:latin typeface="Calibri" panose="020F0502020204030204" pitchFamily="34" charset="0"/>
              </a:rPr>
              <a:t>přebytku veřejných rozpočtů – 30 mld. </a:t>
            </a:r>
          </a:p>
          <a:p>
            <a:pPr marL="285750" indent="-285750" algn="just">
              <a:spcBef>
                <a:spcPts val="0"/>
              </a:spcBef>
              <a:buFont typeface="Wingdings" panose="05000000000000000000" pitchFamily="2" charset="2"/>
              <a:buChar char="Ø"/>
            </a:pPr>
            <a:r>
              <a:rPr lang="cs-CZ" sz="1800" b="1" dirty="0">
                <a:latin typeface="Calibri" panose="020F0502020204030204" pitchFamily="34" charset="0"/>
              </a:rPr>
              <a:t>Subjekty veřejného sektoru (stát, obce..) uloží tyto peníze v bankách, banky je nabídnou jako půjčky soukromým osobám. </a:t>
            </a:r>
          </a:p>
          <a:p>
            <a:pPr marL="0" marR="0" algn="just">
              <a:spcBef>
                <a:spcPts val="0"/>
              </a:spcBef>
              <a:spcAft>
                <a:spcPts val="0"/>
              </a:spcAft>
              <a:buFont typeface="Wingdings" panose="05000000000000000000" pitchFamily="2" charset="2"/>
              <a:buChar char="Ø"/>
            </a:pPr>
            <a:r>
              <a:rPr lang="cs-CZ" sz="1800" b="1" dirty="0">
                <a:highlight>
                  <a:srgbClr val="FFFF00"/>
                </a:highlight>
                <a:latin typeface="Calibri" panose="020F0502020204030204" pitchFamily="34" charset="0"/>
              </a:rPr>
              <a:t>zvýšená nabídka </a:t>
            </a:r>
            <a:r>
              <a:rPr lang="cs-CZ" sz="1800" b="1" dirty="0" err="1">
                <a:highlight>
                  <a:srgbClr val="FFFF00"/>
                </a:highlight>
                <a:latin typeface="Calibri" panose="020F0502020204030204" pitchFamily="34" charset="0"/>
              </a:rPr>
              <a:t>zapůjčitelných</a:t>
            </a:r>
            <a:r>
              <a:rPr lang="cs-CZ" sz="1800" b="1" dirty="0">
                <a:highlight>
                  <a:srgbClr val="FFFF00"/>
                </a:highlight>
                <a:latin typeface="Calibri" panose="020F0502020204030204" pitchFamily="34" charset="0"/>
              </a:rPr>
              <a:t> fondů o 30 mld., úroková míra klesne. </a:t>
            </a: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solidFill>
                <a:srgbClr val="FF0000"/>
              </a:solidFill>
              <a:effectLst/>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15/32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4FB50716-B2DD-A9E1-270E-CA1F86EEC1D4}"/>
              </a:ext>
            </a:extLst>
          </p:cNvPr>
          <p:cNvPicPr>
            <a:picLocks noChangeAspect="1"/>
          </p:cNvPicPr>
          <p:nvPr/>
        </p:nvPicPr>
        <p:blipFill>
          <a:blip r:embed="rId3"/>
          <a:srcRect t="2422" r="2464" b="49621"/>
          <a:stretch/>
        </p:blipFill>
        <p:spPr>
          <a:xfrm>
            <a:off x="365760" y="1310640"/>
            <a:ext cx="5201920" cy="2805276"/>
          </a:xfrm>
          <a:prstGeom prst="rect">
            <a:avLst/>
          </a:prstGeom>
        </p:spPr>
      </p:pic>
    </p:spTree>
    <p:extLst>
      <p:ext uri="{BB962C8B-B14F-4D97-AF65-F5344CB8AC3E}">
        <p14:creationId xmlns:p14="http://schemas.microsoft.com/office/powerpoint/2010/main" val="48005531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17/32</a:t>
            </a:r>
            <a:endParaRPr sz="1200" b="1" dirty="0">
              <a:solidFill>
                <a:srgbClr val="FF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C2154A7-3146-1230-5708-35874811D7EF}"/>
              </a:ext>
            </a:extLst>
          </p:cNvPr>
          <p:cNvPicPr>
            <a:picLocks noChangeAspect="1"/>
          </p:cNvPicPr>
          <p:nvPr/>
        </p:nvPicPr>
        <p:blipFill>
          <a:blip r:embed="rId3"/>
          <a:srcRect t="50965"/>
          <a:stretch/>
        </p:blipFill>
        <p:spPr>
          <a:xfrm>
            <a:off x="165100" y="2641601"/>
            <a:ext cx="4216400" cy="3568224"/>
          </a:xfrm>
          <a:prstGeom prst="rect">
            <a:avLst/>
          </a:prstGeom>
        </p:spPr>
      </p:pic>
      <p:sp>
        <p:nvSpPr>
          <p:cNvPr id="12" name="Google Shape;98;p14">
            <a:extLst>
              <a:ext uri="{FF2B5EF4-FFF2-40B4-BE49-F238E27FC236}">
                <a16:creationId xmlns:a16="http://schemas.microsoft.com/office/drawing/2014/main" id="{7EB8A3C2-F605-FE73-8D25-9BADDA8DD22C}"/>
              </a:ext>
            </a:extLst>
          </p:cNvPr>
          <p:cNvSpPr txBox="1">
            <a:spLocks noGrp="1"/>
          </p:cNvSpPr>
          <p:nvPr>
            <p:ph type="body" idx="1"/>
          </p:nvPr>
        </p:nvSpPr>
        <p:spPr>
          <a:xfrm>
            <a:off x="165100" y="948470"/>
            <a:ext cx="8851900" cy="492401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cs-CZ" sz="1800" b="1" dirty="0">
                <a:latin typeface="Calibri" panose="020F0502020204030204" pitchFamily="34" charset="0"/>
              </a:rPr>
              <a:t>Přebytek veřejných rozpočtů zvyšuje nabídku </a:t>
            </a:r>
            <a:r>
              <a:rPr lang="cs-CZ" sz="1800" b="1" dirty="0" err="1">
                <a:latin typeface="Calibri" panose="020F0502020204030204" pitchFamily="34" charset="0"/>
              </a:rPr>
              <a:t>zapůjčitelných</a:t>
            </a:r>
            <a:r>
              <a:rPr lang="cs-CZ" sz="1800" b="1" dirty="0">
                <a:latin typeface="Calibri" panose="020F0502020204030204" pitchFamily="34" charset="0"/>
              </a:rPr>
              <a:t> fondů. </a:t>
            </a:r>
          </a:p>
          <a:p>
            <a:pPr marL="285750" indent="-285750">
              <a:spcBef>
                <a:spcPts val="0"/>
              </a:spcBef>
            </a:pPr>
            <a:r>
              <a:rPr lang="cs-CZ" sz="1800" b="1" dirty="0">
                <a:latin typeface="Calibri" panose="020F0502020204030204" pitchFamily="34" charset="0"/>
              </a:rPr>
              <a:t>Obr. 4 — 5: posun nabídky </a:t>
            </a:r>
            <a:r>
              <a:rPr lang="cs-CZ" sz="1800" b="1" dirty="0" err="1">
                <a:latin typeface="Calibri" panose="020F0502020204030204" pitchFamily="34" charset="0"/>
              </a:rPr>
              <a:t>zapůjčitelných</a:t>
            </a:r>
            <a:r>
              <a:rPr lang="cs-CZ" sz="1800" b="1" dirty="0">
                <a:latin typeface="Calibri" panose="020F0502020204030204" pitchFamily="34" charset="0"/>
              </a:rPr>
              <a:t> fondů o 30 mld. doprava: nová rovnováha trhu v bodě </a:t>
            </a:r>
            <a:r>
              <a:rPr lang="cs-CZ" sz="1800" b="1" dirty="0">
                <a:highlight>
                  <a:srgbClr val="FFFF00"/>
                </a:highlight>
                <a:latin typeface="Calibri" panose="020F0502020204030204" pitchFamily="34" charset="0"/>
              </a:rPr>
              <a:t>F </a:t>
            </a:r>
            <a:r>
              <a:rPr lang="cs-CZ" sz="1800" b="1" dirty="0">
                <a:latin typeface="Calibri" panose="020F0502020204030204" pitchFamily="34" charset="0"/>
              </a:rPr>
              <a:t>při nižší úrokové míre </a:t>
            </a:r>
            <a:r>
              <a:rPr lang="cs-CZ" sz="2000" b="1" dirty="0">
                <a:highlight>
                  <a:srgbClr val="FFFF00"/>
                </a:highlight>
                <a:latin typeface="Calibri" panose="020F0502020204030204" pitchFamily="34" charset="0"/>
              </a:rPr>
              <a:t>r</a:t>
            </a:r>
            <a:r>
              <a:rPr lang="cs-CZ" sz="1200" b="1" dirty="0">
                <a:highlight>
                  <a:srgbClr val="FFFF00"/>
                </a:highlight>
                <a:latin typeface="Calibri" panose="020F0502020204030204" pitchFamily="34" charset="0"/>
              </a:rPr>
              <a:t>1</a:t>
            </a:r>
          </a:p>
          <a:p>
            <a:pPr marL="0" marR="0" algn="just">
              <a:spcBef>
                <a:spcPts val="0"/>
              </a:spcBef>
              <a:spcAft>
                <a:spcPts val="0"/>
              </a:spcAft>
              <a:buFont typeface="Wingdings" panose="05000000000000000000" pitchFamily="2" charset="2"/>
              <a:buChar char="Ø"/>
            </a:pPr>
            <a:r>
              <a:rPr lang="cs-CZ" sz="1800" b="1" dirty="0">
                <a:latin typeface="Calibri" panose="020F0502020204030204" pitchFamily="34" charset="0"/>
              </a:rPr>
              <a:t>Investice se zvýší, ale ne o celých 30 mld: </a:t>
            </a:r>
            <a:r>
              <a:rPr lang="cs-CZ" sz="1800" b="1" dirty="0">
                <a:solidFill>
                  <a:srgbClr val="FF0000"/>
                </a:solidFill>
                <a:latin typeface="Calibri" panose="020F0502020204030204" pitchFamily="34" charset="0"/>
              </a:rPr>
              <a:t>pokles úrokové míry vyvolá určité snížení soukromých úspor. </a:t>
            </a:r>
          </a:p>
          <a:p>
            <a:pPr marL="0" marR="0" indent="4216400">
              <a:spcBef>
                <a:spcPts val="0"/>
              </a:spcBef>
              <a:spcAft>
                <a:spcPts val="0"/>
              </a:spcAft>
              <a:buNone/>
            </a:pPr>
            <a:r>
              <a:rPr lang="cs-CZ" sz="1800" b="1" dirty="0">
                <a:latin typeface="Calibri" panose="020F0502020204030204" pitchFamily="34" charset="0"/>
              </a:rPr>
              <a:t>Rovnováha trhu nyní splňuje podmínku: </a:t>
            </a:r>
          </a:p>
          <a:p>
            <a:pPr marL="3941763" marR="0" indent="-711200" algn="ctr">
              <a:spcBef>
                <a:spcPts val="0"/>
              </a:spcBef>
              <a:spcAft>
                <a:spcPts val="0"/>
              </a:spcAft>
              <a:buNone/>
            </a:pPr>
            <a:r>
              <a:rPr lang="cs-CZ" sz="3600" b="1" dirty="0">
                <a:highlight>
                  <a:srgbClr val="FFFF00"/>
                </a:highlight>
                <a:latin typeface="Calibri" panose="020F0502020204030204" pitchFamily="34" charset="0"/>
              </a:rPr>
              <a:t>I = S + (T – G)</a:t>
            </a:r>
          </a:p>
          <a:p>
            <a:pPr marL="4651375" marR="0">
              <a:spcBef>
                <a:spcPts val="0"/>
              </a:spcBef>
              <a:spcAft>
                <a:spcPts val="0"/>
              </a:spcAft>
              <a:buFont typeface="Wingdings" panose="05000000000000000000" pitchFamily="2" charset="2"/>
              <a:buChar char="§"/>
            </a:pPr>
            <a:r>
              <a:rPr lang="cs-CZ" sz="2400" b="1" dirty="0">
                <a:latin typeface="Calibri" panose="020F0502020204030204" pitchFamily="34" charset="0"/>
              </a:rPr>
              <a:t>I — investice, </a:t>
            </a:r>
          </a:p>
          <a:p>
            <a:pPr marL="4651375" marR="0">
              <a:spcBef>
                <a:spcPts val="0"/>
              </a:spcBef>
              <a:spcAft>
                <a:spcPts val="0"/>
              </a:spcAft>
              <a:buFont typeface="Wingdings" panose="05000000000000000000" pitchFamily="2" charset="2"/>
              <a:buChar char="§"/>
            </a:pPr>
            <a:r>
              <a:rPr lang="cs-CZ" sz="2400" b="1" dirty="0">
                <a:latin typeface="Calibri" panose="020F0502020204030204" pitchFamily="34" charset="0"/>
              </a:rPr>
              <a:t>S — soukromé úspory, </a:t>
            </a:r>
          </a:p>
          <a:p>
            <a:pPr marL="4651375" marR="0">
              <a:spcBef>
                <a:spcPts val="0"/>
              </a:spcBef>
              <a:spcAft>
                <a:spcPts val="0"/>
              </a:spcAft>
              <a:buFont typeface="Wingdings" panose="05000000000000000000" pitchFamily="2" charset="2"/>
              <a:buChar char="§"/>
            </a:pPr>
            <a:r>
              <a:rPr lang="cs-CZ" sz="2400" b="1" dirty="0">
                <a:highlight>
                  <a:srgbClr val="FFFF00"/>
                </a:highlight>
                <a:latin typeface="Calibri" panose="020F0502020204030204" pitchFamily="34" charset="0"/>
              </a:rPr>
              <a:t>(T— G) — přebytek veřejných rozpočtů = veřejné úspory. </a:t>
            </a: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solidFill>
                <a:srgbClr val="FF0000"/>
              </a:solidFill>
              <a:effectLst/>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p:txBody>
      </p:sp>
      <p:sp>
        <p:nvSpPr>
          <p:cNvPr id="18" name="TextBox 17">
            <a:extLst>
              <a:ext uri="{FF2B5EF4-FFF2-40B4-BE49-F238E27FC236}">
                <a16:creationId xmlns:a16="http://schemas.microsoft.com/office/drawing/2014/main" id="{2C0B4E2F-B2CF-E6D1-D897-0BBEFB463935}"/>
              </a:ext>
            </a:extLst>
          </p:cNvPr>
          <p:cNvSpPr txBox="1"/>
          <p:nvPr/>
        </p:nvSpPr>
        <p:spPr>
          <a:xfrm>
            <a:off x="4064000" y="363696"/>
            <a:ext cx="4914900" cy="646331"/>
          </a:xfrm>
          <a:prstGeom prst="rect">
            <a:avLst/>
          </a:prstGeom>
          <a:noFill/>
        </p:spPr>
        <p:txBody>
          <a:bodyPr wrap="square">
            <a:spAutoFit/>
          </a:bodyPr>
          <a:lstStyle/>
          <a:p>
            <a:r>
              <a:rPr lang="cs-CZ" sz="1800" b="1" dirty="0">
                <a:solidFill>
                  <a:srgbClr val="FF0000"/>
                </a:solidFill>
                <a:latin typeface="Corbel" pitchFamily="34" charset="0"/>
              </a:rPr>
              <a:t>Trh </a:t>
            </a:r>
            <a:r>
              <a:rPr lang="cs-CZ" sz="1800" b="1" dirty="0" err="1">
                <a:solidFill>
                  <a:srgbClr val="FF0000"/>
                </a:solidFill>
                <a:latin typeface="Corbel" pitchFamily="34" charset="0"/>
              </a:rPr>
              <a:t>zapůjčitelných</a:t>
            </a:r>
            <a:r>
              <a:rPr lang="cs-CZ" sz="1800" b="1" dirty="0">
                <a:solidFill>
                  <a:srgbClr val="FF0000"/>
                </a:solidFill>
                <a:latin typeface="Corbel" pitchFamily="34" charset="0"/>
              </a:rPr>
              <a:t> fondů: PŘEBYTKY veřejných rozpočtů  </a:t>
            </a:r>
            <a:endParaRPr lang="en-GB" sz="1800" dirty="0"/>
          </a:p>
        </p:txBody>
      </p:sp>
    </p:spTree>
    <p:extLst>
      <p:ext uri="{BB962C8B-B14F-4D97-AF65-F5344CB8AC3E}">
        <p14:creationId xmlns:p14="http://schemas.microsoft.com/office/powerpoint/2010/main" val="338250763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17/32</a:t>
            </a:r>
            <a:endParaRPr sz="1200" b="1" dirty="0">
              <a:solidFill>
                <a:srgbClr val="FF0000"/>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AE3A5C6F-2524-A130-3B19-E82750875667}"/>
              </a:ext>
            </a:extLst>
          </p:cNvPr>
          <p:cNvPicPr>
            <a:picLocks noChangeAspect="1"/>
          </p:cNvPicPr>
          <p:nvPr/>
        </p:nvPicPr>
        <p:blipFill>
          <a:blip r:embed="rId3"/>
          <a:srcRect l="6721" b="46698"/>
          <a:stretch/>
        </p:blipFill>
        <p:spPr>
          <a:xfrm>
            <a:off x="203200" y="3180080"/>
            <a:ext cx="4368800" cy="3160335"/>
          </a:xfrm>
          <a:prstGeom prst="rect">
            <a:avLst/>
          </a:prstGeom>
        </p:spPr>
      </p:pic>
      <p:sp>
        <p:nvSpPr>
          <p:cNvPr id="12" name="Google Shape;98;p14">
            <a:extLst>
              <a:ext uri="{FF2B5EF4-FFF2-40B4-BE49-F238E27FC236}">
                <a16:creationId xmlns:a16="http://schemas.microsoft.com/office/drawing/2014/main" id="{7EB8A3C2-F605-FE73-8D25-9BADDA8DD22C}"/>
              </a:ext>
            </a:extLst>
          </p:cNvPr>
          <p:cNvSpPr txBox="1">
            <a:spLocks noGrp="1"/>
          </p:cNvSpPr>
          <p:nvPr>
            <p:ph type="body" idx="1"/>
          </p:nvPr>
        </p:nvSpPr>
        <p:spPr>
          <a:xfrm>
            <a:off x="375920" y="1071583"/>
            <a:ext cx="8575040" cy="4785359"/>
          </a:xfrm>
          <a:prstGeom prst="rect">
            <a:avLst/>
          </a:prstGeom>
          <a:noFill/>
          <a:ln>
            <a:noFill/>
          </a:ln>
        </p:spPr>
        <p:txBody>
          <a:bodyPr spcFirstLastPara="1" wrap="square" lIns="91425" tIns="45700" rIns="91425" bIns="45700" anchor="t" anchorCtr="0">
            <a:noAutofit/>
          </a:bodyPr>
          <a:lstStyle/>
          <a:p>
            <a:pPr marL="0" marR="0" lvl="0" indent="-342900" algn="just"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cs-CZ" sz="18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a:sym typeface="Calibri"/>
              </a:rPr>
              <a:t>V ekonomice – původně veřejné rozpočty vyrovnané, trh </a:t>
            </a:r>
            <a:r>
              <a:rPr kumimoji="0" lang="cs-CZ" sz="1800" b="1" i="0" u="none" strike="noStrike" kern="0" cap="none" spc="0" normalizeH="0" baseline="0" noProof="0" dirty="0" err="1">
                <a:ln>
                  <a:noFill/>
                </a:ln>
                <a:solidFill>
                  <a:srgbClr val="000000"/>
                </a:solidFill>
                <a:effectLst/>
                <a:uLnTx/>
                <a:uFillTx/>
                <a:latin typeface="Calibri" panose="020F0502020204030204" pitchFamily="34" charset="0"/>
                <a:ea typeface="Calibri"/>
                <a:cs typeface="Calibri"/>
                <a:sym typeface="Calibri"/>
              </a:rPr>
              <a:t>zapůjčitelných</a:t>
            </a:r>
            <a:r>
              <a:rPr kumimoji="0" lang="cs-CZ" sz="18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a:sym typeface="Calibri"/>
              </a:rPr>
              <a:t> fondů vytvářel úrokovou míru </a:t>
            </a:r>
            <a:r>
              <a:rPr kumimoji="0" lang="cs-CZ" sz="20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a:sym typeface="Calibri"/>
              </a:rPr>
              <a:t>r</a:t>
            </a:r>
            <a:r>
              <a:rPr kumimoji="0" lang="cs-CZ" sz="16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a:sym typeface="Calibri"/>
              </a:rPr>
              <a:t>o</a:t>
            </a:r>
            <a:r>
              <a:rPr kumimoji="0" lang="cs-CZ" sz="18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a:sym typeface="Calibri"/>
              </a:rPr>
              <a:t>. </a:t>
            </a:r>
          </a:p>
          <a:p>
            <a:pPr marL="0" marR="0">
              <a:spcBef>
                <a:spcPts val="0"/>
              </a:spcBef>
              <a:spcAft>
                <a:spcPts val="0"/>
              </a:spcAft>
              <a:buFont typeface="Wingdings" panose="05000000000000000000" pitchFamily="2" charset="2"/>
              <a:buChar char="Ø"/>
            </a:pPr>
            <a:r>
              <a:rPr lang="cs-CZ" sz="1800" b="1" dirty="0">
                <a:latin typeface="Calibri" panose="020F0502020204030204" pitchFamily="34" charset="0"/>
              </a:rPr>
              <a:t>V dalším roce: vznik </a:t>
            </a:r>
            <a:r>
              <a:rPr lang="cs-CZ" sz="1800" b="1" dirty="0">
                <a:highlight>
                  <a:srgbClr val="FFFF00"/>
                </a:highlight>
                <a:latin typeface="Calibri" panose="020F0502020204030204" pitchFamily="34" charset="0"/>
              </a:rPr>
              <a:t>schodku státního rozpočtu – 50 mld. </a:t>
            </a:r>
          </a:p>
          <a:p>
            <a:pPr marL="0" marR="0" algn="just">
              <a:spcBef>
                <a:spcPts val="0"/>
              </a:spcBef>
              <a:spcAft>
                <a:spcPts val="0"/>
              </a:spcAft>
              <a:buFont typeface="Wingdings" panose="05000000000000000000" pitchFamily="2" charset="2"/>
              <a:buChar char="Ø"/>
            </a:pPr>
            <a:r>
              <a:rPr lang="cs-CZ" sz="1800" b="1" dirty="0">
                <a:latin typeface="Calibri" panose="020F0502020204030204" pitchFamily="34" charset="0"/>
              </a:rPr>
              <a:t>Stát si chybějící peníze musí vypůjčit od bank: stát – méně rizikový dlužník než soukromé osoby. </a:t>
            </a:r>
          </a:p>
          <a:p>
            <a:pPr marL="0" marR="0" algn="just">
              <a:spcBef>
                <a:spcPts val="0"/>
              </a:spcBef>
              <a:spcAft>
                <a:spcPts val="0"/>
              </a:spcAft>
              <a:buFont typeface="Wingdings" panose="05000000000000000000" pitchFamily="2" charset="2"/>
              <a:buChar char="Ø"/>
            </a:pPr>
            <a:r>
              <a:rPr lang="cs-CZ" sz="1800" b="1" dirty="0">
                <a:latin typeface="Calibri" panose="020F0502020204030204" pitchFamily="34" charset="0"/>
              </a:rPr>
              <a:t>50 mld. – bankám chybí pro půjčky soukromému sektoru. Nabídka </a:t>
            </a:r>
            <a:r>
              <a:rPr lang="cs-CZ" sz="1800" b="1" dirty="0" err="1">
                <a:latin typeface="Calibri" panose="020F0502020204030204" pitchFamily="34" charset="0"/>
              </a:rPr>
              <a:t>zapůjčitelných</a:t>
            </a:r>
            <a:r>
              <a:rPr lang="cs-CZ" sz="1800" b="1" dirty="0">
                <a:latin typeface="Calibri" panose="020F0502020204030204" pitchFamily="34" charset="0"/>
              </a:rPr>
              <a:t> fondů pro soukromé osoby – pokles o 50 miliard, úroková míra vzroste. </a:t>
            </a:r>
          </a:p>
          <a:p>
            <a:pPr marL="4479925" indent="-263525" algn="just">
              <a:spcBef>
                <a:spcPts val="0"/>
              </a:spcBef>
            </a:pPr>
            <a:r>
              <a:rPr lang="cs-CZ" sz="1800" b="1" dirty="0">
                <a:latin typeface="Calibri" panose="020F0502020204030204" pitchFamily="34" charset="0"/>
              </a:rPr>
              <a:t>Schodek veřejných rozpočtů snižuje nabídku </a:t>
            </a:r>
            <a:r>
              <a:rPr lang="cs-CZ" sz="1800" b="1" dirty="0" err="1">
                <a:latin typeface="Calibri" panose="020F0502020204030204" pitchFamily="34" charset="0"/>
              </a:rPr>
              <a:t>zapůjčitelných</a:t>
            </a:r>
            <a:r>
              <a:rPr lang="cs-CZ" sz="1800" b="1" dirty="0">
                <a:latin typeface="Calibri" panose="020F0502020204030204" pitchFamily="34" charset="0"/>
              </a:rPr>
              <a:t> fondů. Rovnice:</a:t>
            </a:r>
          </a:p>
          <a:p>
            <a:pPr marL="4479925" indent="-263525" algn="ctr">
              <a:spcBef>
                <a:spcPts val="0"/>
              </a:spcBef>
              <a:buNone/>
            </a:pPr>
            <a:r>
              <a:rPr lang="cs-CZ" sz="1800" b="1" dirty="0">
                <a:latin typeface="Calibri" panose="020F0502020204030204" pitchFamily="34" charset="0"/>
              </a:rPr>
              <a:t> </a:t>
            </a:r>
            <a:r>
              <a:rPr lang="cs-CZ" sz="1800" b="1" dirty="0">
                <a:highlight>
                  <a:srgbClr val="FFFF00"/>
                </a:highlight>
                <a:latin typeface="Calibri" panose="020F0502020204030204" pitchFamily="34" charset="0"/>
              </a:rPr>
              <a:t>I = S + (G – T)</a:t>
            </a:r>
          </a:p>
          <a:p>
            <a:pPr marL="4479925" marR="0" indent="-263525" algn="just">
              <a:spcBef>
                <a:spcPts val="0"/>
              </a:spcBef>
              <a:spcAft>
                <a:spcPts val="0"/>
              </a:spcAft>
              <a:buFont typeface="Wingdings" panose="05000000000000000000" pitchFamily="2" charset="2"/>
              <a:buChar char="Ø"/>
            </a:pPr>
            <a:r>
              <a:rPr lang="cs-CZ" sz="1800" b="1" dirty="0">
                <a:latin typeface="Calibri" panose="020F0502020204030204" pitchFamily="34" charset="0"/>
              </a:rPr>
              <a:t>(</a:t>
            </a:r>
            <a:r>
              <a:rPr lang="cs-CZ" sz="1800" b="1" dirty="0">
                <a:highlight>
                  <a:srgbClr val="FFFF00"/>
                </a:highlight>
                <a:latin typeface="Calibri" panose="020F0502020204030204" pitchFamily="34" charset="0"/>
              </a:rPr>
              <a:t>G – T) je schodek veřejných rozpočtů. </a:t>
            </a:r>
          </a:p>
          <a:p>
            <a:pPr marL="4479925" marR="0" indent="-263525" algn="just">
              <a:spcBef>
                <a:spcPts val="0"/>
              </a:spcBef>
              <a:spcAft>
                <a:spcPts val="0"/>
              </a:spcAft>
            </a:pPr>
            <a:r>
              <a:rPr lang="cs-CZ" sz="1800" b="1" dirty="0">
                <a:latin typeface="Calibri" panose="020F0502020204030204" pitchFamily="34" charset="0"/>
              </a:rPr>
              <a:t>Obr. 4 — 6: schodek posunul nabídku </a:t>
            </a:r>
            <a:r>
              <a:rPr lang="cs-CZ" sz="1800" b="1" dirty="0" err="1">
                <a:latin typeface="Calibri" panose="020F0502020204030204" pitchFamily="34" charset="0"/>
              </a:rPr>
              <a:t>zapůjčitelných</a:t>
            </a:r>
            <a:r>
              <a:rPr lang="cs-CZ" sz="1800" b="1" dirty="0">
                <a:latin typeface="Calibri" panose="020F0502020204030204" pitchFamily="34" charset="0"/>
              </a:rPr>
              <a:t> fondů o 50 mld doleva:</a:t>
            </a:r>
          </a:p>
          <a:p>
            <a:pPr marL="4479925" marR="0" indent="-263525" algn="just">
              <a:spcBef>
                <a:spcPts val="0"/>
              </a:spcBef>
              <a:spcAft>
                <a:spcPts val="0"/>
              </a:spcAft>
            </a:pPr>
            <a:r>
              <a:rPr lang="cs-CZ" sz="1800" b="1" dirty="0">
                <a:latin typeface="Calibri" panose="020F0502020204030204" pitchFamily="34" charset="0"/>
              </a:rPr>
              <a:t>Nová rovnováha trhu - bod </a:t>
            </a:r>
            <a:r>
              <a:rPr lang="cs-CZ" sz="1800" b="1" dirty="0">
                <a:highlight>
                  <a:srgbClr val="FFFF00"/>
                </a:highlight>
                <a:latin typeface="Calibri" panose="020F0502020204030204" pitchFamily="34" charset="0"/>
              </a:rPr>
              <a:t>G</a:t>
            </a:r>
            <a:r>
              <a:rPr lang="cs-CZ" sz="1800" b="1" dirty="0">
                <a:latin typeface="Calibri" panose="020F0502020204030204" pitchFamily="34" charset="0"/>
              </a:rPr>
              <a:t> při vyšší úrokové míre </a:t>
            </a:r>
            <a:r>
              <a:rPr lang="cs-CZ" sz="2000" b="1" dirty="0">
                <a:highlight>
                  <a:srgbClr val="FFFF00"/>
                </a:highlight>
                <a:latin typeface="Calibri" panose="020F0502020204030204" pitchFamily="34" charset="0"/>
              </a:rPr>
              <a:t>r</a:t>
            </a:r>
            <a:r>
              <a:rPr lang="cs-CZ" sz="1400" b="1" dirty="0">
                <a:highlight>
                  <a:srgbClr val="FFFF00"/>
                </a:highlight>
                <a:latin typeface="Calibri" panose="020F0502020204030204" pitchFamily="34" charset="0"/>
              </a:rPr>
              <a:t>2</a:t>
            </a:r>
            <a:r>
              <a:rPr lang="cs-CZ" sz="1800" b="1" dirty="0">
                <a:highlight>
                  <a:srgbClr val="FFFF00"/>
                </a:highlight>
                <a:latin typeface="Calibri" panose="020F0502020204030204" pitchFamily="34" charset="0"/>
              </a:rPr>
              <a:t>:</a:t>
            </a:r>
          </a:p>
          <a:p>
            <a:pPr marL="4479925" marR="0" indent="-263525" algn="just">
              <a:spcBef>
                <a:spcPts val="0"/>
              </a:spcBef>
              <a:spcAft>
                <a:spcPts val="0"/>
              </a:spcAft>
            </a:pPr>
            <a:r>
              <a:rPr lang="cs-CZ" sz="1800" b="1" dirty="0">
                <a:latin typeface="Calibri" panose="020F0502020204030204" pitchFamily="34" charset="0"/>
              </a:rPr>
              <a:t>Investice – pokles, ne o celých 50 mld.: růst </a:t>
            </a:r>
            <a:r>
              <a:rPr lang="cs-CZ" sz="1800" b="1" dirty="0">
                <a:highlight>
                  <a:srgbClr val="FFFF00"/>
                </a:highlight>
                <a:latin typeface="Calibri" panose="020F0502020204030204" pitchFamily="34" charset="0"/>
              </a:rPr>
              <a:t>r</a:t>
            </a:r>
            <a:r>
              <a:rPr lang="cs-CZ" sz="1800" b="1" dirty="0">
                <a:latin typeface="Calibri" panose="020F0502020204030204" pitchFamily="34" charset="0"/>
              </a:rPr>
              <a:t> – zvýšení soukromých úspor. </a:t>
            </a: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a:p>
            <a:pPr marL="0" marR="0">
              <a:spcBef>
                <a:spcPts val="0"/>
              </a:spcBef>
              <a:spcAft>
                <a:spcPts val="0"/>
              </a:spcAft>
            </a:pPr>
            <a:endParaRPr lang="cs-CZ" sz="1800" b="1" dirty="0">
              <a:latin typeface="Calibri" panose="020F0502020204030204" pitchFamily="34" charset="0"/>
            </a:endParaRPr>
          </a:p>
          <a:p>
            <a:pPr marL="0" marR="0">
              <a:spcBef>
                <a:spcPts val="0"/>
              </a:spcBef>
              <a:spcAft>
                <a:spcPts val="0"/>
              </a:spcAft>
            </a:pPr>
            <a:endParaRPr lang="cs-CZ" sz="1800" b="1" dirty="0">
              <a:solidFill>
                <a:srgbClr val="FF0000"/>
              </a:solidFill>
              <a:effectLst/>
              <a:latin typeface="Calibri" panose="020F0502020204030204" pitchFamily="34" charset="0"/>
            </a:endParaRPr>
          </a:p>
          <a:p>
            <a:pPr marL="0" marR="0">
              <a:spcBef>
                <a:spcPts val="0"/>
              </a:spcBef>
              <a:spcAft>
                <a:spcPts val="0"/>
              </a:spcAft>
            </a:pPr>
            <a:endParaRPr lang="cs-CZ" sz="1800" b="1" dirty="0">
              <a:effectLst/>
              <a:latin typeface="Calibri" panose="020F0502020204030204" pitchFamily="34" charset="0"/>
            </a:endParaRPr>
          </a:p>
        </p:txBody>
      </p:sp>
      <p:sp>
        <p:nvSpPr>
          <p:cNvPr id="18" name="TextBox 17">
            <a:extLst>
              <a:ext uri="{FF2B5EF4-FFF2-40B4-BE49-F238E27FC236}">
                <a16:creationId xmlns:a16="http://schemas.microsoft.com/office/drawing/2014/main" id="{2C0B4E2F-B2CF-E6D1-D897-0BBEFB463935}"/>
              </a:ext>
            </a:extLst>
          </p:cNvPr>
          <p:cNvSpPr txBox="1"/>
          <p:nvPr/>
        </p:nvSpPr>
        <p:spPr>
          <a:xfrm>
            <a:off x="4338320" y="240586"/>
            <a:ext cx="4318000" cy="830997"/>
          </a:xfrm>
          <a:prstGeom prst="rect">
            <a:avLst/>
          </a:prstGeom>
          <a:noFill/>
        </p:spPr>
        <p:txBody>
          <a:bodyPr wrap="square">
            <a:spAutoFit/>
          </a:bodyPr>
          <a:lstStyle/>
          <a:p>
            <a:r>
              <a:rPr lang="cs-CZ" sz="2400" b="1" dirty="0">
                <a:solidFill>
                  <a:srgbClr val="FF0000"/>
                </a:solidFill>
                <a:latin typeface="Corbel" pitchFamily="34" charset="0"/>
              </a:rPr>
              <a:t>Trh </a:t>
            </a:r>
            <a:r>
              <a:rPr lang="cs-CZ" sz="2400" b="1" dirty="0" err="1">
                <a:solidFill>
                  <a:srgbClr val="FF0000"/>
                </a:solidFill>
                <a:latin typeface="Corbel" pitchFamily="34" charset="0"/>
              </a:rPr>
              <a:t>zapůjčitelných</a:t>
            </a:r>
            <a:r>
              <a:rPr lang="cs-CZ" sz="2400" b="1" dirty="0">
                <a:solidFill>
                  <a:srgbClr val="FF0000"/>
                </a:solidFill>
                <a:latin typeface="Corbel" pitchFamily="34" charset="0"/>
              </a:rPr>
              <a:t> fondů: SCHODKY veřejných rozpočtů  </a:t>
            </a:r>
            <a:endParaRPr lang="en-GB" sz="2400" dirty="0"/>
          </a:p>
        </p:txBody>
      </p:sp>
    </p:spTree>
    <p:extLst>
      <p:ext uri="{BB962C8B-B14F-4D97-AF65-F5344CB8AC3E}">
        <p14:creationId xmlns:p14="http://schemas.microsoft.com/office/powerpoint/2010/main" val="117339387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45179"/>
            <a:ext cx="8229600" cy="582582"/>
          </a:xfrm>
        </p:spPr>
        <p:txBody>
          <a:bodyPr>
            <a:noAutofit/>
          </a:bodyPr>
          <a:lstStyle/>
          <a:p>
            <a:r>
              <a:rPr lang="cs-CZ" sz="3600" b="1" dirty="0"/>
              <a:t>Zahraniční investice a čistý vývoz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DCB20870-C703-E7E9-4E04-34BE7B9A565B}"/>
              </a:ext>
            </a:extLst>
          </p:cNvPr>
          <p:cNvSpPr txBox="1"/>
          <p:nvPr/>
        </p:nvSpPr>
        <p:spPr>
          <a:xfrm>
            <a:off x="172720" y="1262102"/>
            <a:ext cx="8798560" cy="5355312"/>
          </a:xfrm>
          <a:prstGeom prst="rect">
            <a:avLst/>
          </a:prstGeom>
          <a:noFill/>
        </p:spPr>
        <p:txBody>
          <a:bodyPr wrap="square">
            <a:spAutoFit/>
          </a:bodyPr>
          <a:lstStyle/>
          <a:p>
            <a:pPr marL="285750" indent="-285750" algn="just">
              <a:buFont typeface="Arial" panose="020B0604020202020204" pitchFamily="34" charset="0"/>
              <a:buChar char="•"/>
            </a:pPr>
            <a:r>
              <a:rPr lang="cs-CZ" sz="1800" dirty="0">
                <a:latin typeface="Calibri" panose="020F0502020204030204" pitchFamily="34" charset="0"/>
                <a:ea typeface="Calibri" panose="020F0502020204030204" pitchFamily="34" charset="0"/>
                <a:cs typeface="Calibri" panose="020F0502020204030204" pitchFamily="34" charset="0"/>
              </a:rPr>
              <a:t>Doposud: model </a:t>
            </a:r>
            <a:r>
              <a:rPr lang="cs-CZ" sz="1800" dirty="0" err="1">
                <a:latin typeface="Calibri" panose="020F0502020204030204" pitchFamily="34" charset="0"/>
                <a:ea typeface="Calibri" panose="020F0502020204030204" pitchFamily="34" charset="0"/>
                <a:cs typeface="Calibri" panose="020F0502020204030204" pitchFamily="34" charset="0"/>
              </a:rPr>
              <a:t>zapůjčitelných</a:t>
            </a:r>
            <a:r>
              <a:rPr lang="cs-CZ" sz="1800" dirty="0">
                <a:latin typeface="Calibri" panose="020F0502020204030204" pitchFamily="34" charset="0"/>
                <a:ea typeface="Calibri" panose="020F0502020204030204" pitchFamily="34" charset="0"/>
                <a:cs typeface="Calibri" panose="020F0502020204030204" pitchFamily="34" charset="0"/>
              </a:rPr>
              <a:t> fondů pro </a:t>
            </a:r>
            <a:r>
              <a:rPr lang="cs-CZ" sz="1800" b="1" dirty="0">
                <a:latin typeface="Calibri" panose="020F0502020204030204" pitchFamily="34" charset="0"/>
                <a:ea typeface="Calibri" panose="020F0502020204030204" pitchFamily="34" charset="0"/>
                <a:cs typeface="Calibri" panose="020F0502020204030204" pitchFamily="34" charset="0"/>
              </a:rPr>
              <a:t>uzavřenou ekonomiku bez mezinárodních pohybů kapitálu a zboží. Ekonomika otevřená volným mezinárodním pohybům kapitálu i mezinárodnímu obchodu – reálnější. </a:t>
            </a:r>
          </a:p>
          <a:p>
            <a:pPr marL="285750" indent="-285750" algn="just">
              <a:buFont typeface="Arial" panose="020B0604020202020204" pitchFamily="34" charset="0"/>
              <a:buChar char="•"/>
            </a:pPr>
            <a:r>
              <a:rPr lang="cs-CZ" sz="1800" dirty="0">
                <a:latin typeface="Calibri" panose="020F0502020204030204" pitchFamily="34" charset="0"/>
                <a:ea typeface="Calibri" panose="020F0502020204030204" pitchFamily="34" charset="0"/>
                <a:cs typeface="Calibri" panose="020F0502020204030204" pitchFamily="34" charset="0"/>
              </a:rPr>
              <a:t>Předpoklad: </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domácí a zahraniční aktiva = dokonalé substituty </a:t>
            </a:r>
            <a:r>
              <a:rPr lang="cs-CZ" sz="1800" dirty="0">
                <a:latin typeface="Calibri" panose="020F0502020204030204" pitchFamily="34" charset="0"/>
                <a:ea typeface="Calibri" panose="020F0502020204030204" pitchFamily="34" charset="0"/>
                <a:cs typeface="Calibri" panose="020F0502020204030204" pitchFamily="34" charset="0"/>
              </a:rPr>
              <a:t>– prakticky –  </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neliší se rizikem. </a:t>
            </a:r>
          </a:p>
          <a:p>
            <a:pPr marL="285750" indent="-285750" algn="just">
              <a:buFont typeface="Wingdings" panose="05000000000000000000" pitchFamily="2" charset="2"/>
              <a:buChar char="ü"/>
            </a:pPr>
            <a:endParaRPr lang="cs-CZ" sz="18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cs-CZ" sz="1800" b="1" i="1" dirty="0">
                <a:solidFill>
                  <a:srgbClr val="FF0000"/>
                </a:solidFill>
                <a:latin typeface="Calibri" panose="020F0502020204030204" pitchFamily="34" charset="0"/>
                <a:ea typeface="Calibri" panose="020F0502020204030204" pitchFamily="34" charset="0"/>
                <a:cs typeface="Calibri" panose="020F0502020204030204" pitchFamily="34" charset="0"/>
              </a:rPr>
              <a:t>Domácí úroková míra – jiná než úroková míra v zahraničí? </a:t>
            </a:r>
          </a:p>
          <a:p>
            <a:pPr marL="285750" indent="-285750" algn="just">
              <a:buFont typeface="Wingdings" panose="05000000000000000000" pitchFamily="2" charset="2"/>
              <a:buChar char="q"/>
            </a:pPr>
            <a:r>
              <a:rPr lang="cs-CZ" sz="1800" b="1" dirty="0">
                <a:latin typeface="Calibri" panose="020F0502020204030204" pitchFamily="34" charset="0"/>
                <a:ea typeface="Calibri" panose="020F0502020204030204" pitchFamily="34" charset="0"/>
                <a:cs typeface="Calibri" panose="020F0502020204030204" pitchFamily="34" charset="0"/>
              </a:rPr>
              <a:t>Úroková arbitráž </a:t>
            </a:r>
          </a:p>
          <a:p>
            <a:pPr marL="285750" indent="-285750" algn="just">
              <a:buFont typeface="Arial" panose="020B0604020202020204" pitchFamily="34" charset="0"/>
              <a:buChar char="•"/>
            </a:pPr>
            <a:r>
              <a:rPr lang="cs-CZ" sz="1800" dirty="0">
                <a:latin typeface="Calibri" panose="020F0502020204030204" pitchFamily="34" charset="0"/>
                <a:ea typeface="Calibri" panose="020F0502020204030204" pitchFamily="34" charset="0"/>
                <a:cs typeface="Calibri" panose="020F0502020204030204" pitchFamily="34" charset="0"/>
              </a:rPr>
              <a:t>Úroková míra z českých finančních aktiv (dluhopisů a bankovních vkladů) je </a:t>
            </a:r>
            <a:r>
              <a:rPr lang="cs-CZ" sz="1800" b="1" dirty="0">
                <a:latin typeface="Calibri" panose="020F0502020204030204" pitchFamily="34" charset="0"/>
                <a:ea typeface="Calibri" panose="020F0502020204030204" pitchFamily="34" charset="0"/>
                <a:cs typeface="Calibri" panose="020F0502020204030204" pitchFamily="34" charset="0"/>
              </a:rPr>
              <a:t>8%,  </a:t>
            </a:r>
            <a:r>
              <a:rPr lang="cs-CZ" sz="1800" dirty="0">
                <a:latin typeface="Calibri" panose="020F0502020204030204" pitchFamily="34" charset="0"/>
                <a:ea typeface="Calibri" panose="020F0502020204030204" pitchFamily="34" charset="0"/>
                <a:cs typeface="Calibri" panose="020F0502020204030204" pitchFamily="34" charset="0"/>
              </a:rPr>
              <a:t>úroková míra ze zahraničních, např. dolarových aktiv je </a:t>
            </a:r>
            <a:r>
              <a:rPr lang="cs-CZ" sz="1800" b="1" dirty="0">
                <a:latin typeface="Calibri" panose="020F0502020204030204" pitchFamily="34" charset="0"/>
                <a:ea typeface="Calibri" panose="020F0502020204030204" pitchFamily="34" charset="0"/>
                <a:cs typeface="Calibri" panose="020F0502020204030204" pitchFamily="34" charset="0"/>
              </a:rPr>
              <a:t>4%. </a:t>
            </a:r>
          </a:p>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Korunová a dolarová aktiva = dokonalé substituty: </a:t>
            </a:r>
            <a:r>
              <a:rPr lang="cs-CZ" sz="1800" b="1" dirty="0">
                <a:solidFill>
                  <a:srgbClr val="FF0000"/>
                </a:solidFill>
                <a:latin typeface="Calibri" panose="020F0502020204030204" pitchFamily="34" charset="0"/>
                <a:ea typeface="Calibri" panose="020F0502020204030204" pitchFamily="34" charset="0"/>
                <a:cs typeface="Calibri" panose="020F0502020204030204" pitchFamily="34" charset="0"/>
              </a:rPr>
              <a:t>investoři se zbavují dolarových aktiv, investují do korunových aktiv</a:t>
            </a:r>
            <a:r>
              <a:rPr lang="cs-CZ"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cs-CZ" sz="1800" dirty="0">
                <a:latin typeface="Calibri" panose="020F0502020204030204" pitchFamily="34" charset="0"/>
                <a:ea typeface="Calibri" panose="020F0502020204030204" pitchFamily="34" charset="0"/>
                <a:cs typeface="Calibri" panose="020F0502020204030204" pitchFamily="34" charset="0"/>
              </a:rPr>
              <a:t>Na </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trhu dluhopisů: rostoucí poptávka po korunových dluhopisech, poroste jejich cena</a:t>
            </a:r>
            <a:r>
              <a:rPr lang="cs-CZ" sz="1800" dirty="0">
                <a:latin typeface="Calibri" panose="020F0502020204030204" pitchFamily="34" charset="0"/>
                <a:ea typeface="Calibri" panose="020F0502020204030204" pitchFamily="34" charset="0"/>
                <a:cs typeface="Calibri" panose="020F0502020204030204" pitchFamily="34" charset="0"/>
              </a:rPr>
              <a:t> a v důsledku toho </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klesá jejich úroková míra:</a:t>
            </a:r>
          </a:p>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Příliv zahraničních vkladů do českých bank – tlačí bankovní úrokovou míru v ČR dolů:</a:t>
            </a:r>
          </a:p>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přelévání kapitálu z dolarových do korunových aktiv ustane</a:t>
            </a:r>
            <a:r>
              <a:rPr lang="cs-CZ" sz="1800" dirty="0">
                <a:latin typeface="Calibri" panose="020F0502020204030204" pitchFamily="34" charset="0"/>
                <a:ea typeface="Calibri" panose="020F0502020204030204" pitchFamily="34" charset="0"/>
                <a:cs typeface="Calibri" panose="020F0502020204030204" pitchFamily="34" charset="0"/>
              </a:rPr>
              <a:t>: když </a:t>
            </a:r>
            <a:r>
              <a:rPr lang="cs-CZ" sz="1800" b="1" dirty="0">
                <a:solidFill>
                  <a:srgbClr val="FF0000"/>
                </a:solidFill>
                <a:latin typeface="Calibri" panose="020F0502020204030204" pitchFamily="34" charset="0"/>
                <a:ea typeface="Calibri" panose="020F0502020204030204" pitchFamily="34" charset="0"/>
                <a:cs typeface="Calibri" panose="020F0502020204030204" pitchFamily="34" charset="0"/>
              </a:rPr>
              <a:t>úroková míra z dolarových i z korunových aktiv je stejná: ČR – trh korunových aktiv – menší – pokles na 4%. </a:t>
            </a:r>
          </a:p>
          <a:p>
            <a:pPr marL="285750" indent="-285750" algn="just">
              <a:buFont typeface="Arial" panose="020B0604020202020204" pitchFamily="34" charset="0"/>
              <a:buChar char="•"/>
            </a:pPr>
            <a:endParaRPr lang="cs-CZ"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51675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77258"/>
            <a:ext cx="8229600" cy="679605"/>
          </a:xfrm>
        </p:spPr>
        <p:txBody>
          <a:bodyPr>
            <a:noAutofit/>
          </a:bodyPr>
          <a:lstStyle/>
          <a:p>
            <a:r>
              <a:rPr lang="cs-CZ" sz="3600" b="1" dirty="0"/>
              <a:t>Zahraniční investice a čistý vývoz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DCB20870-C703-E7E9-4E04-34BE7B9A565B}"/>
              </a:ext>
            </a:extLst>
          </p:cNvPr>
          <p:cNvSpPr txBox="1"/>
          <p:nvPr/>
        </p:nvSpPr>
        <p:spPr>
          <a:xfrm>
            <a:off x="233680" y="1356863"/>
            <a:ext cx="8707119" cy="5016758"/>
          </a:xfrm>
          <a:prstGeom prst="rect">
            <a:avLst/>
          </a:prstGeom>
          <a:noFill/>
        </p:spPr>
        <p:txBody>
          <a:bodyPr wrap="square">
            <a:spAutoFit/>
          </a:bodyPr>
          <a:lstStyle/>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=&gt; Pokud neexistují překážky pro mezinárodní pohyby kapitálu a pokud jsou domácí a zahraniční aktiva dokonalými substituty, </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domácí úroková míra se přizpůsobí světové úrokové míře. </a:t>
            </a:r>
          </a:p>
          <a:p>
            <a:pPr marL="285750" indent="-285750" algn="ctr">
              <a:buFont typeface="Wingdings" panose="05000000000000000000" pitchFamily="2" charset="2"/>
              <a:buChar char="Ø"/>
            </a:pPr>
            <a:r>
              <a:rPr lang="cs-CZ" sz="1800" b="1" dirty="0">
                <a:latin typeface="Calibri" panose="020F0502020204030204" pitchFamily="34" charset="0"/>
                <a:ea typeface="Calibri" panose="020F0502020204030204" pitchFamily="34" charset="0"/>
                <a:cs typeface="Calibri" panose="020F0502020204030204" pitchFamily="34" charset="0"/>
              </a:rPr>
              <a:t>Platí pro </a:t>
            </a:r>
            <a:r>
              <a:rPr lang="cs-CZ" sz="1800" b="1" dirty="0">
                <a:solidFill>
                  <a:srgbClr val="FF0000"/>
                </a:solidFill>
                <a:latin typeface="Calibri" panose="020F0502020204030204" pitchFamily="34" charset="0"/>
                <a:ea typeface="Calibri" panose="020F0502020204030204" pitchFamily="34" charset="0"/>
                <a:cs typeface="Calibri" panose="020F0502020204030204" pitchFamily="34" charset="0"/>
              </a:rPr>
              <a:t>malou otevřenou ekonomiku s nízkými investičními riziky </a:t>
            </a:r>
            <a:r>
              <a:rPr lang="cs-CZ" sz="1800" b="1" dirty="0">
                <a:latin typeface="Calibri" panose="020F0502020204030204" pitchFamily="34" charset="0"/>
                <a:ea typeface="Calibri" panose="020F0502020204030204" pitchFamily="34" charset="0"/>
                <a:cs typeface="Calibri" panose="020F0502020204030204" pitchFamily="34" charset="0"/>
              </a:rPr>
              <a:t>– i ekonomika ČR.  </a:t>
            </a:r>
            <a:r>
              <a:rPr lang="cs-CZ" sz="3200" b="1" dirty="0">
                <a:latin typeface="Calibri" panose="020F0502020204030204" pitchFamily="34" charset="0"/>
                <a:ea typeface="Calibri" panose="020F0502020204030204" pitchFamily="34" charset="0"/>
                <a:cs typeface="Calibri" panose="020F0502020204030204" pitchFamily="34" charset="0"/>
              </a:rPr>
              <a:t>r = </a:t>
            </a:r>
            <a:r>
              <a:rPr lang="cs-CZ" sz="3200" b="1" dirty="0" err="1">
                <a:latin typeface="Calibri" panose="020F0502020204030204" pitchFamily="34" charset="0"/>
                <a:ea typeface="Calibri" panose="020F0502020204030204" pitchFamily="34" charset="0"/>
                <a:cs typeface="Calibri" panose="020F0502020204030204" pitchFamily="34" charset="0"/>
              </a:rPr>
              <a:t>r</a:t>
            </a:r>
            <a:r>
              <a:rPr lang="cs-CZ" sz="2400" b="1" dirty="0" err="1">
                <a:latin typeface="Calibri" panose="020F0502020204030204" pitchFamily="34" charset="0"/>
                <a:ea typeface="Calibri" panose="020F0502020204030204" pitchFamily="34" charset="0"/>
                <a:cs typeface="Calibri" panose="020F0502020204030204" pitchFamily="34" charset="0"/>
              </a:rPr>
              <a:t>w</a:t>
            </a:r>
            <a:endParaRPr lang="cs-CZ"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r — domácí úroková míra. </a:t>
            </a:r>
          </a:p>
          <a:p>
            <a:pPr marL="285750" indent="-285750">
              <a:buFont typeface="Arial" panose="020B0604020202020204" pitchFamily="34" charset="0"/>
              <a:buChar char="•"/>
            </a:pPr>
            <a:r>
              <a:rPr lang="cs-CZ" sz="1800" b="1" dirty="0" err="1">
                <a:latin typeface="Calibri" panose="020F0502020204030204" pitchFamily="34" charset="0"/>
                <a:ea typeface="Calibri" panose="020F0502020204030204" pitchFamily="34" charset="0"/>
                <a:cs typeface="Calibri" panose="020F0502020204030204" pitchFamily="34" charset="0"/>
              </a:rPr>
              <a:t>r</a:t>
            </a:r>
            <a:r>
              <a:rPr lang="cs-CZ" sz="1600" b="1" dirty="0" err="1">
                <a:latin typeface="Calibri" panose="020F0502020204030204" pitchFamily="34" charset="0"/>
                <a:ea typeface="Calibri" panose="020F0502020204030204" pitchFamily="34" charset="0"/>
                <a:cs typeface="Calibri" panose="020F0502020204030204" pitchFamily="34" charset="0"/>
              </a:rPr>
              <a:t>w</a:t>
            </a:r>
            <a:r>
              <a:rPr lang="cs-CZ" sz="1800" b="1" dirty="0">
                <a:latin typeface="Calibri" panose="020F0502020204030204" pitchFamily="34" charset="0"/>
                <a:ea typeface="Calibri" panose="020F0502020204030204" pitchFamily="34" charset="0"/>
                <a:cs typeface="Calibri" panose="020F0502020204030204" pitchFamily="34" charset="0"/>
              </a:rPr>
              <a:t> — světová úroková míra.  </a:t>
            </a:r>
          </a:p>
          <a:p>
            <a:pPr marL="285750" indent="-285750" algn="just">
              <a:buFont typeface="Arial" panose="020B0604020202020204" pitchFamily="34" charset="0"/>
              <a:buChar char="•"/>
            </a:pPr>
            <a:endParaRPr lang="cs-CZ" sz="1800"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Mechanismus, který vyrovnává domácí a světovou úrokovou míru = </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úroková arbitráž</a:t>
            </a:r>
            <a:r>
              <a:rPr lang="cs-CZ" sz="1800" b="1" dirty="0">
                <a:latin typeface="Calibri" panose="020F0502020204030204" pitchFamily="34" charset="0"/>
                <a:ea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Ø"/>
            </a:pP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Rozdíl mezi domácí a světovou úrokovou mírou = úrokový diferenciál: </a:t>
            </a:r>
            <a:r>
              <a:rPr lang="cs-CZ" sz="1800" b="1" dirty="0">
                <a:latin typeface="Calibri" panose="020F0502020204030204" pitchFamily="34" charset="0"/>
                <a:ea typeface="Calibri" panose="020F0502020204030204" pitchFamily="34" charset="0"/>
                <a:cs typeface="Calibri" panose="020F0502020204030204" pitchFamily="34" charset="0"/>
              </a:rPr>
              <a:t>vytváří ziskové příležitosti pro investory na finančních trzích — vydělají, když prodají aktiva s nižší úrokovou míru a nakupují aktiva s vyšší úrokovou míru. </a:t>
            </a:r>
          </a:p>
          <a:p>
            <a:pPr marL="285750" indent="-285750">
              <a:buFont typeface="Wingdings" panose="05000000000000000000" pitchFamily="2" charset="2"/>
              <a:buChar char="Ø"/>
            </a:pPr>
            <a:r>
              <a:rPr lang="cs-CZ" sz="1800" b="1" dirty="0">
                <a:latin typeface="Calibri" panose="020F0502020204030204" pitchFamily="34" charset="0"/>
                <a:ea typeface="Calibri" panose="020F0502020204030204" pitchFamily="34" charset="0"/>
                <a:cs typeface="Calibri" panose="020F0502020204030204" pitchFamily="34" charset="0"/>
              </a:rPr>
              <a:t>Úrokové arbitráže vyvolávají přelévání kapitálu mezi aktivy a mezi zeměmi, dokud </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se úrokové míry nevyrovnají. </a:t>
            </a:r>
          </a:p>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Přizpůsobení domácí úrokové míry světové úrokové – důsledky pro INVESTICE a ÚSPORY.  </a:t>
            </a:r>
          </a:p>
          <a:p>
            <a:pPr marL="285750" indent="-285750">
              <a:buFont typeface="Arial" panose="020B0604020202020204" pitchFamily="34" charset="0"/>
              <a:buChar char="•"/>
            </a:pPr>
            <a:endParaRPr lang="cs-CZ" sz="18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Arrow: Right 2">
            <a:extLst>
              <a:ext uri="{FF2B5EF4-FFF2-40B4-BE49-F238E27FC236}">
                <a16:creationId xmlns:a16="http://schemas.microsoft.com/office/drawing/2014/main" id="{F5786A44-7470-8E80-EDC2-1EAE189B7274}"/>
              </a:ext>
            </a:extLst>
          </p:cNvPr>
          <p:cNvSpPr/>
          <p:nvPr/>
        </p:nvSpPr>
        <p:spPr>
          <a:xfrm>
            <a:off x="3342640" y="5801360"/>
            <a:ext cx="23876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371133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1337676"/>
            <a:ext cx="8749581" cy="5045872"/>
          </a:xfrm>
          <a:prstGeom prst="rect">
            <a:avLst/>
          </a:prstGeom>
          <a:noFill/>
          <a:ln>
            <a:noFill/>
          </a:ln>
        </p:spPr>
        <p:txBody>
          <a:bodyPr spcFirstLastPara="1" wrap="square" lIns="91425" tIns="45700" rIns="91425" bIns="45700" anchor="t" anchorCtr="0">
            <a:normAutofit fontScale="40000" lnSpcReduction="20000"/>
          </a:bodyPr>
          <a:lstStyle/>
          <a:p>
            <a:pPr algn="just"/>
            <a:r>
              <a:rPr lang="cs-CZ" sz="4800" b="1" dirty="0">
                <a:latin typeface="Calibri" panose="020F0502020204030204" pitchFamily="34" charset="0"/>
                <a:ea typeface="Calibri" panose="020F0502020204030204" pitchFamily="34" charset="0"/>
                <a:cs typeface="Calibri" panose="020F0502020204030204" pitchFamily="34" charset="0"/>
              </a:rPr>
              <a:t>se začala používat v návaznosti na dílo J. M. </a:t>
            </a:r>
            <a:r>
              <a:rPr lang="cs-CZ" sz="4800" b="1" dirty="0" err="1">
                <a:latin typeface="Calibri" panose="020F0502020204030204" pitchFamily="34" charset="0"/>
                <a:ea typeface="Calibri" panose="020F0502020204030204" pitchFamily="34" charset="0"/>
                <a:cs typeface="Calibri" panose="020F0502020204030204" pitchFamily="34" charset="0"/>
              </a:rPr>
              <a:t>Keynese</a:t>
            </a:r>
            <a:r>
              <a:rPr lang="cs-CZ" sz="4800" b="1" dirty="0">
                <a:latin typeface="Calibri" panose="020F0502020204030204" pitchFamily="34" charset="0"/>
                <a:ea typeface="Calibri" panose="020F0502020204030204" pitchFamily="34" charset="0"/>
                <a:cs typeface="Calibri" panose="020F0502020204030204" pitchFamily="34" charset="0"/>
              </a:rPr>
              <a:t>*: zformuloval teorii agregátní spotřeby: závislost </a:t>
            </a: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C</a:t>
            </a:r>
            <a:r>
              <a:rPr lang="cs-CZ" sz="4800" b="1" dirty="0">
                <a:latin typeface="Calibri" panose="020F0502020204030204" pitchFamily="34" charset="0"/>
                <a:ea typeface="Calibri" panose="020F0502020204030204" pitchFamily="34" charset="0"/>
                <a:cs typeface="Calibri" panose="020F0502020204030204" pitchFamily="34" charset="0"/>
              </a:rPr>
              <a:t> na </a:t>
            </a:r>
            <a:r>
              <a:rPr lang="cs-CZ" sz="4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Yd</a:t>
            </a:r>
            <a:r>
              <a:rPr lang="cs-CZ" sz="4800" b="1" dirty="0">
                <a:latin typeface="Calibri" panose="020F0502020204030204" pitchFamily="34" charset="0"/>
                <a:ea typeface="Calibri" panose="020F0502020204030204" pitchFamily="34" charset="0"/>
                <a:cs typeface="Calibri" panose="020F0502020204030204" pitchFamily="34" charset="0"/>
              </a:rPr>
              <a:t>.</a:t>
            </a:r>
          </a:p>
          <a:p>
            <a:pPr algn="just"/>
            <a:r>
              <a:rPr lang="cs-CZ" sz="4800" b="1" dirty="0">
                <a:latin typeface="Calibri" panose="020F0502020204030204" pitchFamily="34" charset="0"/>
                <a:ea typeface="Calibri" panose="020F0502020204030204" pitchFamily="34" charset="0"/>
                <a:cs typeface="Calibri" panose="020F0502020204030204" pitchFamily="34" charset="0"/>
              </a:rPr>
              <a:t>Člověk rozděluje důchod mezi </a:t>
            </a: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spotřebu</a:t>
            </a:r>
            <a:r>
              <a:rPr lang="cs-CZ" sz="4800" b="1" dirty="0">
                <a:latin typeface="Calibri" panose="020F0502020204030204" pitchFamily="34" charset="0"/>
                <a:ea typeface="Calibri" panose="020F0502020204030204" pitchFamily="34" charset="0"/>
                <a:cs typeface="Calibri" panose="020F0502020204030204" pitchFamily="34" charset="0"/>
              </a:rPr>
              <a:t> a </a:t>
            </a: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úspory: </a:t>
            </a:r>
            <a:r>
              <a:rPr lang="cs-CZ" sz="4800" b="1" dirty="0">
                <a:latin typeface="Calibri" panose="020F0502020204030204" pitchFamily="34" charset="0"/>
                <a:ea typeface="Calibri" panose="020F0502020204030204" pitchFamily="34" charset="0"/>
                <a:cs typeface="Calibri" panose="020F0502020204030204" pitchFamily="34" charset="0"/>
              </a:rPr>
              <a:t>zvýšení důchodu = zvýšení spotřeby, ale v menší proporci; snížení důchodu – snížení spotřeby v menší proporci. </a:t>
            </a:r>
          </a:p>
          <a:p>
            <a:pPr algn="just"/>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Podíl spotřeby na disponibilním důchodu = sklon ke spotřebě. </a:t>
            </a:r>
          </a:p>
          <a:p>
            <a:pPr algn="just"/>
            <a:r>
              <a:rPr lang="cs-CZ" sz="4800" b="1" dirty="0">
                <a:latin typeface="Calibri" panose="020F0502020204030204" pitchFamily="34" charset="0"/>
                <a:ea typeface="Calibri" panose="020F0502020204030204" pitchFamily="34" charset="0"/>
                <a:cs typeface="Calibri" panose="020F0502020204030204" pitchFamily="34" charset="0"/>
              </a:rPr>
              <a:t>Představa, že se spotřeba mění v menší proporci než důchod*: ekonomové začali pracovat s keynesiánskou spotřební funkcí ve tvaru: </a:t>
            </a:r>
          </a:p>
          <a:p>
            <a:pPr marL="114300" indent="0" algn="ctr">
              <a:buNone/>
            </a:pPr>
            <a:r>
              <a:rPr kumimoji="0" lang="cs-CZ" altLang="cs-CZ" sz="7000" b="1" i="0" u="none" strike="noStrike" kern="1200" cap="none" spc="0" normalizeH="0" baseline="0" noProof="0" dirty="0">
                <a:ln>
                  <a:noFill/>
                </a:ln>
                <a:solidFill>
                  <a:srgbClr val="292929"/>
                </a:solidFill>
                <a:effectLst/>
                <a:highlight>
                  <a:srgbClr val="FFFF00"/>
                </a:highlight>
                <a:uLnTx/>
                <a:uFillTx/>
                <a:latin typeface="Arial" panose="020B0604020202020204" pitchFamily="34" charset="0"/>
                <a:ea typeface="+mn-ea"/>
                <a:cs typeface="+mn-cs"/>
              </a:rPr>
              <a:t>C=</a:t>
            </a:r>
            <a:r>
              <a:rPr kumimoji="0" lang="cs-CZ" altLang="cs-CZ" sz="7000" b="1" i="0" u="none" strike="noStrike" kern="1200" cap="none" spc="0" normalizeH="0" baseline="0" noProof="0" dirty="0" err="1">
                <a:ln>
                  <a:noFill/>
                </a:ln>
                <a:solidFill>
                  <a:srgbClr val="292929"/>
                </a:solidFill>
                <a:effectLst/>
                <a:highlight>
                  <a:srgbClr val="FFFF00"/>
                </a:highlight>
                <a:uLnTx/>
                <a:uFillTx/>
                <a:latin typeface="Arial" panose="020B0604020202020204" pitchFamily="34" charset="0"/>
                <a:ea typeface="+mn-ea"/>
                <a:cs typeface="+mn-cs"/>
              </a:rPr>
              <a:t>C</a:t>
            </a:r>
            <a:r>
              <a:rPr kumimoji="0" lang="cs-CZ" altLang="cs-CZ" sz="7000" b="1" i="0" u="none" strike="noStrike" kern="1200" cap="none" spc="0" normalizeH="0" baseline="-25000" noProof="0" dirty="0" err="1">
                <a:ln>
                  <a:noFill/>
                </a:ln>
                <a:solidFill>
                  <a:srgbClr val="292929"/>
                </a:solidFill>
                <a:effectLst/>
                <a:highlight>
                  <a:srgbClr val="FFFF00"/>
                </a:highlight>
                <a:uLnTx/>
                <a:uFillTx/>
                <a:latin typeface="Arial" panose="020B0604020202020204" pitchFamily="34" charset="0"/>
                <a:ea typeface="+mn-ea"/>
                <a:cs typeface="+mn-cs"/>
              </a:rPr>
              <a:t>A</a:t>
            </a:r>
            <a:r>
              <a:rPr kumimoji="0" lang="cs-CZ" altLang="cs-CZ" sz="7000" b="1" i="0" u="none" strike="noStrike" kern="1200" cap="none" spc="0" normalizeH="0" baseline="0" noProof="0" dirty="0" err="1">
                <a:ln>
                  <a:noFill/>
                </a:ln>
                <a:solidFill>
                  <a:srgbClr val="292929"/>
                </a:solidFill>
                <a:effectLst/>
                <a:highlight>
                  <a:srgbClr val="FFFF00"/>
                </a:highlight>
                <a:uLnTx/>
                <a:uFillTx/>
                <a:latin typeface="Arial" panose="020B0604020202020204" pitchFamily="34" charset="0"/>
                <a:ea typeface="+mn-ea"/>
                <a:cs typeface="+mn-cs"/>
              </a:rPr>
              <a:t>+mpc</a:t>
            </a:r>
            <a:r>
              <a:rPr kumimoji="0" lang="cs-CZ" altLang="cs-CZ" sz="7000" b="1" i="0" u="none" strike="noStrike" kern="1200" cap="none" spc="0" normalizeH="0" baseline="0" noProof="0" dirty="0">
                <a:ln>
                  <a:noFill/>
                </a:ln>
                <a:solidFill>
                  <a:srgbClr val="292929"/>
                </a:solidFill>
                <a:effectLst/>
                <a:highlight>
                  <a:srgbClr val="FFFF00"/>
                </a:highlight>
                <a:uLnTx/>
                <a:uFillTx/>
                <a:latin typeface="Arial" panose="020B0604020202020204" pitchFamily="34" charset="0"/>
                <a:ea typeface="+mn-ea"/>
                <a:cs typeface="+mn-cs"/>
              </a:rPr>
              <a:t>*Y</a:t>
            </a:r>
            <a:r>
              <a:rPr lang="cs-CZ" altLang="cs-CZ" sz="7000" b="1" kern="1200" baseline="-25000" dirty="0">
                <a:solidFill>
                  <a:srgbClr val="292929"/>
                </a:solidFill>
                <a:highlight>
                  <a:srgbClr val="FFFF00"/>
                </a:highlight>
                <a:latin typeface="Arial" panose="020B0604020202020204" pitchFamily="34" charset="0"/>
                <a:ea typeface="+mn-ea"/>
                <a:cs typeface="+mn-cs"/>
              </a:rPr>
              <a:t>D</a:t>
            </a:r>
            <a:endParaRPr lang="cs-CZ" sz="70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just"/>
            <a:r>
              <a:rPr lang="cs-CZ" sz="4800" b="1" dirty="0">
                <a:latin typeface="Calibri" panose="020F0502020204030204" pitchFamily="34" charset="0"/>
                <a:ea typeface="Calibri" panose="020F0502020204030204" pitchFamily="34" charset="0"/>
                <a:cs typeface="Calibri" panose="020F0502020204030204" pitchFamily="34" charset="0"/>
              </a:rPr>
              <a:t>kde </a:t>
            </a: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C</a:t>
            </a:r>
            <a:r>
              <a:rPr lang="cs-CZ" sz="4000" b="1" dirty="0">
                <a:highlight>
                  <a:srgbClr val="FFFF00"/>
                </a:highlight>
                <a:latin typeface="Calibri" panose="020F0502020204030204" pitchFamily="34" charset="0"/>
                <a:ea typeface="Calibri" panose="020F0502020204030204" pitchFamily="34" charset="0"/>
                <a:cs typeface="Calibri" panose="020F0502020204030204" pitchFamily="34" charset="0"/>
              </a:rPr>
              <a:t>A</a:t>
            </a:r>
            <a:r>
              <a:rPr lang="cs-CZ" sz="4800" b="1" dirty="0">
                <a:latin typeface="Calibri" panose="020F0502020204030204" pitchFamily="34" charset="0"/>
                <a:ea typeface="Calibri" panose="020F0502020204030204" pitchFamily="34" charset="0"/>
                <a:cs typeface="Calibri" panose="020F0502020204030204" pitchFamily="34" charset="0"/>
              </a:rPr>
              <a:t> je „autonomní” složka spotřeby, která nezávisí na důchodu, může záviset na úrokové míre; </a:t>
            </a:r>
            <a:r>
              <a:rPr lang="cs-CZ" sz="4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mpc</a:t>
            </a: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 x </a:t>
            </a:r>
            <a:r>
              <a:rPr lang="cs-CZ" sz="4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Yd</a:t>
            </a:r>
            <a:r>
              <a:rPr lang="cs-CZ" sz="4800" b="1" dirty="0">
                <a:latin typeface="Calibri" panose="020F0502020204030204" pitchFamily="34" charset="0"/>
                <a:ea typeface="Calibri" panose="020F0502020204030204" pitchFamily="34" charset="0"/>
                <a:cs typeface="Calibri" panose="020F0502020204030204" pitchFamily="34" charset="0"/>
              </a:rPr>
              <a:t>- složka spotřeby, která se mění s důchodem. </a:t>
            </a:r>
          </a:p>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r>
              <a:rPr lang="cs-CZ" sz="4800" b="1" dirty="0">
                <a:latin typeface="Calibri" panose="020F0502020204030204" pitchFamily="34" charset="0"/>
                <a:ea typeface="Calibri" panose="020F0502020204030204" pitchFamily="34" charset="0"/>
                <a:cs typeface="Calibri" panose="020F0502020204030204" pitchFamily="34" charset="0"/>
              </a:rPr>
              <a:t>Funkce – charakterizována sklonem ke spotřebě: </a:t>
            </a:r>
          </a:p>
          <a:p>
            <a:pPr marL="1028700" indent="-914400" algn="just">
              <a:buFont typeface="+mj-lt"/>
              <a:buAutoNum type="arabicPeriod"/>
            </a:pP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Průměrný sklon ke spotřebě </a:t>
            </a:r>
            <a:r>
              <a:rPr lang="cs-CZ" sz="4800" b="1" dirty="0">
                <a:latin typeface="Calibri" panose="020F0502020204030204" pitchFamily="34" charset="0"/>
                <a:ea typeface="Calibri" panose="020F0502020204030204" pitchFamily="34" charset="0"/>
                <a:cs typeface="Calibri" panose="020F0502020204030204" pitchFamily="34" charset="0"/>
              </a:rPr>
              <a:t>= podíl spotřeby na disponibilním důchodu;</a:t>
            </a:r>
          </a:p>
          <a:p>
            <a:pPr marL="1028700" indent="-914400" algn="just">
              <a:buFont typeface="+mj-lt"/>
              <a:buAutoNum type="arabicPeriod"/>
            </a:pPr>
            <a:r>
              <a:rPr lang="cs-CZ" sz="4800" b="1" dirty="0">
                <a:highlight>
                  <a:srgbClr val="FFFF00"/>
                </a:highlight>
                <a:latin typeface="Calibri" panose="020F0502020204030204" pitchFamily="34" charset="0"/>
                <a:ea typeface="Calibri" panose="020F0502020204030204" pitchFamily="34" charset="0"/>
                <a:cs typeface="Calibri" panose="020F0502020204030204" pitchFamily="34" charset="0"/>
              </a:rPr>
              <a:t>Mezní sklon ke spotřebě </a:t>
            </a:r>
            <a:r>
              <a:rPr lang="cs-CZ" sz="4800" b="1" dirty="0">
                <a:latin typeface="Calibri" panose="020F0502020204030204" pitchFamily="34" charset="0"/>
                <a:ea typeface="Calibri" panose="020F0502020204030204" pitchFamily="34" charset="0"/>
                <a:cs typeface="Calibri" panose="020F0502020204030204" pitchFamily="34" charset="0"/>
              </a:rPr>
              <a:t>= přírůstek spotřeby vyvolaný přírůstkem  disponibilního důchodu;</a:t>
            </a:r>
          </a:p>
          <a:p>
            <a:pPr marL="1028700" indent="-914400" algn="just">
              <a:buFont typeface="+mj-lt"/>
              <a:buAutoNum type="arabicPeriod"/>
            </a:pPr>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r>
              <a:rPr lang="cs-CZ" sz="4800" b="1" dirty="0">
                <a:latin typeface="Calibri" panose="020F0502020204030204" pitchFamily="34" charset="0"/>
                <a:ea typeface="Calibri" panose="020F0502020204030204" pitchFamily="34" charset="0"/>
                <a:cs typeface="Calibri" panose="020F0502020204030204" pitchFamily="34" charset="0"/>
              </a:rPr>
              <a:t> </a:t>
            </a:r>
          </a:p>
          <a:p>
            <a:pPr marL="114300" indent="0" algn="just">
              <a:buNone/>
            </a:pPr>
            <a:endParaRPr lang="cs-CZ" sz="4400" dirty="0">
              <a:latin typeface="Times New Roman" panose="02020603050405020304" pitchFamily="18" charset="0"/>
              <a:cs typeface="Times New Roman" panose="02020603050405020304" pitchFamily="18"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567D1754-2AD6-4A93-A76A-AAC64C2DE960}"/>
              </a:ext>
            </a:extLst>
          </p:cNvPr>
          <p:cNvSpPr>
            <a:spLocks noGrp="1"/>
          </p:cNvSpPr>
          <p:nvPr>
            <p:ph type="title"/>
          </p:nvPr>
        </p:nvSpPr>
        <p:spPr>
          <a:xfrm>
            <a:off x="457200" y="474452"/>
            <a:ext cx="8229600" cy="767751"/>
          </a:xfrm>
        </p:spPr>
        <p:txBody>
          <a:bodyPr>
            <a:normAutofit/>
          </a:bodyPr>
          <a:lstStyle/>
          <a:p>
            <a:r>
              <a:rPr lang="en-GB" sz="3600" b="1" dirty="0" err="1"/>
              <a:t>Keynesiánská</a:t>
            </a:r>
            <a:r>
              <a:rPr lang="en-GB" sz="3600" b="1" dirty="0"/>
              <a:t> </a:t>
            </a:r>
            <a:r>
              <a:rPr lang="en-GB" sz="3600" b="1" dirty="0" err="1"/>
              <a:t>spotřební</a:t>
            </a:r>
            <a:r>
              <a:rPr lang="en-GB" sz="3600" b="1" dirty="0"/>
              <a:t> </a:t>
            </a:r>
            <a:r>
              <a:rPr lang="en-GB" sz="3600" b="1" dirty="0" err="1"/>
              <a:t>funkce</a:t>
            </a:r>
            <a:endParaRPr lang="en-GB" sz="3600" b="1" dirty="0"/>
          </a:p>
        </p:txBody>
      </p:sp>
    </p:spTree>
    <p:extLst>
      <p:ext uri="{BB962C8B-B14F-4D97-AF65-F5344CB8AC3E}">
        <p14:creationId xmlns:p14="http://schemas.microsoft.com/office/powerpoint/2010/main" val="17818035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77258"/>
            <a:ext cx="8229600" cy="679605"/>
          </a:xfrm>
        </p:spPr>
        <p:txBody>
          <a:bodyPr>
            <a:normAutofit fontScale="90000"/>
          </a:bodyPr>
          <a:lstStyle/>
          <a:p>
            <a:r>
              <a:rPr lang="cs-CZ" b="1" dirty="0"/>
              <a:t>Zahraniční investice a čistý vývoz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DCB20870-C703-E7E9-4E04-34BE7B9A565B}"/>
              </a:ext>
            </a:extLst>
          </p:cNvPr>
          <p:cNvSpPr txBox="1"/>
          <p:nvPr/>
        </p:nvSpPr>
        <p:spPr>
          <a:xfrm>
            <a:off x="386080" y="1356863"/>
            <a:ext cx="8493759" cy="5324535"/>
          </a:xfrm>
          <a:prstGeom prst="rect">
            <a:avLst/>
          </a:prstGeom>
          <a:noFill/>
        </p:spPr>
        <p:txBody>
          <a:bodyPr wrap="square">
            <a:spAutoFit/>
          </a:bodyPr>
          <a:lstStyle/>
          <a:p>
            <a:pPr marL="285750" indent="-285750">
              <a:buFont typeface="Arial" panose="020B0604020202020204" pitchFamily="34" charset="0"/>
              <a:buChar char="•"/>
            </a:pPr>
            <a:r>
              <a:rPr lang="cs-CZ" sz="2000" dirty="0">
                <a:latin typeface="Calibri" panose="020F0502020204030204" pitchFamily="34" charset="0"/>
                <a:ea typeface="Calibri" panose="020F0502020204030204" pitchFamily="34" charset="0"/>
                <a:cs typeface="Calibri" panose="020F0502020204030204" pitchFamily="34" charset="0"/>
              </a:rPr>
              <a:t>Úroková míra = 8 % - domácí investice i úspory = 500 mld. CZK. </a:t>
            </a:r>
          </a:p>
          <a:p>
            <a:pPr marL="285750" indent="-285750">
              <a:buFont typeface="Arial" panose="020B0604020202020204" pitchFamily="34" charset="0"/>
              <a:buChar char="•"/>
            </a:pPr>
            <a:r>
              <a:rPr lang="cs-CZ" sz="2000" dirty="0">
                <a:latin typeface="Calibri" panose="020F0502020204030204" pitchFamily="34" charset="0"/>
                <a:ea typeface="Calibri" panose="020F0502020204030204" pitchFamily="34" charset="0"/>
                <a:cs typeface="Calibri" panose="020F0502020204030204" pitchFamily="34" charset="0"/>
              </a:rPr>
              <a:t>Pokles na 4%: snížení úspor v zemi na </a:t>
            </a:r>
            <a:r>
              <a:rPr lang="cs-CZ" sz="2000" dirty="0">
                <a:solidFill>
                  <a:srgbClr val="FF0000"/>
                </a:solidFill>
                <a:latin typeface="Calibri" panose="020F0502020204030204" pitchFamily="34" charset="0"/>
                <a:ea typeface="Calibri" panose="020F0502020204030204" pitchFamily="34" charset="0"/>
                <a:cs typeface="Calibri" panose="020F0502020204030204" pitchFamily="34" charset="0"/>
              </a:rPr>
              <a:t>300 </a:t>
            </a:r>
            <a:r>
              <a:rPr lang="cs-CZ" sz="2000" dirty="0">
                <a:latin typeface="Calibri" panose="020F0502020204030204" pitchFamily="34" charset="0"/>
                <a:ea typeface="Calibri" panose="020F0502020204030204" pitchFamily="34" charset="0"/>
                <a:cs typeface="Calibri" panose="020F0502020204030204" pitchFamily="34" charset="0"/>
              </a:rPr>
              <a:t>mld., zvýšení investic na </a:t>
            </a:r>
            <a:r>
              <a:rPr lang="cs-CZ" sz="2000" dirty="0">
                <a:solidFill>
                  <a:srgbClr val="FF0000"/>
                </a:solidFill>
                <a:latin typeface="Calibri" panose="020F0502020204030204" pitchFamily="34" charset="0"/>
                <a:ea typeface="Calibri" panose="020F0502020204030204" pitchFamily="34" charset="0"/>
                <a:cs typeface="Calibri" panose="020F0502020204030204" pitchFamily="34" charset="0"/>
              </a:rPr>
              <a:t>700 </a:t>
            </a:r>
            <a:r>
              <a:rPr lang="cs-CZ" sz="2000" dirty="0">
                <a:latin typeface="Calibri" panose="020F0502020204030204" pitchFamily="34" charset="0"/>
                <a:ea typeface="Calibri" panose="020F0502020204030204" pitchFamily="34" charset="0"/>
                <a:cs typeface="Calibri" panose="020F0502020204030204" pitchFamily="34" charset="0"/>
              </a:rPr>
              <a:t>mld. </a:t>
            </a:r>
          </a:p>
          <a:p>
            <a:pPr marL="285750" indent="-285750">
              <a:buFont typeface="Wingdings" panose="05000000000000000000" pitchFamily="2" charset="2"/>
              <a:buChar char="ü"/>
            </a:pPr>
            <a:r>
              <a:rPr lang="cs-CZ" sz="2000" b="1" dirty="0">
                <a:highlight>
                  <a:srgbClr val="FFFF00"/>
                </a:highlight>
                <a:latin typeface="Calibri" panose="020F0502020204030204" pitchFamily="34" charset="0"/>
                <a:ea typeface="Calibri" panose="020F0502020204030204" pitchFamily="34" charset="0"/>
                <a:cs typeface="Calibri" panose="020F0502020204030204" pitchFamily="34" charset="0"/>
              </a:rPr>
              <a:t>INVESTICE VYŠŠÍ než ÚSPORY? </a:t>
            </a:r>
          </a:p>
          <a:p>
            <a:pPr marL="285750" indent="-285750">
              <a:buFont typeface="Arial" panose="020B0604020202020204" pitchFamily="34" charset="0"/>
              <a:buChar char="•"/>
            </a:pPr>
            <a:r>
              <a:rPr lang="cs-CZ" sz="2000" b="1" dirty="0">
                <a:latin typeface="Calibri" panose="020F0502020204030204" pitchFamily="34" charset="0"/>
                <a:ea typeface="Calibri" panose="020F0502020204030204" pitchFamily="34" charset="0"/>
                <a:cs typeface="Calibri" panose="020F0502020204030204" pitchFamily="34" charset="0"/>
              </a:rPr>
              <a:t>Financovány ze zahraničních investic: </a:t>
            </a:r>
            <a:r>
              <a:rPr lang="cs-CZ" sz="2000" dirty="0">
                <a:latin typeface="Calibri" panose="020F0502020204030204" pitchFamily="34" charset="0"/>
                <a:ea typeface="Calibri" panose="020F0502020204030204" pitchFamily="34" charset="0"/>
                <a:cs typeface="Calibri" panose="020F0502020204030204" pitchFamily="34" charset="0"/>
              </a:rPr>
              <a:t>cizinci nakupují české dluhopisy nebo ukládají peníze v českých bankách: </a:t>
            </a:r>
            <a:r>
              <a:rPr lang="cs-CZ" sz="2000" b="1" dirty="0">
                <a:latin typeface="Calibri" panose="020F0502020204030204" pitchFamily="34" charset="0"/>
                <a:ea typeface="Calibri" panose="020F0502020204030204" pitchFamily="34" charset="0"/>
                <a:cs typeface="Calibri" panose="020F0502020204030204" pitchFamily="34" charset="0"/>
              </a:rPr>
              <a:t>dovoz zahraničního kapitálu. </a:t>
            </a:r>
          </a:p>
          <a:p>
            <a:pPr marL="342900" indent="-342900" algn="just">
              <a:buFont typeface="Wingdings" panose="05000000000000000000" pitchFamily="2" charset="2"/>
              <a:buChar char="Ø"/>
            </a:pPr>
            <a:r>
              <a:rPr lang="cs-CZ" sz="2000" b="1" dirty="0">
                <a:latin typeface="Calibri" panose="020F0502020204030204" pitchFamily="34" charset="0"/>
                <a:ea typeface="Calibri" panose="020F0502020204030204" pitchFamily="34" charset="0"/>
                <a:cs typeface="Calibri" panose="020F0502020204030204" pitchFamily="34" charset="0"/>
              </a:rPr>
              <a:t>Rozdíl mezi investicemi a úsporami v zemi = zaplněn zahraničními investicemi ve výši </a:t>
            </a:r>
            <a:r>
              <a:rPr lang="cs-CZ" sz="2000" b="1" dirty="0">
                <a:solidFill>
                  <a:srgbClr val="FF0000"/>
                </a:solidFill>
                <a:latin typeface="Calibri" panose="020F0502020204030204" pitchFamily="34" charset="0"/>
                <a:ea typeface="Calibri" panose="020F0502020204030204" pitchFamily="34" charset="0"/>
                <a:cs typeface="Calibri" panose="020F0502020204030204" pitchFamily="34" charset="0"/>
              </a:rPr>
              <a:t>400 </a:t>
            </a:r>
            <a:r>
              <a:rPr lang="cs-CZ" sz="2000" b="1" dirty="0">
                <a:latin typeface="Calibri" panose="020F0502020204030204" pitchFamily="34" charset="0"/>
                <a:ea typeface="Calibri" panose="020F0502020204030204" pitchFamily="34" charset="0"/>
                <a:cs typeface="Calibri" panose="020F0502020204030204" pitchFamily="34" charset="0"/>
              </a:rPr>
              <a:t>mld. CZK. </a:t>
            </a:r>
          </a:p>
          <a:p>
            <a:pPr marL="285750" indent="-285750">
              <a:buFont typeface="Arial" panose="020B0604020202020204" pitchFamily="34" charset="0"/>
              <a:buChar char="•"/>
            </a:pPr>
            <a:endParaRPr lang="cs-CZ" sz="20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cs-CZ" sz="2000" dirty="0">
                <a:latin typeface="Calibri" panose="020F0502020204030204" pitchFamily="34" charset="0"/>
                <a:ea typeface="Calibri" panose="020F0502020204030204" pitchFamily="34" charset="0"/>
                <a:cs typeface="Calibri" panose="020F0502020204030204" pitchFamily="34" charset="0"/>
              </a:rPr>
              <a:t>Obr. 4—7: trh </a:t>
            </a:r>
            <a:r>
              <a:rPr lang="cs-CZ" sz="2000" dirty="0" err="1">
                <a:latin typeface="Calibri" panose="020F0502020204030204" pitchFamily="34" charset="0"/>
                <a:ea typeface="Calibri" panose="020F0502020204030204" pitchFamily="34" charset="0"/>
                <a:cs typeface="Calibri" panose="020F0502020204030204" pitchFamily="34" charset="0"/>
              </a:rPr>
              <a:t>zapůjčitelných</a:t>
            </a:r>
            <a:r>
              <a:rPr lang="cs-CZ" sz="2000" dirty="0">
                <a:latin typeface="Calibri" panose="020F0502020204030204" pitchFamily="34" charset="0"/>
                <a:ea typeface="Calibri" panose="020F0502020204030204" pitchFamily="34" charset="0"/>
                <a:cs typeface="Calibri" panose="020F0502020204030204" pitchFamily="34" charset="0"/>
              </a:rPr>
              <a:t> fondů v zemi: funkce úspor a investic – vytvoří domácí úrokovou míru </a:t>
            </a:r>
            <a:r>
              <a:rPr lang="cs-CZ" sz="2000" b="1" dirty="0" err="1">
                <a:latin typeface="Calibri" panose="020F0502020204030204" pitchFamily="34" charset="0"/>
                <a:ea typeface="Calibri" panose="020F0502020204030204" pitchFamily="34" charset="0"/>
                <a:cs typeface="Calibri" panose="020F0502020204030204" pitchFamily="34" charset="0"/>
              </a:rPr>
              <a:t>r</a:t>
            </a:r>
            <a:r>
              <a:rPr lang="cs-CZ" sz="1600" b="1" dirty="0" err="1">
                <a:latin typeface="Calibri" panose="020F0502020204030204" pitchFamily="34" charset="0"/>
                <a:ea typeface="Calibri" panose="020F0502020204030204" pitchFamily="34" charset="0"/>
                <a:cs typeface="Calibri" panose="020F0502020204030204" pitchFamily="34" charset="0"/>
              </a:rPr>
              <a:t>d</a:t>
            </a:r>
            <a:r>
              <a:rPr lang="cs-CZ" sz="2000" b="1" dirty="0">
                <a:latin typeface="Calibri" panose="020F0502020204030204" pitchFamily="34" charset="0"/>
                <a:ea typeface="Calibri" panose="020F0502020204030204" pitchFamily="34" charset="0"/>
                <a:cs typeface="Calibri" panose="020F0502020204030204" pitchFamily="34" charset="0"/>
              </a:rPr>
              <a:t> = 8 %</a:t>
            </a:r>
            <a:r>
              <a:rPr lang="cs-CZ" sz="2000" dirty="0">
                <a:latin typeface="Calibri" panose="020F0502020204030204" pitchFamily="34" charset="0"/>
                <a:ea typeface="Calibri" panose="020F0502020204030204" pitchFamily="34" charset="0"/>
                <a:cs typeface="Calibri" panose="020F0502020204030204" pitchFamily="34" charset="0"/>
              </a:rPr>
              <a:t> = vyšší, než je světová úroková míra </a:t>
            </a:r>
            <a:r>
              <a:rPr lang="cs-CZ" sz="2000" b="1" dirty="0" err="1">
                <a:latin typeface="Calibri" panose="020F0502020204030204" pitchFamily="34" charset="0"/>
                <a:ea typeface="Calibri" panose="020F0502020204030204" pitchFamily="34" charset="0"/>
                <a:cs typeface="Calibri" panose="020F0502020204030204" pitchFamily="34" charset="0"/>
              </a:rPr>
              <a:t>r</a:t>
            </a:r>
            <a:r>
              <a:rPr lang="cs-CZ" sz="1800" b="1" dirty="0" err="1">
                <a:latin typeface="Calibri" panose="020F0502020204030204" pitchFamily="34" charset="0"/>
                <a:ea typeface="Calibri" panose="020F0502020204030204" pitchFamily="34" charset="0"/>
                <a:cs typeface="Calibri" panose="020F0502020204030204" pitchFamily="34" charset="0"/>
              </a:rPr>
              <a:t>w</a:t>
            </a:r>
            <a:r>
              <a:rPr lang="cs-CZ" sz="2000" b="1" dirty="0">
                <a:latin typeface="Calibri" panose="020F0502020204030204" pitchFamily="34" charset="0"/>
                <a:ea typeface="Calibri" panose="020F0502020204030204" pitchFamily="34" charset="0"/>
                <a:cs typeface="Calibri" panose="020F0502020204030204" pitchFamily="34" charset="0"/>
              </a:rPr>
              <a:t> = 4 % </a:t>
            </a:r>
          </a:p>
          <a:p>
            <a:pPr marL="514350" indent="-514350">
              <a:buFont typeface="+mj-lt"/>
              <a:buAutoNum type="romanUcPeriod"/>
            </a:pPr>
            <a:r>
              <a:rPr lang="cs-CZ" sz="2000" b="1" dirty="0">
                <a:latin typeface="Calibri" panose="020F0502020204030204" pitchFamily="34" charset="0"/>
                <a:ea typeface="Calibri" panose="020F0502020204030204" pitchFamily="34" charset="0"/>
                <a:cs typeface="Calibri" panose="020F0502020204030204" pitchFamily="34" charset="0"/>
              </a:rPr>
              <a:t>Ekonomika uzavřená </a:t>
            </a:r>
            <a:r>
              <a:rPr lang="cs-CZ" sz="2000" b="1" dirty="0" err="1">
                <a:latin typeface="Calibri" panose="020F0502020204030204" pitchFamily="34" charset="0"/>
                <a:ea typeface="Calibri" panose="020F0502020204030204" pitchFamily="34" charset="0"/>
                <a:cs typeface="Calibri" panose="020F0502020204030204" pitchFamily="34" charset="0"/>
              </a:rPr>
              <a:t>mezinár</a:t>
            </a:r>
            <a:r>
              <a:rPr lang="cs-CZ" sz="2000" b="1" dirty="0">
                <a:latin typeface="Calibri" panose="020F0502020204030204" pitchFamily="34" charset="0"/>
                <a:ea typeface="Calibri" panose="020F0502020204030204" pitchFamily="34" charset="0"/>
                <a:cs typeface="Calibri" panose="020F0502020204030204" pitchFamily="34" charset="0"/>
              </a:rPr>
              <a:t>. pohybům kapitálu,</a:t>
            </a:r>
            <a:r>
              <a:rPr lang="cs-CZ" sz="2000" dirty="0">
                <a:latin typeface="Calibri" panose="020F0502020204030204" pitchFamily="34" charset="0"/>
                <a:ea typeface="Calibri" panose="020F0502020204030204" pitchFamily="34" charset="0"/>
                <a:cs typeface="Calibri" panose="020F0502020204030204" pitchFamily="34" charset="0"/>
              </a:rPr>
              <a:t> úroková míra - </a:t>
            </a:r>
            <a:r>
              <a:rPr lang="cs-CZ" sz="2000" b="1" dirty="0">
                <a:latin typeface="Calibri" panose="020F0502020204030204" pitchFamily="34" charset="0"/>
                <a:ea typeface="Calibri" panose="020F0502020204030204" pitchFamily="34" charset="0"/>
                <a:cs typeface="Calibri" panose="020F0502020204030204" pitchFamily="34" charset="0"/>
              </a:rPr>
              <a:t>8 %</a:t>
            </a:r>
            <a:r>
              <a:rPr lang="cs-CZ" sz="2000" dirty="0">
                <a:latin typeface="Calibri" panose="020F0502020204030204" pitchFamily="34" charset="0"/>
                <a:ea typeface="Calibri" panose="020F0502020204030204" pitchFamily="34" charset="0"/>
                <a:cs typeface="Calibri" panose="020F0502020204030204" pitchFamily="34" charset="0"/>
              </a:rPr>
              <a:t>. </a:t>
            </a:r>
          </a:p>
          <a:p>
            <a:pPr marL="514350" indent="-514350" algn="just">
              <a:buFont typeface="+mj-lt"/>
              <a:buAutoNum type="romanUcPeriod"/>
            </a:pPr>
            <a:r>
              <a:rPr lang="cs-CZ" sz="2000" b="1" dirty="0">
                <a:latin typeface="Calibri" panose="020F0502020204030204" pitchFamily="34" charset="0"/>
                <a:ea typeface="Calibri" panose="020F0502020204030204" pitchFamily="34" charset="0"/>
                <a:cs typeface="Calibri" panose="020F0502020204030204" pitchFamily="34" charset="0"/>
              </a:rPr>
              <a:t>Otevření ekonomiky mezinárodním kapitálovým tokům </a:t>
            </a:r>
            <a:r>
              <a:rPr lang="cs-CZ" sz="2000" dirty="0">
                <a:latin typeface="Calibri" panose="020F0502020204030204" pitchFamily="34" charset="0"/>
                <a:ea typeface="Calibri" panose="020F0502020204030204" pitchFamily="34" charset="0"/>
                <a:cs typeface="Calibri" panose="020F0502020204030204" pitchFamily="34" charset="0"/>
              </a:rPr>
              <a:t>– úrokové arbitráže: sníží domácí úrokovou míru na </a:t>
            </a:r>
            <a:r>
              <a:rPr lang="cs-CZ" sz="2000" b="1" dirty="0">
                <a:latin typeface="Calibri" panose="020F0502020204030204" pitchFamily="34" charset="0"/>
                <a:ea typeface="Calibri" panose="020F0502020204030204" pitchFamily="34" charset="0"/>
                <a:cs typeface="Calibri" panose="020F0502020204030204" pitchFamily="34" charset="0"/>
              </a:rPr>
              <a:t>4 % - sníží úspory z 500 na 300 mld., zvýší investice z 500 na 700 mld. </a:t>
            </a:r>
          </a:p>
          <a:p>
            <a:pPr marL="514350" indent="-514350" algn="just">
              <a:buFont typeface="Wingdings" panose="05000000000000000000" pitchFamily="2" charset="2"/>
              <a:buChar char="ü"/>
            </a:pPr>
            <a:r>
              <a:rPr lang="cs-CZ" sz="2000" b="1" dirty="0">
                <a:latin typeface="Calibri" panose="020F0502020204030204" pitchFamily="34" charset="0"/>
                <a:ea typeface="Calibri" panose="020F0502020204030204" pitchFamily="34" charset="0"/>
                <a:cs typeface="Calibri" panose="020F0502020204030204" pitchFamily="34" charset="0"/>
              </a:rPr>
              <a:t>Rozdíl mezi domácími investicemi a úsporami – vyplní ČISTÝ DOVOZ KAPITÁLU – 400 mld. </a:t>
            </a:r>
          </a:p>
          <a:p>
            <a:pPr marL="285750" indent="-285750">
              <a:buFont typeface="Arial" panose="020B0604020202020204" pitchFamily="34" charset="0"/>
              <a:buChar char="•"/>
            </a:pPr>
            <a:endParaRPr lang="cs-CZ"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497941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77258"/>
            <a:ext cx="8229600" cy="679605"/>
          </a:xfrm>
        </p:spPr>
        <p:txBody>
          <a:bodyPr>
            <a:noAutofit/>
          </a:bodyPr>
          <a:lstStyle/>
          <a:p>
            <a:r>
              <a:rPr lang="cs-CZ" sz="3600" b="1" dirty="0"/>
              <a:t>Zahraniční investice a čistý vývoz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D95A30DD-1B21-7CFE-E61C-3ADA4544DF00}"/>
              </a:ext>
            </a:extLst>
          </p:cNvPr>
          <p:cNvPicPr>
            <a:picLocks noChangeAspect="1"/>
          </p:cNvPicPr>
          <p:nvPr/>
        </p:nvPicPr>
        <p:blipFill>
          <a:blip r:embed="rId3"/>
          <a:srcRect r="3158" b="37692"/>
          <a:stretch/>
        </p:blipFill>
        <p:spPr>
          <a:xfrm>
            <a:off x="132080" y="1503296"/>
            <a:ext cx="5608320" cy="4837119"/>
          </a:xfrm>
          <a:prstGeom prst="rect">
            <a:avLst/>
          </a:prstGeom>
        </p:spPr>
      </p:pic>
      <p:sp>
        <p:nvSpPr>
          <p:cNvPr id="5" name="TextBox 4">
            <a:extLst>
              <a:ext uri="{FF2B5EF4-FFF2-40B4-BE49-F238E27FC236}">
                <a16:creationId xmlns:a16="http://schemas.microsoft.com/office/drawing/2014/main" id="{935235BF-F8C2-1E3E-A899-F4E6AF675A06}"/>
              </a:ext>
            </a:extLst>
          </p:cNvPr>
          <p:cNvSpPr txBox="1"/>
          <p:nvPr/>
        </p:nvSpPr>
        <p:spPr>
          <a:xfrm>
            <a:off x="5679440" y="1361612"/>
            <a:ext cx="3332480" cy="4832092"/>
          </a:xfrm>
          <a:prstGeom prst="rect">
            <a:avLst/>
          </a:prstGeom>
          <a:noFill/>
        </p:spPr>
        <p:txBody>
          <a:bodyPr wrap="square">
            <a:spAutoFit/>
          </a:bodyPr>
          <a:lstStyle/>
          <a:p>
            <a:r>
              <a:rPr lang="cs-CZ" dirty="0"/>
              <a:t>Platí: </a:t>
            </a:r>
          </a:p>
          <a:p>
            <a:r>
              <a:rPr lang="cs-CZ" sz="2000" b="1" dirty="0"/>
              <a:t>I – S – (T – G) = - </a:t>
            </a:r>
            <a:r>
              <a:rPr lang="cs-CZ" sz="2000" b="1" dirty="0" err="1"/>
              <a:t>I</a:t>
            </a:r>
            <a:r>
              <a:rPr lang="cs-CZ" sz="1600" b="1" dirty="0" err="1"/>
              <a:t>f</a:t>
            </a:r>
            <a:r>
              <a:rPr lang="cs-CZ" sz="2000" b="1" dirty="0"/>
              <a:t> </a:t>
            </a:r>
          </a:p>
          <a:p>
            <a:pPr marL="285750" indent="-285750">
              <a:buFont typeface="Wingdings" panose="05000000000000000000" pitchFamily="2" charset="2"/>
              <a:buChar char="ü"/>
            </a:pPr>
            <a:r>
              <a:rPr lang="cs-CZ" b="1" dirty="0"/>
              <a:t>Levá strana rovnice – rozdíl mezi investicemi a úsporami</a:t>
            </a:r>
            <a:r>
              <a:rPr lang="cs-CZ" dirty="0"/>
              <a:t>. </a:t>
            </a:r>
          </a:p>
          <a:p>
            <a:pPr marL="285750" indent="-285750">
              <a:buFont typeface="Arial" panose="020B0604020202020204" pitchFamily="34" charset="0"/>
              <a:buChar char="•"/>
            </a:pPr>
            <a:r>
              <a:rPr lang="cs-CZ" dirty="0"/>
              <a:t>I – domácí investice, </a:t>
            </a:r>
          </a:p>
          <a:p>
            <a:pPr marL="285750" indent="-285750">
              <a:buFont typeface="Arial" panose="020B0604020202020204" pitchFamily="34" charset="0"/>
              <a:buChar char="•"/>
            </a:pPr>
            <a:r>
              <a:rPr lang="cs-CZ" dirty="0"/>
              <a:t>S </a:t>
            </a:r>
            <a:r>
              <a:rPr kumimoji="0" lang="cs-CZ" sz="1400" b="0" i="0" u="none" strike="noStrike" kern="0" cap="none" spc="0" normalizeH="0" baseline="0" noProof="0" dirty="0">
                <a:ln>
                  <a:noFill/>
                </a:ln>
                <a:solidFill>
                  <a:srgbClr val="000000"/>
                </a:solidFill>
                <a:effectLst/>
                <a:uLnTx/>
                <a:uFillTx/>
                <a:latin typeface="Arial"/>
                <a:cs typeface="Arial"/>
                <a:sym typeface="Arial"/>
              </a:rPr>
              <a:t>–</a:t>
            </a:r>
            <a:r>
              <a:rPr lang="cs-CZ" dirty="0"/>
              <a:t> soukromé úspory</a:t>
            </a:r>
          </a:p>
          <a:p>
            <a:pPr marL="285750" indent="-285750">
              <a:buFont typeface="Arial" panose="020B0604020202020204" pitchFamily="34" charset="0"/>
              <a:buChar char="•"/>
            </a:pPr>
            <a:r>
              <a:rPr lang="cs-CZ" dirty="0"/>
              <a:t>(T — G) – veřejné úspory.</a:t>
            </a:r>
          </a:p>
          <a:p>
            <a:pPr marL="285750" indent="-285750" algn="just">
              <a:buFont typeface="Wingdings" panose="05000000000000000000" pitchFamily="2" charset="2"/>
              <a:buChar char="ü"/>
            </a:pPr>
            <a:r>
              <a:rPr lang="cs-CZ" b="1" dirty="0"/>
              <a:t>Pravá strana rovnice </a:t>
            </a:r>
            <a:r>
              <a:rPr lang="cs-CZ" dirty="0"/>
              <a:t>— </a:t>
            </a:r>
            <a:r>
              <a:rPr lang="cs-CZ" b="1" dirty="0"/>
              <a:t>čistý dovoz kapitálu: </a:t>
            </a:r>
            <a:r>
              <a:rPr lang="cs-CZ" dirty="0"/>
              <a:t>rozdíl mezi investicemi zahraničních osob u nás (dovoz kapitálu) a investicemi našich subjektů v zahraničí (vývoz kapitálu). </a:t>
            </a:r>
          </a:p>
          <a:p>
            <a:endParaRPr lang="cs-CZ" dirty="0"/>
          </a:p>
          <a:p>
            <a:pPr marL="285750" indent="-285750">
              <a:buFont typeface="Wingdings" panose="05000000000000000000" pitchFamily="2" charset="2"/>
              <a:buChar char="Ø"/>
            </a:pPr>
            <a:r>
              <a:rPr lang="cs-CZ" sz="1600" b="1" dirty="0">
                <a:highlight>
                  <a:srgbClr val="FFFF00"/>
                </a:highlight>
              </a:rPr>
              <a:t>Země s vyšší domácí úrokovou mírou než světovou: </a:t>
            </a:r>
            <a:r>
              <a:rPr lang="cs-CZ" sz="1600" b="1" dirty="0">
                <a:solidFill>
                  <a:srgbClr val="FF0000"/>
                </a:solidFill>
                <a:highlight>
                  <a:srgbClr val="FFFF00"/>
                </a:highlight>
              </a:rPr>
              <a:t>ČISTÝ DOVOZCE KAPITÁLU. </a:t>
            </a:r>
          </a:p>
          <a:p>
            <a:pPr marL="285750" indent="-285750" algn="just">
              <a:buFont typeface="Wingdings" panose="05000000000000000000" pitchFamily="2" charset="2"/>
              <a:buChar char="Ø"/>
            </a:pPr>
            <a:r>
              <a:rPr lang="cs-CZ" b="1" dirty="0">
                <a:highlight>
                  <a:srgbClr val="FFFF00"/>
                </a:highlight>
              </a:rPr>
              <a:t>Čistý dovoz kapitálu udržuje domácí úrokovou míru na úrovni světové úrokové míry. </a:t>
            </a:r>
          </a:p>
        </p:txBody>
      </p:sp>
    </p:spTree>
    <p:extLst>
      <p:ext uri="{BB962C8B-B14F-4D97-AF65-F5344CB8AC3E}">
        <p14:creationId xmlns:p14="http://schemas.microsoft.com/office/powerpoint/2010/main" val="77940826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961738"/>
            <a:ext cx="8229600" cy="679605"/>
          </a:xfrm>
        </p:spPr>
        <p:txBody>
          <a:bodyPr>
            <a:noAutofit/>
          </a:bodyPr>
          <a:lstStyle/>
          <a:p>
            <a:r>
              <a:rPr lang="cs-CZ" sz="3600" b="1" dirty="0"/>
              <a:t>Důsledky dovozu kapitálu na zahraniční obchod země</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365760" y="1981548"/>
            <a:ext cx="8554720" cy="4431983"/>
          </a:xfrm>
          <a:prstGeom prst="rect">
            <a:avLst/>
          </a:prstGeom>
          <a:noFill/>
        </p:spPr>
        <p:txBody>
          <a:bodyPr wrap="square">
            <a:spAutoFit/>
          </a:bodyPr>
          <a:lstStyle/>
          <a:p>
            <a:pPr marL="285750" indent="-285750" algn="just">
              <a:buFont typeface="Arial" panose="020B0604020202020204" pitchFamily="34" charset="0"/>
              <a:buChar char="•"/>
            </a:pPr>
            <a:r>
              <a:rPr lang="cs-CZ" sz="1600" dirty="0">
                <a:latin typeface="Calibri" panose="020F0502020204030204" pitchFamily="34" charset="0"/>
                <a:ea typeface="Calibri" panose="020F0502020204030204" pitchFamily="34" charset="0"/>
                <a:cs typeface="Calibri" panose="020F0502020204030204" pitchFamily="34" charset="0"/>
              </a:rPr>
              <a:t>Původní situace: </a:t>
            </a:r>
            <a:r>
              <a:rPr lang="cs-CZ" sz="1600" b="1" dirty="0">
                <a:latin typeface="Calibri" panose="020F0502020204030204" pitchFamily="34" charset="0"/>
                <a:ea typeface="Calibri" panose="020F0502020204030204" pitchFamily="34" charset="0"/>
                <a:cs typeface="Calibri" panose="020F0502020204030204" pitchFamily="34" charset="0"/>
              </a:rPr>
              <a:t>česká ekonomika uzavřena </a:t>
            </a:r>
            <a:r>
              <a:rPr lang="cs-CZ" sz="1600" dirty="0">
                <a:latin typeface="Calibri" panose="020F0502020204030204" pitchFamily="34" charset="0"/>
                <a:ea typeface="Calibri" panose="020F0502020204030204" pitchFamily="34" charset="0"/>
                <a:cs typeface="Calibri" panose="020F0502020204030204" pitchFamily="34" charset="0"/>
              </a:rPr>
              <a:t>mezinárodním pohybům kapitálu. </a:t>
            </a:r>
          </a:p>
          <a:p>
            <a:pPr marL="285750" indent="-285750" algn="just">
              <a:buFont typeface="Wingdings" panose="05000000000000000000" pitchFamily="2" charset="2"/>
              <a:buChar char="Ø"/>
            </a:pPr>
            <a:r>
              <a:rPr lang="cs-CZ" sz="1600" dirty="0">
                <a:solidFill>
                  <a:srgbClr val="FF0000"/>
                </a:solidFill>
                <a:latin typeface="Calibri" panose="020F0502020204030204" pitchFamily="34" charset="0"/>
                <a:ea typeface="Calibri" panose="020F0502020204030204" pitchFamily="34" charset="0"/>
                <a:cs typeface="Calibri" panose="020F0502020204030204" pitchFamily="34" charset="0"/>
              </a:rPr>
              <a:t>Domácí úroková = 8 % a kurz koruny: 32 korun za dolar (CZK/USD). </a:t>
            </a:r>
          </a:p>
          <a:p>
            <a:pPr marL="285750" indent="-285750" algn="just">
              <a:buFont typeface="Wingdings" panose="05000000000000000000" pitchFamily="2" charset="2"/>
              <a:buChar char="Ø"/>
            </a:pPr>
            <a:r>
              <a:rPr lang="cs-CZ" sz="1600" b="1" dirty="0">
                <a:latin typeface="Calibri" panose="020F0502020204030204" pitchFamily="34" charset="0"/>
                <a:ea typeface="Calibri" panose="020F0502020204030204" pitchFamily="34" charset="0"/>
                <a:cs typeface="Calibri" panose="020F0502020204030204" pitchFamily="34" charset="0"/>
              </a:rPr>
              <a:t>Uvolnění mezinárodních toků kapitálu – úrokové arbitráže vyvolají čistý dovoz zahraničního kapitálu </a:t>
            </a:r>
            <a:r>
              <a:rPr lang="cs-CZ" sz="1600" dirty="0">
                <a:latin typeface="Calibri" panose="020F0502020204030204" pitchFamily="34" charset="0"/>
                <a:ea typeface="Calibri" panose="020F0502020204030204" pitchFamily="34" charset="0"/>
                <a:cs typeface="Calibri" panose="020F0502020204030204" pitchFamily="34" charset="0"/>
              </a:rPr>
              <a:t>ve výši </a:t>
            </a:r>
            <a:r>
              <a:rPr lang="cs-CZ" sz="1600" dirty="0">
                <a:solidFill>
                  <a:srgbClr val="FF0000"/>
                </a:solidFill>
                <a:latin typeface="Calibri" panose="020F0502020204030204" pitchFamily="34" charset="0"/>
                <a:ea typeface="Calibri" panose="020F0502020204030204" pitchFamily="34" charset="0"/>
                <a:cs typeface="Calibri" panose="020F0502020204030204" pitchFamily="34" charset="0"/>
              </a:rPr>
              <a:t>400 mld. CZK: </a:t>
            </a:r>
            <a:r>
              <a:rPr lang="cs-CZ" sz="1600" dirty="0">
                <a:latin typeface="Calibri" panose="020F0502020204030204" pitchFamily="34" charset="0"/>
                <a:ea typeface="Calibri" panose="020F0502020204030204" pitchFamily="34" charset="0"/>
                <a:cs typeface="Calibri" panose="020F0502020204030204" pitchFamily="34" charset="0"/>
              </a:rPr>
              <a:t>cizinci musejí tuto sumu CZK nakupoval za USD na měnovém trhu, kde pak </a:t>
            </a:r>
            <a:r>
              <a:rPr lang="cs-CZ" sz="1600" b="1" dirty="0">
                <a:latin typeface="Calibri" panose="020F0502020204030204" pitchFamily="34" charset="0"/>
                <a:ea typeface="Calibri" panose="020F0502020204030204" pitchFamily="34" charset="0"/>
                <a:cs typeface="Calibri" panose="020F0502020204030204" pitchFamily="34" charset="0"/>
              </a:rPr>
              <a:t>zvýšená poptávka po CZK vyvolává apreciaci (zhodnocování) koruny vůči dolaru. </a:t>
            </a:r>
          </a:p>
          <a:p>
            <a:pPr marL="285750" indent="-285750" algn="just">
              <a:buFont typeface="Wingdings" panose="05000000000000000000" pitchFamily="2" charset="2"/>
              <a:buChar char="Ø"/>
            </a:pP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Silnější koruna zdraží české zboží na zahraničních trzích:</a:t>
            </a:r>
            <a:r>
              <a:rPr lang="cs-CZ" sz="1600" dirty="0">
                <a:latin typeface="Calibri" panose="020F0502020204030204" pitchFamily="34" charset="0"/>
                <a:ea typeface="Calibri" panose="020F0502020204030204" pitchFamily="34" charset="0"/>
                <a:cs typeface="Calibri" panose="020F0502020204030204" pitchFamily="34" charset="0"/>
              </a:rPr>
              <a:t> </a:t>
            </a:r>
            <a:r>
              <a:rPr lang="cs-CZ" sz="1600" b="1" dirty="0">
                <a:latin typeface="Calibri" panose="020F0502020204030204" pitchFamily="34" charset="0"/>
                <a:ea typeface="Calibri" panose="020F0502020204030204" pitchFamily="34" charset="0"/>
                <a:cs typeface="Calibri" panose="020F0502020204030204" pitchFamily="34" charset="0"/>
              </a:rPr>
              <a:t>POKLES VÝVOZU, RŮST DOVOZU ZBOŽÍ v ČR. </a:t>
            </a:r>
          </a:p>
          <a:p>
            <a:pPr marL="285750" indent="-285750" algn="just">
              <a:buFont typeface="Arial" panose="020B0604020202020204" pitchFamily="34" charset="0"/>
              <a:buChar char="•"/>
            </a:pPr>
            <a:r>
              <a:rPr lang="cs-CZ" sz="1600" b="1" dirty="0">
                <a:latin typeface="Calibri" panose="020F0502020204030204" pitchFamily="34" charset="0"/>
                <a:ea typeface="Calibri" panose="020F0502020204030204" pitchFamily="34" charset="0"/>
                <a:cs typeface="Calibri" panose="020F0502020204030204" pitchFamily="34" charset="0"/>
              </a:rPr>
              <a:t>V bilanci zahraničnímu obchodu – narůstá schodek: </a:t>
            </a:r>
            <a:r>
              <a:rPr lang="cs-CZ" sz="1600" b="1" dirty="0">
                <a:solidFill>
                  <a:srgbClr val="FF0000"/>
                </a:solidFill>
                <a:latin typeface="Calibri" panose="020F0502020204030204" pitchFamily="34" charset="0"/>
                <a:ea typeface="Calibri" panose="020F0502020204030204" pitchFamily="34" charset="0"/>
                <a:cs typeface="Calibri" panose="020F0502020204030204" pitchFamily="34" charset="0"/>
              </a:rPr>
              <a:t>dosáhne 400 mld. CZK </a:t>
            </a:r>
            <a:r>
              <a:rPr lang="cs-CZ" sz="1600" dirty="0">
                <a:latin typeface="Calibri" panose="020F0502020204030204" pitchFamily="34" charset="0"/>
                <a:ea typeface="Calibri" panose="020F0502020204030204" pitchFamily="34" charset="0"/>
                <a:cs typeface="Calibri" panose="020F0502020204030204" pitchFamily="34" charset="0"/>
              </a:rPr>
              <a:t>= </a:t>
            </a:r>
            <a:r>
              <a:rPr lang="cs-CZ" sz="1600" b="1" dirty="0">
                <a:latin typeface="Calibri" panose="020F0502020204030204" pitchFamily="34" charset="0"/>
                <a:ea typeface="Calibri" panose="020F0502020204030204" pitchFamily="34" charset="0"/>
                <a:cs typeface="Calibri" panose="020F0502020204030204" pitchFamily="34" charset="0"/>
              </a:rPr>
              <a:t>ČISTÝ DOVOZ KAPITÁLU</a:t>
            </a:r>
            <a:r>
              <a:rPr lang="cs-CZ" sz="1600" dirty="0">
                <a:latin typeface="Calibri" panose="020F0502020204030204" pitchFamily="34" charset="0"/>
                <a:ea typeface="Calibri" panose="020F0502020204030204" pitchFamily="34" charset="0"/>
                <a:cs typeface="Calibri" panose="020F0502020204030204" pitchFamily="34" charset="0"/>
              </a:rPr>
              <a:t>, koruna přestane </a:t>
            </a:r>
            <a:r>
              <a:rPr lang="cs-CZ" sz="1600" dirty="0" err="1">
                <a:latin typeface="Calibri" panose="020F0502020204030204" pitchFamily="34" charset="0"/>
                <a:ea typeface="Calibri" panose="020F0502020204030204" pitchFamily="34" charset="0"/>
                <a:cs typeface="Calibri" panose="020F0502020204030204" pitchFamily="34" charset="0"/>
              </a:rPr>
              <a:t>apreciovat</a:t>
            </a:r>
            <a:r>
              <a:rPr lang="cs-CZ" sz="1600" dirty="0">
                <a:latin typeface="Calibri" panose="020F0502020204030204" pitchFamily="34" charset="0"/>
                <a:ea typeface="Calibri" panose="020F0502020204030204" pitchFamily="34" charset="0"/>
                <a:cs typeface="Calibri" panose="020F0502020204030204" pitchFamily="34" charset="0"/>
              </a:rPr>
              <a:t> a kurz se ustálí na nové úrovni: 28 korun za dolar. </a:t>
            </a:r>
          </a:p>
          <a:p>
            <a:pPr marL="285750" indent="-285750" algn="just">
              <a:buFont typeface="Arial" panose="020B0604020202020204" pitchFamily="34" charset="0"/>
              <a:buChar char="•"/>
            </a:pP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Čistý dovoz kapitálu vyvolává stejně velký čistý dovoz zboží a služeb</a:t>
            </a:r>
            <a:r>
              <a:rPr lang="cs-CZ" sz="1600" b="1" dirty="0">
                <a:latin typeface="Calibri" panose="020F0502020204030204" pitchFamily="34" charset="0"/>
                <a:ea typeface="Calibri" panose="020F0502020204030204" pitchFamily="34" charset="0"/>
                <a:cs typeface="Calibri" panose="020F0502020204030204" pitchFamily="34" charset="0"/>
              </a:rPr>
              <a:t> = podmínka vnější rovnováhy ekonomiky. </a:t>
            </a:r>
            <a:r>
              <a:rPr lang="cs-CZ" sz="1600" dirty="0">
                <a:latin typeface="Calibri" panose="020F0502020204030204" pitchFamily="34" charset="0"/>
                <a:ea typeface="Calibri" panose="020F0502020204030204" pitchFamily="34" charset="0"/>
                <a:cs typeface="Calibri" panose="020F0502020204030204" pitchFamily="34" charset="0"/>
              </a:rPr>
              <a:t>Platí: </a:t>
            </a:r>
            <a:r>
              <a:rPr lang="cs-CZ" sz="2000" b="1" dirty="0"/>
              <a:t>- </a:t>
            </a:r>
            <a:r>
              <a:rPr lang="cs-CZ" sz="2000" b="1" dirty="0" err="1"/>
              <a:t>I</a:t>
            </a:r>
            <a:r>
              <a:rPr lang="cs-CZ" sz="1600" b="1" dirty="0" err="1"/>
              <a:t>f</a:t>
            </a:r>
            <a:r>
              <a:rPr lang="cs-CZ" sz="2000" b="1" dirty="0"/>
              <a:t> = - NX</a:t>
            </a:r>
            <a:endParaRPr lang="cs-CZ"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cs-CZ" sz="1600" b="1" dirty="0"/>
              <a:t>- </a:t>
            </a:r>
            <a:r>
              <a:rPr lang="cs-CZ" sz="1600" b="1" dirty="0" err="1"/>
              <a:t>If</a:t>
            </a:r>
            <a:r>
              <a:rPr lang="cs-CZ" sz="1600" b="1" dirty="0"/>
              <a:t> </a:t>
            </a:r>
            <a:r>
              <a:rPr lang="cs-CZ" sz="1600" dirty="0">
                <a:latin typeface="Calibri" panose="020F0502020204030204" pitchFamily="34" charset="0"/>
                <a:ea typeface="Calibri" panose="020F0502020204030204" pitchFamily="34" charset="0"/>
                <a:cs typeface="Calibri" panose="020F0502020204030204" pitchFamily="34" charset="0"/>
              </a:rPr>
              <a:t>— čistý dovoz kapitálu, </a:t>
            </a:r>
          </a:p>
          <a:p>
            <a:pPr marL="285750" indent="-285750" algn="just">
              <a:buFont typeface="Wingdings" panose="05000000000000000000" pitchFamily="2" charset="2"/>
              <a:buChar char="§"/>
            </a:pPr>
            <a:r>
              <a:rPr lang="cs-CZ" sz="1600" b="1" dirty="0">
                <a:latin typeface="Calibri" panose="020F0502020204030204" pitchFamily="34" charset="0"/>
                <a:ea typeface="Calibri" panose="020F0502020204030204" pitchFamily="34" charset="0"/>
                <a:cs typeface="Calibri" panose="020F0502020204030204" pitchFamily="34" charset="0"/>
              </a:rPr>
              <a:t>- NX </a:t>
            </a:r>
            <a:r>
              <a:rPr lang="cs-CZ" sz="1600" dirty="0">
                <a:latin typeface="Calibri" panose="020F0502020204030204" pitchFamily="34" charset="0"/>
                <a:ea typeface="Calibri" panose="020F0502020204030204" pitchFamily="34" charset="0"/>
                <a:cs typeface="Calibri" panose="020F0502020204030204" pitchFamily="34" charset="0"/>
              </a:rPr>
              <a:t>— Záporný čistý vývoz =  čistý dovoz zboží.</a:t>
            </a:r>
          </a:p>
          <a:p>
            <a:pPr marL="285750" indent="-285750" algn="just">
              <a:buFont typeface="Wingdings" panose="05000000000000000000" pitchFamily="2" charset="2"/>
              <a:buChar char="§"/>
            </a:pPr>
            <a:endPar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Poznatek: země s vyšší domácí úrokovou mírou než je světová = </a:t>
            </a:r>
            <a:r>
              <a:rPr lang="cs-CZ" sz="18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ČISTÍ DOVOZCI KAPITÁLU</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 a v důsledku toho i </a:t>
            </a:r>
            <a:r>
              <a:rPr lang="cs-CZ" sz="18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ČISTÍ DOVOZCI ZBOŽÍ</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
            </a:pPr>
            <a:endParaRPr lang="cs-CZ"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43623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961738"/>
            <a:ext cx="8229600" cy="679605"/>
          </a:xfrm>
        </p:spPr>
        <p:txBody>
          <a:bodyPr>
            <a:noAutofit/>
          </a:bodyPr>
          <a:lstStyle/>
          <a:p>
            <a:r>
              <a:rPr lang="cs-CZ" sz="2800" b="1" dirty="0"/>
              <a:t>ČISTÍ DOVOZCI KAPITÁLU a ČISTÍ DOVOZCI ZBOŽÍ</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365760" y="1981548"/>
            <a:ext cx="8453120" cy="3293209"/>
          </a:xfrm>
          <a:prstGeom prst="rect">
            <a:avLst/>
          </a:prstGeom>
          <a:noFill/>
        </p:spPr>
        <p:txBody>
          <a:bodyPr wrap="square">
            <a:spAutoFit/>
          </a:bodyPr>
          <a:lstStyle/>
          <a:p>
            <a:pPr marL="285750" indent="-285750">
              <a:buFont typeface="Wingdings" panose="05000000000000000000" pitchFamily="2" charset="2"/>
              <a:buChar char="§"/>
            </a:pPr>
            <a:r>
              <a:rPr lang="cs-CZ" sz="1600" dirty="0">
                <a:latin typeface="Calibri" panose="020F0502020204030204" pitchFamily="34" charset="0"/>
                <a:ea typeface="Calibri" panose="020F0502020204030204" pitchFamily="34" charset="0"/>
                <a:cs typeface="Calibri" panose="020F0502020204030204" pitchFamily="34" charset="0"/>
              </a:rPr>
              <a:t>Dovozci kapitálu a zároveň schodky zahraničního obchodu: ČR, Slovensko, Maďarsko, Polsko, USA…</a:t>
            </a:r>
          </a:p>
          <a:p>
            <a:pPr marL="285750" indent="-285750">
              <a:buFont typeface="Wingdings" panose="05000000000000000000" pitchFamily="2" charset="2"/>
              <a:buChar char="Ø"/>
            </a:pPr>
            <a:r>
              <a:rPr lang="cs-CZ" sz="1600" dirty="0">
                <a:latin typeface="Calibri" panose="020F0502020204030204" pitchFamily="34" charset="0"/>
                <a:ea typeface="Calibri" panose="020F0502020204030204" pitchFamily="34" charset="0"/>
                <a:cs typeface="Calibri" panose="020F0502020204030204" pitchFamily="34" charset="0"/>
              </a:rPr>
              <a:t>Co mají tyto země společného? Viz. funkce investic a úspor: </a:t>
            </a: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ekonomika, která vytváří relativně </a:t>
            </a:r>
            <a:r>
              <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nízké úspory </a:t>
            </a: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a zároveň má </a:t>
            </a:r>
            <a:r>
              <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dobré investiční příležitosti</a:t>
            </a: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 má tendenci vytvářet </a:t>
            </a:r>
            <a:r>
              <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vysokou domácí úrokovou míru</a:t>
            </a:r>
            <a:r>
              <a:rPr lang="cs-CZ" sz="1600" b="1" dirty="0">
                <a:highlight>
                  <a:srgbClr val="FFFF00"/>
                </a:highlight>
                <a:latin typeface="Calibri" panose="020F0502020204030204" pitchFamily="34" charset="0"/>
                <a:ea typeface="Calibri" panose="020F0502020204030204" pitchFamily="34" charset="0"/>
                <a:cs typeface="Calibri" panose="020F0502020204030204" pitchFamily="34" charset="0"/>
              </a:rPr>
              <a:t>: do země </a:t>
            </a:r>
            <a:r>
              <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láká zahraniční kapitál. </a:t>
            </a:r>
          </a:p>
          <a:p>
            <a:pPr marL="285750" indent="-285750">
              <a:buFont typeface="Wingdings" panose="05000000000000000000" pitchFamily="2" charset="2"/>
              <a:buChar char="Ø"/>
            </a:pPr>
            <a:endPar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5110163" lvl="6" indent="-263525">
              <a:buFont typeface="Wingdings" panose="05000000000000000000" pitchFamily="2" charset="2"/>
              <a:buChar char="Ø"/>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DÚ: Vysvětleni – české obchodní schodky, Jižní Korey?</a:t>
            </a:r>
          </a:p>
          <a:p>
            <a:pPr marL="285750" indent="-285750">
              <a:buFont typeface="Wingdings" panose="05000000000000000000" pitchFamily="2" charset="2"/>
              <a:buChar char="§"/>
            </a:pPr>
            <a:endParaRPr lang="cs-CZ" sz="16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CBDF397-E7C3-83C3-3C44-109E0CD57E13}"/>
              </a:ext>
            </a:extLst>
          </p:cNvPr>
          <p:cNvPicPr>
            <a:picLocks noChangeAspect="1"/>
          </p:cNvPicPr>
          <p:nvPr/>
        </p:nvPicPr>
        <p:blipFill>
          <a:blip r:embed="rId3"/>
          <a:srcRect l="1827" t="11740" r="3389" b="44302"/>
          <a:stretch/>
        </p:blipFill>
        <p:spPr>
          <a:xfrm>
            <a:off x="457200" y="3409470"/>
            <a:ext cx="5069840" cy="2779049"/>
          </a:xfrm>
          <a:prstGeom prst="rect">
            <a:avLst/>
          </a:prstGeom>
        </p:spPr>
      </p:pic>
    </p:spTree>
    <p:extLst>
      <p:ext uri="{BB962C8B-B14F-4D97-AF65-F5344CB8AC3E}">
        <p14:creationId xmlns:p14="http://schemas.microsoft.com/office/powerpoint/2010/main" val="406599564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508000" y="636826"/>
            <a:ext cx="8229600" cy="679605"/>
          </a:xfrm>
        </p:spPr>
        <p:txBody>
          <a:bodyPr>
            <a:noAutofit/>
          </a:bodyPr>
          <a:lstStyle/>
          <a:p>
            <a:r>
              <a:rPr lang="cs-CZ" sz="2800" b="1" dirty="0"/>
              <a:t>VÝVOZCE KAPITÁLU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243840" y="1364188"/>
            <a:ext cx="8757920" cy="5493812"/>
          </a:xfrm>
          <a:prstGeom prst="rect">
            <a:avLst/>
          </a:prstGeom>
          <a:noFill/>
        </p:spPr>
        <p:txBody>
          <a:bodyPr wrap="square">
            <a:spAutoFit/>
          </a:bodyPr>
          <a:lstStyle/>
          <a:p>
            <a:pPr marL="285750" indent="-285750">
              <a:buFont typeface="Wingdings" panose="05000000000000000000" pitchFamily="2" charset="2"/>
              <a:buChar char="§"/>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Typický vývozce kapitálu – Japonsko – vytváří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velmi vysoké úspory. </a:t>
            </a:r>
          </a:p>
          <a:p>
            <a:pPr marL="285750" indent="-285750" algn="just">
              <a:buFont typeface="Wingdings" panose="05000000000000000000" pitchFamily="2" charset="2"/>
              <a:buChar char="ü"/>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Jako země uzavřena mezinárodním tokům kapitálu: </a:t>
            </a:r>
            <a:r>
              <a:rPr lang="cs-CZ" sz="1600" b="1" dirty="0">
                <a:solidFill>
                  <a:srgbClr val="FF0000"/>
                </a:solidFill>
                <a:latin typeface="Calibri" panose="020F0502020204030204" pitchFamily="34" charset="0"/>
                <a:ea typeface="Calibri" panose="020F0502020204030204" pitchFamily="34" charset="0"/>
                <a:cs typeface="Calibri" panose="020F0502020204030204" pitchFamily="34" charset="0"/>
              </a:rPr>
              <a:t>domácí úroková míra &lt; světová. </a:t>
            </a:r>
          </a:p>
          <a:p>
            <a:pPr marL="285750" indent="-285750" algn="just">
              <a:buFont typeface="Wingdings" panose="05000000000000000000" pitchFamily="2" charset="2"/>
              <a:buChar char="ü"/>
            </a:pPr>
            <a:endPar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Otevřená: japonské firmy a domácnosti nakupují zahraniční dluhopisy, ukládají peníze v zahraničních bankách — vývoz kapitálu zvyšuje domácí úrokovou míru na úroveň světové úrokové míry. </a:t>
            </a:r>
          </a:p>
          <a:p>
            <a:pPr marL="285750" indent="-285750">
              <a:buFont typeface="Wingdings" panose="05000000000000000000" pitchFamily="2" charset="2"/>
              <a:buChar char="§"/>
            </a:pP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Investovat v zahraničí =&gt; Japonci nakupují na měnovém trhu zahraniční měny: např. USD =&gt;</a:t>
            </a:r>
          </a:p>
          <a:p>
            <a:pPr marL="285750" indent="-285750" algn="just">
              <a:buFont typeface="Wingdings" panose="05000000000000000000" pitchFamily="2" charset="2"/>
              <a:buChar char="§"/>
            </a:pP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Zvýšená nabídka jenů vede k </a:t>
            </a:r>
            <a:r>
              <a:rPr lang="cs-CZ" sz="17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depreciaci jenu vůči dolaru </a:t>
            </a: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 zvyšuje konkurenční schopnost japonského zboží a služeb na světovém trhu. </a:t>
            </a:r>
          </a:p>
          <a:p>
            <a:pPr marL="285750" indent="-285750">
              <a:buFont typeface="Wingdings" panose="05000000000000000000" pitchFamily="2" charset="2"/>
              <a:buChar char="Ø"/>
            </a:pP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Vznik </a:t>
            </a:r>
            <a:r>
              <a:rPr lang="cs-CZ" sz="17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přebytku </a:t>
            </a: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v japonské </a:t>
            </a:r>
            <a:r>
              <a:rPr lang="cs-CZ" sz="17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bilanci zahraničního obchodu.</a:t>
            </a: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Wingdings" panose="05000000000000000000" pitchFamily="2" charset="2"/>
              <a:buChar char="Ø"/>
            </a:pP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Jakmile </a:t>
            </a:r>
            <a:r>
              <a:rPr lang="cs-CZ" sz="17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japonský obchodní přebytek = investicím do zahraničí, přestane jen depreciovat. </a:t>
            </a:r>
          </a:p>
          <a:p>
            <a:pPr marL="285750" indent="-285750">
              <a:buFont typeface="Wingdings" panose="05000000000000000000" pitchFamily="2" charset="2"/>
              <a:buChar char="Ø"/>
            </a:pPr>
            <a:endPar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Obr. 4 — 9. Trh </a:t>
            </a:r>
            <a:r>
              <a:rPr lang="cs-CZ" sz="1700" b="1" dirty="0" err="1">
                <a:solidFill>
                  <a:schemeClr val="tx1"/>
                </a:solidFill>
                <a:latin typeface="Calibri" panose="020F0502020204030204" pitchFamily="34" charset="0"/>
                <a:ea typeface="Calibri" panose="020F0502020204030204" pitchFamily="34" charset="0"/>
                <a:cs typeface="Calibri" panose="020F0502020204030204" pitchFamily="34" charset="0"/>
              </a:rPr>
              <a:t>zapůjčitelných</a:t>
            </a: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 fondů by vytvořil domácí úrokovou míru 2 %, světová úroková míra je 4%. </a:t>
            </a:r>
          </a:p>
          <a:p>
            <a:pPr marL="355600" indent="-263525">
              <a:buFont typeface="Wingdings" panose="05000000000000000000" pitchFamily="2" charset="2"/>
              <a:buChar char="Ø"/>
            </a:pP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Úrokové arbitráže povedou k vývozu kapitálu ze země – zvýší domácí úrokovou míru na 4 %:  zároveň </a:t>
            </a:r>
            <a:r>
              <a:rPr lang="cs-CZ" sz="17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zvýší v zemi úspory a sníží investice: v</a:t>
            </a: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znik rozdílu mezi </a:t>
            </a:r>
            <a:r>
              <a:rPr lang="cs-CZ" sz="17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úsporami a investicemi: </a:t>
            </a: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vyplněn </a:t>
            </a:r>
            <a:r>
              <a:rPr lang="cs-CZ" sz="17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ČISTÝMI INVESTICEMI DO ZAHRANIČÍ </a:t>
            </a:r>
            <a:r>
              <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sz="17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ČISTÝM VÝVOZEM KAPITÁLU: </a:t>
            </a:r>
          </a:p>
          <a:p>
            <a:pPr marL="285750" indent="-285750">
              <a:buFont typeface="Wingdings" panose="05000000000000000000" pitchFamily="2" charset="2"/>
              <a:buChar char="Ø"/>
            </a:pPr>
            <a:endParaRPr lang="cs-CZ" sz="17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cs-CZ"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205969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568960" y="690880"/>
            <a:ext cx="8229600" cy="679605"/>
          </a:xfrm>
        </p:spPr>
        <p:txBody>
          <a:bodyPr>
            <a:noAutofit/>
          </a:bodyPr>
          <a:lstStyle/>
          <a:p>
            <a:r>
              <a:rPr lang="cs-CZ" sz="2800" b="1" dirty="0"/>
              <a:t>VÝVOZCE KAPITÁLU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345440" y="615183"/>
            <a:ext cx="8666480" cy="830997"/>
          </a:xfrm>
          <a:prstGeom prst="rect">
            <a:avLst/>
          </a:prstGeom>
          <a:noFill/>
        </p:spPr>
        <p:txBody>
          <a:bodyPr wrap="square">
            <a:spAutoFit/>
          </a:bodyPr>
          <a:lstStyle/>
          <a:p>
            <a:pPr marL="285750" indent="-285750">
              <a:buFont typeface="Wingdings" panose="05000000000000000000" pitchFamily="2" charset="2"/>
              <a:buChar char="Ø"/>
            </a:pPr>
            <a:endPar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cs-CZ"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6FA438A-67C9-EF08-8477-DF59291A8FB3}"/>
              </a:ext>
            </a:extLst>
          </p:cNvPr>
          <p:cNvPicPr>
            <a:picLocks noChangeAspect="1"/>
          </p:cNvPicPr>
          <p:nvPr/>
        </p:nvPicPr>
        <p:blipFill>
          <a:blip r:embed="rId3"/>
          <a:srcRect t="1759" b="46424"/>
          <a:stretch/>
        </p:blipFill>
        <p:spPr>
          <a:xfrm>
            <a:off x="81280" y="2622544"/>
            <a:ext cx="5181600" cy="3290575"/>
          </a:xfrm>
          <a:prstGeom prst="rect">
            <a:avLst/>
          </a:prstGeom>
        </p:spPr>
      </p:pic>
      <p:sp>
        <p:nvSpPr>
          <p:cNvPr id="7" name="TextBox 6">
            <a:extLst>
              <a:ext uri="{FF2B5EF4-FFF2-40B4-BE49-F238E27FC236}">
                <a16:creationId xmlns:a16="http://schemas.microsoft.com/office/drawing/2014/main" id="{5A47B3EB-57CB-F576-E7C0-2F863CEA144D}"/>
              </a:ext>
            </a:extLst>
          </p:cNvPr>
          <p:cNvSpPr txBox="1"/>
          <p:nvPr/>
        </p:nvSpPr>
        <p:spPr>
          <a:xfrm>
            <a:off x="345440" y="1299105"/>
            <a:ext cx="8544560" cy="1323439"/>
          </a:xfrm>
          <a:prstGeom prst="rect">
            <a:avLst/>
          </a:prstGeom>
          <a:noFill/>
        </p:spPr>
        <p:txBody>
          <a:bodyPr wrap="square">
            <a:spAutoFit/>
          </a:bodyPr>
          <a:lstStyle/>
          <a:p>
            <a:r>
              <a:rPr lang="cs-CZ" dirty="0"/>
              <a:t>Platí: </a:t>
            </a:r>
          </a:p>
          <a:p>
            <a:pPr algn="ctr"/>
            <a:r>
              <a:rPr lang="cs-CZ" sz="2000" b="1" dirty="0"/>
              <a:t>S + (T – G) – I = </a:t>
            </a:r>
            <a:r>
              <a:rPr lang="cs-CZ" sz="2000" b="1" dirty="0" err="1"/>
              <a:t>I</a:t>
            </a:r>
            <a:r>
              <a:rPr lang="cs-CZ" sz="1600" b="1" dirty="0" err="1"/>
              <a:t>f</a:t>
            </a:r>
            <a:r>
              <a:rPr lang="cs-CZ" sz="2000" b="1" dirty="0"/>
              <a:t> </a:t>
            </a:r>
          </a:p>
          <a:p>
            <a:pPr marL="285750" indent="-285750" algn="just">
              <a:buFont typeface="Wingdings" panose="05000000000000000000" pitchFamily="2" charset="2"/>
              <a:buChar char="ü"/>
            </a:pPr>
            <a:r>
              <a:rPr lang="cs-CZ" b="1" dirty="0"/>
              <a:t>Levá strana rovnice – rozdíl mezi úsporami a investicemi; </a:t>
            </a:r>
            <a:r>
              <a:rPr lang="cs-CZ" b="1" dirty="0">
                <a:highlight>
                  <a:srgbClr val="FFFF00"/>
                </a:highlight>
              </a:rPr>
              <a:t>I</a:t>
            </a:r>
            <a:r>
              <a:rPr lang="cs-CZ" dirty="0"/>
              <a:t> – domácí investice, </a:t>
            </a:r>
            <a:r>
              <a:rPr lang="cs-CZ" b="1" dirty="0">
                <a:highlight>
                  <a:srgbClr val="FFFF00"/>
                </a:highlight>
              </a:rPr>
              <a:t>S</a:t>
            </a:r>
            <a:r>
              <a:rPr lang="cs-CZ" dirty="0"/>
              <a:t> </a:t>
            </a:r>
            <a:r>
              <a:rPr kumimoji="0" lang="cs-CZ" sz="1400" b="0" i="0" u="none" strike="noStrike" kern="0" cap="none" spc="0" normalizeH="0" baseline="0" noProof="0" dirty="0">
                <a:ln>
                  <a:noFill/>
                </a:ln>
                <a:solidFill>
                  <a:srgbClr val="000000"/>
                </a:solidFill>
                <a:effectLst/>
                <a:uLnTx/>
                <a:uFillTx/>
                <a:latin typeface="Arial"/>
                <a:cs typeface="Arial"/>
                <a:sym typeface="Arial"/>
              </a:rPr>
              <a:t>– </a:t>
            </a:r>
            <a:r>
              <a:rPr lang="cs-CZ" dirty="0"/>
              <a:t>soukromé úspory; </a:t>
            </a:r>
            <a:r>
              <a:rPr lang="cs-CZ" b="1" dirty="0">
                <a:highlight>
                  <a:srgbClr val="FFFF00"/>
                </a:highlight>
              </a:rPr>
              <a:t>(T — G) </a:t>
            </a:r>
            <a:r>
              <a:rPr lang="cs-CZ" dirty="0"/>
              <a:t>– veřejné úspory; </a:t>
            </a:r>
            <a:r>
              <a:rPr lang="cs-CZ" sz="1800" b="1" dirty="0" err="1">
                <a:highlight>
                  <a:srgbClr val="FFFF00"/>
                </a:highlight>
              </a:rPr>
              <a:t>I</a:t>
            </a:r>
            <a:r>
              <a:rPr lang="cs-CZ" sz="1400" b="1" dirty="0" err="1">
                <a:highlight>
                  <a:srgbClr val="FFFF00"/>
                </a:highlight>
              </a:rPr>
              <a:t>f</a:t>
            </a:r>
            <a:r>
              <a:rPr lang="cs-CZ" sz="1400" b="1" dirty="0">
                <a:highlight>
                  <a:srgbClr val="FFFF00"/>
                </a:highlight>
              </a:rPr>
              <a:t> </a:t>
            </a:r>
            <a:r>
              <a:rPr lang="cs-CZ" sz="1400" b="1" dirty="0"/>
              <a:t>– </a:t>
            </a:r>
            <a:r>
              <a:rPr lang="cs-CZ" sz="1400" dirty="0"/>
              <a:t>č</a:t>
            </a:r>
            <a:r>
              <a:rPr lang="cs-CZ" dirty="0"/>
              <a:t>istý Vývoz kapitálu: rozdíl mezi investicemi domácích osob v zahraničí (vývoz kapitálu) a investicemi zahraničních osob v tuzemsku (dovoz kapitálu).</a:t>
            </a:r>
          </a:p>
        </p:txBody>
      </p:sp>
      <p:sp>
        <p:nvSpPr>
          <p:cNvPr id="9" name="TextBox 8">
            <a:extLst>
              <a:ext uri="{FF2B5EF4-FFF2-40B4-BE49-F238E27FC236}">
                <a16:creationId xmlns:a16="http://schemas.microsoft.com/office/drawing/2014/main" id="{5C9800F9-4413-849F-5986-1CF61718EA73}"/>
              </a:ext>
            </a:extLst>
          </p:cNvPr>
          <p:cNvSpPr txBox="1"/>
          <p:nvPr/>
        </p:nvSpPr>
        <p:spPr>
          <a:xfrm>
            <a:off x="5313680" y="2703387"/>
            <a:ext cx="3749040" cy="3539430"/>
          </a:xfrm>
          <a:prstGeom prst="rect">
            <a:avLst/>
          </a:prstGeom>
          <a:noFill/>
        </p:spPr>
        <p:txBody>
          <a:bodyPr wrap="square">
            <a:spAutoFit/>
          </a:bodyPr>
          <a:lstStyle/>
          <a:p>
            <a:pPr marL="285750" indent="-285750">
              <a:buFont typeface="Arial" panose="020B0604020202020204" pitchFamily="34" charset="0"/>
              <a:buChar char="•"/>
            </a:pPr>
            <a:r>
              <a:rPr lang="cs-CZ" sz="1600" dirty="0"/>
              <a:t>Země s domácí úrokovou mírou nižší než světovou – čistý vývozce kapitálu. </a:t>
            </a:r>
          </a:p>
          <a:p>
            <a:pPr marL="285750" indent="-285750" algn="just">
              <a:buFont typeface="Arial" panose="020B0604020202020204" pitchFamily="34" charset="0"/>
              <a:buChar char="•"/>
            </a:pPr>
            <a:r>
              <a:rPr lang="cs-CZ" sz="1600" b="1" dirty="0">
                <a:highlight>
                  <a:srgbClr val="FFFF00"/>
                </a:highlight>
              </a:rPr>
              <a:t>Čistý vývoz kapitálu vyvolává stejně velký čistý vývoz zboží a služeb. </a:t>
            </a:r>
            <a:r>
              <a:rPr lang="cs-CZ" sz="1600" dirty="0"/>
              <a:t>Platí: </a:t>
            </a:r>
            <a:r>
              <a:rPr lang="cs-CZ" sz="1600" b="1" dirty="0" err="1"/>
              <a:t>I</a:t>
            </a:r>
            <a:r>
              <a:rPr lang="cs-CZ" sz="1200" b="1" dirty="0" err="1"/>
              <a:t>f</a:t>
            </a:r>
            <a:r>
              <a:rPr lang="cs-CZ" sz="1600" b="1" dirty="0"/>
              <a:t> = NX</a:t>
            </a:r>
            <a:endParaRPr lang="cs-CZ" sz="1200" dirty="0">
              <a:latin typeface="Calibri" panose="020F0502020204030204" pitchFamily="34" charset="0"/>
              <a:ea typeface="Calibri" panose="020F0502020204030204" pitchFamily="34" charset="0"/>
              <a:cs typeface="Calibri" panose="020F0502020204030204" pitchFamily="34" charset="0"/>
            </a:endParaRPr>
          </a:p>
          <a:p>
            <a:r>
              <a:rPr lang="cs-CZ" sz="1600" dirty="0"/>
              <a:t> </a:t>
            </a:r>
          </a:p>
          <a:p>
            <a:pPr marL="285750" indent="-285750">
              <a:buFont typeface="Wingdings" panose="05000000000000000000" pitchFamily="2" charset="2"/>
              <a:buChar char="Ø"/>
            </a:pPr>
            <a:r>
              <a:rPr lang="cs-CZ" sz="1600" b="1" dirty="0" err="1"/>
              <a:t>I</a:t>
            </a:r>
            <a:r>
              <a:rPr lang="cs-CZ" sz="1200" b="1" dirty="0" err="1"/>
              <a:t>f</a:t>
            </a:r>
            <a:r>
              <a:rPr lang="cs-CZ" sz="1200" b="1" dirty="0"/>
              <a:t> – </a:t>
            </a:r>
            <a:r>
              <a:rPr lang="cs-CZ" sz="1600" dirty="0"/>
              <a:t>čistý vývoz kapitálu, </a:t>
            </a:r>
            <a:r>
              <a:rPr lang="cs-CZ" sz="1600" b="1" dirty="0"/>
              <a:t>NX</a:t>
            </a:r>
            <a:r>
              <a:rPr lang="cs-CZ" sz="1600" dirty="0"/>
              <a:t> — čistý vývoz zboží. </a:t>
            </a:r>
          </a:p>
          <a:p>
            <a:pPr marL="285750" indent="-285750">
              <a:buFont typeface="Wingdings" panose="05000000000000000000" pitchFamily="2" charset="2"/>
              <a:buChar char="Ø"/>
            </a:pPr>
            <a:endParaRPr lang="cs-CZ" sz="1600" dirty="0"/>
          </a:p>
          <a:p>
            <a:pPr marL="285750" indent="-285750">
              <a:buFont typeface="Wingdings" panose="05000000000000000000" pitchFamily="2" charset="2"/>
              <a:buChar char="Ø"/>
            </a:pPr>
            <a:r>
              <a:rPr lang="cs-CZ" dirty="0"/>
              <a:t>DÚ: VÝVOZCI a DOVOZCI kapitálu: Graf –  vztah míry úspor (podíl úspor na HDP) a míry investic (podíl investic na HDP) v různých zemích. </a:t>
            </a:r>
          </a:p>
        </p:txBody>
      </p:sp>
    </p:spTree>
    <p:extLst>
      <p:ext uri="{BB962C8B-B14F-4D97-AF65-F5344CB8AC3E}">
        <p14:creationId xmlns:p14="http://schemas.microsoft.com/office/powerpoint/2010/main" val="118845285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778858"/>
            <a:ext cx="8229600" cy="679605"/>
          </a:xfrm>
        </p:spPr>
        <p:txBody>
          <a:bodyPr>
            <a:noAutofit/>
          </a:bodyPr>
          <a:lstStyle/>
          <a:p>
            <a:r>
              <a:rPr lang="cs-CZ" sz="2800" b="1" dirty="0">
                <a:solidFill>
                  <a:schemeClr val="tx1"/>
                </a:solidFill>
                <a:latin typeface="Calibri" panose="020F0502020204030204" pitchFamily="34" charset="0"/>
                <a:ea typeface="Calibri" panose="020F0502020204030204" pitchFamily="34" charset="0"/>
                <a:cs typeface="Calibri" panose="020F0502020204030204" pitchFamily="34" charset="0"/>
              </a:rPr>
              <a:t>SCHODKY VEŘEJNÝCH ROZPOČTŮ - VLIV NA BILANCI ZAHRANIČNÍHO OBCHODU </a:t>
            </a:r>
            <a:endParaRPr lang="cs-CZ" sz="2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243840" y="1641343"/>
            <a:ext cx="8666480" cy="3785652"/>
          </a:xfrm>
          <a:prstGeom prst="rect">
            <a:avLst/>
          </a:prstGeom>
          <a:noFill/>
        </p:spPr>
        <p:txBody>
          <a:bodyPr wrap="square">
            <a:spAutoFit/>
          </a:bodyPr>
          <a:lstStyle/>
          <a:p>
            <a:pPr marL="285750" indent="-285750">
              <a:buFont typeface="Wingdings" panose="05000000000000000000" pitchFamily="2" charset="2"/>
              <a:buChar char="§"/>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Obr. 4 — 10: trh </a:t>
            </a:r>
            <a:r>
              <a:rPr lang="cs-CZ"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zapůjčitelných</a:t>
            </a: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 fondů země = dovozce kapitálu:</a:t>
            </a:r>
          </a:p>
          <a:p>
            <a:pPr marL="285750" indent="-285750">
              <a:buFont typeface="Wingdings" panose="05000000000000000000" pitchFamily="2" charset="2"/>
              <a:buChar char="Ø"/>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Její veřejné rozpočty – původně vyrovnané. </a:t>
            </a:r>
          </a:p>
          <a:p>
            <a:pPr marL="285750" indent="-285750">
              <a:buFont typeface="Wingdings" panose="05000000000000000000" pitchFamily="2" charset="2"/>
              <a:buChar char="Ø"/>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Čistý dovoz kapitálu = čistý dovoz zboží byl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(I — S</a:t>
            </a: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 vznik schodku ve veřejných rozpočtech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(G — T) </a:t>
            </a: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 &gt; původní křivka úspor se posune doleva o horizontální vzdálenost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(G — T): </a:t>
            </a: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 &gt; čistý dovoz se  zvýší z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(I - S) </a:t>
            </a: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na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(I - S) + (G - T). </a:t>
            </a:r>
          </a:p>
          <a:p>
            <a:pPr marL="4216400"/>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ZVÝŠENÍ ROZPOČTOVÉHO SCHODKU </a:t>
            </a:r>
            <a:r>
              <a:rPr lang="cs-CZ"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ceteris</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paribus</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vyvolává RŮST OBCHODNÍHO SCHODKU. </a:t>
            </a:r>
          </a:p>
          <a:p>
            <a:pPr marL="4216400"/>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BĚŽNÝ ÚČET platební bilance (obsahuje kromě vývozu a dovozu i další položky) přibližně odpovídá rozdílu úspor a investic </a:t>
            </a:r>
            <a:r>
              <a:rPr lang="cs-CZ" sz="20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S + (T — G) — I. </a:t>
            </a:r>
          </a:p>
          <a:p>
            <a:pPr marL="4572000"/>
            <a:endPar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969EF1-17AD-1A85-A860-F43907E7885D}"/>
              </a:ext>
            </a:extLst>
          </p:cNvPr>
          <p:cNvPicPr>
            <a:picLocks noChangeAspect="1"/>
          </p:cNvPicPr>
          <p:nvPr/>
        </p:nvPicPr>
        <p:blipFill>
          <a:blip r:embed="rId3"/>
          <a:srcRect t="-514" b="47829"/>
          <a:stretch/>
        </p:blipFill>
        <p:spPr>
          <a:xfrm>
            <a:off x="457200" y="3190241"/>
            <a:ext cx="4013200" cy="2888902"/>
          </a:xfrm>
          <a:prstGeom prst="rect">
            <a:avLst/>
          </a:prstGeom>
        </p:spPr>
      </p:pic>
      <p:sp>
        <p:nvSpPr>
          <p:cNvPr id="7" name="TextBox 6">
            <a:extLst>
              <a:ext uri="{FF2B5EF4-FFF2-40B4-BE49-F238E27FC236}">
                <a16:creationId xmlns:a16="http://schemas.microsoft.com/office/drawing/2014/main" id="{6400DC3E-C9D7-4ADA-F096-A2D6FB05A4A3}"/>
              </a:ext>
            </a:extLst>
          </p:cNvPr>
          <p:cNvSpPr txBox="1"/>
          <p:nvPr/>
        </p:nvSpPr>
        <p:spPr>
          <a:xfrm>
            <a:off x="4470400" y="5149995"/>
            <a:ext cx="4338320" cy="954107"/>
          </a:xfrm>
          <a:prstGeom prst="rect">
            <a:avLst/>
          </a:prstGeom>
          <a:noFill/>
        </p:spPr>
        <p:txBody>
          <a:bodyPr wrap="square">
            <a:spAutoFit/>
          </a:bodyPr>
          <a:lstStyle/>
          <a:p>
            <a:r>
              <a:rPr lang="pl-PL" dirty="0"/>
              <a:t>DÚ: Jak se z Německa stal dovozce kapitálu; Jak se z největšiho světového věřitele stal největši světový dlužník </a:t>
            </a:r>
          </a:p>
          <a:p>
            <a:endParaRPr lang="pl-PL" dirty="0"/>
          </a:p>
        </p:txBody>
      </p:sp>
    </p:spTree>
    <p:extLst>
      <p:ext uri="{BB962C8B-B14F-4D97-AF65-F5344CB8AC3E}">
        <p14:creationId xmlns:p14="http://schemas.microsoft.com/office/powerpoint/2010/main" val="31593196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75658"/>
            <a:ext cx="8229600" cy="679605"/>
          </a:xfrm>
        </p:spPr>
        <p:txBody>
          <a:bodyPr>
            <a:noAutofit/>
          </a:bodyPr>
          <a:lstStyle/>
          <a:p>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ROVNOVÁHA TRHU ZBOŽÍ A SLUŽEB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314960" y="1255263"/>
            <a:ext cx="8666480" cy="4708981"/>
          </a:xfrm>
          <a:prstGeom prst="rect">
            <a:avLst/>
          </a:prstGeom>
          <a:noFill/>
        </p:spPr>
        <p:txBody>
          <a:bodyPr wrap="square">
            <a:spAutoFit/>
          </a:bodyPr>
          <a:lstStyle/>
          <a:p>
            <a:pPr marL="285750" indent="-285750">
              <a:buFont typeface="Wingdings" panose="05000000000000000000" pitchFamily="2" charset="2"/>
              <a:buChar char="§"/>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Podmínky rovnováhy na trhu zboží a služeb. </a:t>
            </a:r>
          </a:p>
          <a:p>
            <a:pPr marL="285750" indent="-285750" algn="just">
              <a:buFont typeface="Wingdings" panose="05000000000000000000" pitchFamily="2" charset="2"/>
              <a:buChar char="§"/>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agregátní trh zboží – </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charakterizujeme národohospodářskou identitou </a:t>
            </a: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AGREGÁTNÍ VÝDAJE = AGREGÁTNÍ DŮCHODY:</a:t>
            </a:r>
          </a:p>
          <a:p>
            <a:pPr algn="ct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 C+I+G+NX=T+C+S </a:t>
            </a:r>
          </a:p>
          <a:p>
            <a:pPr marL="285750" indent="-285750">
              <a:buFont typeface="Wingdings" panose="05000000000000000000" pitchFamily="2" charset="2"/>
              <a:buChar char="§"/>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Úprava do tvaru: </a:t>
            </a:r>
          </a:p>
          <a:p>
            <a:pPr algn="ct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I+NX = S+(T-G), </a:t>
            </a:r>
          </a:p>
          <a:p>
            <a:pPr marL="342900" indent="-342900">
              <a:buFont typeface="Wingdings" panose="05000000000000000000" pitchFamily="2" charset="2"/>
              <a:buChar char="Ø"/>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I – investice, NX — čistý vývoz, (T — G) — veřejné úspory, S —soukromé úspory. </a:t>
            </a:r>
          </a:p>
          <a:p>
            <a:pPr marL="285750" indent="-285750">
              <a:buFont typeface="Wingdings" panose="05000000000000000000" pitchFamily="2" charset="2"/>
              <a:buChar char="§"/>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Rovnice – identita: identita není totéž co podmínka rovnováhy.</a:t>
            </a:r>
          </a:p>
          <a:p>
            <a:pPr marL="342900" indent="-342900">
              <a:buFont typeface="Wingdings" panose="05000000000000000000" pitchFamily="2" charset="2"/>
              <a:buChar char="Ø"/>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Identita = splněna vždy, rovnováha = pouze tehdy, když uvnitř systému nepůsobí síly, které by měnily daný stav. </a:t>
            </a:r>
          </a:p>
          <a:p>
            <a:pPr marL="342900" indent="-342900">
              <a:buFont typeface="Wingdings" panose="05000000000000000000" pitchFamily="2" charset="2"/>
              <a:buChar char="Ø"/>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Agregátní trh zboží –  rozdíl mezi identitou a rovnováhou = v rozdílu mezi </a:t>
            </a:r>
            <a:r>
              <a:rPr lang="cs-CZ" sz="20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plánovanými a neplánovanými investicemi</a:t>
            </a: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p>
          <a:p>
            <a:pPr marL="514350" indent="-514350" algn="just">
              <a:buFont typeface="+mj-lt"/>
              <a:buAutoNum type="romanUcPeriod"/>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Jestliže rovnici </a:t>
            </a:r>
            <a:r>
              <a:rPr lang="cs-CZ" sz="20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I + NX = S + (T — G).  </a:t>
            </a: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chápeme jako identitu, pak pod symbolem </a:t>
            </a:r>
            <a:r>
              <a:rPr lang="cs-CZ" sz="20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I</a:t>
            </a: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 = veškeré investice: </a:t>
            </a:r>
            <a:r>
              <a:rPr lang="cs-CZ" sz="20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plánované i neplánované. </a:t>
            </a:r>
          </a:p>
        </p:txBody>
      </p:sp>
    </p:spTree>
    <p:extLst>
      <p:ext uri="{BB962C8B-B14F-4D97-AF65-F5344CB8AC3E}">
        <p14:creationId xmlns:p14="http://schemas.microsoft.com/office/powerpoint/2010/main" val="328926897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75658"/>
            <a:ext cx="8229600" cy="679605"/>
          </a:xfrm>
        </p:spPr>
        <p:txBody>
          <a:bodyPr>
            <a:noAutofit/>
          </a:bodyPr>
          <a:lstStyle/>
          <a:p>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ROVNOVÁHA TRHU ZBOŽÍ A SLUŽEB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190500" y="1255263"/>
            <a:ext cx="8763000" cy="4770537"/>
          </a:xfrm>
          <a:prstGeom prst="rect">
            <a:avLst/>
          </a:prstGeom>
          <a:noFill/>
        </p:spPr>
        <p:txBody>
          <a:bodyPr wrap="square">
            <a:spAutoFit/>
          </a:bodyPr>
          <a:lstStyle/>
          <a:p>
            <a:pPr marL="514350" indent="-514350">
              <a:buFont typeface="+mj-lt"/>
              <a:buAutoNum type="romanUcPeriod" startAt="2"/>
            </a:pP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Jestliže rovnici chápeme jako podmínku rovnováhy, pak investicemi </a:t>
            </a:r>
            <a:r>
              <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I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cs-CZ" sz="16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PLÁNOVANÉ INVESTICE.</a:t>
            </a:r>
          </a:p>
          <a:p>
            <a:pPr marL="514350" indent="-514350" algn="just">
              <a:buFont typeface="Wingdings" panose="05000000000000000000" pitchFamily="2" charset="2"/>
              <a:buChar char="Ø"/>
            </a:pP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Když dochází k neplánovaným investicím do zásob: ekonomika v nerovnováze – firmy by chtěly snižovat produkci a domácí produkt klesá. </a:t>
            </a:r>
          </a:p>
          <a:p>
            <a:pPr marL="514350" indent="-514350" algn="just">
              <a:buFont typeface="Wingdings" panose="05000000000000000000" pitchFamily="2" charset="2"/>
              <a:buChar char="Ø"/>
            </a:pP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Když firmy vidí neplánované snižování zásob, chtěly by zvyšovat produkci a domácí produkt roste. </a:t>
            </a:r>
            <a:r>
              <a:rPr lang="cs-CZ" sz="1600" b="1" dirty="0">
                <a:solidFill>
                  <a:srgbClr val="FF0000"/>
                </a:solidFill>
                <a:latin typeface="Calibri" panose="020F0502020204030204" pitchFamily="34" charset="0"/>
                <a:ea typeface="Calibri" panose="020F0502020204030204" pitchFamily="34" charset="0"/>
                <a:cs typeface="Calibri" panose="020F0502020204030204" pitchFamily="34" charset="0"/>
              </a:rPr>
              <a:t>První dvě rovnice = funkce úspor a funkce investic; Další dvě rovnice = podmínky rovnováhy.</a:t>
            </a:r>
          </a:p>
          <a:p>
            <a:pPr marL="4135437" indent="-457200" algn="just">
              <a:buFont typeface="+mj-lt"/>
              <a:buAutoNum type="arabicPeriod"/>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Rovnice: úspory domácností S = přímo úměrně závislé na reálné úrokové míře r a na disponibilním důchodu </a:t>
            </a:r>
            <a:r>
              <a:rPr lang="cs-CZ"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Yd</a:t>
            </a: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4135437" indent="-457200" algn="just">
              <a:buFont typeface="+mj-lt"/>
              <a:buAutoNum type="arabicPeriod"/>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Rovnice: (plánované) investice = nepřímo úměrně závislé na reálné úrokové míře r.</a:t>
            </a:r>
          </a:p>
          <a:p>
            <a:pPr marL="4135437" indent="-457200" algn="just">
              <a:buFont typeface="+mj-lt"/>
              <a:buAutoNum type="arabicPeriod"/>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Rovnice: předpoklad dokonalé mezinárodní mobility kapitálu, domácí a zahraniční aktiva = dokonalé substituty: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domácí úroková míra r =světové úrokové míře </a:t>
            </a:r>
            <a:r>
              <a:rPr lang="cs-CZ" sz="1600" b="1" dirty="0" err="1">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r</a:t>
            </a:r>
            <a:r>
              <a:rPr lang="cs-CZ" b="1" dirty="0" err="1">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w</a:t>
            </a:r>
            <a:endParaRPr lang="cs-CZ"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4135437" indent="-457200" algn="just">
              <a:buFont typeface="+mj-lt"/>
              <a:buAutoNum type="arabicPeriod"/>
            </a:pP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Rovnice: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národní investice </a:t>
            </a: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(domácí plus zahraniční investice)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 národním úsporám </a:t>
            </a:r>
            <a:r>
              <a:rPr lang="cs-CZ" sz="1600" b="1" dirty="0">
                <a:solidFill>
                  <a:schemeClr val="tx1"/>
                </a:solidFill>
                <a:latin typeface="Calibri" panose="020F0502020204030204" pitchFamily="34" charset="0"/>
                <a:ea typeface="Calibri" panose="020F0502020204030204" pitchFamily="34" charset="0"/>
                <a:cs typeface="Calibri" panose="020F0502020204030204" pitchFamily="34" charset="0"/>
              </a:rPr>
              <a:t>(soukromým plus veřejným úsporám). </a:t>
            </a:r>
            <a:r>
              <a:rPr lang="cs-CZ" sz="16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Zahraniční investice se přitom rovnají čistému vývozu zboží. </a:t>
            </a:r>
          </a:p>
        </p:txBody>
      </p:sp>
      <p:pic>
        <p:nvPicPr>
          <p:cNvPr id="5" name="Picture 4">
            <a:extLst>
              <a:ext uri="{FF2B5EF4-FFF2-40B4-BE49-F238E27FC236}">
                <a16:creationId xmlns:a16="http://schemas.microsoft.com/office/drawing/2014/main" id="{2BE96794-1AEE-87AF-3914-466CE5ACA49F}"/>
              </a:ext>
            </a:extLst>
          </p:cNvPr>
          <p:cNvPicPr>
            <a:picLocks noChangeAspect="1"/>
          </p:cNvPicPr>
          <p:nvPr/>
        </p:nvPicPr>
        <p:blipFill>
          <a:blip r:embed="rId3"/>
          <a:srcRect l="4761" r="33504" b="70582"/>
          <a:stretch/>
        </p:blipFill>
        <p:spPr>
          <a:xfrm>
            <a:off x="91440" y="2828016"/>
            <a:ext cx="3679741" cy="2774721"/>
          </a:xfrm>
          <a:prstGeom prst="rect">
            <a:avLst/>
          </a:prstGeom>
        </p:spPr>
      </p:pic>
    </p:spTree>
    <p:extLst>
      <p:ext uri="{BB962C8B-B14F-4D97-AF65-F5344CB8AC3E}">
        <p14:creationId xmlns:p14="http://schemas.microsoft.com/office/powerpoint/2010/main" val="332151935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75658"/>
            <a:ext cx="8229600" cy="679605"/>
          </a:xfrm>
        </p:spPr>
        <p:txBody>
          <a:bodyPr>
            <a:noAutofit/>
          </a:bodyPr>
          <a:lstStyle/>
          <a:p>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ROVNOVÁHA TRHU ZBOŽÍ A SLUŽEB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135890" y="1417823"/>
            <a:ext cx="8872220" cy="4524315"/>
          </a:xfrm>
          <a:prstGeom prst="rect">
            <a:avLst/>
          </a:prstGeom>
          <a:noFill/>
        </p:spPr>
        <p:txBody>
          <a:bodyPr wrap="square">
            <a:spAutoFit/>
          </a:bodyPr>
          <a:lstStyle/>
          <a:p>
            <a:pPr marL="514350" indent="-514350" algn="just">
              <a:buFont typeface="Wingdings" panose="05000000000000000000" pitchFamily="2" charset="2"/>
              <a:buChar char="ü"/>
            </a:pPr>
            <a:r>
              <a:rPr lang="cs-CZ" sz="2000" b="1" dirty="0">
                <a:solidFill>
                  <a:srgbClr val="FF0000"/>
                </a:solidFill>
                <a:latin typeface="Calibri" panose="020F0502020204030204" pitchFamily="34" charset="0"/>
                <a:ea typeface="Calibri" panose="020F0502020204030204" pitchFamily="34" charset="0"/>
                <a:cs typeface="Calibri" panose="020F0502020204030204" pitchFamily="34" charset="0"/>
              </a:rPr>
              <a:t>Rovnováhu trhu zboží lze charakterizovat jako rovnováhu trhu </a:t>
            </a:r>
            <a:r>
              <a:rPr lang="cs-CZ"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zapůjčitelných</a:t>
            </a:r>
            <a:r>
              <a:rPr lang="cs-CZ"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fondů. </a:t>
            </a:r>
          </a:p>
          <a:p>
            <a:pPr marL="514350" indent="-514350" algn="just">
              <a:buFont typeface="Wingdings" panose="05000000000000000000" pitchFamily="2" charset="2"/>
              <a:buChar char="Ø"/>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Čtyři rovnice = první fragment všeobecné rovnováhy trhů. </a:t>
            </a:r>
          </a:p>
          <a:p>
            <a:pPr marL="514350" indent="-514350" algn="just">
              <a:buFont typeface="Wingdings" panose="05000000000000000000" pitchFamily="2" charset="2"/>
              <a:buChar char="Ø"/>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Trh zboží </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ovšem </a:t>
            </a:r>
            <a:r>
              <a:rPr lang="cs-CZ" sz="2000" b="1" dirty="0">
                <a:solidFill>
                  <a:srgbClr val="FF0000"/>
                </a:solidFill>
                <a:latin typeface="Calibri" panose="020F0502020204030204" pitchFamily="34" charset="0"/>
                <a:ea typeface="Calibri" panose="020F0502020204030204" pitchFamily="34" charset="0"/>
                <a:cs typeface="Calibri" panose="020F0502020204030204" pitchFamily="34" charset="0"/>
              </a:rPr>
              <a:t>nelze zkoumat izolovaně</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 propojen s dalšími trhy — s </a:t>
            </a: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trhem peněz, s měnovým trhem a s trhem práce. </a:t>
            </a:r>
          </a:p>
          <a:p>
            <a:pPr marL="514350" indent="-514350" algn="just">
              <a:buFont typeface="Wingdings" panose="05000000000000000000" pitchFamily="2" charset="2"/>
              <a:buChar char="Ø"/>
            </a:pPr>
            <a:endPar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ctr"/>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VELKÁ OTEVŘENÁ EKONOMIKA </a:t>
            </a:r>
          </a:p>
          <a:p>
            <a:pPr marL="514350" indent="-514350" algn="just">
              <a:buFont typeface="Wingdings" panose="05000000000000000000" pitchFamily="2" charset="2"/>
              <a:buChar char="Ø"/>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Použitý model = vhodný pro malou otevřenou ekonomiku. </a:t>
            </a:r>
          </a:p>
          <a:p>
            <a:pPr marL="514350" indent="-514350" algn="just">
              <a:buFont typeface="+mj-lt"/>
              <a:buAutoNum type="arabicPeriod"/>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Velmi malá ekonomika ke světové ekonomice, její národní trh </a:t>
            </a:r>
            <a:r>
              <a:rPr lang="cs-CZ"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zapůjčitelných</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 fondů nemá prakticky žádný vliv na světovou úrokovou míru: pro malou ekonomiku – daný parametr: růst jejích investic by světovou úrokovou míru neovlivnil a její čistý dovoz kapitálu by se zvýšil o plný přírůstek jejích investic. </a:t>
            </a:r>
          </a:p>
          <a:p>
            <a:pPr marL="514350" indent="-514350" algn="just">
              <a:buFont typeface="+mj-lt"/>
              <a:buAutoNum type="arabicPeriod"/>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Zvýšení investic ve velké ekonomice – zvýší to světovou úrokovou míru. </a:t>
            </a:r>
          </a:p>
        </p:txBody>
      </p:sp>
    </p:spTree>
    <p:extLst>
      <p:ext uri="{BB962C8B-B14F-4D97-AF65-F5344CB8AC3E}">
        <p14:creationId xmlns:p14="http://schemas.microsoft.com/office/powerpoint/2010/main" val="289568696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1337676"/>
            <a:ext cx="8749581" cy="5045872"/>
          </a:xfrm>
          <a:prstGeom prst="rect">
            <a:avLst/>
          </a:prstGeom>
          <a:noFill/>
          <a:ln>
            <a:noFill/>
          </a:ln>
        </p:spPr>
        <p:txBody>
          <a:bodyPr spcFirstLastPara="1" wrap="square" lIns="91425" tIns="45700" rIns="91425" bIns="45700" anchor="t" anchorCtr="0">
            <a:normAutofit/>
          </a:bodyPr>
          <a:lstStyle/>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567D1754-2AD6-4A93-A76A-AAC64C2DE960}"/>
              </a:ext>
            </a:extLst>
          </p:cNvPr>
          <p:cNvSpPr>
            <a:spLocks noGrp="1"/>
          </p:cNvSpPr>
          <p:nvPr>
            <p:ph type="title"/>
          </p:nvPr>
        </p:nvSpPr>
        <p:spPr>
          <a:xfrm>
            <a:off x="457200" y="474452"/>
            <a:ext cx="8229600" cy="767751"/>
          </a:xfrm>
        </p:spPr>
        <p:txBody>
          <a:bodyPr>
            <a:normAutofit/>
          </a:bodyPr>
          <a:lstStyle/>
          <a:p>
            <a:r>
              <a:rPr lang="en-GB" sz="3600" b="1" dirty="0" err="1"/>
              <a:t>Keynesiánská</a:t>
            </a:r>
            <a:r>
              <a:rPr lang="en-GB" sz="3600" b="1" dirty="0"/>
              <a:t> </a:t>
            </a:r>
            <a:r>
              <a:rPr lang="en-GB" sz="3600" b="1" dirty="0" err="1"/>
              <a:t>spotřební</a:t>
            </a:r>
            <a:r>
              <a:rPr lang="en-GB" sz="3600" b="1" dirty="0"/>
              <a:t> </a:t>
            </a:r>
            <a:r>
              <a:rPr lang="en-GB" sz="3600" b="1" dirty="0" err="1"/>
              <a:t>funkce</a:t>
            </a:r>
            <a:endParaRPr lang="en-GB" sz="3600" b="1" dirty="0"/>
          </a:p>
        </p:txBody>
      </p:sp>
      <p:pic>
        <p:nvPicPr>
          <p:cNvPr id="7" name="Picture 6">
            <a:extLst>
              <a:ext uri="{FF2B5EF4-FFF2-40B4-BE49-F238E27FC236}">
                <a16:creationId xmlns:a16="http://schemas.microsoft.com/office/drawing/2014/main" id="{060347C4-CB78-0D7F-7DE2-9497F1454344}"/>
              </a:ext>
            </a:extLst>
          </p:cNvPr>
          <p:cNvPicPr>
            <a:picLocks noChangeAspect="1"/>
          </p:cNvPicPr>
          <p:nvPr/>
        </p:nvPicPr>
        <p:blipFill>
          <a:blip r:embed="rId3"/>
          <a:stretch>
            <a:fillRect/>
          </a:stretch>
        </p:blipFill>
        <p:spPr>
          <a:xfrm>
            <a:off x="457200" y="1247544"/>
            <a:ext cx="8229600" cy="4074289"/>
          </a:xfrm>
          <a:prstGeom prst="rect">
            <a:avLst/>
          </a:prstGeom>
        </p:spPr>
      </p:pic>
      <p:pic>
        <p:nvPicPr>
          <p:cNvPr id="6" name="Picture 5">
            <a:extLst>
              <a:ext uri="{FF2B5EF4-FFF2-40B4-BE49-F238E27FC236}">
                <a16:creationId xmlns:a16="http://schemas.microsoft.com/office/drawing/2014/main" id="{2F89C09A-DB56-CE30-4B80-5DA566B56907}"/>
              </a:ext>
            </a:extLst>
          </p:cNvPr>
          <p:cNvPicPr>
            <a:picLocks noChangeAspect="1"/>
          </p:cNvPicPr>
          <p:nvPr/>
        </p:nvPicPr>
        <p:blipFill>
          <a:blip r:embed="rId4"/>
          <a:stretch>
            <a:fillRect/>
          </a:stretch>
        </p:blipFill>
        <p:spPr>
          <a:xfrm>
            <a:off x="126999" y="5513881"/>
            <a:ext cx="8530471" cy="1295581"/>
          </a:xfrm>
          <a:prstGeom prst="rect">
            <a:avLst/>
          </a:prstGeom>
        </p:spPr>
      </p:pic>
    </p:spTree>
    <p:extLst>
      <p:ext uri="{BB962C8B-B14F-4D97-AF65-F5344CB8AC3E}">
        <p14:creationId xmlns:p14="http://schemas.microsoft.com/office/powerpoint/2010/main" val="350969139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75658"/>
            <a:ext cx="8229600" cy="679605"/>
          </a:xfrm>
        </p:spPr>
        <p:txBody>
          <a:bodyPr>
            <a:noAutofit/>
          </a:bodyPr>
          <a:lstStyle/>
          <a:p>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VELKÁ OTEVŘENÁ EKONOMIKA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135890" y="1417823"/>
            <a:ext cx="8872220" cy="707886"/>
          </a:xfrm>
          <a:prstGeom prst="rect">
            <a:avLst/>
          </a:prstGeom>
          <a:noFill/>
        </p:spPr>
        <p:txBody>
          <a:bodyPr wrap="square">
            <a:spAutoFit/>
          </a:bodyPr>
          <a:lstStyle/>
          <a:p>
            <a:pPr marL="514350" indent="-514350" algn="just">
              <a:buFont typeface="Wingdings" panose="05000000000000000000" pitchFamily="2" charset="2"/>
              <a:buChar char="Ø"/>
            </a:pPr>
            <a:endPar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514350" indent="-514350" algn="just">
              <a:buFont typeface="Wingdings" panose="05000000000000000000" pitchFamily="2" charset="2"/>
              <a:buChar char="v"/>
            </a:pPr>
            <a:endParaRPr lang="cs-CZ"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1330C8-F621-CE1E-536F-33BDB94E55D5}"/>
              </a:ext>
            </a:extLst>
          </p:cNvPr>
          <p:cNvPicPr>
            <a:picLocks noChangeAspect="1"/>
          </p:cNvPicPr>
          <p:nvPr/>
        </p:nvPicPr>
        <p:blipFill>
          <a:blip r:embed="rId3"/>
          <a:srcRect t="40531"/>
          <a:stretch/>
        </p:blipFill>
        <p:spPr>
          <a:xfrm>
            <a:off x="802640" y="1255264"/>
            <a:ext cx="7731760" cy="4769616"/>
          </a:xfrm>
          <a:prstGeom prst="rect">
            <a:avLst/>
          </a:prstGeom>
        </p:spPr>
      </p:pic>
    </p:spTree>
    <p:extLst>
      <p:ext uri="{BB962C8B-B14F-4D97-AF65-F5344CB8AC3E}">
        <p14:creationId xmlns:p14="http://schemas.microsoft.com/office/powerpoint/2010/main" val="339241130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75658"/>
            <a:ext cx="8229600" cy="679605"/>
          </a:xfrm>
        </p:spPr>
        <p:txBody>
          <a:bodyPr>
            <a:noAutofit/>
          </a:bodyPr>
          <a:lstStyle/>
          <a:p>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PRÉMIE ZA RIZIKO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121920" y="1255263"/>
            <a:ext cx="8890000" cy="4708981"/>
          </a:xfrm>
          <a:prstGeom prst="rect">
            <a:avLst/>
          </a:prstGeom>
          <a:noFill/>
        </p:spPr>
        <p:txBody>
          <a:bodyPr wrap="square">
            <a:spAutoFit/>
          </a:bodyPr>
          <a:lstStyle/>
          <a:p>
            <a:pPr marL="285750" indent="-285750" algn="just">
              <a:buFont typeface="Wingdings" panose="05000000000000000000" pitchFamily="2" charset="2"/>
              <a:buChar char="§"/>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V základním modelu – předpoklad: domácí a zahraniční aktiva = dokonalé substituty. tj. neliší se rizikem. </a:t>
            </a:r>
          </a:p>
          <a:p>
            <a:pPr marL="285750" indent="-285750" algn="just">
              <a:buFont typeface="Wingdings" panose="05000000000000000000" pitchFamily="2" charset="2"/>
              <a:buChar char="§"/>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V mnoha případech – investoři hodnotí některé vyšším stupněm rizika než jiné:</a:t>
            </a:r>
          </a:p>
          <a:p>
            <a:pPr marL="342900" indent="-342900" algn="just">
              <a:buFont typeface="Wingdings" panose="05000000000000000000" pitchFamily="2" charset="2"/>
              <a:buChar char="Ø"/>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POLITICKÁ RIZIKA: nedostatečná ochrana zahraničních investic, MĚNOVÁ RIZIKA: riziko depreciace měny); Rizikové investice v zemích „třetího světa” –obecně </a:t>
            </a:r>
          </a:p>
          <a:p>
            <a:pPr marL="342900" indent="-342900" algn="just">
              <a:buFont typeface="Wingdings" panose="05000000000000000000" pitchFamily="2" charset="2"/>
              <a:buChar char="ü"/>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Za vyšší riziko musejí být investoři odměněni vyšším výnosem </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 prémie za riziko: </a:t>
            </a: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země s vyšším riziko investic – vyšší úroková míra, </a:t>
            </a:r>
          </a:p>
          <a:p>
            <a:pPr marL="342900" indent="-342900" algn="just">
              <a:buFont typeface="Wingdings" panose="05000000000000000000" pitchFamily="2" charset="2"/>
              <a:buChar char="ü"/>
            </a:pPr>
            <a:endPar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Obr. 4 — 12. Riziko investic v zemi Alfa stejné jako v zahraničí: domácí úroková míra r na úrovni světové úrokové míry </a:t>
            </a:r>
            <a:r>
              <a:rPr lang="cs-CZ"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r</a:t>
            </a:r>
            <a:r>
              <a:rPr lang="cs-CZ"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w</a:t>
            </a:r>
            <a:r>
              <a:rPr lang="cs-CZ" sz="1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lgn="just">
              <a:buFont typeface="Wingdings" panose="05000000000000000000" pitchFamily="2" charset="2"/>
              <a:buChar char="ü"/>
            </a:pPr>
            <a:r>
              <a:rPr lang="cs-CZ" sz="1800" b="1" dirty="0">
                <a:solidFill>
                  <a:schemeClr val="tx1"/>
                </a:solidFill>
                <a:latin typeface="Calibri" panose="020F0502020204030204" pitchFamily="34" charset="0"/>
                <a:ea typeface="Calibri" panose="020F0502020204030204" pitchFamily="34" charset="0"/>
                <a:cs typeface="Calibri" panose="020F0502020204030204" pitchFamily="34" charset="0"/>
              </a:rPr>
              <a:t>R</a:t>
            </a: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iziko se zvýší: investoři budou stahovat kapitál zahraničí, domácí úroková míra poroste: růst zastaven na úrovni, kdy investoři usoudí, že </a:t>
            </a: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rozdíl mezi domácí a světovou úrokovou mírou jim kompenzuje riziko investování v zemi: </a:t>
            </a:r>
            <a:endPar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C6F67812-6046-C4B6-77E6-6DE94DC6F2D8}"/>
              </a:ext>
            </a:extLst>
          </p:cNvPr>
          <p:cNvPicPr>
            <a:picLocks noChangeAspect="1"/>
          </p:cNvPicPr>
          <p:nvPr/>
        </p:nvPicPr>
        <p:blipFill>
          <a:blip r:embed="rId3"/>
          <a:srcRect l="42112" t="94352" r="39994" b="2601"/>
          <a:stretch/>
        </p:blipFill>
        <p:spPr>
          <a:xfrm>
            <a:off x="2458720" y="5679386"/>
            <a:ext cx="2001520" cy="472943"/>
          </a:xfrm>
          <a:prstGeom prst="rect">
            <a:avLst/>
          </a:prstGeom>
        </p:spPr>
      </p:pic>
    </p:spTree>
    <p:extLst>
      <p:ext uri="{BB962C8B-B14F-4D97-AF65-F5344CB8AC3E}">
        <p14:creationId xmlns:p14="http://schemas.microsoft.com/office/powerpoint/2010/main" val="96305270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75658"/>
            <a:ext cx="8229600" cy="679605"/>
          </a:xfrm>
        </p:spPr>
        <p:txBody>
          <a:bodyPr>
            <a:noAutofit/>
          </a:bodyPr>
          <a:lstStyle/>
          <a:p>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PRÉMIE ZA RIZIKO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5476240" y="1255263"/>
            <a:ext cx="3531870" cy="4093428"/>
          </a:xfrm>
          <a:prstGeom prst="rect">
            <a:avLst/>
          </a:prstGeom>
          <a:noFill/>
        </p:spPr>
        <p:txBody>
          <a:bodyPr wrap="square">
            <a:spAutoFit/>
          </a:bodyPr>
          <a:lstStyle/>
          <a:p>
            <a:pPr marL="514350" indent="-422275" algn="just">
              <a:buFont typeface="Wingdings" panose="05000000000000000000" pitchFamily="2" charset="2"/>
              <a:buChar char="Ø"/>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Obr. zvýšení rizika a následné zvýšení domácí úrokové míry = &gt; pokles čistého dovozu kapitálu a následně i poklesu čistého dovozu zboží: z 20 mld. na 10 mld.: </a:t>
            </a:r>
          </a:p>
          <a:p>
            <a:pPr marL="514350" indent="-514350" algn="just">
              <a:buFont typeface="Wingdings" panose="05000000000000000000" pitchFamily="2" charset="2"/>
              <a:buChar char="Ø"/>
            </a:pPr>
            <a:endPar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514350" indent="-331788" algn="just">
              <a:buFont typeface="Wingdings" panose="05000000000000000000" pitchFamily="2" charset="2"/>
              <a:buChar char="Ø"/>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světový kapitálový trh „trestá" politiku zvyšující riziko investic. </a:t>
            </a:r>
          </a:p>
          <a:p>
            <a:pPr marL="514350" indent="-514350" algn="just">
              <a:buFont typeface="Wingdings" panose="05000000000000000000" pitchFamily="2" charset="2"/>
              <a:buChar char="Ø"/>
            </a:pPr>
            <a:endPar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514350" indent="-514350" algn="just">
              <a:buFont typeface="Wingdings" panose="05000000000000000000" pitchFamily="2" charset="2"/>
              <a:buChar char="v"/>
            </a:pPr>
            <a:endParaRPr lang="cs-CZ"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3095697-AF01-DF95-4DF1-27FB189D8479}"/>
              </a:ext>
            </a:extLst>
          </p:cNvPr>
          <p:cNvPicPr>
            <a:picLocks noChangeAspect="1"/>
          </p:cNvPicPr>
          <p:nvPr/>
        </p:nvPicPr>
        <p:blipFill>
          <a:blip r:embed="rId3"/>
          <a:srcRect t="43754" r="5753"/>
          <a:stretch/>
        </p:blipFill>
        <p:spPr>
          <a:xfrm>
            <a:off x="135890" y="1431490"/>
            <a:ext cx="5492750" cy="4171247"/>
          </a:xfrm>
          <a:prstGeom prst="rect">
            <a:avLst/>
          </a:prstGeom>
        </p:spPr>
      </p:pic>
    </p:spTree>
    <p:extLst>
      <p:ext uri="{BB962C8B-B14F-4D97-AF65-F5344CB8AC3E}">
        <p14:creationId xmlns:p14="http://schemas.microsoft.com/office/powerpoint/2010/main" val="427768015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575658"/>
            <a:ext cx="8229600" cy="679605"/>
          </a:xfrm>
        </p:spPr>
        <p:txBody>
          <a:bodyPr>
            <a:noAutofit/>
          </a:bodyPr>
          <a:lstStyle/>
          <a:p>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PRÉMIE ZA RIZIKO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B9D38070-CB88-67F2-027F-5CF73E9D99C5}"/>
              </a:ext>
            </a:extLst>
          </p:cNvPr>
          <p:cNvSpPr txBox="1"/>
          <p:nvPr/>
        </p:nvSpPr>
        <p:spPr>
          <a:xfrm>
            <a:off x="335280" y="1255263"/>
            <a:ext cx="8672830" cy="5447645"/>
          </a:xfrm>
          <a:prstGeom prst="rect">
            <a:avLst/>
          </a:prstGeom>
          <a:noFill/>
        </p:spPr>
        <p:txBody>
          <a:bodyPr wrap="square">
            <a:spAutoFit/>
          </a:bodyPr>
          <a:lstStyle/>
          <a:p>
            <a:pPr marL="514350" indent="-514350" algn="just">
              <a:buFont typeface="Wingdings" panose="05000000000000000000" pitchFamily="2" charset="2"/>
              <a:buChar char="Ø"/>
            </a:pPr>
            <a:endPar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514350" indent="-514350" algn="just">
              <a:buFont typeface="Wingdings" panose="05000000000000000000" pitchFamily="2" charset="2"/>
              <a:buChar char="Ø"/>
            </a:pPr>
            <a:r>
              <a:rPr lang="cs-CZ" sz="2000" b="1" i="1" dirty="0">
                <a:solidFill>
                  <a:schemeClr val="tx1"/>
                </a:solidFill>
                <a:latin typeface="Calibri" panose="020F0502020204030204" pitchFamily="34" charset="0"/>
                <a:ea typeface="Calibri" panose="020F0502020204030204" pitchFamily="34" charset="0"/>
                <a:cs typeface="Calibri" panose="020F0502020204030204" pitchFamily="34" charset="0"/>
              </a:rPr>
              <a:t>Často – obrácení příčiny a následku: velké schodky zahraničního obchodu jsou „příčinou" nedůvěry investorů, kteří pak stahují kapitál do zahraničí?????? </a:t>
            </a:r>
          </a:p>
          <a:p>
            <a:pPr marL="514350" indent="-514350" algn="just">
              <a:buFont typeface="Wingdings" panose="05000000000000000000" pitchFamily="2" charset="2"/>
              <a:buChar char="Ø"/>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Skutečnost = příčinnost obrácená: důvěra investorů a nízké riziko investování přivádí do země kapitál – následně se vytvoří </a:t>
            </a:r>
            <a:r>
              <a:rPr lang="cs-CZ" sz="20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vyšší schodek zahraničního obchodu. </a:t>
            </a:r>
          </a:p>
          <a:p>
            <a:pPr marL="514350" indent="-514350" algn="just">
              <a:buFont typeface="Wingdings" panose="05000000000000000000" pitchFamily="2" charset="2"/>
              <a:buChar char="Ø"/>
            </a:pPr>
            <a:r>
              <a:rPr lang="cs-CZ" sz="2400"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Obchodní schodek je důsledkem investic plynoucích ze zahraničí!!!!!</a:t>
            </a:r>
          </a:p>
          <a:p>
            <a:pPr marL="514350" indent="-514350" algn="just">
              <a:buFont typeface="Wingdings" panose="05000000000000000000" pitchFamily="2" charset="2"/>
              <a:buChar char="Ø"/>
            </a:pPr>
            <a:r>
              <a:rPr lang="cs-CZ" sz="2000" b="1" dirty="0">
                <a:solidFill>
                  <a:schemeClr val="tx1"/>
                </a:solidFill>
                <a:latin typeface="Calibri" panose="020F0502020204030204" pitchFamily="34" charset="0"/>
                <a:ea typeface="Calibri" panose="020F0502020204030204" pitchFamily="34" charset="0"/>
                <a:cs typeface="Calibri" panose="020F0502020204030204" pitchFamily="34" charset="0"/>
              </a:rPr>
              <a:t>Rychlý ekonomický růst zemí jihovýchodní Asie (Jižní Korea, Thajsko, Indonésie): do značné míry založen na investicích ze zahraničí – umožnily jim mít velké obchodní schodky. </a:t>
            </a:r>
          </a:p>
          <a:p>
            <a:pPr marL="514350" indent="-514350" algn="just">
              <a:buFont typeface="Wingdings" panose="05000000000000000000" pitchFamily="2" charset="2"/>
              <a:buChar char="Ø"/>
            </a:pPr>
            <a:r>
              <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rPr>
              <a:t>Země s vysokým investičním rizikem nejsou schopny přilákat zahraniční investice: nemohou dovolit velké obchodní schodky — neměly by je z čeho financovat. </a:t>
            </a:r>
          </a:p>
          <a:p>
            <a:pPr marL="514350" indent="-514350" algn="just">
              <a:buFont typeface="Wingdings" panose="05000000000000000000" pitchFamily="2" charset="2"/>
              <a:buChar char="Ø"/>
            </a:pPr>
            <a:endParaRPr lang="cs-CZ" sz="2000" b="1" dirty="0">
              <a:solidFill>
                <a:schemeClr val="tx1"/>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514350" indent="-514350" algn="just">
              <a:buFont typeface="Wingdings" panose="05000000000000000000" pitchFamily="2" charset="2"/>
              <a:buChar char="v"/>
            </a:pPr>
            <a:endParaRPr lang="cs-CZ" sz="2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01987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518161" y="474058"/>
            <a:ext cx="8229600" cy="679605"/>
          </a:xfrm>
        </p:spPr>
        <p:txBody>
          <a:bodyPr>
            <a:normAutofit fontScale="90000"/>
          </a:bodyPr>
          <a:lstStyle/>
          <a:p>
            <a:r>
              <a:rPr lang="cs-CZ" b="1" dirty="0"/>
              <a:t>Shrnutí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DCB20870-C703-E7E9-4E04-34BE7B9A565B}"/>
              </a:ext>
            </a:extLst>
          </p:cNvPr>
          <p:cNvSpPr txBox="1"/>
          <p:nvPr/>
        </p:nvSpPr>
        <p:spPr>
          <a:xfrm>
            <a:off x="457200" y="1153663"/>
            <a:ext cx="8585200" cy="5078313"/>
          </a:xfrm>
          <a:prstGeom prst="rect">
            <a:avLst/>
          </a:prstGeom>
          <a:noFill/>
        </p:spPr>
        <p:txBody>
          <a:bodyPr wrap="square">
            <a:spAutoFit/>
          </a:bodyPr>
          <a:lstStyle/>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Investiční funkce vyjadřuje závislost plánovaných investic na reálné úrokové míre. Plánované investice nezahrnují neplánované investice do zásob. </a:t>
            </a:r>
          </a:p>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Podnikatel uskuteční investici, pokud je její očekávaná míra výnosu vyšší nebo alespoň rovna úrokové míre. </a:t>
            </a:r>
          </a:p>
          <a:p>
            <a:pPr marL="285750" indent="-285750" algn="just">
              <a:buFont typeface="Arial" panose="020B0604020202020204" pitchFamily="34" charset="0"/>
              <a:buChar char="•"/>
            </a:pPr>
            <a:r>
              <a:rPr lang="cs-CZ" sz="1800" b="1" dirty="0">
                <a:latin typeface="Calibri" panose="020F0502020204030204" pitchFamily="34" charset="0"/>
                <a:ea typeface="Calibri" panose="020F0502020204030204" pitchFamily="34" charset="0"/>
                <a:cs typeface="Calibri" panose="020F0502020204030204" pitchFamily="34" charset="0"/>
              </a:rPr>
              <a:t>Podnikatelé uskuteční takové množství investic, kdy mezní míra výnosu investic (míra výnosu poslední investice) se již rovná úrokové míre. </a:t>
            </a:r>
          </a:p>
          <a:p>
            <a:pPr marL="285750" indent="-285750" algn="just">
              <a:buFont typeface="Wingdings" panose="05000000000000000000" pitchFamily="2" charset="2"/>
              <a:buChar char="Ø"/>
            </a:pP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Očekávaná míra výnosu investic klesá s růstem investic. </a:t>
            </a:r>
            <a:r>
              <a:rPr lang="cs-CZ" sz="1800" b="1" dirty="0">
                <a:latin typeface="Calibri" panose="020F0502020204030204" pitchFamily="34" charset="0"/>
                <a:ea typeface="Calibri" panose="020F0502020204030204" pitchFamily="34" charset="0"/>
                <a:cs typeface="Calibri" panose="020F0502020204030204" pitchFamily="34" charset="0"/>
              </a:rPr>
              <a:t>Proto jsou investice klesající funkcí reálné úrokové míry. </a:t>
            </a:r>
          </a:p>
          <a:p>
            <a:pPr marL="285750" indent="-285750" algn="just">
              <a:buFont typeface="Arial" panose="020B0604020202020204" pitchFamily="34" charset="0"/>
              <a:buChar char="•"/>
            </a:pPr>
            <a:r>
              <a:rPr lang="cs-CZ" sz="1800" b="1" dirty="0" err="1">
                <a:latin typeface="Calibri" panose="020F0502020204030204" pitchFamily="34" charset="0"/>
                <a:ea typeface="Calibri" panose="020F0502020204030204" pitchFamily="34" charset="0"/>
                <a:cs typeface="Calibri" panose="020F0502020204030204" pitchFamily="34" charset="0"/>
              </a:rPr>
              <a:t>Tobinovo</a:t>
            </a:r>
            <a:r>
              <a:rPr lang="cs-CZ" sz="1800" b="1" dirty="0">
                <a:latin typeface="Calibri" panose="020F0502020204030204" pitchFamily="34" charset="0"/>
                <a:ea typeface="Calibri" panose="020F0502020204030204" pitchFamily="34" charset="0"/>
                <a:cs typeface="Calibri" panose="020F0502020204030204" pitchFamily="34" charset="0"/>
              </a:rPr>
              <a:t> q udává poměr trhlí hodnoty kapitálu k reprodukčním nákladům na kapitál. Tržní hodnota kapitálu je diskontovaná hodnota jejích očekávaných budoucích výnosů. Reprodukční náklady jsou náklady, za které lze kapitál dnes pořídit. </a:t>
            </a:r>
          </a:p>
          <a:p>
            <a:pPr marL="285750" indent="-285750" algn="just">
              <a:buFont typeface="Wingdings" panose="05000000000000000000" pitchFamily="2" charset="2"/>
              <a:buChar char="Ø"/>
            </a:pPr>
            <a:r>
              <a:rPr lang="cs-CZ" sz="1800" b="1" dirty="0">
                <a:latin typeface="Calibri" panose="020F0502020204030204" pitchFamily="34" charset="0"/>
                <a:ea typeface="Calibri" panose="020F0502020204030204" pitchFamily="34" charset="0"/>
                <a:cs typeface="Calibri" panose="020F0502020204030204" pitchFamily="34" charset="0"/>
              </a:rPr>
              <a:t>Je-li </a:t>
            </a:r>
            <a:r>
              <a:rPr lang="cs-CZ" sz="1800" b="1" dirty="0" err="1">
                <a:latin typeface="Calibri" panose="020F0502020204030204" pitchFamily="34" charset="0"/>
                <a:ea typeface="Calibri" panose="020F0502020204030204" pitchFamily="34" charset="0"/>
                <a:cs typeface="Calibri" panose="020F0502020204030204" pitchFamily="34" charset="0"/>
              </a:rPr>
              <a:t>Tobinovo</a:t>
            </a:r>
            <a:r>
              <a:rPr lang="cs-CZ" sz="1800" b="1" dirty="0">
                <a:latin typeface="Calibri" panose="020F0502020204030204" pitchFamily="34" charset="0"/>
                <a:ea typeface="Calibri" panose="020F0502020204030204" pitchFamily="34" charset="0"/>
                <a:cs typeface="Calibri" panose="020F0502020204030204" pitchFamily="34" charset="0"/>
              </a:rPr>
              <a:t> q větší než 1, budou firmy uskutečňovat čisté investice a zvětšovat kapitál. Je-li q menší než l, bude docházet ke zmenšování kapitálu. Investice představují poptávku po </a:t>
            </a:r>
            <a:r>
              <a:rPr lang="cs-CZ" sz="1800" b="1" dirty="0" err="1">
                <a:latin typeface="Calibri" panose="020F0502020204030204" pitchFamily="34" charset="0"/>
                <a:ea typeface="Calibri" panose="020F0502020204030204" pitchFamily="34" charset="0"/>
                <a:cs typeface="Calibri" panose="020F0502020204030204" pitchFamily="34" charset="0"/>
              </a:rPr>
              <a:t>zapůjčitelných</a:t>
            </a:r>
            <a:r>
              <a:rPr lang="cs-CZ" sz="1800" b="1" dirty="0">
                <a:latin typeface="Calibri" panose="020F0502020204030204" pitchFamily="34" charset="0"/>
                <a:ea typeface="Calibri" panose="020F0502020204030204" pitchFamily="34" charset="0"/>
                <a:cs typeface="Calibri" panose="020F0502020204030204" pitchFamily="34" charset="0"/>
              </a:rPr>
              <a:t> fondech a úspory představují nabídku </a:t>
            </a:r>
            <a:r>
              <a:rPr lang="cs-CZ" sz="1800" b="1" dirty="0" err="1">
                <a:latin typeface="Calibri" panose="020F0502020204030204" pitchFamily="34" charset="0"/>
                <a:ea typeface="Calibri" panose="020F0502020204030204" pitchFamily="34" charset="0"/>
                <a:cs typeface="Calibri" panose="020F0502020204030204" pitchFamily="34" charset="0"/>
              </a:rPr>
              <a:t>zapůjčitelných</a:t>
            </a:r>
            <a:r>
              <a:rPr lang="cs-CZ" sz="1800" b="1" dirty="0">
                <a:latin typeface="Calibri" panose="020F0502020204030204" pitchFamily="34" charset="0"/>
                <a:ea typeface="Calibri" panose="020F0502020204030204" pitchFamily="34" charset="0"/>
                <a:cs typeface="Calibri" panose="020F0502020204030204" pitchFamily="34" charset="0"/>
              </a:rPr>
              <a:t> fondů. Na trhu </a:t>
            </a:r>
            <a:r>
              <a:rPr lang="cs-CZ" sz="1800" b="1" dirty="0" err="1">
                <a:latin typeface="Calibri" panose="020F0502020204030204" pitchFamily="34" charset="0"/>
                <a:ea typeface="Calibri" panose="020F0502020204030204" pitchFamily="34" charset="0"/>
                <a:cs typeface="Calibri" panose="020F0502020204030204" pitchFamily="34" charset="0"/>
              </a:rPr>
              <a:t>zapůjčitelných</a:t>
            </a:r>
            <a:r>
              <a:rPr lang="cs-CZ" sz="1800" b="1" dirty="0">
                <a:latin typeface="Calibri" panose="020F0502020204030204" pitchFamily="34" charset="0"/>
                <a:ea typeface="Calibri" panose="020F0502020204030204" pitchFamily="34" charset="0"/>
                <a:cs typeface="Calibri" panose="020F0502020204030204" pitchFamily="34" charset="0"/>
              </a:rPr>
              <a:t> fondů se vytvoří úroková míra, která vyrovnává poptávku </a:t>
            </a:r>
            <a:r>
              <a:rPr lang="cs-CZ" sz="1800" b="1" dirty="0" err="1">
                <a:latin typeface="Calibri" panose="020F0502020204030204" pitchFamily="34" charset="0"/>
                <a:ea typeface="Calibri" panose="020F0502020204030204" pitchFamily="34" charset="0"/>
                <a:cs typeface="Calibri" panose="020F0502020204030204" pitchFamily="34" charset="0"/>
              </a:rPr>
              <a:t>zapůjčitelných</a:t>
            </a:r>
            <a:r>
              <a:rPr lang="cs-CZ" sz="1800" b="1" dirty="0">
                <a:latin typeface="Calibri" panose="020F0502020204030204" pitchFamily="34" charset="0"/>
                <a:ea typeface="Calibri" panose="020F0502020204030204" pitchFamily="34" charset="0"/>
                <a:cs typeface="Calibri" panose="020F0502020204030204" pitchFamily="34" charset="0"/>
              </a:rPr>
              <a:t> fondech s jejich nabídkou.</a:t>
            </a:r>
          </a:p>
          <a:p>
            <a:pPr marL="285750" indent="-285750" algn="just">
              <a:buFont typeface="Arial" panose="020B0604020202020204" pitchFamily="34" charset="0"/>
              <a:buChar char="•"/>
            </a:pP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Přebytek veřejných rozpočtů zvyšuje nabídku </a:t>
            </a:r>
            <a:r>
              <a:rPr lang="cs-CZ" sz="1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zapůjčitelných</a:t>
            </a:r>
            <a:r>
              <a:rPr lang="cs-CZ" sz="1800" b="1" dirty="0">
                <a:highlight>
                  <a:srgbClr val="FFFF00"/>
                </a:highlight>
                <a:latin typeface="Calibri" panose="020F0502020204030204" pitchFamily="34" charset="0"/>
                <a:ea typeface="Calibri" panose="020F0502020204030204" pitchFamily="34" charset="0"/>
                <a:cs typeface="Calibri" panose="020F0502020204030204" pitchFamily="34" charset="0"/>
              </a:rPr>
              <a:t> fondů a schodek veřejných ji snižuje. </a:t>
            </a:r>
          </a:p>
        </p:txBody>
      </p:sp>
    </p:spTree>
    <p:extLst>
      <p:ext uri="{BB962C8B-B14F-4D97-AF65-F5344CB8AC3E}">
        <p14:creationId xmlns:p14="http://schemas.microsoft.com/office/powerpoint/2010/main" val="278592625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751840" y="240586"/>
            <a:ext cx="8229600" cy="679605"/>
          </a:xfrm>
        </p:spPr>
        <p:txBody>
          <a:bodyPr>
            <a:normAutofit fontScale="90000"/>
          </a:bodyPr>
          <a:lstStyle/>
          <a:p>
            <a:r>
              <a:rPr lang="cs-CZ" b="1" dirty="0"/>
              <a:t>Shrnutí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18/32</a:t>
            </a:r>
            <a:endParaRPr sz="1200" b="1" dirty="0">
              <a:solidFill>
                <a:srgbClr val="FF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DCB20870-C703-E7E9-4E04-34BE7B9A565B}"/>
              </a:ext>
            </a:extLst>
          </p:cNvPr>
          <p:cNvSpPr txBox="1"/>
          <p:nvPr/>
        </p:nvSpPr>
        <p:spPr>
          <a:xfrm>
            <a:off x="182881" y="920191"/>
            <a:ext cx="8615679" cy="5324535"/>
          </a:xfrm>
          <a:prstGeom prst="rect">
            <a:avLst/>
          </a:prstGeom>
          <a:noFill/>
        </p:spPr>
        <p:txBody>
          <a:bodyPr wrap="square">
            <a:spAutoFit/>
          </a:bodyPr>
          <a:lstStyle/>
          <a:p>
            <a:pPr marL="285750" indent="-285750" algn="just">
              <a:buFont typeface="Arial" panose="020B0604020202020204" pitchFamily="34" charset="0"/>
              <a:buChar char="•"/>
            </a:pPr>
            <a:r>
              <a:rPr lang="cs-CZ" sz="1700" b="1" dirty="0">
                <a:latin typeface="Calibri" panose="020F0502020204030204" pitchFamily="34" charset="0"/>
                <a:ea typeface="Calibri" panose="020F0502020204030204" pitchFamily="34" charset="0"/>
                <a:cs typeface="Calibri" panose="020F0502020204030204" pitchFamily="34" charset="0"/>
              </a:rPr>
              <a:t>Pokud neexistují překážky pro mezinárodní pohyby kapitálu a pokud jsou domácí a zahraniční aktiva dokonalými substituty, </a:t>
            </a:r>
            <a:r>
              <a:rPr lang="cs-CZ" sz="1700" b="1" dirty="0">
                <a:highlight>
                  <a:srgbClr val="FFFF00"/>
                </a:highlight>
                <a:latin typeface="Calibri" panose="020F0502020204030204" pitchFamily="34" charset="0"/>
                <a:ea typeface="Calibri" panose="020F0502020204030204" pitchFamily="34" charset="0"/>
                <a:cs typeface="Calibri" panose="020F0502020204030204" pitchFamily="34" charset="0"/>
              </a:rPr>
              <a:t>úrokové arbitráže vyrovnají domácí a světovou úrokovou míru. </a:t>
            </a:r>
          </a:p>
          <a:p>
            <a:pPr marL="342900" indent="-342900" algn="just">
              <a:buFont typeface="+mj-lt"/>
              <a:buAutoNum type="arabicPeriod"/>
            </a:pPr>
            <a:r>
              <a:rPr lang="cs-CZ" sz="1700" b="1" dirty="0">
                <a:highlight>
                  <a:srgbClr val="FFFF00"/>
                </a:highlight>
                <a:latin typeface="Calibri" panose="020F0502020204030204" pitchFamily="34" charset="0"/>
                <a:ea typeface="Calibri" panose="020F0502020204030204" pitchFamily="34" charset="0"/>
                <a:cs typeface="Calibri" panose="020F0502020204030204" pitchFamily="34" charset="0"/>
              </a:rPr>
              <a:t>Rozdíl mezi domácími investicemi a národními úsporami je vyplněn čistými investicemi ze zahraničí (čistým dovozem kapitálu). Země, jejíž domácí úroková míra by byla vyšší než světová, je čistým dovozcem kapitálu a v důsledku toho i čistým dovozcem zboží a služeb. </a:t>
            </a:r>
          </a:p>
          <a:p>
            <a:pPr marL="342900" indent="-342900" algn="just">
              <a:buFont typeface="+mj-lt"/>
              <a:buAutoNum type="arabicPeriod"/>
            </a:pPr>
            <a:r>
              <a:rPr lang="cs-CZ" sz="1700" b="1" dirty="0">
                <a:highlight>
                  <a:srgbClr val="FFFF00"/>
                </a:highlight>
                <a:latin typeface="Calibri" panose="020F0502020204030204" pitchFamily="34" charset="0"/>
                <a:ea typeface="Calibri" panose="020F0502020204030204" pitchFamily="34" charset="0"/>
                <a:cs typeface="Calibri" panose="020F0502020204030204" pitchFamily="34" charset="0"/>
              </a:rPr>
              <a:t>Rozdíl mezi národními úsporami a domácími investicemi je vyplněn čistými investicemi do zahraničí (čistým kapitálu). Země, jejíž domácí úroková míra by byla nižší než světová, se stává čistým vývozcem kapitálu a v důsledku toho i čistým vývozcem zboží a služeb. </a:t>
            </a:r>
          </a:p>
          <a:p>
            <a:pPr marL="285750" indent="-285750" algn="just">
              <a:buFont typeface="Arial" panose="020B0604020202020204" pitchFamily="34" charset="0"/>
              <a:buChar char="•"/>
            </a:pPr>
            <a:r>
              <a:rPr lang="cs-CZ" sz="1700" b="1" dirty="0">
                <a:latin typeface="Calibri" panose="020F0502020204030204" pitchFamily="34" charset="0"/>
                <a:ea typeface="Calibri" panose="020F0502020204030204" pitchFamily="34" charset="0"/>
                <a:cs typeface="Calibri" panose="020F0502020204030204" pitchFamily="34" charset="0"/>
              </a:rPr>
              <a:t>Čistými dovozci kapitálu jsou země, které mají relativně nízké úspory vzhledem k domácím investičním příležitostem. Čistými vývozci kapitálu jsou země, které mají relativně vysoké úspory vzhledem k domácím investičním příležitostem. </a:t>
            </a:r>
          </a:p>
          <a:p>
            <a:pPr marL="285750" indent="-285750" algn="just">
              <a:buFont typeface="Arial" panose="020B0604020202020204" pitchFamily="34" charset="0"/>
              <a:buChar char="•"/>
            </a:pPr>
            <a:r>
              <a:rPr lang="cs-CZ" sz="1700" b="1" dirty="0">
                <a:highlight>
                  <a:srgbClr val="FFFF00"/>
                </a:highlight>
                <a:latin typeface="Calibri" panose="020F0502020204030204" pitchFamily="34" charset="0"/>
                <a:ea typeface="Calibri" panose="020F0502020204030204" pitchFamily="34" charset="0"/>
                <a:cs typeface="Calibri" panose="020F0502020204030204" pitchFamily="34" charset="0"/>
              </a:rPr>
              <a:t>Zvýšení schodku veřejných financí (</a:t>
            </a:r>
            <a:r>
              <a:rPr lang="cs-CZ" sz="1700" b="1" dirty="0" err="1">
                <a:highlight>
                  <a:srgbClr val="FFFF00"/>
                </a:highlight>
                <a:latin typeface="Calibri" panose="020F0502020204030204" pitchFamily="34" charset="0"/>
                <a:ea typeface="Calibri" panose="020F0502020204030204" pitchFamily="34" charset="0"/>
                <a:cs typeface="Calibri" panose="020F0502020204030204" pitchFamily="34" charset="0"/>
              </a:rPr>
              <a:t>ceteris</a:t>
            </a:r>
            <a:r>
              <a:rPr lang="cs-CZ" sz="1700" b="1" dirty="0">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cs-CZ" sz="1700" b="1" dirty="0" err="1">
                <a:highlight>
                  <a:srgbClr val="FFFF00"/>
                </a:highlight>
                <a:latin typeface="Calibri" panose="020F0502020204030204" pitchFamily="34" charset="0"/>
                <a:ea typeface="Calibri" panose="020F0502020204030204" pitchFamily="34" charset="0"/>
                <a:cs typeface="Calibri" panose="020F0502020204030204" pitchFamily="34" charset="0"/>
              </a:rPr>
              <a:t>paribus</a:t>
            </a:r>
            <a:r>
              <a:rPr lang="cs-CZ" sz="1700" b="1" dirty="0">
                <a:highlight>
                  <a:srgbClr val="FFFF00"/>
                </a:highlight>
                <a:latin typeface="Calibri" panose="020F0502020204030204" pitchFamily="34" charset="0"/>
                <a:ea typeface="Calibri" panose="020F0502020204030204" pitchFamily="34" charset="0"/>
                <a:cs typeface="Calibri" panose="020F0502020204030204" pitchFamily="34" charset="0"/>
              </a:rPr>
              <a:t>) obvykle vyvolává růst obchodního schodku. </a:t>
            </a:r>
          </a:p>
          <a:p>
            <a:pPr marL="285750" indent="-285750" algn="just">
              <a:buFont typeface="Arial" panose="020B0604020202020204" pitchFamily="34" charset="0"/>
              <a:buChar char="•"/>
            </a:pPr>
            <a:r>
              <a:rPr lang="cs-CZ" sz="1700" b="1" dirty="0">
                <a:latin typeface="Calibri" panose="020F0502020204030204" pitchFamily="34" charset="0"/>
                <a:ea typeface="Calibri" panose="020F0502020204030204" pitchFamily="34" charset="0"/>
                <a:cs typeface="Calibri" panose="020F0502020204030204" pitchFamily="34" charset="0"/>
              </a:rPr>
              <a:t>Změny investic nebo úspor v malé ekonomice nemají žádný vliv na světovou  úrokovou míru, avšak změny investic nebo úspor ve velké ekonomice se projeví i ve změně světové úrokové míry. </a:t>
            </a:r>
          </a:p>
          <a:p>
            <a:pPr marL="285750" indent="-285750" algn="just">
              <a:buFont typeface="Arial" panose="020B0604020202020204" pitchFamily="34" charset="0"/>
              <a:buChar char="•"/>
            </a:pPr>
            <a:r>
              <a:rPr lang="cs-CZ" sz="1700" b="1" dirty="0">
                <a:latin typeface="Calibri" panose="020F0502020204030204" pitchFamily="34" charset="0"/>
                <a:ea typeface="Calibri" panose="020F0502020204030204" pitchFamily="34" charset="0"/>
                <a:cs typeface="Calibri" panose="020F0502020204030204" pitchFamily="34" charset="0"/>
              </a:rPr>
              <a:t>V zemích s vyšším rizikem investic je úroková míra vyšší než světová. Rozdíl mezi domácí a světovou úrokovou mírou je </a:t>
            </a:r>
            <a:r>
              <a:rPr lang="cs-CZ" sz="1700" b="1" dirty="0">
                <a:highlight>
                  <a:srgbClr val="FFFF00"/>
                </a:highlight>
                <a:latin typeface="Calibri" panose="020F0502020204030204" pitchFamily="34" charset="0"/>
                <a:ea typeface="Calibri" panose="020F0502020204030204" pitchFamily="34" charset="0"/>
                <a:cs typeface="Calibri" panose="020F0502020204030204" pitchFamily="34" charset="0"/>
              </a:rPr>
              <a:t>prémie za riziko</a:t>
            </a:r>
            <a:r>
              <a:rPr lang="cs-CZ" sz="1700" b="1" dirty="0">
                <a:latin typeface="Calibri" panose="020F0502020204030204" pitchFamily="34" charset="0"/>
                <a:ea typeface="Calibri" panose="020F0502020204030204" pitchFamily="34" charset="0"/>
                <a:cs typeface="Calibri" panose="020F0502020204030204" pitchFamily="34" charset="0"/>
              </a:rPr>
              <a:t>. </a:t>
            </a:r>
            <a:r>
              <a:rPr lang="cs-CZ" sz="1700" b="1" dirty="0">
                <a:highlight>
                  <a:srgbClr val="FFFF00"/>
                </a:highlight>
                <a:latin typeface="Calibri" panose="020F0502020204030204" pitchFamily="34" charset="0"/>
                <a:ea typeface="Calibri" panose="020F0502020204030204" pitchFamily="34" charset="0"/>
                <a:cs typeface="Calibri" panose="020F0502020204030204" pitchFamily="34" charset="0"/>
              </a:rPr>
              <a:t>Vysoká prémie za riziko sníží čistý dovoz kapitálu a následně i čistý dovoz a služeb. </a:t>
            </a:r>
          </a:p>
        </p:txBody>
      </p:sp>
    </p:spTree>
    <p:extLst>
      <p:ext uri="{BB962C8B-B14F-4D97-AF65-F5344CB8AC3E}">
        <p14:creationId xmlns:p14="http://schemas.microsoft.com/office/powerpoint/2010/main" val="217311197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798534" y="2747962"/>
            <a:ext cx="7772400" cy="136207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FF0000"/>
              </a:buClr>
              <a:buSzPts val="4400"/>
              <a:buFont typeface="Calibri"/>
              <a:buNone/>
            </a:pPr>
            <a:r>
              <a:rPr lang="cs-CZ" sz="4400" dirty="0">
                <a:solidFill>
                  <a:srgbClr val="C00000"/>
                </a:solidFill>
              </a:rPr>
              <a:t>DĚKUJI ZA POZORNOST</a:t>
            </a:r>
            <a:endParaRPr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1337676"/>
            <a:ext cx="8749581" cy="5045872"/>
          </a:xfrm>
          <a:prstGeom prst="rect">
            <a:avLst/>
          </a:prstGeom>
          <a:noFill/>
          <a:ln>
            <a:noFill/>
          </a:ln>
        </p:spPr>
        <p:txBody>
          <a:bodyPr spcFirstLastPara="1" wrap="square" lIns="91425" tIns="45700" rIns="91425" bIns="45700" anchor="t" anchorCtr="0">
            <a:normAutofit/>
          </a:bodyPr>
          <a:lstStyle/>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endParaRPr lang="cs-CZ" sz="4800" b="1"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567D1754-2AD6-4A93-A76A-AAC64C2DE960}"/>
              </a:ext>
            </a:extLst>
          </p:cNvPr>
          <p:cNvSpPr>
            <a:spLocks noGrp="1"/>
          </p:cNvSpPr>
          <p:nvPr>
            <p:ph type="title"/>
          </p:nvPr>
        </p:nvSpPr>
        <p:spPr>
          <a:xfrm>
            <a:off x="457200" y="474452"/>
            <a:ext cx="8229600" cy="767751"/>
          </a:xfrm>
        </p:spPr>
        <p:txBody>
          <a:bodyPr>
            <a:normAutofit/>
          </a:bodyPr>
          <a:lstStyle/>
          <a:p>
            <a:r>
              <a:rPr lang="en-GB" sz="3600" b="1" dirty="0" err="1"/>
              <a:t>Keynesiánská</a:t>
            </a:r>
            <a:r>
              <a:rPr lang="en-GB" sz="3600" b="1" dirty="0"/>
              <a:t> </a:t>
            </a:r>
            <a:r>
              <a:rPr lang="en-GB" sz="3600" b="1" dirty="0" err="1"/>
              <a:t>spotřební</a:t>
            </a:r>
            <a:r>
              <a:rPr lang="en-GB" sz="3600" b="1" dirty="0"/>
              <a:t> </a:t>
            </a:r>
            <a:r>
              <a:rPr lang="en-GB" sz="3600" b="1" dirty="0" err="1"/>
              <a:t>funkce</a:t>
            </a:r>
            <a:endParaRPr lang="en-GB" sz="3600" b="1" dirty="0"/>
          </a:p>
        </p:txBody>
      </p:sp>
      <p:pic>
        <p:nvPicPr>
          <p:cNvPr id="3" name="Picture 2">
            <a:extLst>
              <a:ext uri="{FF2B5EF4-FFF2-40B4-BE49-F238E27FC236}">
                <a16:creationId xmlns:a16="http://schemas.microsoft.com/office/drawing/2014/main" id="{D2C9660C-3CB7-EB37-6D96-1AB0634F86F3}"/>
              </a:ext>
            </a:extLst>
          </p:cNvPr>
          <p:cNvPicPr>
            <a:picLocks noChangeAspect="1"/>
          </p:cNvPicPr>
          <p:nvPr/>
        </p:nvPicPr>
        <p:blipFill>
          <a:blip r:embed="rId3"/>
          <a:stretch>
            <a:fillRect/>
          </a:stretch>
        </p:blipFill>
        <p:spPr>
          <a:xfrm>
            <a:off x="495426" y="1242203"/>
            <a:ext cx="2234347" cy="3073670"/>
          </a:xfrm>
          <a:prstGeom prst="rect">
            <a:avLst/>
          </a:prstGeom>
        </p:spPr>
      </p:pic>
      <p:sp>
        <p:nvSpPr>
          <p:cNvPr id="11" name="TextBox 10">
            <a:extLst>
              <a:ext uri="{FF2B5EF4-FFF2-40B4-BE49-F238E27FC236}">
                <a16:creationId xmlns:a16="http://schemas.microsoft.com/office/drawing/2014/main" id="{AC76DC92-548F-C180-D1A1-6945B5F1FF53}"/>
              </a:ext>
            </a:extLst>
          </p:cNvPr>
          <p:cNvSpPr txBox="1"/>
          <p:nvPr/>
        </p:nvSpPr>
        <p:spPr>
          <a:xfrm>
            <a:off x="3799840" y="1242203"/>
            <a:ext cx="5114966" cy="5539978"/>
          </a:xfrm>
          <a:prstGeom prst="rect">
            <a:avLst/>
          </a:prstGeom>
          <a:noFill/>
        </p:spPr>
        <p:txBody>
          <a:bodyPr wrap="square">
            <a:spAutoFit/>
          </a:bodyPr>
          <a:lstStyle/>
          <a:p>
            <a:pPr algn="just"/>
            <a:r>
              <a:rPr lang="cs-CZ" sz="1800" b="1" dirty="0"/>
              <a:t>Keynesiánská spotřební funkce – funkce individuální spotřeby, agregátní spotřební funkce. </a:t>
            </a:r>
          </a:p>
          <a:p>
            <a:endParaRPr lang="cs-CZ" sz="1800" dirty="0"/>
          </a:p>
          <a:p>
            <a:r>
              <a:rPr lang="cs-CZ" sz="1800" dirty="0" err="1"/>
              <a:t>Keynesovci</a:t>
            </a:r>
            <a:r>
              <a:rPr lang="cs-CZ" sz="1800" dirty="0"/>
              <a:t> – následek </a:t>
            </a:r>
            <a:r>
              <a:rPr lang="cs-CZ" sz="1800" b="1" dirty="0"/>
              <a:t>růst národního důchodu – pokles podílu spotřeby na národním důchodu: </a:t>
            </a:r>
            <a:r>
              <a:rPr lang="cs-CZ" sz="1800" dirty="0"/>
              <a:t>nepotvrzené. </a:t>
            </a:r>
          </a:p>
          <a:p>
            <a:pPr algn="just"/>
            <a:r>
              <a:rPr lang="cs-CZ" sz="1800" dirty="0"/>
              <a:t>S. </a:t>
            </a:r>
            <a:r>
              <a:rPr lang="cs-CZ" sz="1800" dirty="0" err="1"/>
              <a:t>Kuznets</a:t>
            </a:r>
            <a:r>
              <a:rPr lang="cs-CZ" sz="1800" dirty="0"/>
              <a:t>: </a:t>
            </a:r>
            <a:r>
              <a:rPr lang="cs-CZ" sz="1800" i="1" dirty="0"/>
              <a:t>ačkoli v USA došlo v letech 1869—1958 k podstatnému růstu reálného důchodu, podíl spotřeby na národním důchodu – prakticky se nezměnil.</a:t>
            </a:r>
          </a:p>
          <a:p>
            <a:pPr algn="just"/>
            <a:endParaRPr lang="cs-CZ" sz="2400" b="1" dirty="0">
              <a:latin typeface="Calibri" panose="020F0502020204030204" pitchFamily="34" charset="0"/>
              <a:ea typeface="Calibri" panose="020F0502020204030204" pitchFamily="34" charset="0"/>
              <a:cs typeface="Calibri" panose="020F0502020204030204" pitchFamily="34" charset="0"/>
            </a:endParaRPr>
          </a:p>
          <a:p>
            <a:pPr algn="just"/>
            <a:r>
              <a:rPr lang="cs-CZ" sz="2400" b="1" dirty="0" err="1">
                <a:latin typeface="Calibri" panose="020F0502020204030204" pitchFamily="34" charset="0"/>
                <a:ea typeface="Calibri" panose="020F0502020204030204" pitchFamily="34" charset="0"/>
                <a:cs typeface="Calibri" panose="020F0502020204030204" pitchFamily="34" charset="0"/>
              </a:rPr>
              <a:t>Kuznetsovy</a:t>
            </a:r>
            <a:r>
              <a:rPr lang="cs-CZ" sz="2400" b="1" dirty="0">
                <a:latin typeface="Calibri" panose="020F0502020204030204" pitchFamily="34" charset="0"/>
                <a:ea typeface="Calibri" panose="020F0502020204030204" pitchFamily="34" charset="0"/>
                <a:cs typeface="Calibri" panose="020F0502020204030204" pitchFamily="34" charset="0"/>
              </a:rPr>
              <a:t> výzkumy: důkaz, že keynesiánská spotřební funkce nefunguje (avšak může – krátké období).</a:t>
            </a:r>
          </a:p>
          <a:p>
            <a:endParaRPr lang="cs-CZ" sz="1800" dirty="0"/>
          </a:p>
          <a:p>
            <a:endParaRPr lang="cs-CZ" sz="1800" dirty="0"/>
          </a:p>
        </p:txBody>
      </p:sp>
      <p:sp>
        <p:nvSpPr>
          <p:cNvPr id="13" name="TextBox 12">
            <a:extLst>
              <a:ext uri="{FF2B5EF4-FFF2-40B4-BE49-F238E27FC236}">
                <a16:creationId xmlns:a16="http://schemas.microsoft.com/office/drawing/2014/main" id="{C3AC3876-5790-5BD1-5731-D87B02EE8BBE}"/>
              </a:ext>
            </a:extLst>
          </p:cNvPr>
          <p:cNvSpPr txBox="1"/>
          <p:nvPr/>
        </p:nvSpPr>
        <p:spPr>
          <a:xfrm>
            <a:off x="443772" y="4620834"/>
            <a:ext cx="3558073" cy="1415772"/>
          </a:xfrm>
          <a:prstGeom prst="rect">
            <a:avLst/>
          </a:prstGeom>
          <a:noFill/>
        </p:spPr>
        <p:txBody>
          <a:bodyPr wrap="square">
            <a:spAutoFit/>
          </a:bodyPr>
          <a:lstStyle/>
          <a:p>
            <a:pPr marL="0" marR="0">
              <a:spcBef>
                <a:spcPts val="0"/>
              </a:spcBef>
              <a:spcAft>
                <a:spcPts val="0"/>
              </a:spcAft>
            </a:pPr>
            <a:r>
              <a:rPr lang="cs-CZ" sz="1400" b="1" dirty="0">
                <a:effectLst/>
                <a:latin typeface="Calibri" panose="020F0502020204030204" pitchFamily="34" charset="0"/>
              </a:rPr>
              <a:t>kde </a:t>
            </a:r>
          </a:p>
          <a:p>
            <a:pPr marL="285750" marR="0" indent="-285750">
              <a:spcBef>
                <a:spcPts val="0"/>
              </a:spcBef>
              <a:spcAft>
                <a:spcPts val="0"/>
              </a:spcAft>
              <a:buFont typeface="Arial" panose="020B0604020202020204" pitchFamily="34" charset="0"/>
              <a:buChar char="•"/>
            </a:pPr>
            <a:r>
              <a:rPr lang="cs-CZ" sz="1800" b="1" dirty="0">
                <a:effectLst/>
                <a:highlight>
                  <a:srgbClr val="FFFF00"/>
                </a:highlight>
                <a:latin typeface="Calibri" panose="020F0502020204030204" pitchFamily="34" charset="0"/>
              </a:rPr>
              <a:t>a</a:t>
            </a:r>
            <a:r>
              <a:rPr lang="cs-CZ" sz="1800" b="1" dirty="0">
                <a:effectLst/>
                <a:latin typeface="Calibri" panose="020F0502020204030204" pitchFamily="34" charset="0"/>
              </a:rPr>
              <a:t> je průměrný sklon ke spotřebě, </a:t>
            </a:r>
          </a:p>
          <a:p>
            <a:pPr marL="285750" marR="0" indent="-285750">
              <a:spcBef>
                <a:spcPts val="0"/>
              </a:spcBef>
              <a:spcAft>
                <a:spcPts val="0"/>
              </a:spcAft>
              <a:buFont typeface="Arial" panose="020B0604020202020204" pitchFamily="34" charset="0"/>
              <a:buChar char="•"/>
            </a:pPr>
            <a:r>
              <a:rPr lang="cs-CZ" sz="1800" b="1" dirty="0">
                <a:effectLst/>
                <a:highlight>
                  <a:srgbClr val="FFFF00"/>
                </a:highlight>
                <a:latin typeface="Calibri" panose="020F0502020204030204" pitchFamily="34" charset="0"/>
              </a:rPr>
              <a:t>c </a:t>
            </a:r>
            <a:r>
              <a:rPr lang="cs-CZ" sz="1800" b="1" dirty="0">
                <a:effectLst/>
                <a:latin typeface="Calibri" panose="020F0502020204030204" pitchFamily="34" charset="0"/>
              </a:rPr>
              <a:t>— mezní sklon ke spotřebě, pro který platí 0 &lt; c &lt; 1. </a:t>
            </a:r>
          </a:p>
        </p:txBody>
      </p:sp>
    </p:spTree>
    <p:extLst>
      <p:ext uri="{BB962C8B-B14F-4D97-AF65-F5344CB8AC3E}">
        <p14:creationId xmlns:p14="http://schemas.microsoft.com/office/powerpoint/2010/main" val="225728395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946673"/>
            <a:ext cx="8749581" cy="5436875"/>
          </a:xfrm>
          <a:prstGeom prst="rect">
            <a:avLst/>
          </a:prstGeom>
          <a:noFill/>
          <a:ln>
            <a:noFill/>
          </a:ln>
        </p:spPr>
        <p:txBody>
          <a:bodyPr spcFirstLastPara="1" wrap="square" lIns="91425" tIns="45700" rIns="91425" bIns="45700" anchor="t" anchorCtr="0">
            <a:normAutofit fontScale="92500" lnSpcReduction="10000"/>
          </a:bodyPr>
          <a:lstStyle/>
          <a:p>
            <a:pPr algn="just"/>
            <a:r>
              <a:rPr lang="cs-CZ" sz="2800" b="1" dirty="0">
                <a:latin typeface="Calibri" panose="020F0502020204030204" pitchFamily="34" charset="0"/>
                <a:ea typeface="Calibri" panose="020F0502020204030204" pitchFamily="34" charset="0"/>
                <a:cs typeface="Calibri" panose="020F0502020204030204" pitchFamily="34" charset="0"/>
              </a:rPr>
              <a:t>Nutná – teorie spotřeby se solidnějšími mikroekonomickými základy. </a:t>
            </a:r>
          </a:p>
          <a:p>
            <a:pPr algn="just"/>
            <a:r>
              <a:rPr lang="cs-CZ" sz="2800" b="1" dirty="0">
                <a:latin typeface="Calibri" panose="020F0502020204030204" pitchFamily="34" charset="0"/>
                <a:ea typeface="Calibri" panose="020F0502020204030204" pitchFamily="34" charset="0"/>
                <a:cs typeface="Calibri" panose="020F0502020204030204" pitchFamily="34" charset="0"/>
              </a:rPr>
              <a:t>Současnost: vysvětlení dlouhodobé spotřební funkce – tři modely: </a:t>
            </a:r>
          </a:p>
          <a:p>
            <a:pPr marL="806450" indent="-692150" algn="just">
              <a:buFont typeface="+mj-lt"/>
              <a:buAutoNum type="arabicPeriod"/>
            </a:pPr>
            <a:r>
              <a:rPr lang="cs-CZ" sz="2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Fisherův</a:t>
            </a: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 model </a:t>
            </a:r>
            <a:r>
              <a:rPr lang="cs-CZ" sz="2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mezičasové</a:t>
            </a: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 volby, </a:t>
            </a:r>
          </a:p>
          <a:p>
            <a:pPr marL="806450" indent="-692150" algn="just">
              <a:buFont typeface="+mj-lt"/>
              <a:buAutoNum type="arabicPeriod"/>
            </a:pPr>
            <a:r>
              <a:rPr lang="cs-CZ" sz="2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Modiglianiho-Brumbergova</a:t>
            </a: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 hypotéza životního cyklu </a:t>
            </a:r>
          </a:p>
          <a:p>
            <a:pPr marL="806450" indent="-692150" algn="just">
              <a:buFont typeface="+mj-lt"/>
              <a:buAutoNum type="arabicPeriod"/>
            </a:pP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a </a:t>
            </a:r>
            <a:r>
              <a:rPr lang="cs-CZ" sz="2800" b="1" dirty="0" err="1">
                <a:highlight>
                  <a:srgbClr val="FFFF00"/>
                </a:highlight>
                <a:latin typeface="Calibri" panose="020F0502020204030204" pitchFamily="34" charset="0"/>
                <a:ea typeface="Calibri" panose="020F0502020204030204" pitchFamily="34" charset="0"/>
                <a:cs typeface="Calibri" panose="020F0502020204030204" pitchFamily="34" charset="0"/>
              </a:rPr>
              <a:t>Friedmanova</a:t>
            </a: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 hypotéza permanentního důchodu. </a:t>
            </a:r>
          </a:p>
          <a:p>
            <a:pPr marL="114300" indent="0" algn="just">
              <a:buNone/>
            </a:pPr>
            <a:r>
              <a:rPr lang="cs-CZ" sz="2800" b="1" dirty="0">
                <a:latin typeface="Calibri" panose="020F0502020204030204" pitchFamily="34" charset="0"/>
                <a:ea typeface="Calibri" panose="020F0502020204030204" pitchFamily="34" charset="0"/>
                <a:cs typeface="Calibri" panose="020F0502020204030204" pitchFamily="34" charset="0"/>
              </a:rPr>
              <a:t> </a:t>
            </a:r>
          </a:p>
          <a:p>
            <a:pPr algn="just">
              <a:buFont typeface="Wingdings" panose="05000000000000000000" pitchFamily="2" charset="2"/>
              <a:buChar char="v"/>
            </a:pPr>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Model </a:t>
            </a:r>
            <a:r>
              <a:rPr lang="cs-CZ"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mezičasové</a:t>
            </a:r>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volby </a:t>
            </a:r>
          </a:p>
          <a:p>
            <a:pPr algn="just"/>
            <a:r>
              <a:rPr lang="cs-CZ" sz="2800" b="1" dirty="0">
                <a:latin typeface="Calibri" panose="020F0502020204030204" pitchFamily="34" charset="0"/>
                <a:ea typeface="Calibri" panose="020F0502020204030204" pitchFamily="34" charset="0"/>
                <a:cs typeface="Calibri" panose="020F0502020204030204" pitchFamily="34" charset="0"/>
              </a:rPr>
              <a:t>Základy teorie volby – Irving </a:t>
            </a:r>
            <a:r>
              <a:rPr lang="cs-CZ" sz="2800" b="1" dirty="0" err="1">
                <a:latin typeface="Calibri" panose="020F0502020204030204" pitchFamily="34" charset="0"/>
                <a:ea typeface="Calibri" panose="020F0502020204030204" pitchFamily="34" charset="0"/>
                <a:cs typeface="Calibri" panose="020F0502020204030204" pitchFamily="34" charset="0"/>
              </a:rPr>
              <a:t>Fisher</a:t>
            </a:r>
            <a:r>
              <a:rPr lang="cs-CZ" sz="2800" b="1" dirty="0">
                <a:latin typeface="Calibri" panose="020F0502020204030204" pitchFamily="34" charset="0"/>
                <a:ea typeface="Calibri" panose="020F0502020204030204" pitchFamily="34" charset="0"/>
                <a:cs typeface="Calibri" panose="020F0502020204030204" pitchFamily="34" charset="0"/>
              </a:rPr>
              <a:t> ve své knize </a:t>
            </a:r>
            <a:r>
              <a:rPr lang="cs-CZ"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Teorie úroku (1930): </a:t>
            </a:r>
          </a:p>
          <a:p>
            <a:pPr algn="just">
              <a:buFont typeface="Wingdings" panose="05000000000000000000" pitchFamily="2" charset="2"/>
              <a:buChar char="Ø"/>
            </a:pPr>
            <a:r>
              <a:rPr lang="cs-CZ" sz="2800" b="1" dirty="0">
                <a:latin typeface="Calibri" panose="020F0502020204030204" pitchFamily="34" charset="0"/>
                <a:ea typeface="Calibri" panose="020F0502020204030204" pitchFamily="34" charset="0"/>
                <a:cs typeface="Calibri" panose="020F0502020204030204" pitchFamily="34" charset="0"/>
              </a:rPr>
              <a:t>teorie umožňuje objasnit </a:t>
            </a:r>
            <a:r>
              <a:rPr lang="cs-CZ" sz="2800" b="1" dirty="0">
                <a:highlight>
                  <a:srgbClr val="FFFF00"/>
                </a:highlight>
                <a:latin typeface="Calibri" panose="020F0502020204030204" pitchFamily="34" charset="0"/>
                <a:ea typeface="Calibri" panose="020F0502020204030204" pitchFamily="34" charset="0"/>
                <a:cs typeface="Calibri" panose="020F0502020204030204" pitchFamily="34" charset="0"/>
              </a:rPr>
              <a:t>rozhodování člověka mezi přítomnou a budoucí spotřebou.</a:t>
            </a:r>
            <a:endParaRPr lang="cs-CZ" sz="2800" dirty="0">
              <a:highlight>
                <a:srgbClr val="FFFF00"/>
              </a:highlight>
              <a:latin typeface="Times New Roman" panose="02020603050405020304" pitchFamily="18" charset="0"/>
              <a:cs typeface="Times New Roman" panose="02020603050405020304" pitchFamily="18"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494831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126999" y="1337675"/>
            <a:ext cx="8749581" cy="5396611"/>
          </a:xfrm>
          <a:prstGeom prst="rect">
            <a:avLst/>
          </a:prstGeom>
          <a:noFill/>
          <a:ln>
            <a:noFill/>
          </a:ln>
        </p:spPr>
        <p:txBody>
          <a:bodyPr spcFirstLastPara="1" wrap="square" lIns="91425" tIns="45700" rIns="91425" bIns="45700" anchor="t" anchorCtr="0">
            <a:normAutofit fontScale="32500" lnSpcReduction="20000"/>
          </a:bodyPr>
          <a:lstStyle/>
          <a:p>
            <a:pPr algn="just"/>
            <a:r>
              <a:rPr lang="cs-CZ" sz="5500" b="1" dirty="0">
                <a:latin typeface="Calibri" panose="020F0502020204030204" pitchFamily="34" charset="0"/>
                <a:ea typeface="Calibri" panose="020F0502020204030204" pitchFamily="34" charset="0"/>
                <a:cs typeface="Calibri" panose="020F0502020204030204" pitchFamily="34" charset="0"/>
              </a:rPr>
              <a:t>Obr. 3 — 2. Kniha: Kolik bude pan Horáček spořit, záleží na jeho </a:t>
            </a: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subjektivních preferencích ohledně přítomné a budoucí spotřeby:– vtěleny do indiferenčních křivek člověka.</a:t>
            </a:r>
          </a:p>
          <a:p>
            <a:pPr algn="just">
              <a:buFont typeface="Wingdings" panose="05000000000000000000" pitchFamily="2" charset="2"/>
              <a:buChar char="ü"/>
            </a:pPr>
            <a:r>
              <a:rPr lang="cs-CZ" sz="5500" b="1" dirty="0">
                <a:solidFill>
                  <a:srgbClr val="FF0000"/>
                </a:solidFill>
                <a:latin typeface="Calibri" panose="020F0502020204030204" pitchFamily="34" charset="0"/>
                <a:ea typeface="Calibri" panose="020F0502020204030204" pitchFamily="34" charset="0"/>
                <a:cs typeface="Calibri" panose="020F0502020204030204" pitchFamily="34" charset="0"/>
              </a:rPr>
              <a:t>Indiferenční křivka </a:t>
            </a:r>
            <a:r>
              <a:rPr lang="cs-CZ" sz="5500" b="1" dirty="0">
                <a:latin typeface="Calibri" panose="020F0502020204030204" pitchFamily="34" charset="0"/>
                <a:ea typeface="Calibri" panose="020F0502020204030204" pitchFamily="34" charset="0"/>
                <a:cs typeface="Calibri" panose="020F0502020204030204" pitchFamily="34" charset="0"/>
              </a:rPr>
              <a:t>– kombinace přítomné a budoucí spotřeby, které jsou pro pana Horáčka stejně uspokojivé. Výše položené indiferenční křivky = vyšší uspokojeni;</a:t>
            </a:r>
          </a:p>
          <a:p>
            <a:pPr algn="just">
              <a:buFont typeface="Wingdings" panose="05000000000000000000" pitchFamily="2" charset="2"/>
              <a:buChar char="ü"/>
            </a:pPr>
            <a:r>
              <a:rPr lang="cs-CZ" sz="5500" b="1" dirty="0">
                <a:latin typeface="Calibri" panose="020F0502020204030204" pitchFamily="34" charset="0"/>
                <a:ea typeface="Calibri" panose="020F0502020204030204" pitchFamily="34" charset="0"/>
                <a:cs typeface="Calibri" panose="020F0502020204030204" pitchFamily="34" charset="0"/>
              </a:rPr>
              <a:t>Avšak je omezen </a:t>
            </a:r>
            <a:r>
              <a:rPr lang="cs-CZ" sz="55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mezičasovým</a:t>
            </a:r>
            <a:r>
              <a:rPr lang="cs-CZ" sz="5500" b="1" dirty="0">
                <a:solidFill>
                  <a:srgbClr val="FF0000"/>
                </a:solidFill>
                <a:latin typeface="Calibri" panose="020F0502020204030204" pitchFamily="34" charset="0"/>
                <a:ea typeface="Calibri" panose="020F0502020204030204" pitchFamily="34" charset="0"/>
                <a:cs typeface="Calibri" panose="020F0502020204030204" pitchFamily="34" charset="0"/>
              </a:rPr>
              <a:t> rozpočtovým omezením</a:t>
            </a:r>
            <a:r>
              <a:rPr lang="cs-CZ" sz="5500" b="1" dirty="0">
                <a:latin typeface="Calibri" panose="020F0502020204030204" pitchFamily="34" charset="0"/>
                <a:ea typeface="Calibri" panose="020F0502020204030204" pitchFamily="34" charset="0"/>
                <a:cs typeface="Calibri" panose="020F0502020204030204" pitchFamily="34" charset="0"/>
              </a:rPr>
              <a:t>: dáno jeho přítomným a budoucím důchodem a úrokovou mírou – </a:t>
            </a: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přímka a:</a:t>
            </a:r>
          </a:p>
          <a:p>
            <a:pPr algn="just">
              <a:buFont typeface="Wingdings" panose="05000000000000000000" pitchFamily="2" charset="2"/>
              <a:buChar char="§"/>
            </a:pPr>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cs-CZ" sz="5500" b="1" dirty="0">
                <a:latin typeface="Calibri" panose="020F0502020204030204" pitchFamily="34" charset="0"/>
                <a:ea typeface="Calibri" panose="020F0502020204030204" pitchFamily="34" charset="0"/>
                <a:cs typeface="Calibri" panose="020F0502020204030204" pitchFamily="34" charset="0"/>
              </a:rPr>
              <a:t>Dvě období — přítomnost a budoucnost. </a:t>
            </a:r>
          </a:p>
          <a:p>
            <a:pPr marL="720725" indent="-606425" algn="just">
              <a:buFont typeface="+mj-lt"/>
              <a:buAutoNum type="arabicPeriod"/>
            </a:pP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Spotřebuje celý přítomný důchod </a:t>
            </a:r>
            <a:r>
              <a:rPr lang="cs-CZ" sz="5500" b="1" dirty="0">
                <a:latin typeface="Calibri" panose="020F0502020204030204" pitchFamily="34" charset="0"/>
                <a:ea typeface="Calibri" panose="020F0502020204030204" pitchFamily="34" charset="0"/>
                <a:cs typeface="Calibri" panose="020F0502020204030204" pitchFamily="34" charset="0"/>
              </a:rPr>
              <a:t>– nespořil by: </a:t>
            </a: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bod A, </a:t>
            </a:r>
            <a:r>
              <a:rPr lang="cs-CZ" sz="5500" b="1" dirty="0">
                <a:latin typeface="Calibri" panose="020F0502020204030204" pitchFamily="34" charset="0"/>
                <a:ea typeface="Calibri" panose="020F0502020204030204" pitchFamily="34" charset="0"/>
                <a:cs typeface="Calibri" panose="020F0502020204030204" pitchFamily="34" charset="0"/>
              </a:rPr>
              <a:t>kde je </a:t>
            </a:r>
            <a:r>
              <a:rPr lang="cs-CZ" sz="5500" b="1" dirty="0" err="1">
                <a:latin typeface="Calibri" panose="020F0502020204030204" pitchFamily="34" charset="0"/>
                <a:ea typeface="Calibri" panose="020F0502020204030204" pitchFamily="34" charset="0"/>
                <a:cs typeface="Calibri" panose="020F0502020204030204" pitchFamily="34" charset="0"/>
              </a:rPr>
              <a:t>mezičasové</a:t>
            </a:r>
            <a:r>
              <a:rPr lang="cs-CZ" sz="5500" b="1" dirty="0">
                <a:latin typeface="Calibri" panose="020F0502020204030204" pitchFamily="34" charset="0"/>
                <a:ea typeface="Calibri" panose="020F0502020204030204" pitchFamily="34" charset="0"/>
                <a:cs typeface="Calibri" panose="020F0502020204030204" pitchFamily="34" charset="0"/>
              </a:rPr>
              <a:t> rozložení spotřeby = její rozložení mezi přítomnost a budoucnost – stejné jako </a:t>
            </a:r>
            <a:r>
              <a:rPr lang="cs-CZ" sz="5500" b="1" dirty="0" err="1">
                <a:latin typeface="Calibri" panose="020F0502020204030204" pitchFamily="34" charset="0"/>
                <a:ea typeface="Calibri" panose="020F0502020204030204" pitchFamily="34" charset="0"/>
                <a:cs typeface="Calibri" panose="020F0502020204030204" pitchFamily="34" charset="0"/>
              </a:rPr>
              <a:t>mezičasové</a:t>
            </a:r>
            <a:r>
              <a:rPr lang="cs-CZ" sz="5500" b="1" dirty="0">
                <a:latin typeface="Calibri" panose="020F0502020204030204" pitchFamily="34" charset="0"/>
                <a:ea typeface="Calibri" panose="020F0502020204030204" pitchFamily="34" charset="0"/>
                <a:cs typeface="Calibri" panose="020F0502020204030204" pitchFamily="34" charset="0"/>
              </a:rPr>
              <a:t> rozložení důchodu. </a:t>
            </a:r>
          </a:p>
          <a:p>
            <a:pPr marL="720725" indent="-606425" algn="just">
              <a:buFont typeface="+mj-lt"/>
              <a:buAutoNum type="arabicPeriod"/>
            </a:pP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Spoří </a:t>
            </a:r>
            <a:r>
              <a:rPr lang="cs-CZ" sz="5500" b="1" dirty="0">
                <a:latin typeface="Calibri" panose="020F0502020204030204" pitchFamily="34" charset="0"/>
                <a:ea typeface="Calibri" panose="020F0502020204030204" pitchFamily="34" charset="0"/>
                <a:cs typeface="Calibri" panose="020F0502020204030204" pitchFamily="34" charset="0"/>
              </a:rPr>
              <a:t>100 tisíc korun, snížil by přítomnou spotřebu z 200 na 100 tis. a zvýšil by budoucí spotřebu o 100 000 x (1 + 0,05) = 105 000, tj. na 205 tis.= </a:t>
            </a: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bod B. </a:t>
            </a:r>
          </a:p>
          <a:p>
            <a:pPr marL="720725" indent="-606425" algn="just">
              <a:buFont typeface="+mj-lt"/>
              <a:buAutoNum type="arabicPeriod"/>
            </a:pPr>
            <a:r>
              <a:rPr lang="cs-CZ" sz="5500" b="1" dirty="0">
                <a:latin typeface="Calibri" panose="020F0502020204030204" pitchFamily="34" charset="0"/>
                <a:ea typeface="Calibri" panose="020F0502020204030204" pitchFamily="34" charset="0"/>
                <a:cs typeface="Calibri" panose="020F0502020204030204" pitchFamily="34" charset="0"/>
              </a:rPr>
              <a:t>V přítomnosti spotřebovává víc než činí jeho přítomný důchod, např. o 50 tis., </a:t>
            </a: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vypůjčí si </a:t>
            </a:r>
            <a:r>
              <a:rPr lang="cs-CZ" sz="5500" b="1" dirty="0">
                <a:latin typeface="Calibri" panose="020F0502020204030204" pitchFamily="34" charset="0"/>
                <a:ea typeface="Calibri" panose="020F0502020204030204" pitchFamily="34" charset="0"/>
                <a:cs typeface="Calibri" panose="020F0502020204030204" pitchFamily="34" charset="0"/>
              </a:rPr>
              <a:t>5% úrok. sazba): přítomná spotřeba vzrostla na 250 tis., ale budoucí spotřeba by se snížila o 50 000 x (1+ 0,05) = 52 500, tj. ze 100 000 na 47 500 = </a:t>
            </a: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bod C.</a:t>
            </a:r>
          </a:p>
          <a:p>
            <a:pPr algn="just">
              <a:buFont typeface="Wingdings" panose="05000000000000000000" pitchFamily="2" charset="2"/>
              <a:buChar char="Ø"/>
            </a:pPr>
            <a:r>
              <a:rPr lang="cs-CZ" sz="5500" b="1" dirty="0">
                <a:latin typeface="Calibri" panose="020F0502020204030204" pitchFamily="34" charset="0"/>
                <a:ea typeface="Calibri" panose="020F0502020204030204" pitchFamily="34" charset="0"/>
                <a:cs typeface="Calibri" panose="020F0502020204030204" pitchFamily="34" charset="0"/>
              </a:rPr>
              <a:t>Spojením bodů = </a:t>
            </a:r>
            <a:r>
              <a:rPr lang="cs-CZ" sz="5500" b="1" dirty="0">
                <a:highlight>
                  <a:srgbClr val="FFFF00"/>
                </a:highlight>
                <a:latin typeface="Calibri" panose="020F0502020204030204" pitchFamily="34" charset="0"/>
                <a:ea typeface="Calibri" panose="020F0502020204030204" pitchFamily="34" charset="0"/>
                <a:cs typeface="Calibri" panose="020F0502020204030204" pitchFamily="34" charset="0"/>
              </a:rPr>
              <a:t>přímka a:  </a:t>
            </a:r>
            <a:r>
              <a:rPr lang="cs-CZ" sz="5500" b="1" dirty="0">
                <a:latin typeface="Calibri" panose="020F0502020204030204" pitchFamily="34" charset="0"/>
                <a:ea typeface="Calibri" panose="020F0502020204030204" pitchFamily="34" charset="0"/>
                <a:cs typeface="Calibri" panose="020F0502020204030204" pitchFamily="34" charset="0"/>
              </a:rPr>
              <a:t>Její vzdálenost od počátku souřadnic závisí na důchodu, sklon = (1 + r), r – úroková míra. </a:t>
            </a:r>
          </a:p>
          <a:p>
            <a:pPr marL="1028700" indent="-914400" algn="just">
              <a:buFont typeface="+mj-lt"/>
              <a:buAutoNum type="arabicPeriod"/>
            </a:pPr>
            <a:endParaRPr lang="cs-CZ" sz="48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Ø"/>
            </a:pPr>
            <a:endParaRPr lang="cs-CZ" sz="4800" b="1"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567D1754-2AD6-4A93-A76A-AAC64C2DE960}"/>
              </a:ext>
            </a:extLst>
          </p:cNvPr>
          <p:cNvSpPr>
            <a:spLocks noGrp="1"/>
          </p:cNvSpPr>
          <p:nvPr>
            <p:ph type="title"/>
          </p:nvPr>
        </p:nvSpPr>
        <p:spPr>
          <a:xfrm>
            <a:off x="457200" y="474452"/>
            <a:ext cx="8229600" cy="767751"/>
          </a:xfrm>
        </p:spPr>
        <p:txBody>
          <a:bodyPr>
            <a:normAutofit/>
          </a:bodyPr>
          <a:lstStyle/>
          <a:p>
            <a:pPr algn="just"/>
            <a:r>
              <a:rPr lang="cs-CZ" sz="3600" b="1" dirty="0">
                <a:solidFill>
                  <a:srgbClr val="FF0000"/>
                </a:solidFill>
                <a:latin typeface="Calibri" panose="020F0502020204030204" pitchFamily="34" charset="0"/>
                <a:ea typeface="Calibri" panose="020F0502020204030204" pitchFamily="34" charset="0"/>
                <a:cs typeface="Calibri" panose="020F0502020204030204" pitchFamily="34" charset="0"/>
              </a:rPr>
              <a:t>Model </a:t>
            </a:r>
            <a:r>
              <a:rPr lang="cs-CZ"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mezičasové</a:t>
            </a:r>
            <a:r>
              <a:rPr lang="cs-CZ"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volby </a:t>
            </a:r>
          </a:p>
        </p:txBody>
      </p:sp>
    </p:spTree>
    <p:extLst>
      <p:ext uri="{BB962C8B-B14F-4D97-AF65-F5344CB8AC3E}">
        <p14:creationId xmlns:p14="http://schemas.microsoft.com/office/powerpoint/2010/main" val="419627824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6400799" y="1132477"/>
            <a:ext cx="2532665" cy="4717533"/>
          </a:xfrm>
          <a:prstGeom prst="rect">
            <a:avLst/>
          </a:prstGeom>
          <a:noFill/>
          <a:ln>
            <a:noFill/>
          </a:ln>
        </p:spPr>
        <p:txBody>
          <a:bodyPr spcFirstLastPara="1" wrap="square" lIns="91425" tIns="45700" rIns="91425" bIns="45700" anchor="t" anchorCtr="0">
            <a:normAutofit/>
          </a:bodyPr>
          <a:lstStyle/>
          <a:p>
            <a:pPr marL="457200" marR="0" lvl="0" indent="-342900" algn="just" defTabSz="914400" rtl="0" eaLnBrk="1" fontAlgn="auto" latinLnBrk="0" hangingPunct="1">
              <a:lnSpc>
                <a:spcPct val="100000"/>
              </a:lnSpc>
              <a:spcBef>
                <a:spcPts val="360"/>
              </a:spcBef>
              <a:spcAft>
                <a:spcPts val="0"/>
              </a:spcAft>
              <a:buClr>
                <a:srgbClr val="000000"/>
              </a:buClr>
              <a:buSzPts val="1800"/>
              <a:buFont typeface="Wingdings" panose="05000000000000000000" pitchFamily="2" charset="2"/>
              <a:buChar char="Ø"/>
              <a:tabLst/>
              <a:defRPr/>
            </a:pPr>
            <a:r>
              <a:rPr kumimoji="0" lang="cs-CZ"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Horáčkova optimální kombinace přítomné a budoucí spotřeby = </a:t>
            </a:r>
            <a:r>
              <a:rPr kumimoji="0" lang="cs-CZ" sz="1600" b="1" i="0" u="none" strike="noStrike" kern="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sym typeface="Calibri"/>
              </a:rPr>
              <a:t>bod E: </a:t>
            </a:r>
            <a:r>
              <a:rPr kumimoji="0" lang="cs-CZ" sz="1600" b="1"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přímka spotřebních možností a dotýká nejvyšší dosažitelné indiferenční křivky: </a:t>
            </a:r>
            <a:r>
              <a:rPr kumimoji="0" lang="cs-CZ"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spoří z přítomného důchodu 40 tis. korun: dělí svou celoživotní spotřebu mezi přítomnost a budoucnost v poměru 160 tis. a 142 tis. </a:t>
            </a:r>
          </a:p>
          <a:p>
            <a:pPr algn="just">
              <a:buFont typeface="Wingdings" panose="05000000000000000000" pitchFamily="2" charset="2"/>
              <a:buChar char="Ø"/>
            </a:pPr>
            <a:endParaRPr lang="cs-CZ" sz="4800" b="1" dirty="0">
              <a:latin typeface="Calibri" panose="020F0502020204030204" pitchFamily="34" charset="0"/>
              <a:ea typeface="Calibri" panose="020F0502020204030204" pitchFamily="34" charset="0"/>
              <a:cs typeface="Calibri" panose="020F050202020403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4/32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C349CA7A-A9D2-0F48-BB06-C150C563D818}"/>
              </a:ext>
            </a:extLst>
          </p:cNvPr>
          <p:cNvPicPr>
            <a:picLocks noChangeAspect="1"/>
          </p:cNvPicPr>
          <p:nvPr/>
        </p:nvPicPr>
        <p:blipFill>
          <a:blip r:embed="rId3"/>
          <a:stretch>
            <a:fillRect/>
          </a:stretch>
        </p:blipFill>
        <p:spPr>
          <a:xfrm>
            <a:off x="210536" y="809396"/>
            <a:ext cx="6502236" cy="5279738"/>
          </a:xfrm>
          <a:prstGeom prst="rect">
            <a:avLst/>
          </a:prstGeom>
        </p:spPr>
      </p:pic>
      <p:sp>
        <p:nvSpPr>
          <p:cNvPr id="7" name="Title 1">
            <a:extLst>
              <a:ext uri="{FF2B5EF4-FFF2-40B4-BE49-F238E27FC236}">
                <a16:creationId xmlns:a16="http://schemas.microsoft.com/office/drawing/2014/main" id="{F3F1EA69-B2C0-6FEB-00EC-37E3595F0242}"/>
              </a:ext>
            </a:extLst>
          </p:cNvPr>
          <p:cNvSpPr>
            <a:spLocks noGrp="1"/>
          </p:cNvSpPr>
          <p:nvPr>
            <p:ph type="title"/>
          </p:nvPr>
        </p:nvSpPr>
        <p:spPr>
          <a:xfrm>
            <a:off x="4163209" y="364726"/>
            <a:ext cx="4286922" cy="767751"/>
          </a:xfrm>
        </p:spPr>
        <p:txBody>
          <a:bodyPr>
            <a:noAutofit/>
          </a:bodyPr>
          <a:lstStyle/>
          <a:p>
            <a:pPr algn="just"/>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Model </a:t>
            </a:r>
            <a:r>
              <a:rPr lang="cs-CZ"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mezičasové</a:t>
            </a:r>
            <a:r>
              <a:rPr lang="cs-CZ"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volby </a:t>
            </a:r>
          </a:p>
        </p:txBody>
      </p:sp>
    </p:spTree>
    <p:extLst>
      <p:ext uri="{BB962C8B-B14F-4D97-AF65-F5344CB8AC3E}">
        <p14:creationId xmlns:p14="http://schemas.microsoft.com/office/powerpoint/2010/main" val="343271845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25318</TotalTime>
  <Words>7706</Words>
  <Application>Microsoft Office PowerPoint</Application>
  <PresentationFormat>On-screen Show (4:3)</PresentationFormat>
  <Paragraphs>594</Paragraphs>
  <Slides>56</Slides>
  <Notes>56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Arial</vt:lpstr>
      <vt:lpstr>Calibri</vt:lpstr>
      <vt:lpstr>Corbel</vt:lpstr>
      <vt:lpstr>Courier New</vt:lpstr>
      <vt:lpstr>Times New Roman</vt:lpstr>
      <vt:lpstr>Wingdings</vt:lpstr>
      <vt:lpstr>Office Theme</vt:lpstr>
      <vt:lpstr>1_Office Theme</vt:lpstr>
      <vt:lpstr>Makroekonomie II  2. Trh zboží: Spotřeba a úspory, investice a čistý vývoz. Multiplikátory.  XMAK2</vt:lpstr>
      <vt:lpstr>Statický model dlouhého období – 3 předpoklady:  </vt:lpstr>
      <vt:lpstr> Trh zboží - spotřeba a úspory  Spotřební funkce </vt:lpstr>
      <vt:lpstr>Keynesiánská spotřební funkce</vt:lpstr>
      <vt:lpstr>Keynesiánská spotřební funkce</vt:lpstr>
      <vt:lpstr>Keynesiánská spotřební funkce</vt:lpstr>
      <vt:lpstr>PowerPoint Presentation</vt:lpstr>
      <vt:lpstr>Model mezičasové volby </vt:lpstr>
      <vt:lpstr>Model mezičasové volby </vt:lpstr>
      <vt:lpstr>1. Vliv změny DŮCHODU na mezičasovou volbu </vt:lpstr>
      <vt:lpstr>2. Vliv změny úrokové míry na mezičasovou volbu </vt:lpstr>
      <vt:lpstr>PowerPoint Presentation</vt:lpstr>
      <vt:lpstr>PowerPoint Presentation</vt:lpstr>
      <vt:lpstr>Hypotéza životního cyklu </vt:lpstr>
      <vt:lpstr>Hypotéza životního cyklu </vt:lpstr>
      <vt:lpstr>Spotřeba v průběhu hospodářského cyklu </vt:lpstr>
      <vt:lpstr>Hypotéza permanentního důchodu </vt:lpstr>
      <vt:lpstr>Hypotéza permanentního důchodu </vt:lpstr>
      <vt:lpstr>Hypotéza permanentního důchodu </vt:lpstr>
      <vt:lpstr>Hypotéza permanentního důchodu </vt:lpstr>
      <vt:lpstr>Hypotéza permanentního důchodu </vt:lpstr>
      <vt:lpstr>Tři základní modely spotřební funkce - shrnutí</vt:lpstr>
      <vt:lpstr>Funkce úspor </vt:lpstr>
      <vt:lpstr>Shrnutí</vt:lpstr>
      <vt:lpstr>Shrnutí</vt:lpstr>
      <vt:lpstr>Investice a čistý vývoz: INVESTIČNÍ FUNKCE </vt:lpstr>
      <vt:lpstr>Investice a čistý vývoz: INVESTIČNÍ FUNKCE </vt:lpstr>
      <vt:lpstr>INVESTIČNÍ FUNKCE: Náklady investice</vt:lpstr>
      <vt:lpstr>INVESTIČNÍ FUNKCE</vt:lpstr>
      <vt:lpstr>INVESTIČNÍ FUNKCE</vt:lpstr>
      <vt:lpstr>Tobinovo q</vt:lpstr>
      <vt:lpstr>Tobinovo q</vt:lpstr>
      <vt:lpstr>Tobinovo q</vt:lpstr>
      <vt:lpstr> Trh zapůjčitelných fondů </vt:lpstr>
      <vt:lpstr> Trh zapůjčitelných fondů </vt:lpstr>
      <vt:lpstr>PowerPoint Presentation</vt:lpstr>
      <vt:lpstr>PowerPoint Presentation</vt:lpstr>
      <vt:lpstr>Zahraniční investice a čistý vývoz </vt:lpstr>
      <vt:lpstr>Zahraniční investice a čistý vývoz </vt:lpstr>
      <vt:lpstr>Zahraniční investice a čistý vývoz </vt:lpstr>
      <vt:lpstr>Zahraniční investice a čistý vývoz </vt:lpstr>
      <vt:lpstr>Důsledky dovozu kapitálu na zahraniční obchod země</vt:lpstr>
      <vt:lpstr>ČISTÍ DOVOZCI KAPITÁLU a ČISTÍ DOVOZCI ZBOŽÍ</vt:lpstr>
      <vt:lpstr>VÝVOZCE KAPITÁLU </vt:lpstr>
      <vt:lpstr>VÝVOZCE KAPITÁLU </vt:lpstr>
      <vt:lpstr>SCHODKY VEŘEJNÝCH ROZPOČTŮ - VLIV NA BILANCI ZAHRANIČNÍHO OBCHODU </vt:lpstr>
      <vt:lpstr>ROVNOVÁHA TRHU ZBOŽÍ A SLUŽEB </vt:lpstr>
      <vt:lpstr>ROVNOVÁHA TRHU ZBOŽÍ A SLUŽEB </vt:lpstr>
      <vt:lpstr>ROVNOVÁHA TRHU ZBOŽÍ A SLUŽEB </vt:lpstr>
      <vt:lpstr>VELKÁ OTEVŘENÁ EKONOMIKA </vt:lpstr>
      <vt:lpstr>PRÉMIE ZA RIZIKO </vt:lpstr>
      <vt:lpstr>PRÉMIE ZA RIZIKO </vt:lpstr>
      <vt:lpstr>PRÉMIE ZA RIZIKO </vt:lpstr>
      <vt:lpstr>Shrnutí </vt:lpstr>
      <vt:lpstr>Shrnutí </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Strategická analýza XSAN</dc:title>
  <dc:creator>Škrabal Jaroslav</dc:creator>
  <cp:lastModifiedBy>Drastichová Magdaléna</cp:lastModifiedBy>
  <cp:revision>150</cp:revision>
  <dcterms:modified xsi:type="dcterms:W3CDTF">2024-10-02T20:53:06Z</dcterms:modified>
</cp:coreProperties>
</file>