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4" r:id="rId2"/>
  </p:sldMasterIdLst>
  <p:notesMasterIdLst>
    <p:notesMasterId r:id="rId46"/>
  </p:notesMasterIdLst>
  <p:sldIdLst>
    <p:sldId id="257" r:id="rId3"/>
    <p:sldId id="339" r:id="rId4"/>
    <p:sldId id="418" r:id="rId5"/>
    <p:sldId id="461" r:id="rId6"/>
    <p:sldId id="462" r:id="rId7"/>
    <p:sldId id="495" r:id="rId8"/>
    <p:sldId id="463" r:id="rId9"/>
    <p:sldId id="464" r:id="rId10"/>
    <p:sldId id="496" r:id="rId11"/>
    <p:sldId id="497" r:id="rId12"/>
    <p:sldId id="498" r:id="rId13"/>
    <p:sldId id="499" r:id="rId14"/>
    <p:sldId id="501" r:id="rId15"/>
    <p:sldId id="500" r:id="rId16"/>
    <p:sldId id="502" r:id="rId17"/>
    <p:sldId id="503" r:id="rId18"/>
    <p:sldId id="504" r:id="rId19"/>
    <p:sldId id="505" r:id="rId20"/>
    <p:sldId id="506" r:id="rId21"/>
    <p:sldId id="507" r:id="rId22"/>
    <p:sldId id="508" r:id="rId23"/>
    <p:sldId id="509" r:id="rId24"/>
    <p:sldId id="510" r:id="rId25"/>
    <p:sldId id="511" r:id="rId26"/>
    <p:sldId id="512" r:id="rId27"/>
    <p:sldId id="513" r:id="rId28"/>
    <p:sldId id="514" r:id="rId29"/>
    <p:sldId id="517" r:id="rId30"/>
    <p:sldId id="518" r:id="rId31"/>
    <p:sldId id="519" r:id="rId32"/>
    <p:sldId id="515" r:id="rId33"/>
    <p:sldId id="516" r:id="rId34"/>
    <p:sldId id="520" r:id="rId35"/>
    <p:sldId id="521" r:id="rId36"/>
    <p:sldId id="522" r:id="rId37"/>
    <p:sldId id="523" r:id="rId38"/>
    <p:sldId id="524" r:id="rId39"/>
    <p:sldId id="525" r:id="rId40"/>
    <p:sldId id="526" r:id="rId41"/>
    <p:sldId id="527" r:id="rId42"/>
    <p:sldId id="528" r:id="rId43"/>
    <p:sldId id="529" r:id="rId44"/>
    <p:sldId id="276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70621" autoAdjust="0"/>
  </p:normalViewPr>
  <p:slideViewPr>
    <p:cSldViewPr snapToGrid="0">
      <p:cViewPr varScale="1">
        <p:scale>
          <a:sx n="64" d="100"/>
          <a:sy n="64" d="100"/>
        </p:scale>
        <p:origin x="13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0F2D7-A17C-4307-BB5C-45F3BCD640D6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1DF3A-3D05-4752-846B-5F689D2410B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defRPr/>
            </a:pPr>
            <a:fld id="{00000000-1234-1234-1234-123412341234}" type="slidenum">
              <a:rPr kumimoji="0" lang="cs-CZ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r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E8B6F22B-E643-466A-DE5A-4EA82B1948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2560F475-ABE0-33D0-E4BC-ADD87A8D793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0FC3B027-C111-8E13-D216-D605C0A10D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380683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C0374FB3-93D5-2DCB-AD94-38D15E225E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DCDB047F-3ACF-C0C5-38F5-9D2E2934819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52DC17D3-139C-9E0A-1834-5258A87951D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92094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0DADFC41-61AE-E0F0-90C1-7B5F4D0C2C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BBFC6D7D-1AA0-7D0E-5D97-9E67D610BAC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AF54D665-6946-FC8A-474B-1323E7D1CB8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85963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C0B95DC7-35B9-2559-7E56-7AC4AC3DB8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B846A1B1-999A-D32A-5A35-E876951CAEB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C477125E-09CE-5683-5D0D-2F1D938C309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06504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3C3D29D7-EF16-4F00-73C7-BF4870F488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5A2C0A9D-6EB4-75EF-9E00-9DA2A98A276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860328EF-38B0-69DD-FFB5-6064054778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72871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5508B3D4-04A6-C039-4A2A-33B9F033CF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B3D1985A-CA3E-80C4-D20F-2211A5AA1C9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96D0A563-72B9-2448-F9CF-9C4A0F25556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07154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0E70BEA5-34C8-0B98-5F34-F7E3742C01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57671074-371A-DC3B-E0EB-86C0E831BD7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dirty="0"/>
              <a:t>https://e-news.cz/nazory/ceta-lafferova-krivka-aneb-proc-nelze-dane-zvysovat-vecne/</a:t>
            </a:r>
            <a:endParaRPr lang="cs-CZ" dirty="0"/>
          </a:p>
          <a:p>
            <a:endParaRPr lang="cs-CZ" dirty="0"/>
          </a:p>
          <a:p>
            <a:r>
              <a:rPr lang="en-GB" dirty="0" err="1"/>
              <a:t>Hlavní</a:t>
            </a:r>
            <a:r>
              <a:rPr lang="en-GB" dirty="0"/>
              <a:t> </a:t>
            </a:r>
            <a:r>
              <a:rPr lang="en-GB" dirty="0" err="1"/>
              <a:t>myšlenka</a:t>
            </a:r>
            <a:r>
              <a:rPr lang="en-GB" dirty="0"/>
              <a:t> za </a:t>
            </a:r>
            <a:r>
              <a:rPr lang="en-GB" dirty="0" err="1"/>
              <a:t>tímto</a:t>
            </a:r>
            <a:r>
              <a:rPr lang="en-GB" dirty="0"/>
              <a:t> </a:t>
            </a:r>
            <a:r>
              <a:rPr lang="en-GB" dirty="0" err="1"/>
              <a:t>modelem</a:t>
            </a:r>
            <a:r>
              <a:rPr lang="en-GB" dirty="0"/>
              <a:t> </a:t>
            </a:r>
            <a:r>
              <a:rPr lang="en-GB" dirty="0" err="1"/>
              <a:t>stojící</a:t>
            </a:r>
            <a:r>
              <a:rPr lang="en-GB" dirty="0"/>
              <a:t> je </a:t>
            </a:r>
            <a:r>
              <a:rPr lang="en-GB" dirty="0" err="1"/>
              <a:t>jednoduchá</a:t>
            </a:r>
            <a:r>
              <a:rPr lang="en-GB" dirty="0"/>
              <a:t> a – jak </a:t>
            </a:r>
            <a:r>
              <a:rPr lang="en-GB" dirty="0" err="1"/>
              <a:t>sám</a:t>
            </a:r>
            <a:r>
              <a:rPr lang="en-GB" dirty="0"/>
              <a:t> Laffer </a:t>
            </a:r>
            <a:r>
              <a:rPr lang="en-GB" dirty="0" err="1"/>
              <a:t>uvádí</a:t>
            </a:r>
            <a:r>
              <a:rPr lang="en-GB" dirty="0"/>
              <a:t> – </a:t>
            </a:r>
            <a:r>
              <a:rPr lang="en-GB" dirty="0" err="1"/>
              <a:t>rozhodně</a:t>
            </a:r>
            <a:r>
              <a:rPr lang="en-GB" dirty="0"/>
              <a:t> se </a:t>
            </a:r>
            <a:r>
              <a:rPr lang="en-GB" dirty="0" err="1"/>
              <a:t>nedá</a:t>
            </a:r>
            <a:r>
              <a:rPr lang="en-GB" dirty="0"/>
              <a:t> </a:t>
            </a:r>
            <a:r>
              <a:rPr lang="en-GB" dirty="0" err="1"/>
              <a:t>říci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by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nějakým</a:t>
            </a:r>
            <a:r>
              <a:rPr lang="en-GB" dirty="0"/>
              <a:t> </a:t>
            </a:r>
            <a:r>
              <a:rPr lang="en-GB" dirty="0" err="1"/>
              <a:t>novým</a:t>
            </a:r>
            <a:r>
              <a:rPr lang="en-GB" dirty="0"/>
              <a:t>, </a:t>
            </a:r>
            <a:r>
              <a:rPr lang="en-GB" dirty="0" err="1"/>
              <a:t>převratným</a:t>
            </a:r>
            <a:r>
              <a:rPr lang="en-GB" dirty="0"/>
              <a:t> </a:t>
            </a:r>
            <a:r>
              <a:rPr lang="en-GB" dirty="0" err="1"/>
              <a:t>objevem</a:t>
            </a:r>
            <a:r>
              <a:rPr lang="en-GB" dirty="0"/>
              <a:t>, </a:t>
            </a:r>
            <a:r>
              <a:rPr lang="en-GB" dirty="0" err="1"/>
              <a:t>nýbrž</a:t>
            </a:r>
            <a:r>
              <a:rPr lang="en-GB" dirty="0"/>
              <a:t> je </a:t>
            </a:r>
            <a:r>
              <a:rPr lang="en-GB" dirty="0" err="1"/>
              <a:t>velmi</a:t>
            </a:r>
            <a:r>
              <a:rPr lang="en-GB" dirty="0"/>
              <a:t> </a:t>
            </a:r>
            <a:r>
              <a:rPr lang="en-GB" dirty="0" err="1"/>
              <a:t>stará</a:t>
            </a:r>
            <a:r>
              <a:rPr lang="en-GB" dirty="0"/>
              <a:t>. Je </a:t>
            </a:r>
            <a:r>
              <a:rPr lang="en-GB" dirty="0" err="1"/>
              <a:t>evidentní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-li </a:t>
            </a:r>
            <a:r>
              <a:rPr lang="en-GB" dirty="0" err="1"/>
              <a:t>daňové</a:t>
            </a:r>
            <a:r>
              <a:rPr lang="en-GB" dirty="0"/>
              <a:t> </a:t>
            </a:r>
            <a:r>
              <a:rPr lang="en-GB" dirty="0" err="1"/>
              <a:t>sazby</a:t>
            </a:r>
            <a:r>
              <a:rPr lang="en-GB" dirty="0"/>
              <a:t> </a:t>
            </a:r>
            <a:r>
              <a:rPr lang="en-GB" dirty="0" err="1"/>
              <a:t>nulové</a:t>
            </a:r>
            <a:r>
              <a:rPr lang="en-GB" dirty="0"/>
              <a:t>, </a:t>
            </a:r>
            <a:r>
              <a:rPr lang="en-GB" dirty="0" err="1"/>
              <a:t>pak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celkový</a:t>
            </a:r>
            <a:r>
              <a:rPr lang="en-GB" dirty="0"/>
              <a:t> </a:t>
            </a:r>
            <a:r>
              <a:rPr lang="en-GB" dirty="0" err="1"/>
              <a:t>příjem</a:t>
            </a:r>
            <a:r>
              <a:rPr lang="en-GB" dirty="0"/>
              <a:t> </a:t>
            </a:r>
            <a:r>
              <a:rPr lang="en-GB" dirty="0" err="1"/>
              <a:t>vlády</a:t>
            </a:r>
            <a:r>
              <a:rPr lang="en-GB" dirty="0"/>
              <a:t> z </a:t>
            </a:r>
            <a:r>
              <a:rPr lang="en-GB" dirty="0" err="1"/>
              <a:t>daní</a:t>
            </a:r>
            <a:r>
              <a:rPr lang="en-GB" dirty="0"/>
              <a:t>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logicky</a:t>
            </a:r>
            <a:r>
              <a:rPr lang="en-GB" dirty="0"/>
              <a:t> </a:t>
            </a:r>
            <a:r>
              <a:rPr lang="en-GB" dirty="0" err="1"/>
              <a:t>nulový</a:t>
            </a:r>
            <a:r>
              <a:rPr lang="en-GB" dirty="0"/>
              <a:t>. </a:t>
            </a:r>
            <a:r>
              <a:rPr lang="en-GB" dirty="0" err="1"/>
              <a:t>Současně</a:t>
            </a:r>
            <a:r>
              <a:rPr lang="en-GB" dirty="0"/>
              <a:t> </a:t>
            </a:r>
            <a:r>
              <a:rPr lang="en-GB" dirty="0" err="1"/>
              <a:t>platí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když</a:t>
            </a:r>
            <a:r>
              <a:rPr lang="en-GB" dirty="0"/>
              <a:t> je </a:t>
            </a:r>
            <a:r>
              <a:rPr lang="en-GB" dirty="0" err="1"/>
              <a:t>míra</a:t>
            </a:r>
            <a:r>
              <a:rPr lang="en-GB" dirty="0"/>
              <a:t> </a:t>
            </a:r>
            <a:r>
              <a:rPr lang="en-GB" dirty="0" err="1"/>
              <a:t>zdanění</a:t>
            </a:r>
            <a:r>
              <a:rPr lang="en-GB" dirty="0"/>
              <a:t> </a:t>
            </a:r>
            <a:r>
              <a:rPr lang="en-GB" dirty="0" err="1"/>
              <a:t>stoprocentní</a:t>
            </a:r>
            <a:r>
              <a:rPr lang="en-GB" dirty="0"/>
              <a:t>, </a:t>
            </a:r>
            <a:r>
              <a:rPr lang="en-GB" dirty="0" err="1"/>
              <a:t>pak</a:t>
            </a:r>
            <a:r>
              <a:rPr lang="en-GB" dirty="0"/>
              <a:t> </a:t>
            </a:r>
            <a:r>
              <a:rPr lang="en-GB" dirty="0" err="1"/>
              <a:t>stát</a:t>
            </a:r>
            <a:r>
              <a:rPr lang="en-GB" dirty="0"/>
              <a:t> od </a:t>
            </a:r>
            <a:r>
              <a:rPr lang="en-GB" dirty="0" err="1"/>
              <a:t>svých</a:t>
            </a:r>
            <a:r>
              <a:rPr lang="en-GB" dirty="0"/>
              <a:t> </a:t>
            </a:r>
            <a:r>
              <a:rPr lang="en-GB" dirty="0" err="1"/>
              <a:t>občanů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daních</a:t>
            </a:r>
            <a:r>
              <a:rPr lang="en-GB" dirty="0"/>
              <a:t> </a:t>
            </a:r>
            <a:r>
              <a:rPr lang="en-GB" dirty="0" err="1"/>
              <a:t>rovněž</a:t>
            </a:r>
            <a:r>
              <a:rPr lang="en-GB" dirty="0"/>
              <a:t> </a:t>
            </a:r>
            <a:r>
              <a:rPr lang="en-GB" dirty="0" err="1"/>
              <a:t>nevybere</a:t>
            </a:r>
            <a:r>
              <a:rPr lang="en-GB" dirty="0"/>
              <a:t> </a:t>
            </a:r>
            <a:r>
              <a:rPr lang="en-GB" dirty="0" err="1"/>
              <a:t>žádné</a:t>
            </a:r>
            <a:r>
              <a:rPr lang="en-GB" dirty="0"/>
              <a:t> </a:t>
            </a:r>
            <a:r>
              <a:rPr lang="en-GB" dirty="0" err="1"/>
              <a:t>prostředky</a:t>
            </a:r>
            <a:r>
              <a:rPr lang="en-GB" dirty="0"/>
              <a:t>. </a:t>
            </a:r>
            <a:r>
              <a:rPr lang="en-GB" dirty="0" err="1"/>
              <a:t>Důvodem</a:t>
            </a:r>
            <a:r>
              <a:rPr lang="en-GB" dirty="0"/>
              <a:t> je, </a:t>
            </a:r>
            <a:r>
              <a:rPr lang="en-GB" dirty="0" err="1"/>
              <a:t>že</a:t>
            </a:r>
            <a:r>
              <a:rPr lang="en-GB" dirty="0"/>
              <a:t> by za </a:t>
            </a:r>
            <a:r>
              <a:rPr lang="en-GB" dirty="0" err="1"/>
              <a:t>takovýchto</a:t>
            </a:r>
            <a:r>
              <a:rPr lang="en-GB" dirty="0"/>
              <a:t> </a:t>
            </a:r>
            <a:r>
              <a:rPr lang="en-GB" dirty="0" err="1"/>
              <a:t>podmínek</a:t>
            </a:r>
            <a:r>
              <a:rPr lang="en-GB" dirty="0"/>
              <a:t> </a:t>
            </a:r>
            <a:r>
              <a:rPr lang="en-GB" dirty="0" err="1"/>
              <a:t>nebyl</a:t>
            </a:r>
            <a:r>
              <a:rPr lang="en-GB" dirty="0"/>
              <a:t> </a:t>
            </a:r>
            <a:r>
              <a:rPr lang="en-GB" dirty="0" err="1"/>
              <a:t>zřejmě</a:t>
            </a:r>
            <a:r>
              <a:rPr lang="en-GB" dirty="0"/>
              <a:t> </a:t>
            </a:r>
            <a:r>
              <a:rPr lang="en-GB" dirty="0" err="1"/>
              <a:t>nikdo</a:t>
            </a:r>
            <a:r>
              <a:rPr lang="en-GB" dirty="0"/>
              <a:t> </a:t>
            </a:r>
            <a:r>
              <a:rPr lang="en-GB" dirty="0" err="1"/>
              <a:t>ochoten</a:t>
            </a:r>
            <a:r>
              <a:rPr lang="en-GB" dirty="0"/>
              <a:t> </a:t>
            </a:r>
            <a:r>
              <a:rPr lang="en-GB" dirty="0" err="1"/>
              <a:t>pracovat</a:t>
            </a:r>
            <a:r>
              <a:rPr lang="en-GB" dirty="0"/>
              <a:t>, a </a:t>
            </a:r>
            <a:r>
              <a:rPr lang="en-GB" dirty="0" err="1"/>
              <a:t>navíc</a:t>
            </a:r>
            <a:r>
              <a:rPr lang="en-GB" dirty="0"/>
              <a:t> by </a:t>
            </a:r>
            <a:r>
              <a:rPr lang="en-GB" dirty="0" err="1"/>
              <a:t>tímto</a:t>
            </a:r>
            <a:r>
              <a:rPr lang="en-GB" dirty="0"/>
              <a:t> </a:t>
            </a:r>
            <a:r>
              <a:rPr lang="en-GB" dirty="0" err="1"/>
              <a:t>vláda</a:t>
            </a:r>
            <a:r>
              <a:rPr lang="en-GB" dirty="0"/>
              <a:t> </a:t>
            </a:r>
            <a:r>
              <a:rPr lang="en-GB" dirty="0" err="1"/>
              <a:t>sice</a:t>
            </a:r>
            <a:r>
              <a:rPr lang="en-GB" dirty="0"/>
              <a:t> (</a:t>
            </a:r>
            <a:r>
              <a:rPr lang="en-GB" dirty="0" err="1"/>
              <a:t>čistě</a:t>
            </a:r>
            <a:r>
              <a:rPr lang="en-GB" dirty="0"/>
              <a:t> </a:t>
            </a:r>
            <a:r>
              <a:rPr lang="en-GB" dirty="0" err="1"/>
              <a:t>hypoteticky</a:t>
            </a:r>
            <a:r>
              <a:rPr lang="en-GB" dirty="0"/>
              <a:t>) </a:t>
            </a:r>
            <a:r>
              <a:rPr lang="en-GB" dirty="0" err="1"/>
              <a:t>mohla</a:t>
            </a:r>
            <a:r>
              <a:rPr lang="en-GB" dirty="0"/>
              <a:t> </a:t>
            </a:r>
            <a:r>
              <a:rPr lang="en-GB" dirty="0" err="1"/>
              <a:t>jednorázově</a:t>
            </a:r>
            <a:r>
              <a:rPr lang="en-GB" dirty="0"/>
              <a:t> </a:t>
            </a:r>
            <a:r>
              <a:rPr lang="en-GB" dirty="0" err="1"/>
              <a:t>odčerpat</a:t>
            </a:r>
            <a:r>
              <a:rPr lang="en-GB" dirty="0"/>
              <a:t> </a:t>
            </a:r>
            <a:r>
              <a:rPr lang="en-GB" dirty="0" err="1"/>
              <a:t>veškeré</a:t>
            </a:r>
            <a:r>
              <a:rPr lang="en-GB" dirty="0"/>
              <a:t> </a:t>
            </a:r>
            <a:r>
              <a:rPr lang="en-GB" dirty="0" err="1"/>
              <a:t>finanční</a:t>
            </a:r>
            <a:r>
              <a:rPr lang="en-GB" dirty="0"/>
              <a:t> </a:t>
            </a:r>
            <a:r>
              <a:rPr lang="en-GB" dirty="0" err="1"/>
              <a:t>zdroje</a:t>
            </a:r>
            <a:r>
              <a:rPr lang="en-GB" dirty="0"/>
              <a:t> z </a:t>
            </a:r>
            <a:r>
              <a:rPr lang="en-GB" dirty="0" err="1"/>
              <a:t>ekonomiky</a:t>
            </a:r>
            <a:r>
              <a:rPr lang="en-GB" dirty="0"/>
              <a:t>, ale </a:t>
            </a:r>
            <a:r>
              <a:rPr lang="en-GB" dirty="0" err="1"/>
              <a:t>tím</a:t>
            </a:r>
            <a:r>
              <a:rPr lang="en-GB" dirty="0"/>
              <a:t> by </a:t>
            </a:r>
            <a:r>
              <a:rPr lang="en-GB" dirty="0" err="1"/>
              <a:t>již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trzích</a:t>
            </a:r>
            <a:r>
              <a:rPr lang="en-GB" dirty="0"/>
              <a:t> </a:t>
            </a:r>
            <a:r>
              <a:rPr lang="en-GB" dirty="0" err="1"/>
              <a:t>nemohla</a:t>
            </a:r>
            <a:r>
              <a:rPr lang="en-GB" dirty="0"/>
              <a:t> </a:t>
            </a:r>
            <a:r>
              <a:rPr lang="en-GB" dirty="0" err="1"/>
              <a:t>vznikat</a:t>
            </a:r>
            <a:r>
              <a:rPr lang="en-GB" dirty="0"/>
              <a:t> </a:t>
            </a:r>
            <a:r>
              <a:rPr lang="en-GB" dirty="0" err="1"/>
              <a:t>žádná</a:t>
            </a:r>
            <a:r>
              <a:rPr lang="en-GB" dirty="0"/>
              <a:t> </a:t>
            </a:r>
            <a:r>
              <a:rPr lang="en-GB" dirty="0" err="1"/>
              <a:t>hodnota</a:t>
            </a:r>
            <a:r>
              <a:rPr lang="en-GB" dirty="0"/>
              <a:t>, </a:t>
            </a:r>
            <a:r>
              <a:rPr lang="en-GB" dirty="0" err="1"/>
              <a:t>kterou</a:t>
            </a:r>
            <a:r>
              <a:rPr lang="en-GB" dirty="0"/>
              <a:t> by </a:t>
            </a:r>
            <a:r>
              <a:rPr lang="en-GB" dirty="0" err="1"/>
              <a:t>stát</a:t>
            </a:r>
            <a:r>
              <a:rPr lang="en-GB" dirty="0"/>
              <a:t> </a:t>
            </a:r>
            <a:r>
              <a:rPr lang="en-GB" dirty="0" err="1"/>
              <a:t>následně</a:t>
            </a:r>
            <a:r>
              <a:rPr lang="en-GB" dirty="0"/>
              <a:t> </a:t>
            </a:r>
            <a:r>
              <a:rPr lang="en-GB" dirty="0" err="1"/>
              <a:t>mohl</a:t>
            </a:r>
            <a:r>
              <a:rPr lang="en-GB" dirty="0"/>
              <a:t> </a:t>
            </a:r>
            <a:r>
              <a:rPr lang="en-GB" dirty="0" err="1"/>
              <a:t>zdanit</a:t>
            </a:r>
            <a:r>
              <a:rPr lang="en-GB" dirty="0"/>
              <a:t>. Je </a:t>
            </a:r>
            <a:r>
              <a:rPr lang="en-GB" dirty="0" err="1"/>
              <a:t>tudíž</a:t>
            </a:r>
            <a:r>
              <a:rPr lang="en-GB" dirty="0"/>
              <a:t> </a:t>
            </a:r>
            <a:r>
              <a:rPr lang="en-GB" dirty="0" err="1"/>
              <a:t>očividné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optimální</a:t>
            </a:r>
            <a:r>
              <a:rPr lang="en-GB" dirty="0"/>
              <a:t> </a:t>
            </a:r>
            <a:r>
              <a:rPr lang="en-GB" dirty="0" err="1"/>
              <a:t>míra</a:t>
            </a:r>
            <a:r>
              <a:rPr lang="en-GB" dirty="0"/>
              <a:t> </a:t>
            </a:r>
            <a:r>
              <a:rPr lang="en-GB" dirty="0" err="1"/>
              <a:t>zdanění</a:t>
            </a:r>
            <a:r>
              <a:rPr lang="en-GB" dirty="0"/>
              <a:t>, </a:t>
            </a:r>
            <a:r>
              <a:rPr lang="en-GB" dirty="0" err="1"/>
              <a:t>přinášející</a:t>
            </a:r>
            <a:r>
              <a:rPr lang="en-GB" dirty="0"/>
              <a:t> do </a:t>
            </a:r>
            <a:r>
              <a:rPr lang="en-GB" dirty="0" err="1"/>
              <a:t>státního</a:t>
            </a:r>
            <a:r>
              <a:rPr lang="en-GB" dirty="0"/>
              <a:t> </a:t>
            </a:r>
            <a:r>
              <a:rPr lang="en-GB" dirty="0" err="1"/>
              <a:t>rozpočtu</a:t>
            </a:r>
            <a:r>
              <a:rPr lang="en-GB" dirty="0"/>
              <a:t> </a:t>
            </a:r>
            <a:r>
              <a:rPr lang="en-GB" dirty="0" err="1"/>
              <a:t>nejvíce</a:t>
            </a:r>
            <a:r>
              <a:rPr lang="en-GB" dirty="0"/>
              <a:t> </a:t>
            </a:r>
            <a:r>
              <a:rPr lang="en-GB" dirty="0" err="1"/>
              <a:t>příjmů</a:t>
            </a:r>
            <a:r>
              <a:rPr lang="en-GB" dirty="0"/>
              <a:t>, se </a:t>
            </a:r>
            <a:r>
              <a:rPr lang="en-GB" dirty="0" err="1"/>
              <a:t>nachází</a:t>
            </a:r>
            <a:r>
              <a:rPr lang="en-GB" dirty="0"/>
              <a:t> </a:t>
            </a:r>
            <a:r>
              <a:rPr lang="en-GB" dirty="0" err="1"/>
              <a:t>někde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těmito</a:t>
            </a:r>
            <a:r>
              <a:rPr lang="en-GB" dirty="0"/>
              <a:t> </a:t>
            </a:r>
            <a:r>
              <a:rPr lang="en-GB" dirty="0" err="1"/>
              <a:t>dvěma</a:t>
            </a:r>
            <a:r>
              <a:rPr lang="en-GB" dirty="0"/>
              <a:t> </a:t>
            </a:r>
            <a:r>
              <a:rPr lang="en-GB" dirty="0" err="1"/>
              <a:t>krajními</a:t>
            </a:r>
            <a:r>
              <a:rPr lang="en-GB" dirty="0"/>
              <a:t> body.</a:t>
            </a:r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27AD80EB-C090-8343-88A7-62D1B7D7ACE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8390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47BA8915-F367-5F01-2EC3-C50B86FB8B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93DC05C7-9046-54BC-BD14-1B99828D6FA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dirty="0"/>
              <a:t>https://e-news.cz/nazory/ceta-lafferova-krivka-aneb-proc-nelze-dane-zvysovat-vecne/</a:t>
            </a:r>
            <a:endParaRPr lang="cs-CZ" dirty="0"/>
          </a:p>
          <a:p>
            <a:endParaRPr lang="cs-CZ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EB2E6BF9-B81F-0A47-FD4A-CAC8A3308FB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36543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A6C5FC85-D611-5742-C1A8-79507D0B4C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96C96966-520D-D5BA-36A8-5236EAF4343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EAF017CE-A5DD-87D8-0CC2-91110BFE170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85780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E3A5CF88-D711-3659-487E-4DE9C9070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B5CF303E-50B0-1D16-B9D8-EE60243A643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047CAB0B-EFE6-60CE-812C-7ED609EE09F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7914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dirty="0" err="1"/>
              <a:t>Veřejné</a:t>
            </a:r>
            <a:r>
              <a:rPr lang="en-GB" dirty="0"/>
              <a:t> </a:t>
            </a:r>
            <a:r>
              <a:rPr lang="en-GB" dirty="0" err="1"/>
              <a:t>rozpočty</a:t>
            </a:r>
            <a:r>
              <a:rPr lang="en-GB" dirty="0"/>
              <a:t> </a:t>
            </a:r>
            <a:r>
              <a:rPr lang="en-GB" dirty="0" err="1"/>
              <a:t>zahrnují</a:t>
            </a:r>
            <a:r>
              <a:rPr lang="en-GB" dirty="0"/>
              <a:t> </a:t>
            </a:r>
            <a:r>
              <a:rPr lang="en-GB" dirty="0" err="1"/>
              <a:t>příjmy</a:t>
            </a:r>
            <a:r>
              <a:rPr lang="en-GB" dirty="0"/>
              <a:t> a </a:t>
            </a:r>
            <a:r>
              <a:rPr lang="en-GB" dirty="0" err="1"/>
              <a:t>výdaje</a:t>
            </a:r>
            <a:r>
              <a:rPr lang="en-GB" dirty="0"/>
              <a:t> </a:t>
            </a:r>
            <a:r>
              <a:rPr lang="en-GB" dirty="0" err="1"/>
              <a:t>všech</a:t>
            </a:r>
            <a:r>
              <a:rPr lang="en-GB" dirty="0"/>
              <a:t> </a:t>
            </a:r>
            <a:r>
              <a:rPr lang="en-GB" dirty="0" err="1"/>
              <a:t>institucí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tvoří</a:t>
            </a:r>
            <a:r>
              <a:rPr lang="en-GB" dirty="0"/>
              <a:t> </a:t>
            </a:r>
            <a:r>
              <a:rPr lang="en-GB" b="1" dirty="0" err="1"/>
              <a:t>sektor</a:t>
            </a:r>
            <a:r>
              <a:rPr lang="en-GB" b="1" dirty="0"/>
              <a:t> </a:t>
            </a:r>
            <a:r>
              <a:rPr lang="en-GB" b="1" dirty="0" err="1"/>
              <a:t>vládních</a:t>
            </a:r>
            <a:r>
              <a:rPr lang="en-GB" b="1" dirty="0"/>
              <a:t> </a:t>
            </a:r>
            <a:r>
              <a:rPr lang="en-GB" b="1" dirty="0" err="1"/>
              <a:t>institucí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metodiky</a:t>
            </a:r>
            <a:r>
              <a:rPr lang="en-GB" dirty="0"/>
              <a:t> ESA 2010. </a:t>
            </a:r>
            <a:r>
              <a:rPr lang="en-GB" dirty="0" err="1"/>
              <a:t>Tento</a:t>
            </a:r>
            <a:r>
              <a:rPr lang="en-GB" dirty="0"/>
              <a:t> </a:t>
            </a:r>
            <a:r>
              <a:rPr lang="en-GB" dirty="0" err="1"/>
              <a:t>sektor</a:t>
            </a:r>
            <a:r>
              <a:rPr lang="en-GB" dirty="0"/>
              <a:t> </a:t>
            </a:r>
            <a:r>
              <a:rPr lang="en-GB" dirty="0" err="1"/>
              <a:t>zahrnuje</a:t>
            </a:r>
            <a:r>
              <a:rPr lang="en-GB" dirty="0"/>
              <a:t>: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Státní</a:t>
            </a:r>
            <a:r>
              <a:rPr lang="en-GB" b="1" dirty="0"/>
              <a:t> </a:t>
            </a:r>
            <a:r>
              <a:rPr lang="en-GB" b="1" dirty="0" err="1"/>
              <a:t>rozpočet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Hlavní</a:t>
            </a:r>
            <a:r>
              <a:rPr lang="en-GB" dirty="0"/>
              <a:t> </a:t>
            </a:r>
            <a:r>
              <a:rPr lang="en-GB" dirty="0" err="1"/>
              <a:t>část</a:t>
            </a:r>
            <a:r>
              <a:rPr lang="en-GB" dirty="0"/>
              <a:t> </a:t>
            </a:r>
            <a:r>
              <a:rPr lang="en-GB" dirty="0" err="1"/>
              <a:t>veřejných</a:t>
            </a:r>
            <a:r>
              <a:rPr lang="en-GB" dirty="0"/>
              <a:t> </a:t>
            </a:r>
            <a:r>
              <a:rPr lang="en-GB" dirty="0" err="1"/>
              <a:t>financí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zahrnuje</a:t>
            </a:r>
            <a:r>
              <a:rPr lang="en-GB" dirty="0"/>
              <a:t> </a:t>
            </a:r>
            <a:r>
              <a:rPr lang="en-GB" dirty="0" err="1"/>
              <a:t>příjmy</a:t>
            </a:r>
            <a:r>
              <a:rPr lang="en-GB" dirty="0"/>
              <a:t> a </a:t>
            </a:r>
            <a:r>
              <a:rPr lang="en-GB" dirty="0" err="1"/>
              <a:t>výdaje</a:t>
            </a:r>
            <a:r>
              <a:rPr lang="en-GB" dirty="0"/>
              <a:t> </a:t>
            </a:r>
            <a:r>
              <a:rPr lang="en-GB" dirty="0" err="1"/>
              <a:t>státní</a:t>
            </a:r>
            <a:r>
              <a:rPr lang="en-GB" dirty="0"/>
              <a:t> </a:t>
            </a:r>
            <a:r>
              <a:rPr lang="en-GB" dirty="0" err="1"/>
              <a:t>správy</a:t>
            </a:r>
            <a:r>
              <a:rPr lang="en-GB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Financuje</a:t>
            </a:r>
            <a:r>
              <a:rPr lang="en-GB" dirty="0"/>
              <a:t> </a:t>
            </a:r>
            <a:r>
              <a:rPr lang="en-GB" dirty="0" err="1"/>
              <a:t>klíčové</a:t>
            </a:r>
            <a:r>
              <a:rPr lang="en-GB" dirty="0"/>
              <a:t> </a:t>
            </a:r>
            <a:r>
              <a:rPr lang="en-GB" dirty="0" err="1"/>
              <a:t>oblasti</a:t>
            </a:r>
            <a:r>
              <a:rPr lang="en-GB" dirty="0"/>
              <a:t>,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obrana</a:t>
            </a:r>
            <a:r>
              <a:rPr lang="en-GB" dirty="0"/>
              <a:t>, </a:t>
            </a:r>
            <a:r>
              <a:rPr lang="en-GB" dirty="0" err="1"/>
              <a:t>školství</a:t>
            </a:r>
            <a:r>
              <a:rPr lang="en-GB" dirty="0"/>
              <a:t>, </a:t>
            </a:r>
            <a:r>
              <a:rPr lang="en-GB" dirty="0" err="1"/>
              <a:t>zdravotnictví</a:t>
            </a:r>
            <a:r>
              <a:rPr lang="en-GB" dirty="0"/>
              <a:t>, </a:t>
            </a:r>
            <a:r>
              <a:rPr lang="en-GB" dirty="0" err="1"/>
              <a:t>sociální</a:t>
            </a:r>
            <a:r>
              <a:rPr lang="en-GB" dirty="0"/>
              <a:t> </a:t>
            </a:r>
            <a:r>
              <a:rPr lang="en-GB" dirty="0" err="1"/>
              <a:t>dávky</a:t>
            </a:r>
            <a:r>
              <a:rPr lang="en-GB" dirty="0"/>
              <a:t> a </a:t>
            </a:r>
            <a:r>
              <a:rPr lang="en-GB" dirty="0" err="1"/>
              <a:t>investice</a:t>
            </a:r>
            <a:r>
              <a:rPr lang="en-GB" dirty="0"/>
              <a:t>.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Rozpočty</a:t>
            </a:r>
            <a:r>
              <a:rPr lang="en-GB" b="1" dirty="0"/>
              <a:t> </a:t>
            </a:r>
            <a:r>
              <a:rPr lang="en-GB" b="1" dirty="0" err="1"/>
              <a:t>krajů</a:t>
            </a:r>
            <a:r>
              <a:rPr lang="en-GB" b="1" dirty="0"/>
              <a:t> a </a:t>
            </a:r>
            <a:r>
              <a:rPr lang="en-GB" b="1" dirty="0" err="1"/>
              <a:t>obcí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Lokální</a:t>
            </a:r>
            <a:r>
              <a:rPr lang="en-GB" dirty="0"/>
              <a:t> </a:t>
            </a:r>
            <a:r>
              <a:rPr lang="en-GB" dirty="0" err="1"/>
              <a:t>veřejné</a:t>
            </a:r>
            <a:r>
              <a:rPr lang="en-GB" dirty="0"/>
              <a:t> finance,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zahrnují</a:t>
            </a:r>
            <a:r>
              <a:rPr lang="en-GB" dirty="0"/>
              <a:t> </a:t>
            </a:r>
            <a:r>
              <a:rPr lang="en-GB" dirty="0" err="1"/>
              <a:t>výdaje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místní</a:t>
            </a:r>
            <a:r>
              <a:rPr lang="en-GB" dirty="0"/>
              <a:t> </a:t>
            </a:r>
            <a:r>
              <a:rPr lang="en-GB" dirty="0" err="1"/>
              <a:t>infrastrukturu</a:t>
            </a:r>
            <a:r>
              <a:rPr lang="en-GB" dirty="0"/>
              <a:t>, </a:t>
            </a:r>
            <a:r>
              <a:rPr lang="en-GB" dirty="0" err="1"/>
              <a:t>dopravu</a:t>
            </a:r>
            <a:r>
              <a:rPr lang="en-GB" dirty="0"/>
              <a:t>, </a:t>
            </a:r>
            <a:r>
              <a:rPr lang="en-GB" dirty="0" err="1"/>
              <a:t>školství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sociální</a:t>
            </a:r>
            <a:r>
              <a:rPr lang="en-GB" dirty="0"/>
              <a:t> </a:t>
            </a:r>
            <a:r>
              <a:rPr lang="en-GB" dirty="0" err="1"/>
              <a:t>služby</a:t>
            </a:r>
            <a:r>
              <a:rPr lang="en-GB" dirty="0"/>
              <a:t>.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Fondy </a:t>
            </a:r>
            <a:r>
              <a:rPr lang="en-GB" b="1" dirty="0" err="1"/>
              <a:t>sociálního</a:t>
            </a:r>
            <a:r>
              <a:rPr lang="en-GB" b="1" dirty="0"/>
              <a:t> </a:t>
            </a:r>
            <a:r>
              <a:rPr lang="en-GB" b="1" dirty="0" err="1"/>
              <a:t>zabezpečení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Patří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zejména</a:t>
            </a:r>
            <a:r>
              <a:rPr lang="en-GB" dirty="0"/>
              <a:t> </a:t>
            </a:r>
            <a:r>
              <a:rPr lang="en-GB" dirty="0" err="1"/>
              <a:t>důchodové</a:t>
            </a:r>
            <a:r>
              <a:rPr lang="en-GB" dirty="0"/>
              <a:t> a </a:t>
            </a:r>
            <a:r>
              <a:rPr lang="en-GB" dirty="0" err="1"/>
              <a:t>zdravotní</a:t>
            </a:r>
            <a:r>
              <a:rPr lang="en-GB" dirty="0"/>
              <a:t> </a:t>
            </a:r>
            <a:r>
              <a:rPr lang="en-GB" dirty="0" err="1"/>
              <a:t>pojištění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spravují</a:t>
            </a:r>
            <a:r>
              <a:rPr lang="en-GB" dirty="0"/>
              <a:t> </a:t>
            </a:r>
            <a:r>
              <a:rPr lang="en-GB" dirty="0" err="1"/>
              <a:t>organizace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Česká</a:t>
            </a:r>
            <a:r>
              <a:rPr lang="en-GB" dirty="0"/>
              <a:t> </a:t>
            </a:r>
            <a:r>
              <a:rPr lang="en-GB" dirty="0" err="1"/>
              <a:t>správa</a:t>
            </a:r>
            <a:r>
              <a:rPr lang="en-GB" dirty="0"/>
              <a:t> </a:t>
            </a:r>
            <a:r>
              <a:rPr lang="en-GB" dirty="0" err="1"/>
              <a:t>sociálního</a:t>
            </a:r>
            <a:r>
              <a:rPr lang="en-GB" dirty="0"/>
              <a:t> </a:t>
            </a:r>
            <a:r>
              <a:rPr lang="en-GB" dirty="0" err="1"/>
              <a:t>zabezpečení</a:t>
            </a:r>
            <a:r>
              <a:rPr lang="en-GB" dirty="0"/>
              <a:t> (ČSSZ) a </a:t>
            </a:r>
            <a:r>
              <a:rPr lang="en-GB" dirty="0" err="1"/>
              <a:t>zdravotní</a:t>
            </a:r>
            <a:r>
              <a:rPr lang="en-GB" dirty="0"/>
              <a:t> </a:t>
            </a:r>
            <a:r>
              <a:rPr lang="en-GB" dirty="0" err="1"/>
              <a:t>pojišťovny</a:t>
            </a:r>
            <a:r>
              <a:rPr lang="en-GB" dirty="0"/>
              <a:t>.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Státní</a:t>
            </a:r>
            <a:r>
              <a:rPr lang="en-GB" b="1" dirty="0"/>
              <a:t> </a:t>
            </a:r>
            <a:r>
              <a:rPr lang="en-GB" b="1" dirty="0" err="1"/>
              <a:t>fondy</a:t>
            </a:r>
            <a:r>
              <a:rPr lang="en-GB" b="1" dirty="0"/>
              <a:t> a </a:t>
            </a:r>
            <a:r>
              <a:rPr lang="en-GB" b="1" dirty="0" err="1"/>
              <a:t>příspěvkové</a:t>
            </a:r>
            <a:r>
              <a:rPr lang="en-GB" b="1" dirty="0"/>
              <a:t> </a:t>
            </a:r>
            <a:r>
              <a:rPr lang="en-GB" b="1" dirty="0" err="1"/>
              <a:t>organizace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Například</a:t>
            </a:r>
            <a:r>
              <a:rPr lang="en-GB" dirty="0"/>
              <a:t> </a:t>
            </a:r>
            <a:r>
              <a:rPr lang="en-GB" dirty="0" err="1"/>
              <a:t>Státní</a:t>
            </a:r>
            <a:r>
              <a:rPr lang="en-GB" dirty="0"/>
              <a:t> fond </a:t>
            </a:r>
            <a:r>
              <a:rPr lang="en-GB" dirty="0" err="1"/>
              <a:t>dopravní</a:t>
            </a:r>
            <a:r>
              <a:rPr lang="en-GB" dirty="0"/>
              <a:t> </a:t>
            </a:r>
            <a:r>
              <a:rPr lang="en-GB" dirty="0" err="1"/>
              <a:t>infrastruktury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Státní</a:t>
            </a:r>
            <a:r>
              <a:rPr lang="en-GB" dirty="0"/>
              <a:t> fond </a:t>
            </a:r>
            <a:r>
              <a:rPr lang="en-GB" dirty="0" err="1"/>
              <a:t>životního</a:t>
            </a:r>
            <a:r>
              <a:rPr lang="en-GB" dirty="0"/>
              <a:t> </a:t>
            </a:r>
            <a:r>
              <a:rPr lang="en-GB" dirty="0" err="1"/>
              <a:t>prostředí</a:t>
            </a:r>
            <a:r>
              <a:rPr lang="en-GB" dirty="0"/>
              <a:t>.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Veřejné</a:t>
            </a:r>
            <a:r>
              <a:rPr lang="en-GB" b="1" dirty="0"/>
              <a:t> </a:t>
            </a:r>
            <a:r>
              <a:rPr lang="en-GB" b="1" dirty="0" err="1"/>
              <a:t>vysoké</a:t>
            </a:r>
            <a:r>
              <a:rPr lang="en-GB" b="1" dirty="0"/>
              <a:t> </a:t>
            </a:r>
            <a:r>
              <a:rPr lang="en-GB" b="1" dirty="0" err="1"/>
              <a:t>školy</a:t>
            </a:r>
            <a:r>
              <a:rPr lang="en-GB" b="1" dirty="0"/>
              <a:t> a </a:t>
            </a:r>
            <a:r>
              <a:rPr lang="en-GB" b="1" dirty="0" err="1"/>
              <a:t>vybrané</a:t>
            </a:r>
            <a:r>
              <a:rPr lang="en-GB" b="1" dirty="0"/>
              <a:t> </a:t>
            </a:r>
            <a:r>
              <a:rPr lang="en-GB" b="1" dirty="0" err="1"/>
              <a:t>instituce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/>
              <a:t>I </a:t>
            </a:r>
            <a:r>
              <a:rPr lang="en-GB" dirty="0" err="1"/>
              <a:t>některé</a:t>
            </a:r>
            <a:r>
              <a:rPr lang="en-GB" dirty="0"/>
              <a:t> </a:t>
            </a:r>
            <a:r>
              <a:rPr lang="en-GB" dirty="0" err="1"/>
              <a:t>další</a:t>
            </a:r>
            <a:r>
              <a:rPr lang="en-GB" dirty="0"/>
              <a:t> </a:t>
            </a:r>
            <a:r>
              <a:rPr lang="en-GB" dirty="0" err="1"/>
              <a:t>organizace</a:t>
            </a:r>
            <a:r>
              <a:rPr lang="en-GB" dirty="0"/>
              <a:t> </a:t>
            </a:r>
            <a:r>
              <a:rPr lang="en-GB" dirty="0" err="1"/>
              <a:t>financované</a:t>
            </a:r>
            <a:r>
              <a:rPr lang="en-GB" dirty="0"/>
              <a:t> z </a:t>
            </a:r>
            <a:r>
              <a:rPr lang="en-GB" dirty="0" err="1"/>
              <a:t>veřejných</a:t>
            </a:r>
            <a:r>
              <a:rPr lang="en-GB" dirty="0"/>
              <a:t> </a:t>
            </a:r>
            <a:r>
              <a:rPr lang="en-GB" dirty="0" err="1"/>
              <a:t>zdrojů</a:t>
            </a:r>
            <a:r>
              <a:rPr lang="en-GB" dirty="0"/>
              <a:t>, </a:t>
            </a:r>
            <a:r>
              <a:rPr lang="en-GB" dirty="0" err="1"/>
              <a:t>například</a:t>
            </a:r>
            <a:r>
              <a:rPr lang="en-GB" dirty="0"/>
              <a:t> </a:t>
            </a:r>
            <a:r>
              <a:rPr lang="en-GB" dirty="0" err="1"/>
              <a:t>výzkumné</a:t>
            </a:r>
            <a:r>
              <a:rPr lang="en-GB" dirty="0"/>
              <a:t> </a:t>
            </a:r>
            <a:r>
              <a:rPr lang="en-GB" dirty="0" err="1"/>
              <a:t>ústavy</a:t>
            </a:r>
            <a:r>
              <a:rPr lang="en-GB" dirty="0"/>
              <a:t>, </a:t>
            </a:r>
            <a:r>
              <a:rPr lang="en-GB" dirty="0" err="1"/>
              <a:t>spadají</a:t>
            </a:r>
            <a:r>
              <a:rPr lang="en-GB" dirty="0"/>
              <a:t> do </a:t>
            </a:r>
            <a:r>
              <a:rPr lang="en-GB" dirty="0" err="1"/>
              <a:t>tohoto</a:t>
            </a:r>
            <a:r>
              <a:rPr lang="en-GB" dirty="0"/>
              <a:t> </a:t>
            </a:r>
            <a:r>
              <a:rPr lang="en-GB" dirty="0" err="1"/>
              <a:t>sektoru</a:t>
            </a:r>
            <a:r>
              <a:rPr lang="en-GB" dirty="0"/>
              <a:t>.</a:t>
            </a:r>
          </a:p>
          <a:p>
            <a:r>
              <a:rPr lang="en-GB" b="1" dirty="0" err="1"/>
              <a:t>Vývoj</a:t>
            </a:r>
            <a:r>
              <a:rPr lang="en-GB" b="1" dirty="0"/>
              <a:t> </a:t>
            </a:r>
            <a:r>
              <a:rPr lang="en-GB" b="1" dirty="0" err="1"/>
              <a:t>podílu</a:t>
            </a:r>
            <a:r>
              <a:rPr lang="en-GB" b="1" dirty="0"/>
              <a:t> v </a:t>
            </a:r>
            <a:r>
              <a:rPr lang="en-GB" b="1" dirty="0" err="1"/>
              <a:t>čase</a:t>
            </a:r>
            <a:endParaRPr lang="en-GB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Krizové</a:t>
            </a:r>
            <a:r>
              <a:rPr lang="en-GB" b="1" dirty="0"/>
              <a:t> </a:t>
            </a:r>
            <a:r>
              <a:rPr lang="en-GB" b="1" dirty="0" err="1"/>
              <a:t>roky</a:t>
            </a:r>
            <a:r>
              <a:rPr lang="en-GB" b="1" dirty="0"/>
              <a:t> (</a:t>
            </a:r>
            <a:r>
              <a:rPr lang="en-GB" b="1" dirty="0" err="1"/>
              <a:t>např</a:t>
            </a:r>
            <a:r>
              <a:rPr lang="en-GB" b="1" dirty="0"/>
              <a:t>. 2009, 2020):</a:t>
            </a:r>
            <a:r>
              <a:rPr lang="en-GB" dirty="0"/>
              <a:t> </a:t>
            </a:r>
            <a:r>
              <a:rPr lang="en-GB" dirty="0" err="1"/>
              <a:t>Podíl</a:t>
            </a:r>
            <a:r>
              <a:rPr lang="en-GB" dirty="0"/>
              <a:t> </a:t>
            </a:r>
            <a:r>
              <a:rPr lang="en-GB" dirty="0" err="1"/>
              <a:t>obvykle</a:t>
            </a:r>
            <a:r>
              <a:rPr lang="en-GB" dirty="0"/>
              <a:t> </a:t>
            </a:r>
            <a:r>
              <a:rPr lang="en-GB" dirty="0" err="1"/>
              <a:t>roste</a:t>
            </a:r>
            <a:r>
              <a:rPr lang="en-GB" dirty="0"/>
              <a:t> </a:t>
            </a:r>
            <a:r>
              <a:rPr lang="en-GB" dirty="0" err="1"/>
              <a:t>kvůli</a:t>
            </a:r>
            <a:r>
              <a:rPr lang="en-GB" dirty="0"/>
              <a:t> </a:t>
            </a:r>
            <a:r>
              <a:rPr lang="en-GB" dirty="0" err="1"/>
              <a:t>vyšším</a:t>
            </a:r>
            <a:r>
              <a:rPr lang="en-GB" dirty="0"/>
              <a:t> </a:t>
            </a:r>
            <a:r>
              <a:rPr lang="en-GB" dirty="0" err="1"/>
              <a:t>výdajům</a:t>
            </a:r>
            <a:r>
              <a:rPr lang="en-GB" dirty="0"/>
              <a:t> (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sociální</a:t>
            </a:r>
            <a:r>
              <a:rPr lang="en-GB" dirty="0"/>
              <a:t> </a:t>
            </a:r>
            <a:r>
              <a:rPr lang="en-GB" dirty="0" err="1"/>
              <a:t>dávky</a:t>
            </a:r>
            <a:r>
              <a:rPr lang="en-GB" dirty="0"/>
              <a:t>, </a:t>
            </a:r>
            <a:r>
              <a:rPr lang="en-GB" dirty="0" err="1"/>
              <a:t>podpora</a:t>
            </a:r>
            <a:r>
              <a:rPr lang="en-GB" dirty="0"/>
              <a:t> </a:t>
            </a:r>
            <a:r>
              <a:rPr lang="en-GB" dirty="0" err="1"/>
              <a:t>ekonomiky</a:t>
            </a:r>
            <a:r>
              <a:rPr lang="en-GB" dirty="0"/>
              <a:t>) a </a:t>
            </a:r>
            <a:r>
              <a:rPr lang="en-GB" dirty="0" err="1"/>
              <a:t>poklesu</a:t>
            </a:r>
            <a:r>
              <a:rPr lang="en-GB" dirty="0"/>
              <a:t> HDP.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Růstová</a:t>
            </a:r>
            <a:r>
              <a:rPr lang="en-GB" b="1" dirty="0"/>
              <a:t> </a:t>
            </a:r>
            <a:r>
              <a:rPr lang="en-GB" b="1" dirty="0" err="1"/>
              <a:t>období</a:t>
            </a:r>
            <a:r>
              <a:rPr lang="en-GB" b="1" dirty="0"/>
              <a:t>:</a:t>
            </a:r>
            <a:r>
              <a:rPr lang="en-GB" dirty="0"/>
              <a:t> </a:t>
            </a:r>
            <a:r>
              <a:rPr lang="en-GB" dirty="0" err="1"/>
              <a:t>Podíl</a:t>
            </a:r>
            <a:r>
              <a:rPr lang="en-GB" dirty="0"/>
              <a:t> se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mírně</a:t>
            </a:r>
            <a:r>
              <a:rPr lang="en-GB" dirty="0"/>
              <a:t> </a:t>
            </a:r>
            <a:r>
              <a:rPr lang="en-GB" dirty="0" err="1"/>
              <a:t>snižovat</a:t>
            </a:r>
            <a:r>
              <a:rPr lang="en-GB" dirty="0"/>
              <a:t>, </a:t>
            </a:r>
            <a:r>
              <a:rPr lang="en-GB" dirty="0" err="1"/>
              <a:t>pokud</a:t>
            </a:r>
            <a:r>
              <a:rPr lang="en-GB" dirty="0"/>
              <a:t> </a:t>
            </a:r>
            <a:r>
              <a:rPr lang="en-GB" dirty="0" err="1"/>
              <a:t>rostou</a:t>
            </a:r>
            <a:r>
              <a:rPr lang="en-GB" dirty="0"/>
              <a:t> </a:t>
            </a:r>
            <a:r>
              <a:rPr lang="en-GB" dirty="0" err="1"/>
              <a:t>příjmy</a:t>
            </a:r>
            <a:r>
              <a:rPr lang="en-GB" dirty="0"/>
              <a:t> a </a:t>
            </a:r>
            <a:r>
              <a:rPr lang="en-GB" dirty="0" err="1"/>
              <a:t>ekonomika</a:t>
            </a:r>
            <a:r>
              <a:rPr lang="en-GB" dirty="0"/>
              <a:t> </a:t>
            </a:r>
            <a:r>
              <a:rPr lang="en-GB" dirty="0" err="1"/>
              <a:t>expanduje</a:t>
            </a:r>
            <a:r>
              <a:rPr lang="en-GB" dirty="0"/>
              <a:t> </a:t>
            </a:r>
            <a:r>
              <a:rPr lang="en-GB" dirty="0" err="1"/>
              <a:t>rychleji</a:t>
            </a:r>
            <a:r>
              <a:rPr lang="en-GB" dirty="0"/>
              <a:t> </a:t>
            </a:r>
            <a:r>
              <a:rPr lang="en-GB" dirty="0" err="1"/>
              <a:t>než</a:t>
            </a:r>
            <a:r>
              <a:rPr lang="en-GB" dirty="0"/>
              <a:t> </a:t>
            </a:r>
            <a:r>
              <a:rPr lang="en-GB" dirty="0" err="1"/>
              <a:t>výdaje</a:t>
            </a:r>
            <a:r>
              <a:rPr lang="en-GB" dirty="0"/>
              <a:t>.</a:t>
            </a:r>
          </a:p>
          <a:p>
            <a:pPr algn="just"/>
            <a:endParaRPr lang="cs-CZ" noProof="0"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6CA9CBF6-B9CD-2C04-3F7D-6923C8C937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6B4E1528-5725-9077-E489-D56788F300C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cs-CZ" b="1" dirty="0"/>
              <a:t>P</a:t>
            </a:r>
            <a:r>
              <a:rPr lang="en-GB" b="1" dirty="0" err="1"/>
              <a:t>rogresivní</a:t>
            </a:r>
            <a:r>
              <a:rPr lang="en-GB" b="1" dirty="0"/>
              <a:t> </a:t>
            </a:r>
            <a:r>
              <a:rPr lang="en-GB" b="1" dirty="0" err="1"/>
              <a:t>zdanění</a:t>
            </a:r>
            <a:r>
              <a:rPr lang="en-GB" dirty="0"/>
              <a:t> je </a:t>
            </a:r>
            <a:r>
              <a:rPr lang="en-GB" dirty="0" err="1"/>
              <a:t>považováno</a:t>
            </a:r>
            <a:r>
              <a:rPr lang="en-GB" dirty="0"/>
              <a:t> za </a:t>
            </a:r>
            <a:r>
              <a:rPr lang="en-GB" b="1" dirty="0" err="1"/>
              <a:t>automatický</a:t>
            </a:r>
            <a:r>
              <a:rPr lang="en-GB" b="1" dirty="0"/>
              <a:t> </a:t>
            </a:r>
            <a:r>
              <a:rPr lang="en-GB" b="1" dirty="0" err="1"/>
              <a:t>stabilizátor</a:t>
            </a:r>
            <a:r>
              <a:rPr lang="en-GB" dirty="0"/>
              <a:t> v </a:t>
            </a:r>
            <a:r>
              <a:rPr lang="en-GB" dirty="0" err="1"/>
              <a:t>ekonomice</a:t>
            </a:r>
            <a:r>
              <a:rPr lang="en-GB" dirty="0"/>
              <a:t>. </a:t>
            </a:r>
            <a:r>
              <a:rPr lang="en-GB" dirty="0" err="1"/>
              <a:t>Automatické</a:t>
            </a:r>
            <a:r>
              <a:rPr lang="en-GB" dirty="0"/>
              <a:t> </a:t>
            </a:r>
            <a:r>
              <a:rPr lang="en-GB" dirty="0" err="1"/>
              <a:t>stabilizátory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mechanismy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pomáhají</a:t>
            </a:r>
            <a:r>
              <a:rPr lang="en-GB" dirty="0"/>
              <a:t> </a:t>
            </a:r>
            <a:r>
              <a:rPr lang="en-GB" dirty="0" err="1"/>
              <a:t>tlumit</a:t>
            </a:r>
            <a:r>
              <a:rPr lang="en-GB" dirty="0"/>
              <a:t> </a:t>
            </a:r>
            <a:r>
              <a:rPr lang="en-GB" dirty="0" err="1"/>
              <a:t>výkyvy</a:t>
            </a:r>
            <a:r>
              <a:rPr lang="en-GB" dirty="0"/>
              <a:t> </a:t>
            </a:r>
            <a:r>
              <a:rPr lang="en-GB" dirty="0" err="1"/>
              <a:t>hospodářského</a:t>
            </a:r>
            <a:r>
              <a:rPr lang="en-GB" dirty="0"/>
              <a:t> </a:t>
            </a:r>
            <a:r>
              <a:rPr lang="en-GB" dirty="0" err="1"/>
              <a:t>cyklu</a:t>
            </a:r>
            <a:r>
              <a:rPr lang="en-GB" dirty="0"/>
              <a:t> bez </a:t>
            </a:r>
            <a:r>
              <a:rPr lang="en-GB" dirty="0" err="1"/>
              <a:t>potřeby</a:t>
            </a:r>
            <a:r>
              <a:rPr lang="en-GB" dirty="0"/>
              <a:t> </a:t>
            </a:r>
            <a:r>
              <a:rPr lang="en-GB" dirty="0" err="1"/>
              <a:t>přímého</a:t>
            </a:r>
            <a:r>
              <a:rPr lang="en-GB" dirty="0"/>
              <a:t> </a:t>
            </a:r>
            <a:r>
              <a:rPr lang="en-GB" dirty="0" err="1"/>
              <a:t>zásahu</a:t>
            </a:r>
            <a:r>
              <a:rPr lang="en-GB" dirty="0"/>
              <a:t> </a:t>
            </a:r>
            <a:r>
              <a:rPr lang="en-GB" dirty="0" err="1"/>
              <a:t>vlády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centrální</a:t>
            </a:r>
            <a:r>
              <a:rPr lang="en-GB" dirty="0"/>
              <a:t> </a:t>
            </a:r>
            <a:r>
              <a:rPr lang="en-GB" dirty="0" err="1"/>
              <a:t>banky</a:t>
            </a:r>
            <a:r>
              <a:rPr lang="en-GB" dirty="0"/>
              <a:t>. </a:t>
            </a:r>
            <a:r>
              <a:rPr lang="en-GB" dirty="0" err="1"/>
              <a:t>Progresivní</a:t>
            </a:r>
            <a:r>
              <a:rPr lang="en-GB" dirty="0"/>
              <a:t> </a:t>
            </a:r>
            <a:r>
              <a:rPr lang="en-GB" dirty="0" err="1"/>
              <a:t>zdanění</a:t>
            </a:r>
            <a:r>
              <a:rPr lang="en-GB" dirty="0"/>
              <a:t> </a:t>
            </a:r>
            <a:r>
              <a:rPr lang="en-GB" dirty="0" err="1"/>
              <a:t>přispívá</a:t>
            </a:r>
            <a:r>
              <a:rPr lang="en-GB" dirty="0"/>
              <a:t> k </a:t>
            </a:r>
            <a:r>
              <a:rPr lang="en-GB" dirty="0" err="1"/>
              <a:t>tomuto</a:t>
            </a:r>
            <a:r>
              <a:rPr lang="en-GB" dirty="0"/>
              <a:t> </a:t>
            </a:r>
            <a:r>
              <a:rPr lang="en-GB" dirty="0" err="1"/>
              <a:t>efektu</a:t>
            </a:r>
            <a:r>
              <a:rPr lang="en-GB" dirty="0"/>
              <a:t> </a:t>
            </a:r>
            <a:r>
              <a:rPr lang="en-GB" dirty="0" err="1"/>
              <a:t>díky</a:t>
            </a:r>
            <a:r>
              <a:rPr lang="en-GB" dirty="0"/>
              <a:t> </a:t>
            </a:r>
            <a:r>
              <a:rPr lang="en-GB" dirty="0" err="1"/>
              <a:t>své</a:t>
            </a:r>
            <a:r>
              <a:rPr lang="en-GB" dirty="0"/>
              <a:t> </a:t>
            </a:r>
            <a:r>
              <a:rPr lang="en-GB" dirty="0" err="1"/>
              <a:t>konstrukci</a:t>
            </a:r>
            <a:r>
              <a:rPr lang="en-GB" dirty="0"/>
              <a:t>.</a:t>
            </a:r>
          </a:p>
          <a:p>
            <a:r>
              <a:rPr lang="en-GB" b="1" dirty="0"/>
              <a:t>Jak </a:t>
            </a:r>
            <a:r>
              <a:rPr lang="en-GB" b="1" dirty="0" err="1"/>
              <a:t>progresivní</a:t>
            </a:r>
            <a:r>
              <a:rPr lang="en-GB" b="1" dirty="0"/>
              <a:t> </a:t>
            </a:r>
            <a:r>
              <a:rPr lang="en-GB" b="1" dirty="0" err="1"/>
              <a:t>zdanění</a:t>
            </a:r>
            <a:r>
              <a:rPr lang="en-GB" b="1" dirty="0"/>
              <a:t> </a:t>
            </a:r>
            <a:r>
              <a:rPr lang="en-GB" b="1" dirty="0" err="1"/>
              <a:t>funguje</a:t>
            </a:r>
            <a:r>
              <a:rPr lang="en-GB" b="1" dirty="0"/>
              <a:t> </a:t>
            </a:r>
            <a:r>
              <a:rPr lang="en-GB" b="1" dirty="0" err="1"/>
              <a:t>jako</a:t>
            </a:r>
            <a:r>
              <a:rPr lang="en-GB" b="1" dirty="0"/>
              <a:t> </a:t>
            </a:r>
            <a:r>
              <a:rPr lang="en-GB" b="1" dirty="0" err="1"/>
              <a:t>automatický</a:t>
            </a:r>
            <a:r>
              <a:rPr lang="en-GB" b="1" dirty="0"/>
              <a:t> </a:t>
            </a:r>
            <a:r>
              <a:rPr lang="en-GB" b="1" dirty="0" err="1"/>
              <a:t>stabilizátor</a:t>
            </a:r>
            <a:r>
              <a:rPr lang="en-GB" b="1" dirty="0"/>
              <a:t>: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V </a:t>
            </a:r>
            <a:r>
              <a:rPr lang="en-GB" b="1" dirty="0" err="1"/>
              <a:t>době</a:t>
            </a:r>
            <a:r>
              <a:rPr lang="en-GB" b="1" dirty="0"/>
              <a:t> </a:t>
            </a:r>
            <a:r>
              <a:rPr lang="en-GB" b="1" dirty="0" err="1"/>
              <a:t>hospodářského</a:t>
            </a:r>
            <a:r>
              <a:rPr lang="en-GB" b="1" dirty="0"/>
              <a:t> </a:t>
            </a:r>
            <a:r>
              <a:rPr lang="en-GB" b="1" dirty="0" err="1"/>
              <a:t>růstu</a:t>
            </a:r>
            <a:r>
              <a:rPr lang="en-GB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Příjmy</a:t>
            </a:r>
            <a:r>
              <a:rPr lang="en-GB" dirty="0"/>
              <a:t> </a:t>
            </a:r>
            <a:r>
              <a:rPr lang="en-GB" dirty="0" err="1"/>
              <a:t>domácností</a:t>
            </a:r>
            <a:r>
              <a:rPr lang="en-GB" dirty="0"/>
              <a:t> </a:t>
            </a:r>
            <a:r>
              <a:rPr lang="en-GB" dirty="0" err="1"/>
              <a:t>rostou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znamená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se </a:t>
            </a:r>
            <a:r>
              <a:rPr lang="en-GB" dirty="0" err="1"/>
              <a:t>část</a:t>
            </a:r>
            <a:r>
              <a:rPr lang="en-GB" dirty="0"/>
              <a:t> </a:t>
            </a:r>
            <a:r>
              <a:rPr lang="en-GB" dirty="0" err="1"/>
              <a:t>příjmů</a:t>
            </a:r>
            <a:r>
              <a:rPr lang="en-GB" dirty="0"/>
              <a:t> </a:t>
            </a:r>
            <a:r>
              <a:rPr lang="en-GB" dirty="0" err="1"/>
              <a:t>dostává</a:t>
            </a:r>
            <a:r>
              <a:rPr lang="en-GB" dirty="0"/>
              <a:t> do </a:t>
            </a:r>
            <a:r>
              <a:rPr lang="en-GB" dirty="0" err="1"/>
              <a:t>vyšších</a:t>
            </a:r>
            <a:r>
              <a:rPr lang="en-GB" dirty="0"/>
              <a:t> </a:t>
            </a:r>
            <a:r>
              <a:rPr lang="en-GB" dirty="0" err="1"/>
              <a:t>daňových</a:t>
            </a:r>
            <a:r>
              <a:rPr lang="en-GB" dirty="0"/>
              <a:t> </a:t>
            </a:r>
            <a:r>
              <a:rPr lang="en-GB" dirty="0" err="1"/>
              <a:t>pásem</a:t>
            </a:r>
            <a:r>
              <a:rPr lang="en-GB" dirty="0"/>
              <a:t> s </a:t>
            </a:r>
            <a:r>
              <a:rPr lang="en-GB" dirty="0" err="1"/>
              <a:t>vyšší</a:t>
            </a:r>
            <a:r>
              <a:rPr lang="en-GB" dirty="0"/>
              <a:t> </a:t>
            </a:r>
            <a:r>
              <a:rPr lang="en-GB" dirty="0" err="1"/>
              <a:t>sazbou</a:t>
            </a:r>
            <a:r>
              <a:rPr lang="en-GB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Výsledkem</a:t>
            </a:r>
            <a:r>
              <a:rPr lang="en-GB" dirty="0"/>
              <a:t> je </a:t>
            </a:r>
            <a:r>
              <a:rPr lang="en-GB" dirty="0" err="1"/>
              <a:t>vyšší</a:t>
            </a:r>
            <a:r>
              <a:rPr lang="en-GB" dirty="0"/>
              <a:t> </a:t>
            </a:r>
            <a:r>
              <a:rPr lang="en-GB" dirty="0" err="1"/>
              <a:t>daňové</a:t>
            </a:r>
            <a:r>
              <a:rPr lang="en-GB" dirty="0"/>
              <a:t> </a:t>
            </a:r>
            <a:r>
              <a:rPr lang="en-GB" dirty="0" err="1"/>
              <a:t>zatížení</a:t>
            </a:r>
            <a:r>
              <a:rPr lang="en-GB" dirty="0"/>
              <a:t> (</a:t>
            </a:r>
            <a:r>
              <a:rPr lang="en-GB" dirty="0" err="1"/>
              <a:t>relativně</a:t>
            </a:r>
            <a:r>
              <a:rPr lang="en-GB" dirty="0"/>
              <a:t> </a:t>
            </a:r>
            <a:r>
              <a:rPr lang="en-GB" dirty="0" err="1"/>
              <a:t>větší</a:t>
            </a:r>
            <a:r>
              <a:rPr lang="en-GB" dirty="0"/>
              <a:t> </a:t>
            </a:r>
            <a:r>
              <a:rPr lang="en-GB" dirty="0" err="1"/>
              <a:t>podíl</a:t>
            </a:r>
            <a:r>
              <a:rPr lang="en-GB" dirty="0"/>
              <a:t> </a:t>
            </a:r>
            <a:r>
              <a:rPr lang="en-GB" dirty="0" err="1"/>
              <a:t>příjmů</a:t>
            </a:r>
            <a:r>
              <a:rPr lang="en-GB" dirty="0"/>
              <a:t> </a:t>
            </a:r>
            <a:r>
              <a:rPr lang="en-GB" dirty="0" err="1"/>
              <a:t>jde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daně</a:t>
            </a:r>
            <a:r>
              <a:rPr lang="en-GB" dirty="0"/>
              <a:t>),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brzdí</a:t>
            </a:r>
            <a:r>
              <a:rPr lang="en-GB" dirty="0"/>
              <a:t> </a:t>
            </a:r>
            <a:r>
              <a:rPr lang="en-GB" dirty="0" err="1"/>
              <a:t>přehřátí</a:t>
            </a:r>
            <a:r>
              <a:rPr lang="en-GB" dirty="0"/>
              <a:t> </a:t>
            </a:r>
            <a:r>
              <a:rPr lang="en-GB" dirty="0" err="1"/>
              <a:t>ekonomiky</a:t>
            </a:r>
            <a:r>
              <a:rPr lang="en-GB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Spotřeba</a:t>
            </a:r>
            <a:r>
              <a:rPr lang="en-GB" dirty="0"/>
              <a:t> </a:t>
            </a:r>
            <a:r>
              <a:rPr lang="en-GB" dirty="0" err="1"/>
              <a:t>domácností</a:t>
            </a:r>
            <a:r>
              <a:rPr lang="en-GB" dirty="0"/>
              <a:t> </a:t>
            </a:r>
            <a:r>
              <a:rPr lang="en-GB" dirty="0" err="1"/>
              <a:t>roste</a:t>
            </a:r>
            <a:r>
              <a:rPr lang="en-GB" dirty="0"/>
              <a:t> </a:t>
            </a:r>
            <a:r>
              <a:rPr lang="en-GB" dirty="0" err="1"/>
              <a:t>pomaleji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snižuje</a:t>
            </a:r>
            <a:r>
              <a:rPr lang="en-GB" dirty="0"/>
              <a:t> </a:t>
            </a:r>
            <a:r>
              <a:rPr lang="en-GB" dirty="0" err="1"/>
              <a:t>riziko</a:t>
            </a:r>
            <a:r>
              <a:rPr lang="en-GB" dirty="0"/>
              <a:t> </a:t>
            </a:r>
            <a:r>
              <a:rPr lang="en-GB" dirty="0" err="1"/>
              <a:t>inflace</a:t>
            </a:r>
            <a:r>
              <a:rPr lang="en-GB" dirty="0"/>
              <a:t>.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V </a:t>
            </a:r>
            <a:r>
              <a:rPr lang="en-GB" b="1" dirty="0" err="1"/>
              <a:t>době</a:t>
            </a:r>
            <a:r>
              <a:rPr lang="en-GB" b="1" dirty="0"/>
              <a:t> </a:t>
            </a:r>
            <a:r>
              <a:rPr lang="en-GB" b="1" dirty="0" err="1"/>
              <a:t>hospodářského</a:t>
            </a:r>
            <a:r>
              <a:rPr lang="en-GB" b="1" dirty="0"/>
              <a:t> </a:t>
            </a:r>
            <a:r>
              <a:rPr lang="en-GB" b="1" dirty="0" err="1"/>
              <a:t>poklesu</a:t>
            </a:r>
            <a:r>
              <a:rPr lang="en-GB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Příjmy</a:t>
            </a:r>
            <a:r>
              <a:rPr lang="en-GB" dirty="0"/>
              <a:t> </a:t>
            </a:r>
            <a:r>
              <a:rPr lang="en-GB" dirty="0" err="1"/>
              <a:t>domácností</a:t>
            </a:r>
            <a:r>
              <a:rPr lang="en-GB" dirty="0"/>
              <a:t> </a:t>
            </a:r>
            <a:r>
              <a:rPr lang="en-GB" dirty="0" err="1"/>
              <a:t>klesají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znamená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větší</a:t>
            </a:r>
            <a:r>
              <a:rPr lang="en-GB" dirty="0"/>
              <a:t> </a:t>
            </a:r>
            <a:r>
              <a:rPr lang="en-GB" dirty="0" err="1"/>
              <a:t>část</a:t>
            </a:r>
            <a:r>
              <a:rPr lang="en-GB" dirty="0"/>
              <a:t> </a:t>
            </a:r>
            <a:r>
              <a:rPr lang="en-GB" dirty="0" err="1"/>
              <a:t>příjmů</a:t>
            </a:r>
            <a:r>
              <a:rPr lang="en-GB" dirty="0"/>
              <a:t> </a:t>
            </a:r>
            <a:r>
              <a:rPr lang="en-GB" dirty="0" err="1"/>
              <a:t>spadá</a:t>
            </a:r>
            <a:r>
              <a:rPr lang="en-GB" dirty="0"/>
              <a:t> do </a:t>
            </a:r>
            <a:r>
              <a:rPr lang="en-GB" dirty="0" err="1"/>
              <a:t>nižších</a:t>
            </a:r>
            <a:r>
              <a:rPr lang="en-GB" dirty="0"/>
              <a:t> </a:t>
            </a:r>
            <a:r>
              <a:rPr lang="en-GB" dirty="0" err="1"/>
              <a:t>daňových</a:t>
            </a:r>
            <a:r>
              <a:rPr lang="en-GB" dirty="0"/>
              <a:t> </a:t>
            </a:r>
            <a:r>
              <a:rPr lang="en-GB" dirty="0" err="1"/>
              <a:t>pásem</a:t>
            </a:r>
            <a:r>
              <a:rPr lang="en-GB" dirty="0"/>
              <a:t> s </a:t>
            </a:r>
            <a:r>
              <a:rPr lang="en-GB" dirty="0" err="1"/>
              <a:t>nižší</a:t>
            </a:r>
            <a:r>
              <a:rPr lang="en-GB" dirty="0"/>
              <a:t> </a:t>
            </a:r>
            <a:r>
              <a:rPr lang="en-GB" dirty="0" err="1"/>
              <a:t>sazbou</a:t>
            </a:r>
            <a:r>
              <a:rPr lang="en-GB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Výsledkem</a:t>
            </a:r>
            <a:r>
              <a:rPr lang="en-GB" dirty="0"/>
              <a:t> je </a:t>
            </a:r>
            <a:r>
              <a:rPr lang="en-GB" dirty="0" err="1"/>
              <a:t>nižší</a:t>
            </a:r>
            <a:r>
              <a:rPr lang="en-GB" dirty="0"/>
              <a:t> </a:t>
            </a:r>
            <a:r>
              <a:rPr lang="en-GB" dirty="0" err="1"/>
              <a:t>daňové</a:t>
            </a:r>
            <a:r>
              <a:rPr lang="en-GB" dirty="0"/>
              <a:t> </a:t>
            </a:r>
            <a:r>
              <a:rPr lang="en-GB" dirty="0" err="1"/>
              <a:t>zatížení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nechává</a:t>
            </a:r>
            <a:r>
              <a:rPr lang="en-GB" dirty="0"/>
              <a:t> </a:t>
            </a:r>
            <a:r>
              <a:rPr lang="en-GB" dirty="0" err="1"/>
              <a:t>více</a:t>
            </a:r>
            <a:r>
              <a:rPr lang="en-GB" dirty="0"/>
              <a:t> </a:t>
            </a:r>
            <a:r>
              <a:rPr lang="en-GB" dirty="0" err="1"/>
              <a:t>prostředků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spotřebu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úspory</a:t>
            </a:r>
            <a:r>
              <a:rPr lang="en-GB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Tím</a:t>
            </a:r>
            <a:r>
              <a:rPr lang="en-GB" dirty="0"/>
              <a:t> se </a:t>
            </a:r>
            <a:r>
              <a:rPr lang="en-GB" dirty="0" err="1"/>
              <a:t>zmírňuje</a:t>
            </a:r>
            <a:r>
              <a:rPr lang="en-GB" dirty="0"/>
              <a:t> </a:t>
            </a:r>
            <a:r>
              <a:rPr lang="en-GB" dirty="0" err="1"/>
              <a:t>pokles</a:t>
            </a:r>
            <a:r>
              <a:rPr lang="en-GB" dirty="0"/>
              <a:t> </a:t>
            </a:r>
            <a:r>
              <a:rPr lang="en-GB" dirty="0" err="1"/>
              <a:t>poptávky</a:t>
            </a:r>
            <a:r>
              <a:rPr lang="en-GB" dirty="0"/>
              <a:t> a </a:t>
            </a:r>
            <a:r>
              <a:rPr lang="en-GB" dirty="0" err="1"/>
              <a:t>ekonomika</a:t>
            </a:r>
            <a:r>
              <a:rPr lang="en-GB" dirty="0"/>
              <a:t> je </a:t>
            </a:r>
            <a:r>
              <a:rPr lang="en-GB" dirty="0" err="1"/>
              <a:t>stabilizována</a:t>
            </a:r>
            <a:r>
              <a:rPr lang="en-GB" dirty="0"/>
              <a:t>.</a:t>
            </a:r>
          </a:p>
          <a:p>
            <a:r>
              <a:rPr lang="en-GB" b="1" dirty="0" err="1"/>
              <a:t>Příklady</a:t>
            </a:r>
            <a:r>
              <a:rPr lang="en-GB" b="1" dirty="0"/>
              <a:t> </a:t>
            </a:r>
            <a:r>
              <a:rPr lang="en-GB" b="1" dirty="0" err="1"/>
              <a:t>vlivu</a:t>
            </a:r>
            <a:r>
              <a:rPr lang="en-GB" b="1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Růst</a:t>
            </a:r>
            <a:r>
              <a:rPr lang="en-GB" b="1" dirty="0"/>
              <a:t> </a:t>
            </a:r>
            <a:r>
              <a:rPr lang="en-GB" b="1" dirty="0" err="1"/>
              <a:t>příjmů</a:t>
            </a:r>
            <a:r>
              <a:rPr lang="en-GB" b="1" dirty="0"/>
              <a:t> </a:t>
            </a:r>
            <a:r>
              <a:rPr lang="en-GB" b="1" dirty="0" err="1"/>
              <a:t>během</a:t>
            </a:r>
            <a:r>
              <a:rPr lang="en-GB" b="1" dirty="0"/>
              <a:t> </a:t>
            </a:r>
            <a:r>
              <a:rPr lang="en-GB" b="1" dirty="0" err="1"/>
              <a:t>boomu</a:t>
            </a:r>
            <a:r>
              <a:rPr lang="en-GB" dirty="0"/>
              <a:t> → </a:t>
            </a:r>
            <a:r>
              <a:rPr lang="en-GB" dirty="0" err="1"/>
              <a:t>vyšší</a:t>
            </a:r>
            <a:r>
              <a:rPr lang="en-GB" dirty="0"/>
              <a:t> </a:t>
            </a:r>
            <a:r>
              <a:rPr lang="en-GB" dirty="0" err="1"/>
              <a:t>efektivní</a:t>
            </a:r>
            <a:r>
              <a:rPr lang="en-GB" dirty="0"/>
              <a:t> </a:t>
            </a:r>
            <a:r>
              <a:rPr lang="en-GB" dirty="0" err="1"/>
              <a:t>zdanění</a:t>
            </a:r>
            <a:r>
              <a:rPr lang="en-GB" dirty="0"/>
              <a:t> → </a:t>
            </a:r>
            <a:r>
              <a:rPr lang="en-GB" dirty="0" err="1"/>
              <a:t>snížení</a:t>
            </a:r>
            <a:r>
              <a:rPr lang="en-GB" dirty="0"/>
              <a:t> </a:t>
            </a:r>
            <a:r>
              <a:rPr lang="en-GB" dirty="0" err="1"/>
              <a:t>přehřátí</a:t>
            </a:r>
            <a:r>
              <a:rPr lang="en-GB" dirty="0"/>
              <a:t> </a:t>
            </a:r>
            <a:r>
              <a:rPr lang="en-GB" dirty="0" err="1"/>
              <a:t>ekonomiky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Pokles</a:t>
            </a:r>
            <a:r>
              <a:rPr lang="en-GB" b="1" dirty="0"/>
              <a:t> </a:t>
            </a:r>
            <a:r>
              <a:rPr lang="en-GB" b="1" dirty="0" err="1"/>
              <a:t>příjmů</a:t>
            </a:r>
            <a:r>
              <a:rPr lang="en-GB" b="1" dirty="0"/>
              <a:t> </a:t>
            </a:r>
            <a:r>
              <a:rPr lang="en-GB" b="1" dirty="0" err="1"/>
              <a:t>během</a:t>
            </a:r>
            <a:r>
              <a:rPr lang="en-GB" b="1" dirty="0"/>
              <a:t> </a:t>
            </a:r>
            <a:r>
              <a:rPr lang="en-GB" b="1" dirty="0" err="1"/>
              <a:t>recese</a:t>
            </a:r>
            <a:r>
              <a:rPr lang="en-GB" dirty="0"/>
              <a:t> → </a:t>
            </a:r>
            <a:r>
              <a:rPr lang="en-GB" dirty="0" err="1"/>
              <a:t>nižší</a:t>
            </a:r>
            <a:r>
              <a:rPr lang="en-GB" dirty="0"/>
              <a:t> </a:t>
            </a:r>
            <a:r>
              <a:rPr lang="en-GB" dirty="0" err="1"/>
              <a:t>efektivní</a:t>
            </a:r>
            <a:r>
              <a:rPr lang="en-GB" dirty="0"/>
              <a:t> </a:t>
            </a:r>
            <a:r>
              <a:rPr lang="en-GB" dirty="0" err="1"/>
              <a:t>zdanění</a:t>
            </a:r>
            <a:r>
              <a:rPr lang="en-GB" dirty="0"/>
              <a:t> → </a:t>
            </a:r>
            <a:r>
              <a:rPr lang="en-GB" dirty="0" err="1"/>
              <a:t>zmírnění</a:t>
            </a:r>
            <a:r>
              <a:rPr lang="en-GB" dirty="0"/>
              <a:t> </a:t>
            </a:r>
            <a:r>
              <a:rPr lang="en-GB" dirty="0" err="1"/>
              <a:t>poklesu</a:t>
            </a:r>
            <a:r>
              <a:rPr lang="en-GB" dirty="0"/>
              <a:t> </a:t>
            </a:r>
            <a:r>
              <a:rPr lang="en-GB" dirty="0" err="1"/>
              <a:t>spotřeby</a:t>
            </a:r>
            <a:r>
              <a:rPr lang="en-GB" dirty="0"/>
              <a:t>.</a:t>
            </a:r>
          </a:p>
          <a:p>
            <a:r>
              <a:rPr lang="en-GB" b="1" dirty="0" err="1"/>
              <a:t>Progresivní</a:t>
            </a:r>
            <a:r>
              <a:rPr lang="en-GB" b="1" dirty="0"/>
              <a:t> </a:t>
            </a:r>
            <a:r>
              <a:rPr lang="en-GB" b="1" dirty="0" err="1"/>
              <a:t>zdanění</a:t>
            </a:r>
            <a:r>
              <a:rPr lang="en-GB" b="1" dirty="0"/>
              <a:t> vs. </a:t>
            </a:r>
            <a:r>
              <a:rPr lang="en-GB" b="1" dirty="0" err="1"/>
              <a:t>lineární</a:t>
            </a:r>
            <a:r>
              <a:rPr lang="en-GB" b="1" dirty="0"/>
              <a:t> </a:t>
            </a:r>
            <a:r>
              <a:rPr lang="en-GB" b="1" dirty="0" err="1"/>
              <a:t>zdanění</a:t>
            </a:r>
            <a:endParaRPr lang="en-GB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U </a:t>
            </a:r>
            <a:r>
              <a:rPr lang="en-GB" b="1" dirty="0" err="1"/>
              <a:t>lineárního</a:t>
            </a:r>
            <a:r>
              <a:rPr lang="en-GB" b="1" dirty="0"/>
              <a:t> </a:t>
            </a:r>
            <a:r>
              <a:rPr lang="en-GB" b="1" dirty="0" err="1"/>
              <a:t>zdanění</a:t>
            </a:r>
            <a:r>
              <a:rPr lang="en-GB" dirty="0"/>
              <a:t> (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jedné</a:t>
            </a:r>
            <a:r>
              <a:rPr lang="en-GB" dirty="0"/>
              <a:t> </a:t>
            </a:r>
            <a:r>
              <a:rPr lang="en-GB" dirty="0" err="1"/>
              <a:t>sazby</a:t>
            </a:r>
            <a:r>
              <a:rPr lang="en-GB" dirty="0"/>
              <a:t> </a:t>
            </a:r>
            <a:r>
              <a:rPr lang="en-GB" dirty="0" err="1"/>
              <a:t>daně</a:t>
            </a:r>
            <a:r>
              <a:rPr lang="en-GB" dirty="0"/>
              <a:t>) je </a:t>
            </a:r>
            <a:r>
              <a:rPr lang="en-GB" dirty="0" err="1"/>
              <a:t>stabilizační</a:t>
            </a:r>
            <a:r>
              <a:rPr lang="en-GB" dirty="0"/>
              <a:t> </a:t>
            </a:r>
            <a:r>
              <a:rPr lang="en-GB" dirty="0" err="1"/>
              <a:t>efekt</a:t>
            </a:r>
            <a:r>
              <a:rPr lang="en-GB" dirty="0"/>
              <a:t> </a:t>
            </a:r>
            <a:r>
              <a:rPr lang="en-GB" dirty="0" err="1"/>
              <a:t>slabší</a:t>
            </a:r>
            <a:r>
              <a:rPr lang="en-GB" dirty="0"/>
              <a:t>, </a:t>
            </a:r>
            <a:r>
              <a:rPr lang="en-GB" dirty="0" err="1"/>
              <a:t>protože</a:t>
            </a:r>
            <a:r>
              <a:rPr lang="en-GB" dirty="0"/>
              <a:t> </a:t>
            </a:r>
            <a:r>
              <a:rPr lang="en-GB" dirty="0" err="1"/>
              <a:t>daňové</a:t>
            </a:r>
            <a:r>
              <a:rPr lang="en-GB" dirty="0"/>
              <a:t> </a:t>
            </a:r>
            <a:r>
              <a:rPr lang="en-GB" dirty="0" err="1"/>
              <a:t>zatížení</a:t>
            </a:r>
            <a:r>
              <a:rPr lang="en-GB" dirty="0"/>
              <a:t> se s </a:t>
            </a:r>
            <a:r>
              <a:rPr lang="en-GB" dirty="0" err="1"/>
              <a:t>příjmy</a:t>
            </a:r>
            <a:r>
              <a:rPr lang="en-GB" dirty="0"/>
              <a:t> </a:t>
            </a:r>
            <a:r>
              <a:rPr lang="en-GB" dirty="0" err="1"/>
              <a:t>nemění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Progresivní</a:t>
            </a:r>
            <a:r>
              <a:rPr lang="en-GB" b="1" dirty="0"/>
              <a:t> </a:t>
            </a:r>
            <a:r>
              <a:rPr lang="en-GB" b="1" dirty="0" err="1"/>
              <a:t>zdanění</a:t>
            </a:r>
            <a:r>
              <a:rPr lang="en-GB" dirty="0"/>
              <a:t> </a:t>
            </a:r>
            <a:r>
              <a:rPr lang="en-GB" dirty="0" err="1"/>
              <a:t>vytváří</a:t>
            </a:r>
            <a:r>
              <a:rPr lang="en-GB" dirty="0"/>
              <a:t> </a:t>
            </a:r>
            <a:r>
              <a:rPr lang="en-GB" dirty="0" err="1"/>
              <a:t>silnější</a:t>
            </a:r>
            <a:r>
              <a:rPr lang="en-GB" dirty="0"/>
              <a:t> </a:t>
            </a:r>
            <a:r>
              <a:rPr lang="en-GB" dirty="0" err="1"/>
              <a:t>stabilizační</a:t>
            </a:r>
            <a:r>
              <a:rPr lang="en-GB" dirty="0"/>
              <a:t> </a:t>
            </a:r>
            <a:r>
              <a:rPr lang="en-GB" dirty="0" err="1"/>
              <a:t>efekt</a:t>
            </a:r>
            <a:r>
              <a:rPr lang="en-GB" dirty="0"/>
              <a:t> </a:t>
            </a:r>
            <a:r>
              <a:rPr lang="en-GB" dirty="0" err="1"/>
              <a:t>díky</a:t>
            </a:r>
            <a:r>
              <a:rPr lang="en-GB" dirty="0"/>
              <a:t> </a:t>
            </a:r>
            <a:r>
              <a:rPr lang="en-GB" dirty="0" err="1"/>
              <a:t>rostoucím</a:t>
            </a:r>
            <a:r>
              <a:rPr lang="en-GB" dirty="0"/>
              <a:t> </a:t>
            </a:r>
            <a:r>
              <a:rPr lang="en-GB" dirty="0" err="1"/>
              <a:t>sazbám</a:t>
            </a:r>
            <a:r>
              <a:rPr lang="en-GB" dirty="0"/>
              <a:t> a </a:t>
            </a:r>
            <a:r>
              <a:rPr lang="en-GB" dirty="0" err="1"/>
              <a:t>většímu</a:t>
            </a:r>
            <a:r>
              <a:rPr lang="en-GB" dirty="0"/>
              <a:t> </a:t>
            </a:r>
            <a:r>
              <a:rPr lang="en-GB" dirty="0" err="1"/>
              <a:t>přerozdělování</a:t>
            </a:r>
            <a:r>
              <a:rPr lang="en-GB" dirty="0"/>
              <a:t>.</a:t>
            </a:r>
          </a:p>
          <a:p>
            <a:r>
              <a:rPr lang="en-GB" b="1" dirty="0" err="1"/>
              <a:t>Omezení</a:t>
            </a:r>
            <a:r>
              <a:rPr lang="en-GB" b="1" dirty="0"/>
              <a:t> </a:t>
            </a:r>
            <a:r>
              <a:rPr lang="en-GB" b="1" dirty="0" err="1"/>
              <a:t>progresivního</a:t>
            </a:r>
            <a:r>
              <a:rPr lang="en-GB" b="1" dirty="0"/>
              <a:t> </a:t>
            </a:r>
            <a:r>
              <a:rPr lang="en-GB" b="1" dirty="0" err="1"/>
              <a:t>zdanění</a:t>
            </a:r>
            <a:r>
              <a:rPr lang="en-GB" b="1" dirty="0"/>
              <a:t> </a:t>
            </a:r>
            <a:r>
              <a:rPr lang="en-GB" b="1" dirty="0" err="1"/>
              <a:t>jako</a:t>
            </a:r>
            <a:r>
              <a:rPr lang="en-GB" b="1" dirty="0"/>
              <a:t> </a:t>
            </a:r>
            <a:r>
              <a:rPr lang="en-GB" b="1" dirty="0" err="1"/>
              <a:t>stabilizátoru</a:t>
            </a:r>
            <a:r>
              <a:rPr lang="en-GB" b="1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Progresivní</a:t>
            </a:r>
            <a:r>
              <a:rPr lang="en-GB" dirty="0"/>
              <a:t> </a:t>
            </a:r>
            <a:r>
              <a:rPr lang="en-GB" dirty="0" err="1"/>
              <a:t>zdanění</a:t>
            </a:r>
            <a:r>
              <a:rPr lang="en-GB" dirty="0"/>
              <a:t> </a:t>
            </a:r>
            <a:r>
              <a:rPr lang="en-GB" dirty="0" err="1"/>
              <a:t>samo</a:t>
            </a:r>
            <a:r>
              <a:rPr lang="en-GB" dirty="0"/>
              <a:t> o </a:t>
            </a:r>
            <a:r>
              <a:rPr lang="en-GB" dirty="0" err="1"/>
              <a:t>sobě</a:t>
            </a:r>
            <a:r>
              <a:rPr lang="en-GB" dirty="0"/>
              <a:t> </a:t>
            </a:r>
            <a:r>
              <a:rPr lang="en-GB" dirty="0" err="1"/>
              <a:t>nestačí</a:t>
            </a:r>
            <a:r>
              <a:rPr lang="en-GB" dirty="0"/>
              <a:t> k </a:t>
            </a:r>
            <a:r>
              <a:rPr lang="en-GB" dirty="0" err="1"/>
              <a:t>úplnému</a:t>
            </a:r>
            <a:r>
              <a:rPr lang="en-GB" dirty="0"/>
              <a:t> </a:t>
            </a:r>
            <a:r>
              <a:rPr lang="en-GB" dirty="0" err="1"/>
              <a:t>vyvážení</a:t>
            </a:r>
            <a:r>
              <a:rPr lang="en-GB" dirty="0"/>
              <a:t> </a:t>
            </a:r>
            <a:r>
              <a:rPr lang="en-GB" dirty="0" err="1"/>
              <a:t>cyklů</a:t>
            </a:r>
            <a:r>
              <a:rPr lang="en-GB" dirty="0"/>
              <a:t>, </a:t>
            </a:r>
            <a:r>
              <a:rPr lang="en-GB" dirty="0" err="1"/>
              <a:t>protože</a:t>
            </a:r>
            <a:r>
              <a:rPr lang="en-GB" dirty="0"/>
              <a:t> </a:t>
            </a:r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efekt</a:t>
            </a:r>
            <a:r>
              <a:rPr lang="en-GB" dirty="0"/>
              <a:t> je </a:t>
            </a:r>
            <a:r>
              <a:rPr lang="en-GB" dirty="0" err="1"/>
              <a:t>omezen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příjmovou</a:t>
            </a:r>
            <a:r>
              <a:rPr lang="en-GB" dirty="0"/>
              <a:t> </a:t>
            </a:r>
            <a:r>
              <a:rPr lang="en-GB" dirty="0" err="1"/>
              <a:t>stránku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Příliš</a:t>
            </a:r>
            <a:r>
              <a:rPr lang="en-GB" dirty="0"/>
              <a:t> </a:t>
            </a:r>
            <a:r>
              <a:rPr lang="en-GB" dirty="0" err="1"/>
              <a:t>vysoká</a:t>
            </a:r>
            <a:r>
              <a:rPr lang="en-GB" dirty="0"/>
              <a:t> </a:t>
            </a:r>
            <a:r>
              <a:rPr lang="en-GB" dirty="0" err="1"/>
              <a:t>progresivita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demotivovat</a:t>
            </a:r>
            <a:r>
              <a:rPr lang="en-GB" dirty="0"/>
              <a:t> k </a:t>
            </a:r>
            <a:r>
              <a:rPr lang="en-GB" dirty="0" err="1"/>
              <a:t>vyšším</a:t>
            </a:r>
            <a:r>
              <a:rPr lang="en-GB" dirty="0"/>
              <a:t> </a:t>
            </a:r>
            <a:r>
              <a:rPr lang="en-GB" dirty="0" err="1"/>
              <a:t>výkonům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vytvářet</a:t>
            </a:r>
            <a:r>
              <a:rPr lang="en-GB" dirty="0"/>
              <a:t> </a:t>
            </a:r>
            <a:r>
              <a:rPr lang="en-GB" dirty="0" err="1"/>
              <a:t>daňové</a:t>
            </a:r>
            <a:r>
              <a:rPr lang="en-GB" dirty="0"/>
              <a:t> </a:t>
            </a:r>
            <a:r>
              <a:rPr lang="en-GB" dirty="0" err="1"/>
              <a:t>úniky</a:t>
            </a:r>
            <a:r>
              <a:rPr lang="en-GB" dirty="0"/>
              <a:t>.</a:t>
            </a:r>
          </a:p>
          <a:p>
            <a:r>
              <a:rPr lang="en-GB" dirty="0"/>
              <a:t>.</a:t>
            </a:r>
          </a:p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E998BEAF-8799-8DCF-A7B1-202C179AD33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86142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B4899CAF-D0DF-B974-DE84-809B654E09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12A33024-A5C8-0944-474D-FAD4A402F59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dirty="0"/>
              <a:t>V </a:t>
            </a:r>
            <a:r>
              <a:rPr lang="en-GB" dirty="0" err="1"/>
              <a:t>České</a:t>
            </a:r>
            <a:r>
              <a:rPr lang="en-GB" dirty="0"/>
              <a:t> </a:t>
            </a:r>
            <a:r>
              <a:rPr lang="en-GB" dirty="0" err="1"/>
              <a:t>republice</a:t>
            </a:r>
            <a:r>
              <a:rPr lang="en-GB" dirty="0"/>
              <a:t> se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povinném</a:t>
            </a:r>
            <a:r>
              <a:rPr lang="en-GB" dirty="0"/>
              <a:t> </a:t>
            </a:r>
            <a:r>
              <a:rPr lang="en-GB" dirty="0" err="1"/>
              <a:t>sociálním</a:t>
            </a:r>
            <a:r>
              <a:rPr lang="en-GB" dirty="0"/>
              <a:t> a </a:t>
            </a:r>
            <a:r>
              <a:rPr lang="en-GB" dirty="0" err="1"/>
              <a:t>zdravotním</a:t>
            </a:r>
            <a:r>
              <a:rPr lang="en-GB" dirty="0"/>
              <a:t> </a:t>
            </a:r>
            <a:r>
              <a:rPr lang="en-GB" dirty="0" err="1"/>
              <a:t>pojištění</a:t>
            </a:r>
            <a:r>
              <a:rPr lang="en-GB" dirty="0"/>
              <a:t> </a:t>
            </a:r>
            <a:r>
              <a:rPr lang="en-GB" dirty="0" err="1"/>
              <a:t>podílejí</a:t>
            </a:r>
            <a:r>
              <a:rPr lang="en-GB" dirty="0"/>
              <a:t> jak </a:t>
            </a:r>
            <a:r>
              <a:rPr lang="en-GB" dirty="0" err="1"/>
              <a:t>zaměstnavatel</a:t>
            </a:r>
            <a:r>
              <a:rPr lang="en-GB" dirty="0"/>
              <a:t>,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zaměstnanec</a:t>
            </a:r>
            <a:r>
              <a:rPr lang="en-GB" dirty="0"/>
              <a:t>. </a:t>
            </a:r>
            <a:r>
              <a:rPr lang="en-GB" dirty="0" err="1"/>
              <a:t>Podíl</a:t>
            </a:r>
            <a:r>
              <a:rPr lang="en-GB" dirty="0"/>
              <a:t> </a:t>
            </a:r>
            <a:r>
              <a:rPr lang="en-GB" dirty="0" err="1"/>
              <a:t>odváděných</a:t>
            </a:r>
            <a:r>
              <a:rPr lang="en-GB" dirty="0"/>
              <a:t> </a:t>
            </a:r>
            <a:r>
              <a:rPr lang="en-GB" dirty="0" err="1"/>
              <a:t>částek</a:t>
            </a:r>
            <a:r>
              <a:rPr lang="en-GB" dirty="0"/>
              <a:t> je </a:t>
            </a:r>
            <a:r>
              <a:rPr lang="en-GB" dirty="0" err="1"/>
              <a:t>následující</a:t>
            </a:r>
            <a:r>
              <a:rPr lang="en-GB" dirty="0"/>
              <a:t> (</a:t>
            </a:r>
            <a:r>
              <a:rPr lang="en-GB" dirty="0" err="1"/>
              <a:t>platné</a:t>
            </a:r>
            <a:r>
              <a:rPr lang="en-GB" dirty="0"/>
              <a:t> v </a:t>
            </a:r>
            <a:r>
              <a:rPr lang="en-GB" dirty="0" err="1"/>
              <a:t>roce</a:t>
            </a:r>
            <a:r>
              <a:rPr lang="en-GB" dirty="0"/>
              <a:t> 2024):</a:t>
            </a:r>
          </a:p>
          <a:p>
            <a:r>
              <a:rPr lang="en-GB" b="1" dirty="0"/>
              <a:t>1. </a:t>
            </a:r>
            <a:r>
              <a:rPr lang="en-GB" b="1" dirty="0" err="1"/>
              <a:t>Sociální</a:t>
            </a:r>
            <a:r>
              <a:rPr lang="en-GB" b="1" dirty="0"/>
              <a:t> </a:t>
            </a:r>
            <a:r>
              <a:rPr lang="en-GB" b="1" dirty="0" err="1"/>
              <a:t>pojištění</a:t>
            </a:r>
            <a:endParaRPr lang="en-GB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Zaměstnavatel</a:t>
            </a:r>
            <a:r>
              <a:rPr lang="en-GB" b="1" dirty="0"/>
              <a:t>:</a:t>
            </a:r>
            <a:r>
              <a:rPr lang="en-GB" dirty="0"/>
              <a:t> </a:t>
            </a:r>
            <a:r>
              <a:rPr lang="en-GB" dirty="0" err="1"/>
              <a:t>odvádí</a:t>
            </a:r>
            <a:r>
              <a:rPr lang="en-GB" dirty="0"/>
              <a:t> </a:t>
            </a:r>
            <a:r>
              <a:rPr lang="en-GB" b="1" dirty="0"/>
              <a:t>24,8 %</a:t>
            </a:r>
            <a:r>
              <a:rPr lang="en-GB" dirty="0"/>
              <a:t> z </a:t>
            </a:r>
            <a:r>
              <a:rPr lang="en-GB" dirty="0" err="1"/>
              <a:t>hrubé</a:t>
            </a:r>
            <a:r>
              <a:rPr lang="en-GB" dirty="0"/>
              <a:t> </a:t>
            </a:r>
            <a:r>
              <a:rPr lang="en-GB" dirty="0" err="1"/>
              <a:t>mzdy</a:t>
            </a:r>
            <a:r>
              <a:rPr lang="en-GB" dirty="0"/>
              <a:t> </a:t>
            </a:r>
            <a:r>
              <a:rPr lang="en-GB" dirty="0" err="1"/>
              <a:t>zaměstnance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Zaměstnanec</a:t>
            </a:r>
            <a:r>
              <a:rPr lang="en-GB" b="1" dirty="0"/>
              <a:t>:</a:t>
            </a:r>
            <a:r>
              <a:rPr lang="en-GB" dirty="0"/>
              <a:t> </a:t>
            </a:r>
            <a:r>
              <a:rPr lang="en-GB" dirty="0" err="1"/>
              <a:t>odvádí</a:t>
            </a:r>
            <a:r>
              <a:rPr lang="en-GB" dirty="0"/>
              <a:t> </a:t>
            </a:r>
            <a:r>
              <a:rPr lang="en-GB" b="1" dirty="0"/>
              <a:t>6,5 %</a:t>
            </a:r>
            <a:r>
              <a:rPr lang="en-GB" dirty="0"/>
              <a:t> z </a:t>
            </a:r>
            <a:r>
              <a:rPr lang="en-GB" dirty="0" err="1"/>
              <a:t>hrubé</a:t>
            </a:r>
            <a:r>
              <a:rPr lang="en-GB" dirty="0"/>
              <a:t> </a:t>
            </a:r>
            <a:r>
              <a:rPr lang="en-GB" dirty="0" err="1"/>
              <a:t>mzdy</a:t>
            </a:r>
            <a:r>
              <a:rPr lang="en-GB" dirty="0"/>
              <a:t>.</a:t>
            </a:r>
          </a:p>
          <a:p>
            <a:r>
              <a:rPr lang="en-GB" dirty="0" err="1"/>
              <a:t>Celkem</a:t>
            </a:r>
            <a:r>
              <a:rPr lang="en-GB" dirty="0"/>
              <a:t> </a:t>
            </a:r>
            <a:r>
              <a:rPr lang="en-GB" dirty="0" err="1"/>
              <a:t>tedy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sociální</a:t>
            </a:r>
            <a:r>
              <a:rPr lang="en-GB" dirty="0"/>
              <a:t> </a:t>
            </a:r>
            <a:r>
              <a:rPr lang="en-GB" dirty="0" err="1"/>
              <a:t>pojištění</a:t>
            </a:r>
            <a:r>
              <a:rPr lang="en-GB" dirty="0"/>
              <a:t> </a:t>
            </a:r>
            <a:r>
              <a:rPr lang="en-GB" dirty="0" err="1"/>
              <a:t>odchází</a:t>
            </a:r>
            <a:r>
              <a:rPr lang="en-GB" dirty="0"/>
              <a:t> </a:t>
            </a:r>
            <a:r>
              <a:rPr lang="en-GB" b="1" dirty="0"/>
              <a:t>31,3 % z </a:t>
            </a:r>
            <a:r>
              <a:rPr lang="en-GB" b="1" dirty="0" err="1"/>
              <a:t>hrubé</a:t>
            </a:r>
            <a:r>
              <a:rPr lang="en-GB" b="1" dirty="0"/>
              <a:t> </a:t>
            </a:r>
            <a:r>
              <a:rPr lang="en-GB" b="1" dirty="0" err="1"/>
              <a:t>mzdy</a:t>
            </a:r>
            <a:r>
              <a:rPr lang="en-GB" dirty="0"/>
              <a:t>.</a:t>
            </a:r>
          </a:p>
          <a:p>
            <a:r>
              <a:rPr lang="en-GB" b="1" dirty="0"/>
              <a:t>2. </a:t>
            </a:r>
            <a:r>
              <a:rPr lang="en-GB" b="1" dirty="0" err="1"/>
              <a:t>Zdravotní</a:t>
            </a:r>
            <a:r>
              <a:rPr lang="en-GB" b="1" dirty="0"/>
              <a:t> </a:t>
            </a:r>
            <a:r>
              <a:rPr lang="en-GB" b="1" dirty="0" err="1"/>
              <a:t>pojištění</a:t>
            </a:r>
            <a:endParaRPr lang="en-GB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Zaměstnavatel</a:t>
            </a:r>
            <a:r>
              <a:rPr lang="en-GB" b="1" dirty="0"/>
              <a:t>:</a:t>
            </a:r>
            <a:r>
              <a:rPr lang="en-GB" dirty="0"/>
              <a:t> </a:t>
            </a:r>
            <a:r>
              <a:rPr lang="en-GB" dirty="0" err="1"/>
              <a:t>odvádí</a:t>
            </a:r>
            <a:r>
              <a:rPr lang="en-GB" dirty="0"/>
              <a:t> </a:t>
            </a:r>
            <a:r>
              <a:rPr lang="en-GB" b="1" dirty="0"/>
              <a:t>9 %</a:t>
            </a:r>
            <a:r>
              <a:rPr lang="en-GB" dirty="0"/>
              <a:t> z </a:t>
            </a:r>
            <a:r>
              <a:rPr lang="en-GB" dirty="0" err="1"/>
              <a:t>hrubé</a:t>
            </a:r>
            <a:r>
              <a:rPr lang="en-GB" dirty="0"/>
              <a:t> </a:t>
            </a:r>
            <a:r>
              <a:rPr lang="en-GB" dirty="0" err="1"/>
              <a:t>mzdy</a:t>
            </a:r>
            <a:r>
              <a:rPr lang="en-GB" dirty="0"/>
              <a:t> </a:t>
            </a:r>
            <a:r>
              <a:rPr lang="en-GB" dirty="0" err="1"/>
              <a:t>zaměstnance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Zaměstnanec</a:t>
            </a:r>
            <a:r>
              <a:rPr lang="en-GB" b="1" dirty="0"/>
              <a:t>:</a:t>
            </a:r>
            <a:r>
              <a:rPr lang="en-GB" dirty="0"/>
              <a:t> </a:t>
            </a:r>
            <a:r>
              <a:rPr lang="en-GB" dirty="0" err="1"/>
              <a:t>odvádí</a:t>
            </a:r>
            <a:r>
              <a:rPr lang="en-GB" dirty="0"/>
              <a:t> </a:t>
            </a:r>
            <a:r>
              <a:rPr lang="en-GB" b="1" dirty="0"/>
              <a:t>4,5 %</a:t>
            </a:r>
            <a:r>
              <a:rPr lang="en-GB" dirty="0"/>
              <a:t> z </a:t>
            </a:r>
            <a:r>
              <a:rPr lang="en-GB" dirty="0" err="1"/>
              <a:t>hrubé</a:t>
            </a:r>
            <a:r>
              <a:rPr lang="en-GB" dirty="0"/>
              <a:t> </a:t>
            </a:r>
            <a:r>
              <a:rPr lang="en-GB" dirty="0" err="1"/>
              <a:t>mzdy</a:t>
            </a:r>
            <a:r>
              <a:rPr lang="en-GB" dirty="0"/>
              <a:t>.</a:t>
            </a:r>
          </a:p>
          <a:p>
            <a:r>
              <a:rPr lang="en-GB" dirty="0" err="1"/>
              <a:t>Celkem</a:t>
            </a:r>
            <a:r>
              <a:rPr lang="en-GB" dirty="0"/>
              <a:t> </a:t>
            </a:r>
            <a:r>
              <a:rPr lang="en-GB" dirty="0" err="1"/>
              <a:t>tedy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zdravotní</a:t>
            </a:r>
            <a:r>
              <a:rPr lang="en-GB" dirty="0"/>
              <a:t> </a:t>
            </a:r>
            <a:r>
              <a:rPr lang="en-GB" dirty="0" err="1"/>
              <a:t>pojištění</a:t>
            </a:r>
            <a:r>
              <a:rPr lang="en-GB" dirty="0"/>
              <a:t> </a:t>
            </a:r>
            <a:r>
              <a:rPr lang="en-GB" dirty="0" err="1"/>
              <a:t>odchází</a:t>
            </a:r>
            <a:r>
              <a:rPr lang="en-GB" dirty="0"/>
              <a:t> </a:t>
            </a:r>
            <a:r>
              <a:rPr lang="en-GB" b="1" dirty="0"/>
              <a:t>13,5 % z </a:t>
            </a:r>
            <a:r>
              <a:rPr lang="en-GB" b="1" dirty="0" err="1"/>
              <a:t>hrubé</a:t>
            </a:r>
            <a:r>
              <a:rPr lang="en-GB" b="1" dirty="0"/>
              <a:t> </a:t>
            </a:r>
            <a:r>
              <a:rPr lang="en-GB" b="1" dirty="0" err="1"/>
              <a:t>mzdy</a:t>
            </a:r>
            <a:r>
              <a:rPr lang="en-GB" dirty="0"/>
              <a:t>.</a:t>
            </a:r>
          </a:p>
          <a:p>
            <a:endParaRPr lang="cs-CZ" b="1" dirty="0"/>
          </a:p>
          <a:p>
            <a:r>
              <a:rPr lang="en-GB" b="1" dirty="0" err="1"/>
              <a:t>Celkové</a:t>
            </a:r>
            <a:r>
              <a:rPr lang="en-GB" b="1" dirty="0"/>
              <a:t> </a:t>
            </a:r>
            <a:r>
              <a:rPr lang="en-GB" b="1" dirty="0" err="1"/>
              <a:t>odvody</a:t>
            </a:r>
            <a:r>
              <a:rPr lang="en-GB" b="1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Zaměstnavatel</a:t>
            </a:r>
            <a:r>
              <a:rPr lang="en-GB" dirty="0"/>
              <a:t>: </a:t>
            </a:r>
            <a:r>
              <a:rPr lang="en-GB" dirty="0" err="1"/>
              <a:t>odvádí</a:t>
            </a:r>
            <a:r>
              <a:rPr lang="en-GB" dirty="0"/>
              <a:t> </a:t>
            </a:r>
            <a:r>
              <a:rPr lang="en-GB" b="1" dirty="0"/>
              <a:t>33,8 %</a:t>
            </a:r>
            <a:r>
              <a:rPr lang="en-GB" dirty="0"/>
              <a:t> z </a:t>
            </a:r>
            <a:r>
              <a:rPr lang="en-GB" dirty="0" err="1"/>
              <a:t>hrubé</a:t>
            </a:r>
            <a:r>
              <a:rPr lang="en-GB" dirty="0"/>
              <a:t> </a:t>
            </a:r>
            <a:r>
              <a:rPr lang="en-GB" dirty="0" err="1"/>
              <a:t>mzdy</a:t>
            </a:r>
            <a:r>
              <a:rPr lang="en-GB" dirty="0"/>
              <a:t> </a:t>
            </a:r>
            <a:r>
              <a:rPr lang="en-GB" dirty="0" err="1"/>
              <a:t>zaměstnance</a:t>
            </a:r>
            <a:r>
              <a:rPr lang="en-GB" dirty="0"/>
              <a:t> (24,8 % </a:t>
            </a:r>
            <a:r>
              <a:rPr lang="en-GB" dirty="0" err="1"/>
              <a:t>sociální</a:t>
            </a:r>
            <a:r>
              <a:rPr lang="en-GB" dirty="0"/>
              <a:t> + 9 % </a:t>
            </a:r>
            <a:r>
              <a:rPr lang="en-GB" dirty="0" err="1"/>
              <a:t>zdravotní</a:t>
            </a:r>
            <a:r>
              <a:rPr lang="en-GB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Zaměstnanec</a:t>
            </a:r>
            <a:r>
              <a:rPr lang="en-GB" dirty="0"/>
              <a:t>: </a:t>
            </a:r>
            <a:r>
              <a:rPr lang="en-GB" dirty="0" err="1"/>
              <a:t>odvádí</a:t>
            </a:r>
            <a:r>
              <a:rPr lang="en-GB" dirty="0"/>
              <a:t> </a:t>
            </a:r>
            <a:r>
              <a:rPr lang="en-GB" b="1" dirty="0"/>
              <a:t>11 %</a:t>
            </a:r>
            <a:r>
              <a:rPr lang="en-GB" dirty="0"/>
              <a:t> z </a:t>
            </a:r>
            <a:r>
              <a:rPr lang="en-GB" dirty="0" err="1"/>
              <a:t>hrubé</a:t>
            </a:r>
            <a:r>
              <a:rPr lang="en-GB" dirty="0"/>
              <a:t> </a:t>
            </a:r>
            <a:r>
              <a:rPr lang="en-GB" dirty="0" err="1"/>
              <a:t>mzdy</a:t>
            </a:r>
            <a:r>
              <a:rPr lang="en-GB" dirty="0"/>
              <a:t> (6,5 % </a:t>
            </a:r>
            <a:r>
              <a:rPr lang="en-GB" dirty="0" err="1"/>
              <a:t>sociální</a:t>
            </a:r>
            <a:r>
              <a:rPr lang="en-GB" dirty="0"/>
              <a:t> + 4,5 % </a:t>
            </a:r>
            <a:r>
              <a:rPr lang="en-GB" dirty="0" err="1"/>
              <a:t>zdravotní</a:t>
            </a:r>
            <a:r>
              <a:rPr lang="en-GB" dirty="0"/>
              <a:t>).</a:t>
            </a:r>
          </a:p>
          <a:p>
            <a:endParaRPr lang="cs-CZ" dirty="0"/>
          </a:p>
          <a:p>
            <a:r>
              <a:rPr lang="en-GB" dirty="0"/>
              <a:t>Tyto </a:t>
            </a:r>
            <a:r>
              <a:rPr lang="en-GB" dirty="0" err="1"/>
              <a:t>částky</a:t>
            </a:r>
            <a:r>
              <a:rPr lang="en-GB" dirty="0"/>
              <a:t> se </a:t>
            </a:r>
            <a:r>
              <a:rPr lang="en-GB" dirty="0" err="1"/>
              <a:t>počítají</a:t>
            </a:r>
            <a:r>
              <a:rPr lang="en-GB" dirty="0"/>
              <a:t> z </a:t>
            </a:r>
            <a:r>
              <a:rPr lang="en-GB" b="1" dirty="0" err="1"/>
              <a:t>hrubé</a:t>
            </a:r>
            <a:r>
              <a:rPr lang="en-GB" b="1" dirty="0"/>
              <a:t> </a:t>
            </a:r>
            <a:r>
              <a:rPr lang="en-GB" b="1" dirty="0" err="1"/>
              <a:t>mzdy</a:t>
            </a:r>
            <a:r>
              <a:rPr lang="en-GB" b="1" dirty="0"/>
              <a:t> </a:t>
            </a:r>
            <a:r>
              <a:rPr lang="en-GB" b="1" dirty="0" err="1"/>
              <a:t>zaměstnance</a:t>
            </a:r>
            <a:r>
              <a:rPr lang="en-GB" dirty="0"/>
              <a:t>. </a:t>
            </a:r>
            <a:r>
              <a:rPr lang="en-GB" dirty="0" err="1"/>
              <a:t>Zaměstnanec</a:t>
            </a:r>
            <a:r>
              <a:rPr lang="en-GB" dirty="0"/>
              <a:t> </a:t>
            </a:r>
            <a:r>
              <a:rPr lang="en-GB" dirty="0" err="1"/>
              <a:t>tedy</a:t>
            </a:r>
            <a:r>
              <a:rPr lang="en-GB" dirty="0"/>
              <a:t> </a:t>
            </a:r>
            <a:r>
              <a:rPr lang="en-GB" dirty="0" err="1"/>
              <a:t>obdrží</a:t>
            </a:r>
            <a:r>
              <a:rPr lang="en-GB" dirty="0"/>
              <a:t> </a:t>
            </a:r>
            <a:r>
              <a:rPr lang="en-GB" dirty="0" err="1"/>
              <a:t>čistou</a:t>
            </a:r>
            <a:r>
              <a:rPr lang="en-GB" dirty="0"/>
              <a:t> </a:t>
            </a:r>
            <a:r>
              <a:rPr lang="en-GB" dirty="0" err="1"/>
              <a:t>mzdu</a:t>
            </a:r>
            <a:r>
              <a:rPr lang="en-GB" dirty="0"/>
              <a:t> (po </a:t>
            </a:r>
            <a:r>
              <a:rPr lang="en-GB" dirty="0" err="1"/>
              <a:t>odečtení</a:t>
            </a:r>
            <a:r>
              <a:rPr lang="en-GB" dirty="0"/>
              <a:t> </a:t>
            </a:r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odvodů</a:t>
            </a:r>
            <a:r>
              <a:rPr lang="en-GB" dirty="0"/>
              <a:t> a </a:t>
            </a:r>
            <a:r>
              <a:rPr lang="en-GB" dirty="0" err="1"/>
              <a:t>daně</a:t>
            </a:r>
            <a:r>
              <a:rPr lang="en-GB" dirty="0"/>
              <a:t> z </a:t>
            </a:r>
            <a:r>
              <a:rPr lang="en-GB" dirty="0" err="1"/>
              <a:t>příjmu</a:t>
            </a:r>
            <a:r>
              <a:rPr lang="en-GB" dirty="0"/>
              <a:t>), </a:t>
            </a:r>
            <a:r>
              <a:rPr lang="en-GB" dirty="0" err="1"/>
              <a:t>zatímco</a:t>
            </a:r>
            <a:r>
              <a:rPr lang="en-GB" dirty="0"/>
              <a:t> </a:t>
            </a:r>
            <a:r>
              <a:rPr lang="en-GB" dirty="0" err="1"/>
              <a:t>zaměstnavatele</a:t>
            </a:r>
            <a:r>
              <a:rPr lang="en-GB" dirty="0"/>
              <a:t> </a:t>
            </a:r>
            <a:r>
              <a:rPr lang="en-GB" dirty="0" err="1"/>
              <a:t>stojí</a:t>
            </a:r>
            <a:r>
              <a:rPr lang="en-GB" dirty="0"/>
              <a:t> </a:t>
            </a:r>
            <a:r>
              <a:rPr lang="en-GB" dirty="0" err="1"/>
              <a:t>zaměstnanec</a:t>
            </a:r>
            <a:r>
              <a:rPr lang="en-GB" dirty="0"/>
              <a:t> </a:t>
            </a:r>
            <a:r>
              <a:rPr lang="en-GB" dirty="0" err="1"/>
              <a:t>více</a:t>
            </a:r>
            <a:r>
              <a:rPr lang="en-GB" dirty="0"/>
              <a:t>, </a:t>
            </a:r>
            <a:r>
              <a:rPr lang="en-GB" dirty="0" err="1"/>
              <a:t>než</a:t>
            </a:r>
            <a:r>
              <a:rPr lang="en-GB" dirty="0"/>
              <a:t> je </a:t>
            </a:r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hrubá</a:t>
            </a:r>
            <a:r>
              <a:rPr lang="en-GB" dirty="0"/>
              <a:t> </a:t>
            </a:r>
            <a:r>
              <a:rPr lang="en-GB" dirty="0" err="1"/>
              <a:t>mzda</a:t>
            </a:r>
            <a:r>
              <a:rPr lang="en-GB" dirty="0"/>
              <a:t>, </a:t>
            </a:r>
            <a:r>
              <a:rPr lang="en-GB" dirty="0" err="1"/>
              <a:t>kvůli</a:t>
            </a:r>
            <a:r>
              <a:rPr lang="en-GB" dirty="0"/>
              <a:t> </a:t>
            </a:r>
            <a:r>
              <a:rPr lang="en-GB" dirty="0" err="1"/>
              <a:t>dodatečným</a:t>
            </a:r>
            <a:r>
              <a:rPr lang="en-GB" dirty="0"/>
              <a:t> </a:t>
            </a:r>
            <a:r>
              <a:rPr lang="en-GB" dirty="0" err="1"/>
              <a:t>odvodům</a:t>
            </a:r>
            <a:r>
              <a:rPr lang="en-GB" dirty="0"/>
              <a:t>.</a:t>
            </a:r>
          </a:p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4DC58AA5-FF39-BC1C-A2F2-15C214BA74C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88070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13DF38E7-3CDC-DB45-8624-44CD60FE4E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B2E8EAD5-D1C9-1CC2-9EB6-78EA673403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b="1" dirty="0"/>
              <a:t>Robert Hall</a:t>
            </a:r>
            <a:r>
              <a:rPr lang="en-GB" dirty="0"/>
              <a:t> a </a:t>
            </a:r>
            <a:r>
              <a:rPr lang="en-GB" b="1" dirty="0"/>
              <a:t>Alvin </a:t>
            </a:r>
            <a:r>
              <a:rPr lang="en-GB" b="1" dirty="0" err="1"/>
              <a:t>Rabushka</a:t>
            </a:r>
            <a:r>
              <a:rPr lang="cs-CZ" dirty="0"/>
              <a:t>: </a:t>
            </a:r>
            <a:r>
              <a:rPr lang="en-GB" dirty="0" err="1"/>
              <a:t>ekonomové</a:t>
            </a:r>
            <a:r>
              <a:rPr lang="en-GB" dirty="0"/>
              <a:t> </a:t>
            </a:r>
            <a:r>
              <a:rPr lang="en-GB" dirty="0" err="1"/>
              <a:t>spojováni</a:t>
            </a:r>
            <a:r>
              <a:rPr lang="en-GB" dirty="0"/>
              <a:t> s </a:t>
            </a:r>
            <a:r>
              <a:rPr lang="en-GB" b="1" dirty="0" err="1"/>
              <a:t>neoklasickou</a:t>
            </a:r>
            <a:r>
              <a:rPr lang="en-GB" b="1" dirty="0"/>
              <a:t> </a:t>
            </a:r>
            <a:r>
              <a:rPr lang="en-GB" b="1" dirty="0" err="1"/>
              <a:t>ekonomickou</a:t>
            </a:r>
            <a:r>
              <a:rPr lang="en-GB" b="1" dirty="0"/>
              <a:t> </a:t>
            </a:r>
            <a:r>
              <a:rPr lang="en-GB" b="1" dirty="0" err="1"/>
              <a:t>školou</a:t>
            </a:r>
            <a:r>
              <a:rPr lang="en-GB" dirty="0"/>
              <a:t> a </a:t>
            </a:r>
            <a:r>
              <a:rPr lang="en-GB" dirty="0" err="1"/>
              <a:t>také</a:t>
            </a:r>
            <a:r>
              <a:rPr lang="en-GB" dirty="0"/>
              <a:t> s </a:t>
            </a:r>
            <a:r>
              <a:rPr lang="en-GB" b="1" dirty="0" err="1"/>
              <a:t>monetaristickým</a:t>
            </a:r>
            <a:r>
              <a:rPr lang="en-GB" b="1" dirty="0"/>
              <a:t> </a:t>
            </a:r>
            <a:r>
              <a:rPr lang="en-GB" b="1" dirty="0" err="1"/>
              <a:t>myšlením</a:t>
            </a:r>
            <a:r>
              <a:rPr lang="en-GB" dirty="0"/>
              <a:t>. Oba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známí</a:t>
            </a:r>
            <a:r>
              <a:rPr lang="en-GB" dirty="0"/>
              <a:t> </a:t>
            </a:r>
            <a:r>
              <a:rPr lang="en-GB" dirty="0" err="1"/>
              <a:t>především</a:t>
            </a:r>
            <a:r>
              <a:rPr lang="en-GB" dirty="0"/>
              <a:t> </a:t>
            </a:r>
            <a:r>
              <a:rPr lang="en-GB" dirty="0" err="1"/>
              <a:t>svou</a:t>
            </a:r>
            <a:r>
              <a:rPr lang="en-GB" dirty="0"/>
              <a:t> </a:t>
            </a:r>
            <a:r>
              <a:rPr lang="en-GB" dirty="0" err="1"/>
              <a:t>prací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konceptu</a:t>
            </a:r>
            <a:r>
              <a:rPr lang="en-GB" dirty="0"/>
              <a:t> </a:t>
            </a:r>
            <a:r>
              <a:rPr lang="en-GB" b="1" dirty="0" err="1"/>
              <a:t>rovné</a:t>
            </a:r>
            <a:r>
              <a:rPr lang="en-GB" b="1" dirty="0"/>
              <a:t> </a:t>
            </a:r>
            <a:r>
              <a:rPr lang="en-GB" b="1" dirty="0" err="1"/>
              <a:t>daně</a:t>
            </a:r>
            <a:r>
              <a:rPr lang="en-GB" b="1" dirty="0"/>
              <a:t> (flat tax)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je </a:t>
            </a:r>
            <a:r>
              <a:rPr lang="en-GB" dirty="0" err="1"/>
              <a:t>daňová</a:t>
            </a:r>
            <a:r>
              <a:rPr lang="en-GB" dirty="0"/>
              <a:t> </a:t>
            </a:r>
            <a:r>
              <a:rPr lang="en-GB" dirty="0" err="1"/>
              <a:t>reforma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navržena</a:t>
            </a:r>
            <a:r>
              <a:rPr lang="en-GB" dirty="0"/>
              <a:t> s </a:t>
            </a:r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zjednodušit</a:t>
            </a:r>
            <a:r>
              <a:rPr lang="en-GB" dirty="0"/>
              <a:t> </a:t>
            </a:r>
            <a:r>
              <a:rPr lang="en-GB" dirty="0" err="1"/>
              <a:t>daňový</a:t>
            </a:r>
            <a:r>
              <a:rPr lang="en-GB" dirty="0"/>
              <a:t> </a:t>
            </a:r>
            <a:r>
              <a:rPr lang="en-GB" dirty="0" err="1"/>
              <a:t>systém</a:t>
            </a:r>
            <a:r>
              <a:rPr lang="en-GB" dirty="0"/>
              <a:t> a </a:t>
            </a:r>
            <a:r>
              <a:rPr lang="en-GB" dirty="0" err="1"/>
              <a:t>podpořit</a:t>
            </a:r>
            <a:r>
              <a:rPr lang="en-GB" dirty="0"/>
              <a:t> </a:t>
            </a:r>
            <a:r>
              <a:rPr lang="en-GB" dirty="0" err="1"/>
              <a:t>ekonomickou</a:t>
            </a:r>
            <a:r>
              <a:rPr lang="en-GB" dirty="0"/>
              <a:t> </a:t>
            </a:r>
            <a:r>
              <a:rPr lang="en-GB" dirty="0" err="1"/>
              <a:t>efektivitu</a:t>
            </a:r>
            <a:r>
              <a:rPr lang="en-GB" dirty="0"/>
              <a:t>.</a:t>
            </a:r>
          </a:p>
          <a:p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nejznámější</a:t>
            </a:r>
            <a:r>
              <a:rPr lang="en-GB" dirty="0"/>
              <a:t> </a:t>
            </a:r>
            <a:r>
              <a:rPr lang="en-GB" dirty="0" err="1"/>
              <a:t>dílo</a:t>
            </a:r>
            <a:r>
              <a:rPr lang="en-GB" dirty="0"/>
              <a:t>, </a:t>
            </a:r>
            <a:r>
              <a:rPr lang="en-GB" i="1" dirty="0"/>
              <a:t>"The Flat Tax"</a:t>
            </a:r>
            <a:r>
              <a:rPr lang="en-GB" dirty="0"/>
              <a:t>, </a:t>
            </a:r>
            <a:r>
              <a:rPr lang="en-GB" dirty="0" err="1"/>
              <a:t>odráží</a:t>
            </a:r>
            <a:r>
              <a:rPr lang="en-GB" dirty="0"/>
              <a:t>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zaměření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roli</a:t>
            </a:r>
            <a:r>
              <a:rPr lang="en-GB" dirty="0"/>
              <a:t> </a:t>
            </a:r>
            <a:r>
              <a:rPr lang="en-GB" dirty="0" err="1"/>
              <a:t>pobídek</a:t>
            </a:r>
            <a:r>
              <a:rPr lang="en-GB" dirty="0"/>
              <a:t>, </a:t>
            </a:r>
            <a:r>
              <a:rPr lang="en-GB" dirty="0" err="1"/>
              <a:t>efektivitu</a:t>
            </a:r>
            <a:r>
              <a:rPr lang="en-GB" dirty="0"/>
              <a:t> a </a:t>
            </a:r>
            <a:r>
              <a:rPr lang="en-GB" dirty="0" err="1"/>
              <a:t>omezení</a:t>
            </a:r>
            <a:r>
              <a:rPr lang="en-GB" dirty="0"/>
              <a:t> </a:t>
            </a:r>
            <a:r>
              <a:rPr lang="en-GB" dirty="0" err="1"/>
              <a:t>vládních</a:t>
            </a:r>
            <a:r>
              <a:rPr lang="en-GB" dirty="0"/>
              <a:t> </a:t>
            </a:r>
            <a:r>
              <a:rPr lang="en-GB" dirty="0" err="1"/>
              <a:t>zásahů</a:t>
            </a:r>
            <a:r>
              <a:rPr lang="en-GB" dirty="0"/>
              <a:t> do </a:t>
            </a:r>
            <a:r>
              <a:rPr lang="en-GB" dirty="0" err="1"/>
              <a:t>ekonomiky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klíčové</a:t>
            </a:r>
            <a:r>
              <a:rPr lang="en-GB" dirty="0"/>
              <a:t> </a:t>
            </a:r>
            <a:r>
              <a:rPr lang="en-GB" dirty="0" err="1"/>
              <a:t>principy</a:t>
            </a:r>
            <a:r>
              <a:rPr lang="en-GB" dirty="0"/>
              <a:t> </a:t>
            </a:r>
            <a:r>
              <a:rPr lang="en-GB" dirty="0" err="1"/>
              <a:t>neoklasické</a:t>
            </a:r>
            <a:r>
              <a:rPr lang="en-GB" dirty="0"/>
              <a:t> </a:t>
            </a:r>
            <a:r>
              <a:rPr lang="en-GB" dirty="0" err="1"/>
              <a:t>ekonomie</a:t>
            </a:r>
            <a:r>
              <a:rPr lang="en-GB" dirty="0"/>
              <a:t>.</a:t>
            </a:r>
          </a:p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5FE5039B-D5AA-AA40-8783-45EDEA07A71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36288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3F9CC071-EA99-A8F3-3244-25A2C20E4F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FE5E0ABA-556F-0F4E-4787-53D247D9F62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b="1" dirty="0"/>
              <a:t>Robert Hall</a:t>
            </a:r>
            <a:r>
              <a:rPr lang="en-GB" dirty="0"/>
              <a:t> a </a:t>
            </a:r>
            <a:r>
              <a:rPr lang="en-GB" b="1" dirty="0"/>
              <a:t>Alvin </a:t>
            </a:r>
            <a:r>
              <a:rPr lang="en-GB" b="1" dirty="0" err="1"/>
              <a:t>Rabushka</a:t>
            </a:r>
            <a:r>
              <a:rPr lang="cs-CZ" dirty="0"/>
              <a:t>: </a:t>
            </a:r>
            <a:r>
              <a:rPr lang="en-GB" dirty="0" err="1"/>
              <a:t>ekonomové</a:t>
            </a:r>
            <a:r>
              <a:rPr lang="en-GB" dirty="0"/>
              <a:t> </a:t>
            </a:r>
            <a:r>
              <a:rPr lang="en-GB" dirty="0" err="1"/>
              <a:t>spojováni</a:t>
            </a:r>
            <a:r>
              <a:rPr lang="en-GB" dirty="0"/>
              <a:t> s </a:t>
            </a:r>
            <a:r>
              <a:rPr lang="en-GB" b="1" dirty="0" err="1"/>
              <a:t>neoklasickou</a:t>
            </a:r>
            <a:r>
              <a:rPr lang="en-GB" b="1" dirty="0"/>
              <a:t> </a:t>
            </a:r>
            <a:r>
              <a:rPr lang="en-GB" b="1" dirty="0" err="1"/>
              <a:t>ekonomickou</a:t>
            </a:r>
            <a:r>
              <a:rPr lang="en-GB" b="1" dirty="0"/>
              <a:t> </a:t>
            </a:r>
            <a:r>
              <a:rPr lang="en-GB" b="1" dirty="0" err="1"/>
              <a:t>školou</a:t>
            </a:r>
            <a:r>
              <a:rPr lang="en-GB" dirty="0"/>
              <a:t> a </a:t>
            </a:r>
            <a:r>
              <a:rPr lang="en-GB" dirty="0" err="1"/>
              <a:t>také</a:t>
            </a:r>
            <a:r>
              <a:rPr lang="en-GB" dirty="0"/>
              <a:t> s </a:t>
            </a:r>
            <a:r>
              <a:rPr lang="en-GB" b="1" dirty="0" err="1"/>
              <a:t>monetaristickým</a:t>
            </a:r>
            <a:r>
              <a:rPr lang="en-GB" b="1" dirty="0"/>
              <a:t> </a:t>
            </a:r>
            <a:r>
              <a:rPr lang="en-GB" b="1" dirty="0" err="1"/>
              <a:t>myšlením</a:t>
            </a:r>
            <a:r>
              <a:rPr lang="en-GB" dirty="0"/>
              <a:t>. Oba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známí</a:t>
            </a:r>
            <a:r>
              <a:rPr lang="en-GB" dirty="0"/>
              <a:t> </a:t>
            </a:r>
            <a:r>
              <a:rPr lang="en-GB" dirty="0" err="1"/>
              <a:t>především</a:t>
            </a:r>
            <a:r>
              <a:rPr lang="en-GB" dirty="0"/>
              <a:t> </a:t>
            </a:r>
            <a:r>
              <a:rPr lang="en-GB" dirty="0" err="1"/>
              <a:t>svou</a:t>
            </a:r>
            <a:r>
              <a:rPr lang="en-GB" dirty="0"/>
              <a:t> </a:t>
            </a:r>
            <a:r>
              <a:rPr lang="en-GB" dirty="0" err="1"/>
              <a:t>prací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konceptu</a:t>
            </a:r>
            <a:r>
              <a:rPr lang="en-GB" dirty="0"/>
              <a:t> </a:t>
            </a:r>
            <a:r>
              <a:rPr lang="en-GB" b="1" dirty="0" err="1"/>
              <a:t>rovné</a:t>
            </a:r>
            <a:r>
              <a:rPr lang="en-GB" b="1" dirty="0"/>
              <a:t> </a:t>
            </a:r>
            <a:r>
              <a:rPr lang="en-GB" b="1" dirty="0" err="1"/>
              <a:t>daně</a:t>
            </a:r>
            <a:r>
              <a:rPr lang="en-GB" b="1" dirty="0"/>
              <a:t> (flat tax)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je </a:t>
            </a:r>
            <a:r>
              <a:rPr lang="en-GB" dirty="0" err="1"/>
              <a:t>daňová</a:t>
            </a:r>
            <a:r>
              <a:rPr lang="en-GB" dirty="0"/>
              <a:t> </a:t>
            </a:r>
            <a:r>
              <a:rPr lang="en-GB" dirty="0" err="1"/>
              <a:t>reforma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navržena</a:t>
            </a:r>
            <a:r>
              <a:rPr lang="en-GB" dirty="0"/>
              <a:t> s </a:t>
            </a:r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zjednodušit</a:t>
            </a:r>
            <a:r>
              <a:rPr lang="en-GB" dirty="0"/>
              <a:t> </a:t>
            </a:r>
            <a:r>
              <a:rPr lang="en-GB" dirty="0" err="1"/>
              <a:t>daňový</a:t>
            </a:r>
            <a:r>
              <a:rPr lang="en-GB" dirty="0"/>
              <a:t> </a:t>
            </a:r>
            <a:r>
              <a:rPr lang="en-GB" dirty="0" err="1"/>
              <a:t>systém</a:t>
            </a:r>
            <a:r>
              <a:rPr lang="en-GB" dirty="0"/>
              <a:t> a </a:t>
            </a:r>
            <a:r>
              <a:rPr lang="en-GB" dirty="0" err="1"/>
              <a:t>podpořit</a:t>
            </a:r>
            <a:r>
              <a:rPr lang="en-GB" dirty="0"/>
              <a:t> </a:t>
            </a:r>
            <a:r>
              <a:rPr lang="en-GB" dirty="0" err="1"/>
              <a:t>ekonomickou</a:t>
            </a:r>
            <a:r>
              <a:rPr lang="en-GB" dirty="0"/>
              <a:t> </a:t>
            </a:r>
            <a:r>
              <a:rPr lang="en-GB" dirty="0" err="1"/>
              <a:t>efektivitu</a:t>
            </a:r>
            <a:r>
              <a:rPr lang="en-GB" dirty="0"/>
              <a:t>.</a:t>
            </a:r>
          </a:p>
          <a:p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nejznámější</a:t>
            </a:r>
            <a:r>
              <a:rPr lang="en-GB" dirty="0"/>
              <a:t> </a:t>
            </a:r>
            <a:r>
              <a:rPr lang="en-GB" dirty="0" err="1"/>
              <a:t>dílo</a:t>
            </a:r>
            <a:r>
              <a:rPr lang="en-GB" dirty="0"/>
              <a:t>, </a:t>
            </a:r>
            <a:r>
              <a:rPr lang="en-GB" i="1" dirty="0"/>
              <a:t>"The Flat Tax"</a:t>
            </a:r>
            <a:r>
              <a:rPr lang="en-GB" dirty="0"/>
              <a:t>, </a:t>
            </a:r>
            <a:r>
              <a:rPr lang="en-GB" dirty="0" err="1"/>
              <a:t>odráží</a:t>
            </a:r>
            <a:r>
              <a:rPr lang="en-GB" dirty="0"/>
              <a:t>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zaměření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roli</a:t>
            </a:r>
            <a:r>
              <a:rPr lang="en-GB" dirty="0"/>
              <a:t> </a:t>
            </a:r>
            <a:r>
              <a:rPr lang="en-GB" dirty="0" err="1"/>
              <a:t>pobídek</a:t>
            </a:r>
            <a:r>
              <a:rPr lang="en-GB" dirty="0"/>
              <a:t>, </a:t>
            </a:r>
            <a:r>
              <a:rPr lang="en-GB" dirty="0" err="1"/>
              <a:t>efektivitu</a:t>
            </a:r>
            <a:r>
              <a:rPr lang="en-GB" dirty="0"/>
              <a:t> a </a:t>
            </a:r>
            <a:r>
              <a:rPr lang="en-GB" dirty="0" err="1"/>
              <a:t>omezení</a:t>
            </a:r>
            <a:r>
              <a:rPr lang="en-GB" dirty="0"/>
              <a:t> </a:t>
            </a:r>
            <a:r>
              <a:rPr lang="en-GB" dirty="0" err="1"/>
              <a:t>vládních</a:t>
            </a:r>
            <a:r>
              <a:rPr lang="en-GB" dirty="0"/>
              <a:t> </a:t>
            </a:r>
            <a:r>
              <a:rPr lang="en-GB" dirty="0" err="1"/>
              <a:t>zásahů</a:t>
            </a:r>
            <a:r>
              <a:rPr lang="en-GB" dirty="0"/>
              <a:t> do </a:t>
            </a:r>
            <a:r>
              <a:rPr lang="en-GB" dirty="0" err="1"/>
              <a:t>ekonomiky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klíčové</a:t>
            </a:r>
            <a:r>
              <a:rPr lang="en-GB" dirty="0"/>
              <a:t> </a:t>
            </a:r>
            <a:r>
              <a:rPr lang="en-GB" dirty="0" err="1"/>
              <a:t>principy</a:t>
            </a:r>
            <a:r>
              <a:rPr lang="en-GB" dirty="0"/>
              <a:t> </a:t>
            </a:r>
            <a:r>
              <a:rPr lang="en-GB" dirty="0" err="1"/>
              <a:t>neoklasické</a:t>
            </a:r>
            <a:r>
              <a:rPr lang="en-GB" dirty="0"/>
              <a:t> </a:t>
            </a:r>
            <a:r>
              <a:rPr lang="en-GB" dirty="0" err="1"/>
              <a:t>ekonomie</a:t>
            </a:r>
            <a:r>
              <a:rPr lang="en-GB" dirty="0"/>
              <a:t>.</a:t>
            </a:r>
          </a:p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77641845-8B6D-193B-5A2D-E34AA7BDFBB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61573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27B4BF9C-A69D-1159-144B-82A1FEBE01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920F6284-ADED-BFAB-7D6B-34E0DF0C19D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dirty="0" err="1"/>
              <a:t>Rovná</a:t>
            </a:r>
            <a:r>
              <a:rPr lang="en-GB" dirty="0"/>
              <a:t> </a:t>
            </a:r>
            <a:r>
              <a:rPr lang="en-GB" dirty="0" err="1"/>
              <a:t>daň</a:t>
            </a:r>
            <a:r>
              <a:rPr lang="en-GB" dirty="0"/>
              <a:t>, </a:t>
            </a:r>
            <a:r>
              <a:rPr lang="en-GB" dirty="0" err="1"/>
              <a:t>neboli</a:t>
            </a:r>
            <a:r>
              <a:rPr lang="en-GB" dirty="0"/>
              <a:t> </a:t>
            </a:r>
            <a:r>
              <a:rPr lang="en-GB" b="1" dirty="0"/>
              <a:t>flat tax</a:t>
            </a:r>
            <a:r>
              <a:rPr lang="cs-CZ" dirty="0"/>
              <a:t>:</a:t>
            </a:r>
            <a:r>
              <a:rPr lang="en-GB" dirty="0"/>
              <a:t> </a:t>
            </a:r>
            <a:r>
              <a:rPr lang="en-GB" dirty="0" err="1"/>
              <a:t>systém</a:t>
            </a:r>
            <a:r>
              <a:rPr lang="en-GB" dirty="0"/>
              <a:t>,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kterém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všichni</a:t>
            </a:r>
            <a:r>
              <a:rPr lang="en-GB" dirty="0"/>
              <a:t> </a:t>
            </a:r>
            <a:r>
              <a:rPr lang="en-GB" dirty="0" err="1"/>
              <a:t>daňoví</a:t>
            </a:r>
            <a:r>
              <a:rPr lang="en-GB" dirty="0"/>
              <a:t> </a:t>
            </a:r>
            <a:r>
              <a:rPr lang="en-GB" dirty="0" err="1"/>
              <a:t>poplatníci</a:t>
            </a:r>
            <a:r>
              <a:rPr lang="en-GB" dirty="0"/>
              <a:t> </a:t>
            </a:r>
            <a:r>
              <a:rPr lang="en-GB" dirty="0" err="1"/>
              <a:t>stejnou</a:t>
            </a:r>
            <a:r>
              <a:rPr lang="en-GB" dirty="0"/>
              <a:t> </a:t>
            </a:r>
            <a:r>
              <a:rPr lang="en-GB" dirty="0" err="1"/>
              <a:t>sazbu</a:t>
            </a:r>
            <a:r>
              <a:rPr lang="en-GB" dirty="0"/>
              <a:t> </a:t>
            </a:r>
            <a:r>
              <a:rPr lang="en-GB" dirty="0" err="1"/>
              <a:t>daně</a:t>
            </a:r>
            <a:r>
              <a:rPr lang="en-GB" dirty="0"/>
              <a:t> z </a:t>
            </a:r>
            <a:r>
              <a:rPr lang="en-GB" dirty="0" err="1"/>
              <a:t>příjmu</a:t>
            </a:r>
            <a:r>
              <a:rPr lang="en-GB" dirty="0"/>
              <a:t>, bez </a:t>
            </a:r>
            <a:r>
              <a:rPr lang="en-GB" dirty="0" err="1"/>
              <a:t>ohledu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výši</a:t>
            </a:r>
            <a:r>
              <a:rPr lang="en-GB" dirty="0"/>
              <a:t>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příjmu</a:t>
            </a:r>
            <a:r>
              <a:rPr lang="en-GB" dirty="0"/>
              <a:t>. </a:t>
            </a:r>
            <a:r>
              <a:rPr lang="en-GB" dirty="0" err="1"/>
              <a:t>Tento</a:t>
            </a:r>
            <a:r>
              <a:rPr lang="en-GB" dirty="0"/>
              <a:t> </a:t>
            </a:r>
            <a:r>
              <a:rPr lang="en-GB" dirty="0" err="1"/>
              <a:t>systém</a:t>
            </a:r>
            <a:r>
              <a:rPr lang="en-GB" dirty="0"/>
              <a:t> se </a:t>
            </a:r>
            <a:r>
              <a:rPr lang="en-GB" dirty="0" err="1"/>
              <a:t>používá</a:t>
            </a:r>
            <a:r>
              <a:rPr lang="en-GB" dirty="0"/>
              <a:t> v </a:t>
            </a:r>
            <a:r>
              <a:rPr lang="en-GB" dirty="0" err="1"/>
              <a:t>několika</a:t>
            </a:r>
            <a:r>
              <a:rPr lang="en-GB" dirty="0"/>
              <a:t> </a:t>
            </a:r>
            <a:r>
              <a:rPr lang="en-GB" dirty="0" err="1"/>
              <a:t>zemích</a:t>
            </a:r>
            <a:r>
              <a:rPr lang="en-GB" dirty="0"/>
              <a:t> po </a:t>
            </a:r>
            <a:r>
              <a:rPr lang="en-GB" dirty="0" err="1"/>
              <a:t>celém</a:t>
            </a:r>
            <a:r>
              <a:rPr lang="en-GB" dirty="0"/>
              <a:t> </a:t>
            </a:r>
            <a:r>
              <a:rPr lang="en-GB" dirty="0" err="1"/>
              <a:t>světě</a:t>
            </a:r>
            <a:r>
              <a:rPr lang="en-GB" dirty="0"/>
              <a:t>, </a:t>
            </a:r>
            <a:r>
              <a:rPr lang="en-GB" dirty="0" err="1"/>
              <a:t>často</a:t>
            </a:r>
            <a:r>
              <a:rPr lang="en-GB" dirty="0"/>
              <a:t> s </a:t>
            </a:r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zjednodušit</a:t>
            </a:r>
            <a:r>
              <a:rPr lang="en-GB" dirty="0"/>
              <a:t> </a:t>
            </a:r>
            <a:r>
              <a:rPr lang="en-GB" dirty="0" err="1"/>
              <a:t>daňový</a:t>
            </a:r>
            <a:r>
              <a:rPr lang="en-GB" dirty="0"/>
              <a:t> </a:t>
            </a:r>
            <a:r>
              <a:rPr lang="en-GB" dirty="0" err="1"/>
              <a:t>systém</a:t>
            </a:r>
            <a:r>
              <a:rPr lang="en-GB" dirty="0"/>
              <a:t> a </a:t>
            </a:r>
            <a:r>
              <a:rPr lang="en-GB" dirty="0" err="1"/>
              <a:t>podpořit</a:t>
            </a:r>
            <a:r>
              <a:rPr lang="en-GB" dirty="0"/>
              <a:t> </a:t>
            </a:r>
            <a:r>
              <a:rPr lang="en-GB" dirty="0" err="1"/>
              <a:t>ekonomický</a:t>
            </a:r>
            <a:r>
              <a:rPr lang="en-GB" dirty="0"/>
              <a:t> </a:t>
            </a:r>
            <a:r>
              <a:rPr lang="en-GB" dirty="0" err="1"/>
              <a:t>růst</a:t>
            </a:r>
            <a:r>
              <a:rPr lang="en-GB" dirty="0"/>
              <a:t>.</a:t>
            </a:r>
          </a:p>
          <a:p>
            <a:r>
              <a:rPr lang="en-GB" dirty="0" err="1"/>
              <a:t>Zde</a:t>
            </a:r>
            <a:r>
              <a:rPr lang="en-GB" dirty="0"/>
              <a:t> je </a:t>
            </a:r>
            <a:r>
              <a:rPr lang="en-GB" dirty="0" err="1"/>
              <a:t>přehled</a:t>
            </a:r>
            <a:r>
              <a:rPr lang="en-GB" dirty="0"/>
              <a:t> </a:t>
            </a:r>
            <a:r>
              <a:rPr lang="en-GB" dirty="0" err="1"/>
              <a:t>států</a:t>
            </a:r>
            <a:r>
              <a:rPr lang="en-GB" dirty="0"/>
              <a:t>, </a:t>
            </a:r>
            <a:r>
              <a:rPr lang="en-GB" dirty="0" err="1"/>
              <a:t>kde</a:t>
            </a:r>
            <a:r>
              <a:rPr lang="en-GB" dirty="0"/>
              <a:t> je </a:t>
            </a:r>
            <a:r>
              <a:rPr lang="en-GB" dirty="0" err="1"/>
              <a:t>rovná</a:t>
            </a:r>
            <a:r>
              <a:rPr lang="en-GB" dirty="0"/>
              <a:t> </a:t>
            </a:r>
            <a:r>
              <a:rPr lang="en-GB" dirty="0" err="1"/>
              <a:t>daň</a:t>
            </a:r>
            <a:r>
              <a:rPr lang="en-GB" dirty="0"/>
              <a:t> z </a:t>
            </a:r>
            <a:r>
              <a:rPr lang="en-GB" dirty="0" err="1"/>
              <a:t>příjmu</a:t>
            </a:r>
            <a:r>
              <a:rPr lang="en-GB" dirty="0"/>
              <a:t>:</a:t>
            </a:r>
          </a:p>
          <a:p>
            <a:r>
              <a:rPr lang="en-GB" b="1" dirty="0"/>
              <a:t>Evropa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Estonsko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Sazba</a:t>
            </a:r>
            <a:r>
              <a:rPr lang="en-GB" dirty="0"/>
              <a:t>: 20 %.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Jeden</a:t>
            </a:r>
            <a:r>
              <a:rPr lang="en-GB" dirty="0"/>
              <a:t> z </a:t>
            </a:r>
            <a:r>
              <a:rPr lang="en-GB" dirty="0" err="1"/>
              <a:t>prvních</a:t>
            </a:r>
            <a:r>
              <a:rPr lang="en-GB" dirty="0"/>
              <a:t> </a:t>
            </a:r>
            <a:r>
              <a:rPr lang="en-GB" dirty="0" err="1"/>
              <a:t>států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rovnou</a:t>
            </a:r>
            <a:r>
              <a:rPr lang="en-GB" dirty="0"/>
              <a:t> </a:t>
            </a:r>
            <a:r>
              <a:rPr lang="en-GB" dirty="0" err="1"/>
              <a:t>daň</a:t>
            </a:r>
            <a:r>
              <a:rPr lang="en-GB" dirty="0"/>
              <a:t> </a:t>
            </a:r>
            <a:r>
              <a:rPr lang="en-GB" dirty="0" err="1"/>
              <a:t>zavedl</a:t>
            </a:r>
            <a:r>
              <a:rPr lang="en-GB" dirty="0"/>
              <a:t> (v </a:t>
            </a:r>
            <a:r>
              <a:rPr lang="en-GB" dirty="0" err="1"/>
              <a:t>roce</a:t>
            </a:r>
            <a:r>
              <a:rPr lang="en-GB" dirty="0"/>
              <a:t> 1994).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Litva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Sazba</a:t>
            </a:r>
            <a:r>
              <a:rPr lang="en-GB" dirty="0"/>
              <a:t>: 15 %.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Rovná</a:t>
            </a:r>
            <a:r>
              <a:rPr lang="en-GB" dirty="0"/>
              <a:t> </a:t>
            </a:r>
            <a:r>
              <a:rPr lang="en-GB" dirty="0" err="1"/>
              <a:t>daň</a:t>
            </a:r>
            <a:r>
              <a:rPr lang="en-GB" dirty="0"/>
              <a:t> </a:t>
            </a:r>
            <a:r>
              <a:rPr lang="en-GB" dirty="0" err="1"/>
              <a:t>platí</a:t>
            </a:r>
            <a:r>
              <a:rPr lang="en-GB" dirty="0"/>
              <a:t> pro </a:t>
            </a:r>
            <a:r>
              <a:rPr lang="en-GB" dirty="0" err="1"/>
              <a:t>většinu</a:t>
            </a:r>
            <a:r>
              <a:rPr lang="en-GB" dirty="0"/>
              <a:t> </a:t>
            </a:r>
            <a:r>
              <a:rPr lang="en-GB" dirty="0" err="1"/>
              <a:t>příjmů</a:t>
            </a:r>
            <a:r>
              <a:rPr lang="en-GB" dirty="0"/>
              <a:t>, ale </a:t>
            </a:r>
            <a:r>
              <a:rPr lang="en-GB" dirty="0" err="1"/>
              <a:t>existují</a:t>
            </a:r>
            <a:r>
              <a:rPr lang="en-GB" dirty="0"/>
              <a:t> </a:t>
            </a:r>
            <a:r>
              <a:rPr lang="en-GB" dirty="0" err="1"/>
              <a:t>určité</a:t>
            </a:r>
            <a:r>
              <a:rPr lang="en-GB" dirty="0"/>
              <a:t> </a:t>
            </a:r>
            <a:r>
              <a:rPr lang="en-GB" dirty="0" err="1"/>
              <a:t>odchylky</a:t>
            </a:r>
            <a:r>
              <a:rPr lang="en-GB" dirty="0"/>
              <a:t> u </a:t>
            </a:r>
            <a:r>
              <a:rPr lang="en-GB" dirty="0" err="1"/>
              <a:t>vysoce</a:t>
            </a:r>
            <a:r>
              <a:rPr lang="en-GB" dirty="0"/>
              <a:t> </a:t>
            </a:r>
            <a:r>
              <a:rPr lang="en-GB" dirty="0" err="1"/>
              <a:t>příjmových</a:t>
            </a:r>
            <a:r>
              <a:rPr lang="en-GB" dirty="0"/>
              <a:t> </a:t>
            </a:r>
            <a:r>
              <a:rPr lang="en-GB" dirty="0" err="1"/>
              <a:t>skupin</a:t>
            </a:r>
            <a:r>
              <a:rPr lang="en-GB" dirty="0"/>
              <a:t>.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Lotyšsko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Sazba</a:t>
            </a:r>
            <a:r>
              <a:rPr lang="en-GB" dirty="0"/>
              <a:t>: 20 % (pro </a:t>
            </a:r>
            <a:r>
              <a:rPr lang="en-GB" dirty="0" err="1"/>
              <a:t>většinu</a:t>
            </a:r>
            <a:r>
              <a:rPr lang="en-GB" dirty="0"/>
              <a:t> </a:t>
            </a:r>
            <a:r>
              <a:rPr lang="en-GB" dirty="0" err="1"/>
              <a:t>příjmů</a:t>
            </a:r>
            <a:r>
              <a:rPr lang="en-GB" dirty="0"/>
              <a:t>).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Některé</a:t>
            </a:r>
            <a:r>
              <a:rPr lang="en-GB" dirty="0"/>
              <a:t> </a:t>
            </a:r>
            <a:r>
              <a:rPr lang="en-GB" dirty="0" err="1"/>
              <a:t>vyšší</a:t>
            </a:r>
            <a:r>
              <a:rPr lang="en-GB" dirty="0"/>
              <a:t> </a:t>
            </a:r>
            <a:r>
              <a:rPr lang="en-GB" dirty="0" err="1"/>
              <a:t>příjmy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mírně</a:t>
            </a:r>
            <a:r>
              <a:rPr lang="en-GB" dirty="0"/>
              <a:t> </a:t>
            </a:r>
            <a:r>
              <a:rPr lang="en-GB" dirty="0" err="1"/>
              <a:t>vyšší</a:t>
            </a:r>
            <a:r>
              <a:rPr lang="en-GB" dirty="0"/>
              <a:t> </a:t>
            </a:r>
            <a:r>
              <a:rPr lang="en-GB" dirty="0" err="1"/>
              <a:t>sazbu</a:t>
            </a:r>
            <a:r>
              <a:rPr lang="en-GB" dirty="0"/>
              <a:t>, ale </a:t>
            </a:r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struktura</a:t>
            </a:r>
            <a:r>
              <a:rPr lang="en-GB" dirty="0"/>
              <a:t> je </a:t>
            </a:r>
            <a:r>
              <a:rPr lang="en-GB" dirty="0" err="1"/>
              <a:t>stále</a:t>
            </a:r>
            <a:r>
              <a:rPr lang="en-GB" dirty="0"/>
              <a:t> </a:t>
            </a:r>
            <a:r>
              <a:rPr lang="en-GB" dirty="0" err="1"/>
              <a:t>blízká</a:t>
            </a:r>
            <a:r>
              <a:rPr lang="en-GB" dirty="0"/>
              <a:t> </a:t>
            </a:r>
            <a:r>
              <a:rPr lang="en-GB" dirty="0" err="1"/>
              <a:t>rovné</a:t>
            </a:r>
            <a:r>
              <a:rPr lang="en-GB" dirty="0"/>
              <a:t> </a:t>
            </a:r>
            <a:r>
              <a:rPr lang="en-GB" dirty="0" err="1"/>
              <a:t>dani</a:t>
            </a:r>
            <a:r>
              <a:rPr lang="en-GB" dirty="0"/>
              <a:t>.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Bulharsko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Sazba</a:t>
            </a:r>
            <a:r>
              <a:rPr lang="en-GB" dirty="0"/>
              <a:t>: 10 %.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Nejnižší</a:t>
            </a:r>
            <a:r>
              <a:rPr lang="en-GB" dirty="0"/>
              <a:t> </a:t>
            </a:r>
            <a:r>
              <a:rPr lang="en-GB" dirty="0" err="1"/>
              <a:t>rovná</a:t>
            </a:r>
            <a:r>
              <a:rPr lang="en-GB" dirty="0"/>
              <a:t> </a:t>
            </a:r>
            <a:r>
              <a:rPr lang="en-GB" dirty="0" err="1"/>
              <a:t>daň</a:t>
            </a:r>
            <a:r>
              <a:rPr lang="en-GB" dirty="0"/>
              <a:t> v </a:t>
            </a:r>
            <a:r>
              <a:rPr lang="en-GB" dirty="0" err="1"/>
              <a:t>Evropské</a:t>
            </a:r>
            <a:r>
              <a:rPr lang="en-GB" dirty="0"/>
              <a:t> </a:t>
            </a:r>
            <a:r>
              <a:rPr lang="en-GB" dirty="0" err="1"/>
              <a:t>unii</a:t>
            </a:r>
            <a:r>
              <a:rPr lang="en-GB" dirty="0"/>
              <a:t>.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Rumunsko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Sazba</a:t>
            </a:r>
            <a:r>
              <a:rPr lang="en-GB" dirty="0"/>
              <a:t>: 10 %.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Platí</a:t>
            </a:r>
            <a:r>
              <a:rPr lang="en-GB" dirty="0"/>
              <a:t> pro </a:t>
            </a:r>
            <a:r>
              <a:rPr lang="en-GB" dirty="0" err="1"/>
              <a:t>osobní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firemní</a:t>
            </a:r>
            <a:r>
              <a:rPr lang="en-GB" dirty="0"/>
              <a:t> </a:t>
            </a:r>
            <a:r>
              <a:rPr lang="en-GB" dirty="0" err="1"/>
              <a:t>příjmy</a:t>
            </a:r>
            <a:r>
              <a:rPr lang="en-GB" dirty="0"/>
              <a:t>.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Maďarsko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Sazba</a:t>
            </a:r>
            <a:r>
              <a:rPr lang="en-GB" dirty="0"/>
              <a:t>: 15 %.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Rovná</a:t>
            </a:r>
            <a:r>
              <a:rPr lang="en-GB" dirty="0"/>
              <a:t> </a:t>
            </a:r>
            <a:r>
              <a:rPr lang="en-GB" dirty="0" err="1"/>
              <a:t>daň</a:t>
            </a:r>
            <a:r>
              <a:rPr lang="en-GB" dirty="0"/>
              <a:t>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zavedena</a:t>
            </a:r>
            <a:r>
              <a:rPr lang="en-GB" dirty="0"/>
              <a:t> v </a:t>
            </a:r>
            <a:r>
              <a:rPr lang="en-GB" dirty="0" err="1"/>
              <a:t>roce</a:t>
            </a:r>
            <a:r>
              <a:rPr lang="en-GB" dirty="0"/>
              <a:t> 2011.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Černá</a:t>
            </a:r>
            <a:r>
              <a:rPr lang="en-GB" b="1" dirty="0"/>
              <a:t> Hora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Sazba</a:t>
            </a:r>
            <a:r>
              <a:rPr lang="en-GB" dirty="0"/>
              <a:t>: 9 % (pro </a:t>
            </a:r>
            <a:r>
              <a:rPr lang="en-GB" dirty="0" err="1"/>
              <a:t>většinu</a:t>
            </a:r>
            <a:r>
              <a:rPr lang="en-GB" dirty="0"/>
              <a:t> </a:t>
            </a:r>
            <a:r>
              <a:rPr lang="en-GB" dirty="0" err="1"/>
              <a:t>příjmů</a:t>
            </a:r>
            <a:r>
              <a:rPr lang="en-GB" dirty="0"/>
              <a:t>).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Jedna</a:t>
            </a:r>
            <a:r>
              <a:rPr lang="en-GB" dirty="0"/>
              <a:t> z </a:t>
            </a:r>
            <a:r>
              <a:rPr lang="en-GB" dirty="0" err="1"/>
              <a:t>nejnižších</a:t>
            </a:r>
            <a:r>
              <a:rPr lang="en-GB" dirty="0"/>
              <a:t> </a:t>
            </a:r>
            <a:r>
              <a:rPr lang="en-GB" dirty="0" err="1"/>
              <a:t>sazeb</a:t>
            </a:r>
            <a:r>
              <a:rPr lang="en-GB" dirty="0"/>
              <a:t> </a:t>
            </a:r>
            <a:r>
              <a:rPr lang="en-GB" dirty="0" err="1"/>
              <a:t>rovné</a:t>
            </a:r>
            <a:r>
              <a:rPr lang="en-GB" dirty="0"/>
              <a:t> </a:t>
            </a:r>
            <a:r>
              <a:rPr lang="en-GB" dirty="0" err="1"/>
              <a:t>daně</a:t>
            </a:r>
            <a:r>
              <a:rPr lang="en-GB" dirty="0"/>
              <a:t> v </a:t>
            </a:r>
            <a:r>
              <a:rPr lang="en-GB" dirty="0" err="1"/>
              <a:t>Evropě</a:t>
            </a:r>
            <a:r>
              <a:rPr lang="en-GB" dirty="0"/>
              <a:t>.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Gruzie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Sazba</a:t>
            </a:r>
            <a:r>
              <a:rPr lang="en-GB" dirty="0"/>
              <a:t>: 20 %.</a:t>
            </a:r>
          </a:p>
          <a:p>
            <a:r>
              <a:rPr lang="en-GB" b="1" dirty="0" err="1"/>
              <a:t>Asie</a:t>
            </a:r>
            <a:endParaRPr lang="en-GB" b="1" dirty="0"/>
          </a:p>
          <a:p>
            <a:pPr>
              <a:buFont typeface="+mj-lt"/>
              <a:buAutoNum type="arabicPeriod"/>
            </a:pPr>
            <a:r>
              <a:rPr lang="en-GB" b="1" dirty="0" err="1"/>
              <a:t>Kazachstán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Sazba</a:t>
            </a:r>
            <a:r>
              <a:rPr lang="en-GB" dirty="0"/>
              <a:t>: 10 %.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Rovná</a:t>
            </a:r>
            <a:r>
              <a:rPr lang="en-GB" dirty="0"/>
              <a:t> </a:t>
            </a:r>
            <a:r>
              <a:rPr lang="en-GB" dirty="0" err="1"/>
              <a:t>daň</a:t>
            </a:r>
            <a:r>
              <a:rPr lang="en-GB" dirty="0"/>
              <a:t> je </a:t>
            </a:r>
            <a:r>
              <a:rPr lang="en-GB" dirty="0" err="1"/>
              <a:t>dlouhodobou</a:t>
            </a:r>
            <a:r>
              <a:rPr lang="en-GB" dirty="0"/>
              <a:t> </a:t>
            </a:r>
            <a:r>
              <a:rPr lang="en-GB" dirty="0" err="1"/>
              <a:t>součástí</a:t>
            </a:r>
            <a:r>
              <a:rPr lang="en-GB" dirty="0"/>
              <a:t> </a:t>
            </a:r>
            <a:r>
              <a:rPr lang="en-GB" dirty="0" err="1"/>
              <a:t>daňového</a:t>
            </a:r>
            <a:r>
              <a:rPr lang="en-GB" dirty="0"/>
              <a:t> </a:t>
            </a:r>
            <a:r>
              <a:rPr lang="en-GB" dirty="0" err="1"/>
              <a:t>systému</a:t>
            </a:r>
            <a:r>
              <a:rPr lang="en-GB" dirty="0"/>
              <a:t> </a:t>
            </a:r>
            <a:r>
              <a:rPr lang="en-GB" dirty="0" err="1"/>
              <a:t>země</a:t>
            </a:r>
            <a:r>
              <a:rPr lang="en-GB" dirty="0"/>
              <a:t>.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Rusko</a:t>
            </a:r>
            <a:r>
              <a:rPr lang="en-GB" dirty="0"/>
              <a:t> (do </a:t>
            </a:r>
            <a:r>
              <a:rPr lang="en-GB" dirty="0" err="1"/>
              <a:t>roku</a:t>
            </a:r>
            <a:r>
              <a:rPr lang="en-GB" dirty="0"/>
              <a:t> 2021)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Původní</a:t>
            </a:r>
            <a:r>
              <a:rPr lang="en-GB" dirty="0"/>
              <a:t> </a:t>
            </a:r>
            <a:r>
              <a:rPr lang="en-GB" dirty="0" err="1"/>
              <a:t>rovná</a:t>
            </a:r>
            <a:r>
              <a:rPr lang="en-GB" dirty="0"/>
              <a:t> </a:t>
            </a:r>
            <a:r>
              <a:rPr lang="en-GB" dirty="0" err="1"/>
              <a:t>sazba</a:t>
            </a:r>
            <a:r>
              <a:rPr lang="en-GB" dirty="0"/>
              <a:t> 13 %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zavedena</a:t>
            </a:r>
            <a:r>
              <a:rPr lang="en-GB" dirty="0"/>
              <a:t> v </a:t>
            </a:r>
            <a:r>
              <a:rPr lang="en-GB" dirty="0" err="1"/>
              <a:t>roce</a:t>
            </a:r>
            <a:r>
              <a:rPr lang="en-GB" dirty="0"/>
              <a:t> 2001.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/>
              <a:t>V </a:t>
            </a:r>
            <a:r>
              <a:rPr lang="en-GB" dirty="0" err="1"/>
              <a:t>roce</a:t>
            </a:r>
            <a:r>
              <a:rPr lang="en-GB" dirty="0"/>
              <a:t> 2021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nahrazena</a:t>
            </a:r>
            <a:r>
              <a:rPr lang="en-GB" dirty="0"/>
              <a:t> </a:t>
            </a:r>
            <a:r>
              <a:rPr lang="en-GB" dirty="0" err="1"/>
              <a:t>mírně</a:t>
            </a:r>
            <a:r>
              <a:rPr lang="en-GB" dirty="0"/>
              <a:t> </a:t>
            </a:r>
            <a:r>
              <a:rPr lang="en-GB" dirty="0" err="1"/>
              <a:t>progresivním</a:t>
            </a:r>
            <a:r>
              <a:rPr lang="en-GB" dirty="0"/>
              <a:t> </a:t>
            </a:r>
            <a:r>
              <a:rPr lang="en-GB" dirty="0" err="1"/>
              <a:t>systémem</a:t>
            </a:r>
            <a:r>
              <a:rPr lang="en-GB" dirty="0"/>
              <a:t>, </a:t>
            </a:r>
            <a:r>
              <a:rPr lang="en-GB" dirty="0" err="1"/>
              <a:t>kdy</a:t>
            </a:r>
            <a:r>
              <a:rPr lang="en-GB" dirty="0"/>
              <a:t> </a:t>
            </a:r>
            <a:r>
              <a:rPr lang="en-GB" dirty="0" err="1"/>
              <a:t>příjmy</a:t>
            </a:r>
            <a:r>
              <a:rPr lang="en-GB" dirty="0"/>
              <a:t> </a:t>
            </a:r>
            <a:r>
              <a:rPr lang="en-GB" dirty="0" err="1"/>
              <a:t>nad</a:t>
            </a:r>
            <a:r>
              <a:rPr lang="en-GB" dirty="0"/>
              <a:t> </a:t>
            </a:r>
            <a:r>
              <a:rPr lang="en-GB" dirty="0" err="1"/>
              <a:t>určitou</a:t>
            </a:r>
            <a:r>
              <a:rPr lang="en-GB" dirty="0"/>
              <a:t> </a:t>
            </a:r>
            <a:r>
              <a:rPr lang="en-GB" dirty="0" err="1"/>
              <a:t>hranici</a:t>
            </a:r>
            <a:r>
              <a:rPr lang="en-GB" dirty="0"/>
              <a:t> </a:t>
            </a:r>
            <a:r>
              <a:rPr lang="en-GB" dirty="0" err="1"/>
              <a:t>podléhají</a:t>
            </a:r>
            <a:r>
              <a:rPr lang="en-GB" dirty="0"/>
              <a:t> 15% </a:t>
            </a:r>
            <a:r>
              <a:rPr lang="en-GB" dirty="0" err="1"/>
              <a:t>sazbě</a:t>
            </a:r>
            <a:r>
              <a:rPr lang="en-GB" dirty="0"/>
              <a:t>.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Kyrgyzstán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Sazba</a:t>
            </a:r>
            <a:r>
              <a:rPr lang="en-GB" dirty="0"/>
              <a:t>: 10 %.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Mongolsko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Sazba</a:t>
            </a:r>
            <a:r>
              <a:rPr lang="en-GB" dirty="0"/>
              <a:t>: 10 %.</a:t>
            </a:r>
          </a:p>
          <a:p>
            <a:r>
              <a:rPr lang="en-GB" b="1" dirty="0"/>
              <a:t>Afrika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Mauricius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Sazba</a:t>
            </a:r>
            <a:r>
              <a:rPr lang="en-GB" dirty="0"/>
              <a:t>: 15 %.</a:t>
            </a:r>
          </a:p>
          <a:p>
            <a:r>
              <a:rPr lang="en-GB" b="1" dirty="0" err="1"/>
              <a:t>Střední</a:t>
            </a:r>
            <a:r>
              <a:rPr lang="en-GB" b="1" dirty="0"/>
              <a:t> a </a:t>
            </a:r>
            <a:r>
              <a:rPr lang="en-GB" b="1" dirty="0" err="1"/>
              <a:t>Jižní</a:t>
            </a:r>
            <a:r>
              <a:rPr lang="en-GB" b="1" dirty="0"/>
              <a:t> Amerika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Paraguay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Sazba</a:t>
            </a:r>
            <a:r>
              <a:rPr lang="en-GB" dirty="0"/>
              <a:t>: 10 %.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Rovná</a:t>
            </a:r>
            <a:r>
              <a:rPr lang="en-GB" dirty="0"/>
              <a:t> </a:t>
            </a:r>
            <a:r>
              <a:rPr lang="en-GB" dirty="0" err="1"/>
              <a:t>daň</a:t>
            </a:r>
            <a:r>
              <a:rPr lang="en-GB" dirty="0"/>
              <a:t> </a:t>
            </a:r>
            <a:r>
              <a:rPr lang="en-GB" dirty="0" err="1"/>
              <a:t>platí</a:t>
            </a:r>
            <a:r>
              <a:rPr lang="en-GB" dirty="0"/>
              <a:t> pro </a:t>
            </a:r>
            <a:r>
              <a:rPr lang="en-GB" dirty="0" err="1"/>
              <a:t>fyzické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právnické</a:t>
            </a:r>
            <a:r>
              <a:rPr lang="en-GB" dirty="0"/>
              <a:t> </a:t>
            </a:r>
            <a:r>
              <a:rPr lang="en-GB" dirty="0" err="1"/>
              <a:t>osoby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cs-CZ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Rovná</a:t>
            </a:r>
            <a:r>
              <a:rPr lang="en-GB" b="1" dirty="0"/>
              <a:t> </a:t>
            </a:r>
            <a:r>
              <a:rPr lang="en-GB" b="1" dirty="0" err="1"/>
              <a:t>daň</a:t>
            </a:r>
            <a:r>
              <a:rPr lang="en-GB" b="1" dirty="0"/>
              <a:t> </a:t>
            </a:r>
            <a:r>
              <a:rPr lang="en-GB" b="1" dirty="0" err="1"/>
              <a:t>často</a:t>
            </a:r>
            <a:r>
              <a:rPr lang="en-GB" b="1" dirty="0"/>
              <a:t> </a:t>
            </a:r>
            <a:r>
              <a:rPr lang="en-GB" b="1" dirty="0" err="1"/>
              <a:t>zahrnuje</a:t>
            </a:r>
            <a:r>
              <a:rPr lang="en-GB" b="1" dirty="0"/>
              <a:t> </a:t>
            </a:r>
            <a:r>
              <a:rPr lang="en-GB" b="1" dirty="0" err="1"/>
              <a:t>různé</a:t>
            </a:r>
            <a:r>
              <a:rPr lang="en-GB" b="1" dirty="0"/>
              <a:t> </a:t>
            </a:r>
            <a:r>
              <a:rPr lang="en-GB" b="1" dirty="0" err="1"/>
              <a:t>výjimky</a:t>
            </a:r>
            <a:r>
              <a:rPr lang="en-GB" b="1" dirty="0"/>
              <a:t> a </a:t>
            </a:r>
            <a:r>
              <a:rPr lang="en-GB" b="1" dirty="0" err="1"/>
              <a:t>odpočty</a:t>
            </a:r>
            <a:r>
              <a:rPr lang="en-GB" dirty="0"/>
              <a:t>, </a:t>
            </a:r>
            <a:r>
              <a:rPr lang="en-GB" dirty="0" err="1"/>
              <a:t>například</a:t>
            </a:r>
            <a:r>
              <a:rPr lang="en-GB" dirty="0"/>
              <a:t> </a:t>
            </a:r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nezdanitelnou</a:t>
            </a:r>
            <a:r>
              <a:rPr lang="en-GB" dirty="0"/>
              <a:t> </a:t>
            </a:r>
            <a:r>
              <a:rPr lang="en-GB" dirty="0" err="1"/>
              <a:t>částku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slevy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dani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způsobit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efektivní</a:t>
            </a:r>
            <a:r>
              <a:rPr lang="en-GB" dirty="0"/>
              <a:t> </a:t>
            </a:r>
            <a:r>
              <a:rPr lang="en-GB" dirty="0" err="1"/>
              <a:t>daňová</a:t>
            </a:r>
            <a:r>
              <a:rPr lang="en-GB" dirty="0"/>
              <a:t> </a:t>
            </a:r>
            <a:r>
              <a:rPr lang="en-GB" dirty="0" err="1"/>
              <a:t>sazba</a:t>
            </a:r>
            <a:r>
              <a:rPr lang="en-GB" dirty="0"/>
              <a:t> </a:t>
            </a:r>
            <a:r>
              <a:rPr lang="en-GB" dirty="0" err="1"/>
              <a:t>není</a:t>
            </a:r>
            <a:r>
              <a:rPr lang="en-GB" dirty="0"/>
              <a:t> </a:t>
            </a:r>
            <a:r>
              <a:rPr lang="en-GB" dirty="0" err="1"/>
              <a:t>zcela</a:t>
            </a:r>
            <a:r>
              <a:rPr lang="en-GB" dirty="0"/>
              <a:t> </a:t>
            </a:r>
            <a:r>
              <a:rPr lang="en-GB" dirty="0" err="1"/>
              <a:t>rovná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Některé</a:t>
            </a:r>
            <a:r>
              <a:rPr lang="en-GB" dirty="0"/>
              <a:t> </a:t>
            </a:r>
            <a:r>
              <a:rPr lang="en-GB" dirty="0" err="1"/>
              <a:t>země</a:t>
            </a:r>
            <a:r>
              <a:rPr lang="en-GB" dirty="0"/>
              <a:t>, </a:t>
            </a:r>
            <a:r>
              <a:rPr lang="en-GB" dirty="0" err="1"/>
              <a:t>jako</a:t>
            </a:r>
            <a:r>
              <a:rPr lang="en-GB" dirty="0"/>
              <a:t> Rusko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Lotyšsko</a:t>
            </a:r>
            <a:r>
              <a:rPr lang="en-GB" dirty="0"/>
              <a:t>, </a:t>
            </a:r>
            <a:r>
              <a:rPr lang="en-GB" dirty="0" err="1"/>
              <a:t>zavedly</a:t>
            </a:r>
            <a:r>
              <a:rPr lang="en-GB" dirty="0"/>
              <a:t> </a:t>
            </a:r>
            <a:r>
              <a:rPr lang="en-GB" dirty="0" err="1"/>
              <a:t>rovnou</a:t>
            </a:r>
            <a:r>
              <a:rPr lang="en-GB" dirty="0"/>
              <a:t> </a:t>
            </a:r>
            <a:r>
              <a:rPr lang="en-GB" dirty="0" err="1"/>
              <a:t>daň</a:t>
            </a:r>
            <a:r>
              <a:rPr lang="en-GB" dirty="0"/>
              <a:t>, ale </a:t>
            </a:r>
            <a:r>
              <a:rPr lang="en-GB" dirty="0" err="1"/>
              <a:t>později</a:t>
            </a:r>
            <a:r>
              <a:rPr lang="en-GB" dirty="0"/>
              <a:t> </a:t>
            </a:r>
            <a:r>
              <a:rPr lang="en-GB" dirty="0" err="1"/>
              <a:t>přidaly</a:t>
            </a:r>
            <a:r>
              <a:rPr lang="en-GB" dirty="0"/>
              <a:t> </a:t>
            </a:r>
            <a:r>
              <a:rPr lang="en-GB" dirty="0" err="1"/>
              <a:t>určité</a:t>
            </a:r>
            <a:r>
              <a:rPr lang="en-GB" dirty="0"/>
              <a:t> </a:t>
            </a:r>
            <a:r>
              <a:rPr lang="en-GB" dirty="0" err="1"/>
              <a:t>progresivní</a:t>
            </a:r>
            <a:r>
              <a:rPr lang="en-GB" dirty="0"/>
              <a:t> </a:t>
            </a:r>
            <a:r>
              <a:rPr lang="en-GB" dirty="0" err="1"/>
              <a:t>prvky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Česká</a:t>
            </a:r>
            <a:r>
              <a:rPr lang="en-GB" b="1" dirty="0"/>
              <a:t> </a:t>
            </a:r>
            <a:r>
              <a:rPr lang="en-GB" b="1" dirty="0" err="1"/>
              <a:t>republika</a:t>
            </a:r>
            <a:r>
              <a:rPr lang="en-GB" dirty="0"/>
              <a:t>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daňový</a:t>
            </a:r>
            <a:r>
              <a:rPr lang="en-GB" dirty="0"/>
              <a:t> </a:t>
            </a:r>
            <a:r>
              <a:rPr lang="en-GB" dirty="0" err="1"/>
              <a:t>systém</a:t>
            </a:r>
            <a:r>
              <a:rPr lang="en-GB" dirty="0"/>
              <a:t> s </a:t>
            </a:r>
            <a:r>
              <a:rPr lang="en-GB" dirty="0" err="1"/>
              <a:t>lineární</a:t>
            </a:r>
            <a:r>
              <a:rPr lang="en-GB" dirty="0"/>
              <a:t> </a:t>
            </a:r>
            <a:r>
              <a:rPr lang="en-GB" dirty="0" err="1"/>
              <a:t>sazbou</a:t>
            </a:r>
            <a:r>
              <a:rPr lang="en-GB" dirty="0"/>
              <a:t> (15 % a 23 %),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však</a:t>
            </a:r>
            <a:r>
              <a:rPr lang="en-GB" dirty="0"/>
              <a:t> </a:t>
            </a:r>
            <a:r>
              <a:rPr lang="en-GB" dirty="0" err="1"/>
              <a:t>nelze</a:t>
            </a:r>
            <a:r>
              <a:rPr lang="en-GB" dirty="0"/>
              <a:t> </a:t>
            </a:r>
            <a:r>
              <a:rPr lang="en-GB" dirty="0" err="1"/>
              <a:t>označit</a:t>
            </a:r>
            <a:r>
              <a:rPr lang="en-GB" dirty="0"/>
              <a:t> za </a:t>
            </a:r>
            <a:r>
              <a:rPr lang="en-GB" dirty="0" err="1"/>
              <a:t>plně</a:t>
            </a:r>
            <a:r>
              <a:rPr lang="en-GB" dirty="0"/>
              <a:t> </a:t>
            </a:r>
            <a:r>
              <a:rPr lang="en-GB" dirty="0" err="1"/>
              <a:t>rovný</a:t>
            </a:r>
            <a:r>
              <a:rPr lang="en-GB" dirty="0"/>
              <a:t> </a:t>
            </a:r>
            <a:r>
              <a:rPr lang="en-GB" dirty="0" err="1"/>
              <a:t>kvůli</a:t>
            </a:r>
            <a:r>
              <a:rPr lang="en-GB" dirty="0"/>
              <a:t> </a:t>
            </a:r>
            <a:r>
              <a:rPr lang="en-GB" dirty="0" err="1"/>
              <a:t>progresivnímu</a:t>
            </a:r>
            <a:r>
              <a:rPr lang="en-GB" dirty="0"/>
              <a:t> </a:t>
            </a:r>
            <a:r>
              <a:rPr lang="en-GB" dirty="0" err="1"/>
              <a:t>prvku</a:t>
            </a:r>
            <a:r>
              <a:rPr lang="en-GB" dirty="0"/>
              <a:t> u </a:t>
            </a:r>
            <a:r>
              <a:rPr lang="en-GB" dirty="0" err="1"/>
              <a:t>vyšších</a:t>
            </a:r>
            <a:r>
              <a:rPr lang="en-GB" dirty="0"/>
              <a:t> </a:t>
            </a:r>
            <a:r>
              <a:rPr lang="en-GB" dirty="0" err="1"/>
              <a:t>příjmů</a:t>
            </a:r>
            <a:r>
              <a:rPr lang="en-GB" dirty="0"/>
              <a:t>.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en-GB" dirty="0"/>
              <a:t>Na </a:t>
            </a:r>
            <a:r>
              <a:rPr lang="en-GB" dirty="0" err="1"/>
              <a:t>Slovensku</a:t>
            </a:r>
            <a:r>
              <a:rPr lang="en-GB" dirty="0"/>
              <a:t>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rovná</a:t>
            </a:r>
            <a:r>
              <a:rPr lang="en-GB" dirty="0"/>
              <a:t> </a:t>
            </a:r>
            <a:r>
              <a:rPr lang="en-GB" dirty="0" err="1"/>
              <a:t>daň</a:t>
            </a:r>
            <a:r>
              <a:rPr lang="en-GB" dirty="0"/>
              <a:t> </a:t>
            </a:r>
            <a:r>
              <a:rPr lang="en-GB" dirty="0" err="1"/>
              <a:t>zavedena</a:t>
            </a:r>
            <a:r>
              <a:rPr lang="en-GB" dirty="0"/>
              <a:t> v </a:t>
            </a:r>
            <a:r>
              <a:rPr lang="en-GB" dirty="0" err="1"/>
              <a:t>roce</a:t>
            </a:r>
            <a:r>
              <a:rPr lang="en-GB" dirty="0"/>
              <a:t> 2004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součást</a:t>
            </a:r>
            <a:r>
              <a:rPr lang="en-GB" dirty="0"/>
              <a:t> </a:t>
            </a:r>
            <a:r>
              <a:rPr lang="en-GB" dirty="0" err="1"/>
              <a:t>významné</a:t>
            </a:r>
            <a:r>
              <a:rPr lang="en-GB" dirty="0"/>
              <a:t> </a:t>
            </a:r>
            <a:r>
              <a:rPr lang="en-GB" dirty="0" err="1"/>
              <a:t>daňové</a:t>
            </a:r>
            <a:r>
              <a:rPr lang="en-GB" dirty="0"/>
              <a:t> </a:t>
            </a:r>
            <a:r>
              <a:rPr lang="en-GB" dirty="0" err="1"/>
              <a:t>reformy</a:t>
            </a:r>
            <a:r>
              <a:rPr lang="en-GB" dirty="0"/>
              <a:t>, </a:t>
            </a:r>
            <a:r>
              <a:rPr lang="en-GB" dirty="0" err="1"/>
              <a:t>kterou</a:t>
            </a:r>
            <a:r>
              <a:rPr lang="en-GB" dirty="0"/>
              <a:t> </a:t>
            </a:r>
            <a:r>
              <a:rPr lang="en-GB" dirty="0" err="1"/>
              <a:t>prosadila</a:t>
            </a:r>
            <a:r>
              <a:rPr lang="en-GB" dirty="0"/>
              <a:t> </a:t>
            </a:r>
            <a:r>
              <a:rPr lang="en-GB" dirty="0" err="1"/>
              <a:t>vláda</a:t>
            </a:r>
            <a:r>
              <a:rPr lang="en-GB" dirty="0"/>
              <a:t> </a:t>
            </a:r>
            <a:r>
              <a:rPr lang="en-GB" dirty="0" err="1"/>
              <a:t>Mikuláše</a:t>
            </a:r>
            <a:r>
              <a:rPr lang="en-GB" dirty="0"/>
              <a:t> </a:t>
            </a:r>
            <a:r>
              <a:rPr lang="en-GB" dirty="0" err="1"/>
              <a:t>Dzurindy</a:t>
            </a:r>
            <a:r>
              <a:rPr lang="en-GB" dirty="0"/>
              <a:t>. </a:t>
            </a:r>
            <a:r>
              <a:rPr lang="en-GB" dirty="0" err="1"/>
              <a:t>Tento</a:t>
            </a:r>
            <a:r>
              <a:rPr lang="en-GB" dirty="0"/>
              <a:t> </a:t>
            </a:r>
            <a:r>
              <a:rPr lang="en-GB" dirty="0" err="1"/>
              <a:t>systém</a:t>
            </a:r>
            <a:r>
              <a:rPr lang="en-GB" dirty="0"/>
              <a:t>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err="1"/>
              <a:t>velmi</a:t>
            </a:r>
            <a:r>
              <a:rPr lang="en-GB" dirty="0"/>
              <a:t> </a:t>
            </a:r>
            <a:r>
              <a:rPr lang="en-GB" dirty="0" err="1"/>
              <a:t>jednoduchý</a:t>
            </a:r>
            <a:r>
              <a:rPr lang="en-GB" dirty="0"/>
              <a:t> a </a:t>
            </a:r>
            <a:r>
              <a:rPr lang="en-GB" dirty="0" err="1"/>
              <a:t>transparentní</a:t>
            </a:r>
            <a:r>
              <a:rPr lang="en-GB" dirty="0"/>
              <a:t> – </a:t>
            </a:r>
            <a:r>
              <a:rPr lang="en-GB" dirty="0" err="1"/>
              <a:t>jednotná</a:t>
            </a:r>
            <a:r>
              <a:rPr lang="en-GB" dirty="0"/>
              <a:t> </a:t>
            </a:r>
            <a:r>
              <a:rPr lang="en-GB" dirty="0" err="1"/>
              <a:t>sazba</a:t>
            </a:r>
            <a:r>
              <a:rPr lang="en-GB" dirty="0"/>
              <a:t> </a:t>
            </a:r>
            <a:r>
              <a:rPr lang="en-GB" dirty="0" err="1"/>
              <a:t>daně</a:t>
            </a:r>
            <a:r>
              <a:rPr lang="en-GB" dirty="0"/>
              <a:t> z </a:t>
            </a:r>
            <a:r>
              <a:rPr lang="en-GB" dirty="0" err="1"/>
              <a:t>příjmů</a:t>
            </a:r>
            <a:r>
              <a:rPr lang="en-GB" dirty="0"/>
              <a:t> pro </a:t>
            </a:r>
            <a:r>
              <a:rPr lang="en-GB" dirty="0" err="1"/>
              <a:t>fyzické</a:t>
            </a:r>
            <a:r>
              <a:rPr lang="en-GB" dirty="0"/>
              <a:t> </a:t>
            </a:r>
            <a:r>
              <a:rPr lang="en-GB" dirty="0" err="1"/>
              <a:t>osoby</a:t>
            </a:r>
            <a:r>
              <a:rPr lang="en-GB" dirty="0"/>
              <a:t>, </a:t>
            </a:r>
            <a:r>
              <a:rPr lang="en-GB" dirty="0" err="1"/>
              <a:t>právnické</a:t>
            </a:r>
            <a:r>
              <a:rPr lang="en-GB" dirty="0"/>
              <a:t> </a:t>
            </a:r>
            <a:r>
              <a:rPr lang="en-GB" dirty="0" err="1"/>
              <a:t>osoby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DPH </a:t>
            </a:r>
            <a:r>
              <a:rPr lang="en-GB" dirty="0" err="1"/>
              <a:t>činila</a:t>
            </a:r>
            <a:r>
              <a:rPr lang="en-GB" dirty="0"/>
              <a:t> </a:t>
            </a:r>
            <a:r>
              <a:rPr lang="en-GB" b="1" dirty="0"/>
              <a:t>19 %</a:t>
            </a:r>
            <a:r>
              <a:rPr lang="en-GB" dirty="0"/>
              <a:t>.</a:t>
            </a:r>
          </a:p>
          <a:p>
            <a:r>
              <a:rPr lang="en-GB" dirty="0" err="1"/>
              <a:t>Nicméně</a:t>
            </a:r>
            <a:r>
              <a:rPr lang="en-GB" dirty="0"/>
              <a:t> od </a:t>
            </a:r>
            <a:r>
              <a:rPr lang="en-GB" dirty="0" err="1"/>
              <a:t>té</a:t>
            </a:r>
            <a:r>
              <a:rPr lang="en-GB" dirty="0"/>
              <a:t> </a:t>
            </a:r>
            <a:r>
              <a:rPr lang="en-GB" dirty="0" err="1"/>
              <a:t>doby</a:t>
            </a:r>
            <a:r>
              <a:rPr lang="en-GB" dirty="0"/>
              <a:t> </a:t>
            </a:r>
            <a:r>
              <a:rPr lang="en-GB" dirty="0" err="1"/>
              <a:t>Slovensko</a:t>
            </a:r>
            <a:r>
              <a:rPr lang="en-GB" dirty="0"/>
              <a:t> </a:t>
            </a:r>
            <a:r>
              <a:rPr lang="en-GB" dirty="0" err="1"/>
              <a:t>opustilo</a:t>
            </a:r>
            <a:r>
              <a:rPr lang="en-GB" dirty="0"/>
              <a:t> </a:t>
            </a:r>
            <a:r>
              <a:rPr lang="en-GB" dirty="0" err="1"/>
              <a:t>koncept</a:t>
            </a:r>
            <a:r>
              <a:rPr lang="en-GB" dirty="0"/>
              <a:t> </a:t>
            </a:r>
            <a:r>
              <a:rPr lang="en-GB" dirty="0" err="1"/>
              <a:t>čisté</a:t>
            </a:r>
            <a:r>
              <a:rPr lang="en-GB" dirty="0"/>
              <a:t> </a:t>
            </a:r>
            <a:r>
              <a:rPr lang="en-GB" dirty="0" err="1"/>
              <a:t>rovné</a:t>
            </a:r>
            <a:r>
              <a:rPr lang="en-GB" dirty="0"/>
              <a:t> </a:t>
            </a:r>
            <a:r>
              <a:rPr lang="en-GB" dirty="0" err="1"/>
              <a:t>daně</a:t>
            </a:r>
            <a:r>
              <a:rPr lang="en-GB" dirty="0"/>
              <a:t> a </a:t>
            </a:r>
            <a:r>
              <a:rPr lang="en-GB" dirty="0" err="1"/>
              <a:t>přešlo</a:t>
            </a:r>
            <a:r>
              <a:rPr lang="en-GB" dirty="0"/>
              <a:t> k </a:t>
            </a:r>
            <a:r>
              <a:rPr lang="en-GB" dirty="0" err="1"/>
              <a:t>systému</a:t>
            </a:r>
            <a:r>
              <a:rPr lang="en-GB" dirty="0"/>
              <a:t> s </a:t>
            </a:r>
            <a:r>
              <a:rPr lang="en-GB" dirty="0" err="1"/>
              <a:t>progresivními</a:t>
            </a:r>
            <a:r>
              <a:rPr lang="en-GB" dirty="0"/>
              <a:t> </a:t>
            </a:r>
            <a:r>
              <a:rPr lang="en-GB" dirty="0" err="1"/>
              <a:t>prvky</a:t>
            </a:r>
            <a:r>
              <a:rPr lang="en-GB" dirty="0"/>
              <a:t>.</a:t>
            </a:r>
          </a:p>
          <a:p>
            <a:r>
              <a:rPr lang="en-GB" b="1" dirty="0" err="1"/>
              <a:t>Současný</a:t>
            </a:r>
            <a:r>
              <a:rPr lang="en-GB" b="1" dirty="0"/>
              <a:t> </a:t>
            </a:r>
            <a:r>
              <a:rPr lang="en-GB" b="1" dirty="0" err="1"/>
              <a:t>stav</a:t>
            </a:r>
            <a:r>
              <a:rPr lang="en-GB" b="1" dirty="0"/>
              <a:t> (2024):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Daň</a:t>
            </a:r>
            <a:r>
              <a:rPr lang="en-GB" b="1" dirty="0"/>
              <a:t> z </a:t>
            </a:r>
            <a:r>
              <a:rPr lang="en-GB" b="1" dirty="0" err="1"/>
              <a:t>příjmů</a:t>
            </a:r>
            <a:r>
              <a:rPr lang="en-GB" b="1" dirty="0"/>
              <a:t> </a:t>
            </a:r>
            <a:r>
              <a:rPr lang="en-GB" b="1" dirty="0" err="1"/>
              <a:t>fyzických</a:t>
            </a:r>
            <a:r>
              <a:rPr lang="en-GB" b="1" dirty="0"/>
              <a:t> </a:t>
            </a:r>
            <a:r>
              <a:rPr lang="en-GB" b="1" dirty="0" err="1"/>
              <a:t>osob</a:t>
            </a:r>
            <a:r>
              <a:rPr lang="en-GB" b="1" dirty="0"/>
              <a:t>: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b="1" dirty="0"/>
              <a:t>19 %</a:t>
            </a:r>
            <a:r>
              <a:rPr lang="en-GB" dirty="0"/>
              <a:t>: </a:t>
            </a:r>
            <a:r>
              <a:rPr lang="en-GB" dirty="0" err="1"/>
              <a:t>Platí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roční</a:t>
            </a:r>
            <a:r>
              <a:rPr lang="en-GB" dirty="0"/>
              <a:t> </a:t>
            </a:r>
            <a:r>
              <a:rPr lang="en-GB" dirty="0" err="1"/>
              <a:t>příjmy</a:t>
            </a:r>
            <a:r>
              <a:rPr lang="en-GB" dirty="0"/>
              <a:t> do </a:t>
            </a:r>
            <a:r>
              <a:rPr lang="en-GB" b="1" dirty="0"/>
              <a:t>41 445,46 €</a:t>
            </a:r>
            <a:r>
              <a:rPr lang="en-GB" dirty="0"/>
              <a:t> (50násobek </a:t>
            </a:r>
            <a:r>
              <a:rPr lang="en-GB" dirty="0" err="1"/>
              <a:t>průměrné</a:t>
            </a:r>
            <a:r>
              <a:rPr lang="en-GB" dirty="0"/>
              <a:t> </a:t>
            </a:r>
            <a:r>
              <a:rPr lang="en-GB" dirty="0" err="1"/>
              <a:t>měsíční</a:t>
            </a:r>
            <a:r>
              <a:rPr lang="en-GB" dirty="0"/>
              <a:t> </a:t>
            </a:r>
            <a:r>
              <a:rPr lang="en-GB" dirty="0" err="1"/>
              <a:t>mzdy</a:t>
            </a:r>
            <a:r>
              <a:rPr lang="en-GB" dirty="0"/>
              <a:t>).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b="1" dirty="0"/>
              <a:t>25 %</a:t>
            </a:r>
            <a:r>
              <a:rPr lang="en-GB" dirty="0"/>
              <a:t>: </a:t>
            </a:r>
            <a:r>
              <a:rPr lang="en-GB" dirty="0" err="1"/>
              <a:t>Platí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část</a:t>
            </a:r>
            <a:r>
              <a:rPr lang="en-GB" dirty="0"/>
              <a:t> </a:t>
            </a:r>
            <a:r>
              <a:rPr lang="en-GB" dirty="0" err="1"/>
              <a:t>příjmů</a:t>
            </a:r>
            <a:r>
              <a:rPr lang="en-GB" dirty="0"/>
              <a:t> </a:t>
            </a:r>
            <a:r>
              <a:rPr lang="en-GB" dirty="0" err="1"/>
              <a:t>přesahujících</a:t>
            </a:r>
            <a:r>
              <a:rPr lang="en-GB" dirty="0"/>
              <a:t> </a:t>
            </a:r>
            <a:r>
              <a:rPr lang="en-GB" dirty="0" err="1"/>
              <a:t>tuto</a:t>
            </a:r>
            <a:r>
              <a:rPr lang="en-GB" dirty="0"/>
              <a:t> </a:t>
            </a:r>
            <a:r>
              <a:rPr lang="en-GB" dirty="0" err="1"/>
              <a:t>hranici</a:t>
            </a:r>
            <a:r>
              <a:rPr lang="en-GB" dirty="0"/>
              <a:t>.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Daň</a:t>
            </a:r>
            <a:r>
              <a:rPr lang="en-GB" b="1" dirty="0"/>
              <a:t> z </a:t>
            </a:r>
            <a:r>
              <a:rPr lang="en-GB" b="1" dirty="0" err="1"/>
              <a:t>příjmů</a:t>
            </a:r>
            <a:r>
              <a:rPr lang="en-GB" b="1" dirty="0"/>
              <a:t> </a:t>
            </a:r>
            <a:r>
              <a:rPr lang="en-GB" b="1" dirty="0" err="1"/>
              <a:t>právnických</a:t>
            </a:r>
            <a:r>
              <a:rPr lang="en-GB" b="1" dirty="0"/>
              <a:t> </a:t>
            </a:r>
            <a:r>
              <a:rPr lang="en-GB" b="1" dirty="0" err="1"/>
              <a:t>osob</a:t>
            </a:r>
            <a:r>
              <a:rPr lang="en-GB" b="1" dirty="0"/>
              <a:t>: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sazba</a:t>
            </a:r>
            <a:r>
              <a:rPr lang="en-GB" dirty="0"/>
              <a:t> je </a:t>
            </a:r>
            <a:r>
              <a:rPr lang="en-GB" b="1" dirty="0"/>
              <a:t>21 %</a:t>
            </a:r>
            <a:r>
              <a:rPr lang="en-GB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/>
              <a:t>Malé </a:t>
            </a:r>
            <a:r>
              <a:rPr lang="en-GB" dirty="0" err="1"/>
              <a:t>firmy</a:t>
            </a:r>
            <a:r>
              <a:rPr lang="en-GB" dirty="0"/>
              <a:t> s </a:t>
            </a:r>
            <a:r>
              <a:rPr lang="en-GB" dirty="0" err="1"/>
              <a:t>ročním</a:t>
            </a:r>
            <a:r>
              <a:rPr lang="en-GB" dirty="0"/>
              <a:t> </a:t>
            </a:r>
            <a:r>
              <a:rPr lang="en-GB" dirty="0" err="1"/>
              <a:t>obratem</a:t>
            </a:r>
            <a:r>
              <a:rPr lang="en-GB" dirty="0"/>
              <a:t> do 49 790 €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sníženou</a:t>
            </a:r>
            <a:r>
              <a:rPr lang="en-GB" dirty="0"/>
              <a:t> </a:t>
            </a:r>
            <a:r>
              <a:rPr lang="en-GB" dirty="0" err="1"/>
              <a:t>sazbu</a:t>
            </a:r>
            <a:r>
              <a:rPr lang="en-GB" dirty="0"/>
              <a:t> </a:t>
            </a:r>
            <a:r>
              <a:rPr lang="en-GB" b="1" dirty="0"/>
              <a:t>15 %</a:t>
            </a:r>
            <a:r>
              <a:rPr lang="en-GB" dirty="0"/>
              <a:t>.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DPH: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sazba</a:t>
            </a:r>
            <a:r>
              <a:rPr lang="en-GB" dirty="0"/>
              <a:t> je </a:t>
            </a:r>
            <a:r>
              <a:rPr lang="en-GB" b="1" dirty="0"/>
              <a:t>20 %</a:t>
            </a:r>
            <a:r>
              <a:rPr lang="en-GB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Snížená</a:t>
            </a:r>
            <a:r>
              <a:rPr lang="en-GB" dirty="0"/>
              <a:t> </a:t>
            </a:r>
            <a:r>
              <a:rPr lang="en-GB" dirty="0" err="1"/>
              <a:t>sazba</a:t>
            </a:r>
            <a:r>
              <a:rPr lang="en-GB" dirty="0"/>
              <a:t> </a:t>
            </a:r>
            <a:r>
              <a:rPr lang="en-GB" b="1" dirty="0"/>
              <a:t>10 %</a:t>
            </a:r>
            <a:r>
              <a:rPr lang="en-GB" dirty="0"/>
              <a:t> </a:t>
            </a:r>
            <a:r>
              <a:rPr lang="en-GB" dirty="0" err="1"/>
              <a:t>platí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vybrané</a:t>
            </a:r>
            <a:r>
              <a:rPr lang="en-GB" dirty="0"/>
              <a:t> </a:t>
            </a:r>
            <a:r>
              <a:rPr lang="en-GB" dirty="0" err="1"/>
              <a:t>zboží</a:t>
            </a:r>
            <a:r>
              <a:rPr lang="en-GB" dirty="0"/>
              <a:t> a </a:t>
            </a:r>
            <a:r>
              <a:rPr lang="en-GB" dirty="0" err="1"/>
              <a:t>služby</a:t>
            </a:r>
            <a:r>
              <a:rPr lang="en-GB" dirty="0"/>
              <a:t> (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léky</a:t>
            </a:r>
            <a:r>
              <a:rPr lang="en-GB" dirty="0"/>
              <a:t>, </a:t>
            </a:r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potraviny</a:t>
            </a:r>
            <a:r>
              <a:rPr lang="en-GB" dirty="0"/>
              <a:t>, </a:t>
            </a:r>
            <a:r>
              <a:rPr lang="en-GB" dirty="0" err="1"/>
              <a:t>knihy</a:t>
            </a:r>
            <a:r>
              <a:rPr lang="en-GB" dirty="0"/>
              <a:t>).</a:t>
            </a:r>
          </a:p>
          <a:p>
            <a:r>
              <a:rPr lang="en-GB" b="1" dirty="0" err="1"/>
              <a:t>Progresivita</a:t>
            </a:r>
            <a:r>
              <a:rPr lang="en-GB" b="1" dirty="0"/>
              <a:t> vs. </a:t>
            </a:r>
            <a:r>
              <a:rPr lang="en-GB" b="1" dirty="0" err="1"/>
              <a:t>rovná</a:t>
            </a:r>
            <a:r>
              <a:rPr lang="en-GB" b="1" dirty="0"/>
              <a:t> </a:t>
            </a:r>
            <a:r>
              <a:rPr lang="en-GB" b="1" dirty="0" err="1"/>
              <a:t>daň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Slovensku</a:t>
            </a:r>
            <a:r>
              <a:rPr lang="en-GB" b="1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Slovensko</a:t>
            </a:r>
            <a:r>
              <a:rPr lang="en-GB" dirty="0"/>
              <a:t> </a:t>
            </a:r>
            <a:r>
              <a:rPr lang="en-GB" dirty="0" err="1"/>
              <a:t>už</a:t>
            </a:r>
            <a:r>
              <a:rPr lang="en-GB" dirty="0"/>
              <a:t> </a:t>
            </a:r>
            <a:r>
              <a:rPr lang="en-GB" dirty="0" err="1"/>
              <a:t>nemá</a:t>
            </a:r>
            <a:r>
              <a:rPr lang="en-GB" dirty="0"/>
              <a:t> </a:t>
            </a:r>
            <a:r>
              <a:rPr lang="en-GB" b="1" dirty="0" err="1"/>
              <a:t>čistě</a:t>
            </a:r>
            <a:r>
              <a:rPr lang="en-GB" b="1" dirty="0"/>
              <a:t> </a:t>
            </a:r>
            <a:r>
              <a:rPr lang="en-GB" b="1" dirty="0" err="1"/>
              <a:t>rovnou</a:t>
            </a:r>
            <a:r>
              <a:rPr lang="en-GB" b="1" dirty="0"/>
              <a:t> </a:t>
            </a:r>
            <a:r>
              <a:rPr lang="en-GB" b="1" dirty="0" err="1"/>
              <a:t>daň</a:t>
            </a:r>
            <a:r>
              <a:rPr lang="en-GB" dirty="0"/>
              <a:t>, </a:t>
            </a:r>
            <a:r>
              <a:rPr lang="en-GB" dirty="0" err="1"/>
              <a:t>protože</a:t>
            </a:r>
            <a:r>
              <a:rPr lang="en-GB" dirty="0"/>
              <a:t> </a:t>
            </a:r>
            <a:r>
              <a:rPr lang="en-GB" dirty="0" err="1"/>
              <a:t>fyzické</a:t>
            </a:r>
            <a:r>
              <a:rPr lang="en-GB" dirty="0"/>
              <a:t> </a:t>
            </a:r>
            <a:r>
              <a:rPr lang="en-GB" dirty="0" err="1"/>
              <a:t>osoby</a:t>
            </a:r>
            <a:r>
              <a:rPr lang="en-GB" dirty="0"/>
              <a:t> s </a:t>
            </a:r>
            <a:r>
              <a:rPr lang="en-GB" dirty="0" err="1"/>
              <a:t>vyššími</a:t>
            </a:r>
            <a:r>
              <a:rPr lang="en-GB" dirty="0"/>
              <a:t> </a:t>
            </a:r>
            <a:r>
              <a:rPr lang="en-GB" dirty="0" err="1"/>
              <a:t>příjmy</a:t>
            </a:r>
            <a:r>
              <a:rPr lang="en-GB" dirty="0"/>
              <a:t> </a:t>
            </a:r>
            <a:r>
              <a:rPr lang="en-GB" dirty="0" err="1"/>
              <a:t>platí</a:t>
            </a:r>
            <a:r>
              <a:rPr lang="en-GB" dirty="0"/>
              <a:t> </a:t>
            </a:r>
            <a:r>
              <a:rPr lang="en-GB" dirty="0" err="1"/>
              <a:t>vyšší</a:t>
            </a:r>
            <a:r>
              <a:rPr lang="en-GB" dirty="0"/>
              <a:t> </a:t>
            </a:r>
            <a:r>
              <a:rPr lang="en-GB" dirty="0" err="1"/>
              <a:t>sazbu</a:t>
            </a:r>
            <a:r>
              <a:rPr lang="en-GB" dirty="0"/>
              <a:t> (25 %).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Přesto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zachovává</a:t>
            </a:r>
            <a:r>
              <a:rPr lang="en-GB" dirty="0"/>
              <a:t> </a:t>
            </a:r>
            <a:r>
              <a:rPr lang="en-GB" dirty="0" err="1"/>
              <a:t>relativně</a:t>
            </a:r>
            <a:r>
              <a:rPr lang="en-GB" dirty="0"/>
              <a:t> </a:t>
            </a:r>
            <a:r>
              <a:rPr lang="en-GB" dirty="0" err="1"/>
              <a:t>jednoduchý</a:t>
            </a:r>
            <a:r>
              <a:rPr lang="en-GB" dirty="0"/>
              <a:t> </a:t>
            </a:r>
            <a:r>
              <a:rPr lang="en-GB" dirty="0" err="1"/>
              <a:t>daňový</a:t>
            </a:r>
            <a:r>
              <a:rPr lang="en-GB" dirty="0"/>
              <a:t> </a:t>
            </a:r>
            <a:r>
              <a:rPr lang="en-GB" dirty="0" err="1"/>
              <a:t>systém</a:t>
            </a:r>
            <a:r>
              <a:rPr lang="en-GB" dirty="0"/>
              <a:t> v </a:t>
            </a:r>
            <a:r>
              <a:rPr lang="en-GB" dirty="0" err="1"/>
              <a:t>porovnání</a:t>
            </a:r>
            <a:r>
              <a:rPr lang="en-GB" dirty="0"/>
              <a:t> s </a:t>
            </a:r>
            <a:r>
              <a:rPr lang="en-GB" dirty="0" err="1"/>
              <a:t>některými</a:t>
            </a:r>
            <a:r>
              <a:rPr lang="en-GB" dirty="0"/>
              <a:t> </a:t>
            </a:r>
            <a:r>
              <a:rPr lang="en-GB" dirty="0" err="1"/>
              <a:t>západoevropskými</a:t>
            </a:r>
            <a:r>
              <a:rPr lang="en-GB" dirty="0"/>
              <a:t> </a:t>
            </a:r>
            <a:r>
              <a:rPr lang="en-GB" dirty="0" err="1"/>
              <a:t>zeměmi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40FCDC6C-928F-DA73-C797-3846A9FB573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20843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055B84CB-07A1-16D7-782B-EC7CB87056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274BED7C-9FB3-EE72-69C7-332B7C6E2D4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22B26019-7010-C9B0-1AB9-A9EB90265D2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57331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321D0B74-1632-81B1-74C1-75B85EF2E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6EA70418-44C4-5624-51FD-6054ABD15BE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060C2452-6355-EAAE-060C-DF2B2416FE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99309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FE19CDEC-445E-46B8-AA72-D08832E296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675D831A-1F92-4E49-22CD-26A7CFB6070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F945305C-7BFB-9E8F-8650-0A5450ABDFD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14872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0B1977B5-BE5D-9A9F-A6A9-E00DF36105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D2CCFDF1-2342-800A-A7CD-FA25A0F02BD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B6147A78-CB4C-CE36-3E96-5F121EF7A22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542093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E86DD754-EC2A-6335-7D9C-2A37D70891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886C7993-B974-E955-3CC2-DE2E68AD51A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E738DD07-5553-F81D-80B6-766BE433BCD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3726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dirty="0" err="1"/>
              <a:t>Podíl</a:t>
            </a:r>
            <a:r>
              <a:rPr lang="en-GB" dirty="0"/>
              <a:t> </a:t>
            </a:r>
            <a:r>
              <a:rPr lang="en-GB" dirty="0" err="1"/>
              <a:t>veřejných</a:t>
            </a:r>
            <a:r>
              <a:rPr lang="en-GB" dirty="0"/>
              <a:t> </a:t>
            </a:r>
            <a:r>
              <a:rPr lang="en-GB" dirty="0" err="1"/>
              <a:t>rozpočtů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HDP se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většině</a:t>
            </a:r>
            <a:r>
              <a:rPr lang="en-GB" dirty="0"/>
              <a:t> </a:t>
            </a:r>
            <a:r>
              <a:rPr lang="en-GB" dirty="0" err="1"/>
              <a:t>zemí</a:t>
            </a:r>
            <a:r>
              <a:rPr lang="en-GB" dirty="0"/>
              <a:t> </a:t>
            </a:r>
            <a:r>
              <a:rPr lang="en-GB" dirty="0" err="1"/>
              <a:t>Evropské</a:t>
            </a:r>
            <a:r>
              <a:rPr lang="en-GB" dirty="0"/>
              <a:t> </a:t>
            </a:r>
            <a:r>
              <a:rPr lang="en-GB" dirty="0" err="1"/>
              <a:t>unie</a:t>
            </a:r>
            <a:r>
              <a:rPr lang="en-GB" dirty="0"/>
              <a:t> v </a:t>
            </a:r>
            <a:r>
              <a:rPr lang="en-GB" dirty="0" err="1"/>
              <a:t>poválečném</a:t>
            </a:r>
            <a:r>
              <a:rPr lang="en-GB" dirty="0"/>
              <a:t> </a:t>
            </a:r>
            <a:r>
              <a:rPr lang="en-GB" dirty="0" err="1"/>
              <a:t>období</a:t>
            </a:r>
            <a:r>
              <a:rPr lang="en-GB" dirty="0"/>
              <a:t> </a:t>
            </a:r>
            <a:r>
              <a:rPr lang="en-GB" dirty="0" err="1"/>
              <a:t>postupně</a:t>
            </a:r>
            <a:r>
              <a:rPr lang="en-GB" dirty="0"/>
              <a:t> </a:t>
            </a:r>
            <a:r>
              <a:rPr lang="en-GB" b="1" dirty="0" err="1"/>
              <a:t>zvyšoval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odráží</a:t>
            </a:r>
            <a:r>
              <a:rPr lang="en-GB" dirty="0"/>
              <a:t> </a:t>
            </a:r>
            <a:r>
              <a:rPr lang="en-GB" dirty="0" err="1"/>
              <a:t>růst</a:t>
            </a:r>
            <a:r>
              <a:rPr lang="en-GB" dirty="0"/>
              <a:t> role </a:t>
            </a:r>
            <a:r>
              <a:rPr lang="en-GB" dirty="0" err="1"/>
              <a:t>státu</a:t>
            </a:r>
            <a:r>
              <a:rPr lang="en-GB" dirty="0"/>
              <a:t> v </a:t>
            </a:r>
            <a:r>
              <a:rPr lang="en-GB" dirty="0" err="1"/>
              <a:t>ekonomice</a:t>
            </a:r>
            <a:r>
              <a:rPr lang="en-GB" dirty="0"/>
              <a:t>, </a:t>
            </a:r>
            <a:r>
              <a:rPr lang="en-GB" dirty="0" err="1"/>
              <a:t>zejména</a:t>
            </a:r>
            <a:r>
              <a:rPr lang="en-GB" dirty="0"/>
              <a:t> v </a:t>
            </a:r>
            <a:r>
              <a:rPr lang="en-GB" dirty="0" err="1"/>
              <a:t>oblasti</a:t>
            </a:r>
            <a:r>
              <a:rPr lang="en-GB" dirty="0"/>
              <a:t> </a:t>
            </a:r>
            <a:r>
              <a:rPr lang="en-GB" dirty="0" err="1"/>
              <a:t>sociálního</a:t>
            </a:r>
            <a:r>
              <a:rPr lang="en-GB" dirty="0"/>
              <a:t> </a:t>
            </a:r>
            <a:r>
              <a:rPr lang="en-GB" dirty="0" err="1"/>
              <a:t>zabezpečení</a:t>
            </a:r>
            <a:r>
              <a:rPr lang="en-GB" dirty="0"/>
              <a:t>, </a:t>
            </a:r>
            <a:r>
              <a:rPr lang="en-GB" dirty="0" err="1"/>
              <a:t>zdravotnictví</a:t>
            </a:r>
            <a:r>
              <a:rPr lang="en-GB" dirty="0"/>
              <a:t>, </a:t>
            </a:r>
            <a:r>
              <a:rPr lang="en-GB" dirty="0" err="1"/>
              <a:t>vzdělávání</a:t>
            </a:r>
            <a:r>
              <a:rPr lang="en-GB" dirty="0"/>
              <a:t> a </a:t>
            </a:r>
            <a:r>
              <a:rPr lang="en-GB" dirty="0" err="1"/>
              <a:t>dalších</a:t>
            </a:r>
            <a:r>
              <a:rPr lang="en-GB" dirty="0"/>
              <a:t> </a:t>
            </a:r>
            <a:r>
              <a:rPr lang="en-GB" dirty="0" err="1"/>
              <a:t>veřejných</a:t>
            </a:r>
            <a:r>
              <a:rPr lang="en-GB" dirty="0"/>
              <a:t> </a:t>
            </a:r>
            <a:r>
              <a:rPr lang="en-GB" dirty="0" err="1"/>
              <a:t>služeb</a:t>
            </a:r>
            <a:r>
              <a:rPr lang="en-GB" dirty="0"/>
              <a:t>. </a:t>
            </a:r>
            <a:r>
              <a:rPr lang="en-GB" dirty="0" err="1"/>
              <a:t>Tento</a:t>
            </a:r>
            <a:r>
              <a:rPr lang="en-GB" dirty="0"/>
              <a:t> trend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err="1"/>
              <a:t>ovlivněn</a:t>
            </a:r>
            <a:r>
              <a:rPr lang="en-GB" dirty="0"/>
              <a:t> </a:t>
            </a:r>
            <a:r>
              <a:rPr lang="en-GB" dirty="0" err="1"/>
              <a:t>několika</a:t>
            </a:r>
            <a:r>
              <a:rPr lang="en-GB" dirty="0"/>
              <a:t> </a:t>
            </a:r>
            <a:r>
              <a:rPr lang="en-GB" dirty="0" err="1"/>
              <a:t>faktory</a:t>
            </a:r>
            <a:r>
              <a:rPr lang="en-GB" dirty="0"/>
              <a:t>:</a:t>
            </a:r>
          </a:p>
          <a:p>
            <a:r>
              <a:rPr lang="en-GB" b="1" dirty="0"/>
              <a:t>1. </a:t>
            </a:r>
            <a:r>
              <a:rPr lang="en-GB" b="1" dirty="0" err="1"/>
              <a:t>Severské</a:t>
            </a:r>
            <a:r>
              <a:rPr lang="en-GB" b="1" dirty="0"/>
              <a:t> </a:t>
            </a:r>
            <a:r>
              <a:rPr lang="en-GB" b="1" dirty="0" err="1"/>
              <a:t>země</a:t>
            </a:r>
            <a:r>
              <a:rPr lang="en-GB" b="1" dirty="0"/>
              <a:t> (</a:t>
            </a:r>
            <a:r>
              <a:rPr lang="en-GB" b="1" dirty="0" err="1"/>
              <a:t>Švédsko</a:t>
            </a:r>
            <a:r>
              <a:rPr lang="en-GB" b="1" dirty="0"/>
              <a:t>, </a:t>
            </a:r>
            <a:r>
              <a:rPr lang="en-GB" b="1" dirty="0" err="1"/>
              <a:t>Dánsko</a:t>
            </a:r>
            <a:r>
              <a:rPr lang="en-GB" b="1" dirty="0"/>
              <a:t>, </a:t>
            </a:r>
            <a:r>
              <a:rPr lang="en-GB" b="1" dirty="0" err="1"/>
              <a:t>Finsko</a:t>
            </a:r>
            <a:r>
              <a:rPr lang="en-GB" b="1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Tyto </a:t>
            </a:r>
            <a:r>
              <a:rPr lang="en-GB" dirty="0" err="1"/>
              <a:t>země</a:t>
            </a:r>
            <a:r>
              <a:rPr lang="en-GB" dirty="0"/>
              <a:t> </a:t>
            </a:r>
            <a:r>
              <a:rPr lang="en-GB" dirty="0" err="1"/>
              <a:t>zaznamenaly</a:t>
            </a:r>
            <a:r>
              <a:rPr lang="en-GB" dirty="0"/>
              <a:t> </a:t>
            </a:r>
            <a:r>
              <a:rPr lang="en-GB" b="1" dirty="0" err="1"/>
              <a:t>výrazné</a:t>
            </a:r>
            <a:r>
              <a:rPr lang="en-GB" b="1" dirty="0"/>
              <a:t> </a:t>
            </a:r>
            <a:r>
              <a:rPr lang="en-GB" b="1" dirty="0" err="1"/>
              <a:t>zvýšení</a:t>
            </a:r>
            <a:r>
              <a:rPr lang="en-GB" b="1" dirty="0"/>
              <a:t> </a:t>
            </a:r>
            <a:r>
              <a:rPr lang="en-GB" b="1" dirty="0" err="1"/>
              <a:t>podílu</a:t>
            </a:r>
            <a:r>
              <a:rPr lang="en-GB" b="1" dirty="0"/>
              <a:t> </a:t>
            </a:r>
            <a:r>
              <a:rPr lang="en-GB" b="1" dirty="0" err="1"/>
              <a:t>veřejných</a:t>
            </a:r>
            <a:r>
              <a:rPr lang="en-GB" b="1" dirty="0"/>
              <a:t> </a:t>
            </a:r>
            <a:r>
              <a:rPr lang="en-GB" b="1" dirty="0" err="1"/>
              <a:t>rozpočtů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HDP</a:t>
            </a:r>
            <a:r>
              <a:rPr lang="en-GB" dirty="0"/>
              <a:t> </a:t>
            </a:r>
            <a:r>
              <a:rPr lang="en-GB" dirty="0" err="1"/>
              <a:t>zejména</a:t>
            </a:r>
            <a:r>
              <a:rPr lang="en-GB" dirty="0"/>
              <a:t> od 60. let 20. </a:t>
            </a:r>
            <a:r>
              <a:rPr lang="en-GB" dirty="0" err="1"/>
              <a:t>století</a:t>
            </a:r>
            <a:r>
              <a:rPr lang="en-GB" dirty="0"/>
              <a:t> </a:t>
            </a:r>
            <a:r>
              <a:rPr lang="en-GB" dirty="0" err="1"/>
              <a:t>díky</a:t>
            </a:r>
            <a:r>
              <a:rPr lang="en-GB" dirty="0"/>
              <a:t> </a:t>
            </a:r>
            <a:r>
              <a:rPr lang="en-GB" dirty="0" err="1"/>
              <a:t>budování</a:t>
            </a:r>
            <a:r>
              <a:rPr lang="en-GB" dirty="0"/>
              <a:t> </a:t>
            </a:r>
            <a:r>
              <a:rPr lang="en-GB" dirty="0" err="1"/>
              <a:t>rozsáhlého</a:t>
            </a:r>
            <a:r>
              <a:rPr lang="en-GB" dirty="0"/>
              <a:t> </a:t>
            </a:r>
            <a:r>
              <a:rPr lang="en-GB" b="1" dirty="0" err="1"/>
              <a:t>sociálního</a:t>
            </a:r>
            <a:r>
              <a:rPr lang="en-GB" b="1" dirty="0"/>
              <a:t> </a:t>
            </a:r>
            <a:r>
              <a:rPr lang="en-GB" b="1" dirty="0" err="1"/>
              <a:t>státu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Veřejné</a:t>
            </a:r>
            <a:r>
              <a:rPr lang="en-GB" dirty="0"/>
              <a:t> </a:t>
            </a:r>
            <a:r>
              <a:rPr lang="en-GB" dirty="0" err="1"/>
              <a:t>výdaje</a:t>
            </a:r>
            <a:r>
              <a:rPr lang="en-GB" dirty="0"/>
              <a:t> </a:t>
            </a:r>
            <a:r>
              <a:rPr lang="en-GB" dirty="0" err="1"/>
              <a:t>dosahují</a:t>
            </a:r>
            <a:r>
              <a:rPr lang="en-GB" dirty="0"/>
              <a:t> </a:t>
            </a:r>
            <a:r>
              <a:rPr lang="en-GB" dirty="0" err="1"/>
              <a:t>více</a:t>
            </a:r>
            <a:r>
              <a:rPr lang="en-GB" dirty="0"/>
              <a:t> </a:t>
            </a:r>
            <a:r>
              <a:rPr lang="en-GB" dirty="0" err="1"/>
              <a:t>než</a:t>
            </a:r>
            <a:r>
              <a:rPr lang="en-GB" dirty="0"/>
              <a:t> 50 % HDP, </a:t>
            </a:r>
            <a:r>
              <a:rPr lang="en-GB" dirty="0" err="1"/>
              <a:t>což</a:t>
            </a:r>
            <a:r>
              <a:rPr lang="en-GB" dirty="0"/>
              <a:t> je </a:t>
            </a:r>
            <a:r>
              <a:rPr lang="en-GB" dirty="0" err="1"/>
              <a:t>jedny</a:t>
            </a:r>
            <a:r>
              <a:rPr lang="en-GB" dirty="0"/>
              <a:t> z </a:t>
            </a:r>
            <a:r>
              <a:rPr lang="en-GB" dirty="0" err="1"/>
              <a:t>nejvyšších</a:t>
            </a:r>
            <a:r>
              <a:rPr lang="en-GB" dirty="0"/>
              <a:t> </a:t>
            </a:r>
            <a:r>
              <a:rPr lang="en-GB" dirty="0" err="1"/>
              <a:t>hodnot</a:t>
            </a:r>
            <a:r>
              <a:rPr lang="en-GB" dirty="0"/>
              <a:t> v EU.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Hlavní</a:t>
            </a:r>
            <a:r>
              <a:rPr lang="en-GB" dirty="0"/>
              <a:t> </a:t>
            </a:r>
            <a:r>
              <a:rPr lang="en-GB" dirty="0" err="1"/>
              <a:t>důvody</a:t>
            </a:r>
            <a:r>
              <a:rPr lang="en-GB" dirty="0"/>
              <a:t>: </a:t>
            </a:r>
            <a:r>
              <a:rPr lang="en-GB" dirty="0" err="1"/>
              <a:t>univerzální</a:t>
            </a:r>
            <a:r>
              <a:rPr lang="en-GB" dirty="0"/>
              <a:t> </a:t>
            </a:r>
            <a:r>
              <a:rPr lang="en-GB" dirty="0" err="1"/>
              <a:t>zdravotní</a:t>
            </a:r>
            <a:r>
              <a:rPr lang="en-GB" dirty="0"/>
              <a:t> </a:t>
            </a:r>
            <a:r>
              <a:rPr lang="en-GB" dirty="0" err="1"/>
              <a:t>péče</a:t>
            </a:r>
            <a:r>
              <a:rPr lang="en-GB" dirty="0"/>
              <a:t>, </a:t>
            </a:r>
            <a:r>
              <a:rPr lang="en-GB" dirty="0" err="1"/>
              <a:t>štědré</a:t>
            </a:r>
            <a:r>
              <a:rPr lang="en-GB" dirty="0"/>
              <a:t> </a:t>
            </a:r>
            <a:r>
              <a:rPr lang="en-GB" dirty="0" err="1"/>
              <a:t>sociální</a:t>
            </a:r>
            <a:r>
              <a:rPr lang="en-GB" dirty="0"/>
              <a:t> </a:t>
            </a:r>
            <a:r>
              <a:rPr lang="en-GB" dirty="0" err="1"/>
              <a:t>programy</a:t>
            </a:r>
            <a:r>
              <a:rPr lang="en-GB" dirty="0"/>
              <a:t>, </a:t>
            </a:r>
            <a:r>
              <a:rPr lang="en-GB" dirty="0" err="1"/>
              <a:t>státní</a:t>
            </a:r>
            <a:r>
              <a:rPr lang="en-GB" dirty="0"/>
              <a:t> </a:t>
            </a:r>
            <a:r>
              <a:rPr lang="en-GB" dirty="0" err="1"/>
              <a:t>vzdělávání</a:t>
            </a:r>
            <a:r>
              <a:rPr lang="en-GB" dirty="0"/>
              <a:t> a </a:t>
            </a:r>
            <a:r>
              <a:rPr lang="en-GB" dirty="0" err="1"/>
              <a:t>důchody</a:t>
            </a:r>
            <a:r>
              <a:rPr lang="en-GB" dirty="0"/>
              <a:t>.</a:t>
            </a:r>
          </a:p>
          <a:p>
            <a:r>
              <a:rPr lang="en-GB" b="1" dirty="0"/>
              <a:t>2. </a:t>
            </a:r>
            <a:r>
              <a:rPr lang="en-GB" b="1" dirty="0" err="1"/>
              <a:t>Západní</a:t>
            </a:r>
            <a:r>
              <a:rPr lang="en-GB" b="1" dirty="0"/>
              <a:t> Evropa (</a:t>
            </a:r>
            <a:r>
              <a:rPr lang="en-GB" b="1" dirty="0" err="1"/>
              <a:t>Německo</a:t>
            </a:r>
            <a:r>
              <a:rPr lang="en-GB" b="1" dirty="0"/>
              <a:t>, Francie, </a:t>
            </a:r>
            <a:r>
              <a:rPr lang="en-GB" b="1" dirty="0" err="1"/>
              <a:t>Nizozemsko</a:t>
            </a:r>
            <a:r>
              <a:rPr lang="en-GB" b="1" dirty="0"/>
              <a:t>, </a:t>
            </a:r>
            <a:r>
              <a:rPr lang="en-GB" b="1" dirty="0" err="1"/>
              <a:t>Belgie</a:t>
            </a:r>
            <a:r>
              <a:rPr lang="en-GB" b="1" dirty="0"/>
              <a:t>, </a:t>
            </a:r>
            <a:r>
              <a:rPr lang="en-GB" b="1" dirty="0" err="1"/>
              <a:t>Rakousko</a:t>
            </a:r>
            <a:r>
              <a:rPr lang="en-GB" b="1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Po 2. </a:t>
            </a:r>
            <a:r>
              <a:rPr lang="en-GB" dirty="0" err="1"/>
              <a:t>světové</a:t>
            </a:r>
            <a:r>
              <a:rPr lang="en-GB" dirty="0"/>
              <a:t> </a:t>
            </a:r>
            <a:r>
              <a:rPr lang="en-GB" dirty="0" err="1"/>
              <a:t>válce</a:t>
            </a:r>
            <a:r>
              <a:rPr lang="en-GB" dirty="0"/>
              <a:t> se </a:t>
            </a:r>
            <a:r>
              <a:rPr lang="en-GB" dirty="0" err="1"/>
              <a:t>zde</a:t>
            </a:r>
            <a:r>
              <a:rPr lang="en-GB" dirty="0"/>
              <a:t> </a:t>
            </a:r>
            <a:r>
              <a:rPr lang="en-GB" dirty="0" err="1"/>
              <a:t>podíl</a:t>
            </a:r>
            <a:r>
              <a:rPr lang="en-GB" dirty="0"/>
              <a:t> </a:t>
            </a:r>
            <a:r>
              <a:rPr lang="en-GB" dirty="0" err="1"/>
              <a:t>veřejných</a:t>
            </a:r>
            <a:r>
              <a:rPr lang="en-GB" dirty="0"/>
              <a:t> </a:t>
            </a:r>
            <a:r>
              <a:rPr lang="en-GB" dirty="0" err="1"/>
              <a:t>rozpočtů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HDP </a:t>
            </a:r>
            <a:r>
              <a:rPr lang="en-GB" dirty="0" err="1"/>
              <a:t>výrazně</a:t>
            </a:r>
            <a:r>
              <a:rPr lang="en-GB" dirty="0"/>
              <a:t> </a:t>
            </a:r>
            <a:r>
              <a:rPr lang="en-GB" dirty="0" err="1"/>
              <a:t>zvýšil</a:t>
            </a:r>
            <a:r>
              <a:rPr lang="en-GB" dirty="0"/>
              <a:t> </a:t>
            </a:r>
            <a:r>
              <a:rPr lang="en-GB" dirty="0" err="1"/>
              <a:t>kvůli</a:t>
            </a:r>
            <a:r>
              <a:rPr lang="en-GB" dirty="0"/>
              <a:t> </a:t>
            </a:r>
            <a:r>
              <a:rPr lang="en-GB" b="1" dirty="0" err="1"/>
              <a:t>rekonstrukci</a:t>
            </a:r>
            <a:r>
              <a:rPr lang="en-GB" b="1" dirty="0"/>
              <a:t> </a:t>
            </a:r>
            <a:r>
              <a:rPr lang="en-GB" b="1" dirty="0" err="1"/>
              <a:t>ekonomik</a:t>
            </a:r>
            <a:r>
              <a:rPr lang="en-GB" dirty="0"/>
              <a:t> a </a:t>
            </a:r>
            <a:r>
              <a:rPr lang="en-GB" dirty="0" err="1"/>
              <a:t>budování</a:t>
            </a:r>
            <a:r>
              <a:rPr lang="en-GB" dirty="0"/>
              <a:t> </a:t>
            </a:r>
            <a:r>
              <a:rPr lang="en-GB" b="1" dirty="0" err="1"/>
              <a:t>sociálního</a:t>
            </a:r>
            <a:r>
              <a:rPr lang="en-GB" b="1" dirty="0"/>
              <a:t> </a:t>
            </a:r>
            <a:r>
              <a:rPr lang="en-GB" b="1" dirty="0" err="1"/>
              <a:t>zabezpečení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Francie a </a:t>
            </a:r>
            <a:r>
              <a:rPr lang="en-GB" dirty="0" err="1"/>
              <a:t>Belgie</a:t>
            </a:r>
            <a:r>
              <a:rPr lang="en-GB" dirty="0"/>
              <a:t> </a:t>
            </a:r>
            <a:r>
              <a:rPr lang="en-GB" dirty="0" err="1"/>
              <a:t>nyní</a:t>
            </a:r>
            <a:r>
              <a:rPr lang="en-GB" dirty="0"/>
              <a:t> </a:t>
            </a:r>
            <a:r>
              <a:rPr lang="en-GB" dirty="0" err="1"/>
              <a:t>patří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země</a:t>
            </a:r>
            <a:r>
              <a:rPr lang="en-GB" dirty="0"/>
              <a:t> s </a:t>
            </a:r>
            <a:r>
              <a:rPr lang="en-GB" dirty="0" err="1"/>
              <a:t>nejvyšším</a:t>
            </a:r>
            <a:r>
              <a:rPr lang="en-GB" dirty="0"/>
              <a:t> </a:t>
            </a:r>
            <a:r>
              <a:rPr lang="en-GB" dirty="0" err="1"/>
              <a:t>podílem</a:t>
            </a:r>
            <a:r>
              <a:rPr lang="en-GB" dirty="0"/>
              <a:t> </a:t>
            </a:r>
            <a:r>
              <a:rPr lang="en-GB" dirty="0" err="1"/>
              <a:t>veřejných</a:t>
            </a:r>
            <a:r>
              <a:rPr lang="en-GB" dirty="0"/>
              <a:t> </a:t>
            </a:r>
            <a:r>
              <a:rPr lang="en-GB" dirty="0" err="1"/>
              <a:t>rozpočtů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HDP v EU (</a:t>
            </a:r>
            <a:r>
              <a:rPr lang="en-GB" dirty="0" err="1"/>
              <a:t>přes</a:t>
            </a:r>
            <a:r>
              <a:rPr lang="en-GB" dirty="0"/>
              <a:t> 55 % v </a:t>
            </a:r>
            <a:r>
              <a:rPr lang="en-GB" dirty="0" err="1"/>
              <a:t>některých</a:t>
            </a:r>
            <a:r>
              <a:rPr lang="en-GB" dirty="0"/>
              <a:t> </a:t>
            </a:r>
            <a:r>
              <a:rPr lang="en-GB" dirty="0" err="1"/>
              <a:t>letech</a:t>
            </a:r>
            <a:r>
              <a:rPr lang="en-GB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Německo</a:t>
            </a:r>
            <a:r>
              <a:rPr lang="en-GB" dirty="0"/>
              <a:t> </a:t>
            </a:r>
            <a:r>
              <a:rPr lang="en-GB" dirty="0" err="1"/>
              <a:t>zaznamenalo</a:t>
            </a:r>
            <a:r>
              <a:rPr lang="en-GB" dirty="0"/>
              <a:t> </a:t>
            </a:r>
            <a:r>
              <a:rPr lang="en-GB" dirty="0" err="1"/>
              <a:t>nárůst</a:t>
            </a:r>
            <a:r>
              <a:rPr lang="en-GB" dirty="0"/>
              <a:t> </a:t>
            </a:r>
            <a:r>
              <a:rPr lang="en-GB" dirty="0" err="1"/>
              <a:t>hlavně</a:t>
            </a:r>
            <a:r>
              <a:rPr lang="en-GB" dirty="0"/>
              <a:t> v 70. a 80. </a:t>
            </a:r>
            <a:r>
              <a:rPr lang="en-GB" dirty="0" err="1"/>
              <a:t>letech</a:t>
            </a:r>
            <a:r>
              <a:rPr lang="en-GB" dirty="0"/>
              <a:t> a po </a:t>
            </a:r>
            <a:r>
              <a:rPr lang="en-GB" dirty="0" err="1"/>
              <a:t>sjednocení</a:t>
            </a:r>
            <a:r>
              <a:rPr lang="en-GB" dirty="0"/>
              <a:t> (1990).</a:t>
            </a:r>
          </a:p>
          <a:p>
            <a:r>
              <a:rPr lang="en-GB" b="1" dirty="0"/>
              <a:t>3. </a:t>
            </a:r>
            <a:r>
              <a:rPr lang="en-GB" b="1" dirty="0" err="1"/>
              <a:t>Střední</a:t>
            </a:r>
            <a:r>
              <a:rPr lang="en-GB" b="1" dirty="0"/>
              <a:t> a </a:t>
            </a:r>
            <a:r>
              <a:rPr lang="en-GB" b="1" dirty="0" err="1"/>
              <a:t>východní</a:t>
            </a:r>
            <a:r>
              <a:rPr lang="en-GB" b="1" dirty="0"/>
              <a:t> Evropa (ČR, </a:t>
            </a:r>
            <a:r>
              <a:rPr lang="en-GB" b="1" dirty="0" err="1"/>
              <a:t>Polsko</a:t>
            </a:r>
            <a:r>
              <a:rPr lang="en-GB" b="1" dirty="0"/>
              <a:t>, </a:t>
            </a:r>
            <a:r>
              <a:rPr lang="en-GB" b="1" dirty="0" err="1"/>
              <a:t>Maďarsko</a:t>
            </a:r>
            <a:r>
              <a:rPr lang="en-GB" b="1" dirty="0"/>
              <a:t>, </a:t>
            </a:r>
            <a:r>
              <a:rPr lang="en-GB" b="1" dirty="0" err="1"/>
              <a:t>Slovensko</a:t>
            </a:r>
            <a:r>
              <a:rPr lang="en-GB" b="1" dirty="0"/>
              <a:t>, </a:t>
            </a:r>
            <a:r>
              <a:rPr lang="en-GB" b="1" dirty="0" err="1"/>
              <a:t>Bulharsko</a:t>
            </a:r>
            <a:r>
              <a:rPr lang="en-GB" b="1" dirty="0"/>
              <a:t>, </a:t>
            </a:r>
            <a:r>
              <a:rPr lang="en-GB" b="1" dirty="0" err="1"/>
              <a:t>Rumunsko</a:t>
            </a:r>
            <a:r>
              <a:rPr lang="en-GB" b="1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V </a:t>
            </a:r>
            <a:r>
              <a:rPr lang="en-GB" dirty="0" err="1"/>
              <a:t>socialistickém</a:t>
            </a:r>
            <a:r>
              <a:rPr lang="en-GB" dirty="0"/>
              <a:t> </a:t>
            </a:r>
            <a:r>
              <a:rPr lang="en-GB" dirty="0" err="1"/>
              <a:t>období</a:t>
            </a:r>
            <a:r>
              <a:rPr lang="en-GB" dirty="0"/>
              <a:t> </a:t>
            </a:r>
            <a:r>
              <a:rPr lang="en-GB" dirty="0" err="1"/>
              <a:t>měly</a:t>
            </a:r>
            <a:r>
              <a:rPr lang="en-GB" dirty="0"/>
              <a:t> </a:t>
            </a:r>
            <a:r>
              <a:rPr lang="en-GB" dirty="0" err="1"/>
              <a:t>tyto</a:t>
            </a:r>
            <a:r>
              <a:rPr lang="en-GB" dirty="0"/>
              <a:t> </a:t>
            </a:r>
            <a:r>
              <a:rPr lang="en-GB" dirty="0" err="1"/>
              <a:t>země</a:t>
            </a:r>
            <a:r>
              <a:rPr lang="en-GB" dirty="0"/>
              <a:t> </a:t>
            </a:r>
            <a:r>
              <a:rPr lang="en-GB" b="1" dirty="0" err="1"/>
              <a:t>velký</a:t>
            </a:r>
            <a:r>
              <a:rPr lang="en-GB" b="1" dirty="0"/>
              <a:t> </a:t>
            </a:r>
            <a:r>
              <a:rPr lang="en-GB" b="1" dirty="0" err="1"/>
              <a:t>podíl</a:t>
            </a:r>
            <a:r>
              <a:rPr lang="en-GB" b="1" dirty="0"/>
              <a:t> </a:t>
            </a:r>
            <a:r>
              <a:rPr lang="en-GB" b="1" dirty="0" err="1"/>
              <a:t>veřejných</a:t>
            </a:r>
            <a:r>
              <a:rPr lang="en-GB" b="1" dirty="0"/>
              <a:t> </a:t>
            </a:r>
            <a:r>
              <a:rPr lang="en-GB" b="1" dirty="0" err="1"/>
              <a:t>výdajů</a:t>
            </a:r>
            <a:r>
              <a:rPr lang="en-GB" dirty="0"/>
              <a:t> (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státní</a:t>
            </a:r>
            <a:r>
              <a:rPr lang="en-GB" dirty="0"/>
              <a:t> </a:t>
            </a:r>
            <a:r>
              <a:rPr lang="en-GB" dirty="0" err="1"/>
              <a:t>vlastnictví</a:t>
            </a:r>
            <a:r>
              <a:rPr lang="en-GB" dirty="0"/>
              <a:t> a </a:t>
            </a:r>
            <a:r>
              <a:rPr lang="en-GB" dirty="0" err="1"/>
              <a:t>plánované</a:t>
            </a:r>
            <a:r>
              <a:rPr lang="en-GB" dirty="0"/>
              <a:t> </a:t>
            </a:r>
            <a:r>
              <a:rPr lang="en-GB" dirty="0" err="1"/>
              <a:t>hospodářství</a:t>
            </a:r>
            <a:r>
              <a:rPr lang="en-GB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Po </a:t>
            </a:r>
            <a:r>
              <a:rPr lang="en-GB" dirty="0" err="1"/>
              <a:t>roce</a:t>
            </a:r>
            <a:r>
              <a:rPr lang="en-GB" dirty="0"/>
              <a:t> 1989 </a:t>
            </a:r>
            <a:r>
              <a:rPr lang="en-GB" dirty="0" err="1"/>
              <a:t>podíl</a:t>
            </a:r>
            <a:r>
              <a:rPr lang="en-GB" dirty="0"/>
              <a:t> </a:t>
            </a:r>
            <a:r>
              <a:rPr lang="en-GB" dirty="0" err="1"/>
              <a:t>krátce</a:t>
            </a:r>
            <a:r>
              <a:rPr lang="en-GB" dirty="0"/>
              <a:t> </a:t>
            </a:r>
            <a:r>
              <a:rPr lang="en-GB" dirty="0" err="1"/>
              <a:t>klesl</a:t>
            </a:r>
            <a:r>
              <a:rPr lang="en-GB" dirty="0"/>
              <a:t> </a:t>
            </a:r>
            <a:r>
              <a:rPr lang="en-GB" dirty="0" err="1"/>
              <a:t>kvůli</a:t>
            </a:r>
            <a:r>
              <a:rPr lang="en-GB" dirty="0"/>
              <a:t> </a:t>
            </a:r>
            <a:r>
              <a:rPr lang="en-GB" dirty="0" err="1"/>
              <a:t>ekonomickým</a:t>
            </a:r>
            <a:r>
              <a:rPr lang="en-GB" dirty="0"/>
              <a:t> </a:t>
            </a:r>
            <a:r>
              <a:rPr lang="en-GB" dirty="0" err="1"/>
              <a:t>reformám</a:t>
            </a:r>
            <a:r>
              <a:rPr lang="en-GB" dirty="0"/>
              <a:t>, ale v 90. </a:t>
            </a:r>
            <a:r>
              <a:rPr lang="en-GB" dirty="0" err="1"/>
              <a:t>letech</a:t>
            </a:r>
            <a:r>
              <a:rPr lang="en-GB" dirty="0"/>
              <a:t> a po </a:t>
            </a:r>
            <a:r>
              <a:rPr lang="en-GB" dirty="0" err="1"/>
              <a:t>vstupu</a:t>
            </a:r>
            <a:r>
              <a:rPr lang="en-GB" dirty="0"/>
              <a:t> do EU </a:t>
            </a:r>
            <a:r>
              <a:rPr lang="en-GB" dirty="0" err="1"/>
              <a:t>opět</a:t>
            </a:r>
            <a:r>
              <a:rPr lang="en-GB" dirty="0"/>
              <a:t> </a:t>
            </a:r>
            <a:r>
              <a:rPr lang="en-GB" dirty="0" err="1"/>
              <a:t>vzrostl</a:t>
            </a:r>
            <a:r>
              <a:rPr lang="en-GB" dirty="0"/>
              <a:t> </a:t>
            </a:r>
            <a:r>
              <a:rPr lang="en-GB" dirty="0" err="1"/>
              <a:t>díky</a:t>
            </a:r>
            <a:r>
              <a:rPr lang="en-GB" dirty="0"/>
              <a:t> </a:t>
            </a:r>
            <a:r>
              <a:rPr lang="en-GB" dirty="0" err="1"/>
              <a:t>evropským</a:t>
            </a:r>
            <a:r>
              <a:rPr lang="en-GB" dirty="0"/>
              <a:t> </a:t>
            </a:r>
            <a:r>
              <a:rPr lang="en-GB" dirty="0" err="1"/>
              <a:t>fondům</a:t>
            </a:r>
            <a:r>
              <a:rPr lang="en-GB" dirty="0"/>
              <a:t>, </a:t>
            </a:r>
            <a:r>
              <a:rPr lang="en-GB" dirty="0" err="1"/>
              <a:t>zdravotnictví</a:t>
            </a:r>
            <a:r>
              <a:rPr lang="en-GB" dirty="0"/>
              <a:t> a </a:t>
            </a:r>
            <a:r>
              <a:rPr lang="en-GB" dirty="0" err="1"/>
              <a:t>školství</a:t>
            </a:r>
            <a:r>
              <a:rPr lang="en-GB" dirty="0"/>
              <a:t>.</a:t>
            </a:r>
          </a:p>
          <a:p>
            <a:r>
              <a:rPr lang="en-GB" b="1" dirty="0"/>
              <a:t>4. </a:t>
            </a:r>
            <a:r>
              <a:rPr lang="en-GB" b="1" dirty="0" err="1"/>
              <a:t>Jižní</a:t>
            </a:r>
            <a:r>
              <a:rPr lang="en-GB" b="1" dirty="0"/>
              <a:t> Evropa (</a:t>
            </a:r>
            <a:r>
              <a:rPr lang="en-GB" b="1" dirty="0" err="1"/>
              <a:t>Itálie</a:t>
            </a:r>
            <a:r>
              <a:rPr lang="en-GB" b="1" dirty="0"/>
              <a:t>, </a:t>
            </a:r>
            <a:r>
              <a:rPr lang="en-GB" b="1" dirty="0" err="1"/>
              <a:t>Španělsko</a:t>
            </a:r>
            <a:r>
              <a:rPr lang="en-GB" b="1" dirty="0"/>
              <a:t>, </a:t>
            </a:r>
            <a:r>
              <a:rPr lang="en-GB" b="1" dirty="0" err="1"/>
              <a:t>Portugalsko</a:t>
            </a:r>
            <a:r>
              <a:rPr lang="en-GB" b="1" dirty="0"/>
              <a:t>, </a:t>
            </a:r>
            <a:r>
              <a:rPr lang="en-GB" b="1" dirty="0" err="1"/>
              <a:t>Řecko</a:t>
            </a:r>
            <a:r>
              <a:rPr lang="en-GB" b="1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Po </a:t>
            </a:r>
            <a:r>
              <a:rPr lang="en-GB" dirty="0" err="1"/>
              <a:t>válce</a:t>
            </a:r>
            <a:r>
              <a:rPr lang="en-GB" dirty="0"/>
              <a:t> </a:t>
            </a:r>
            <a:r>
              <a:rPr lang="en-GB" dirty="0" err="1"/>
              <a:t>zde</a:t>
            </a:r>
            <a:r>
              <a:rPr lang="en-GB" dirty="0"/>
              <a:t> role </a:t>
            </a:r>
            <a:r>
              <a:rPr lang="en-GB" dirty="0" err="1"/>
              <a:t>státu</a:t>
            </a:r>
            <a:r>
              <a:rPr lang="en-GB" dirty="0"/>
              <a:t> </a:t>
            </a:r>
            <a:r>
              <a:rPr lang="en-GB" dirty="0" err="1"/>
              <a:t>rostla</a:t>
            </a:r>
            <a:r>
              <a:rPr lang="en-GB" dirty="0"/>
              <a:t> </a:t>
            </a:r>
            <a:r>
              <a:rPr lang="en-GB" dirty="0" err="1"/>
              <a:t>pomaleji</a:t>
            </a:r>
            <a:r>
              <a:rPr lang="en-GB" dirty="0"/>
              <a:t>, ale od 70. let </a:t>
            </a:r>
            <a:r>
              <a:rPr lang="en-GB" dirty="0" err="1"/>
              <a:t>podíl</a:t>
            </a:r>
            <a:r>
              <a:rPr lang="en-GB" dirty="0"/>
              <a:t> </a:t>
            </a:r>
            <a:r>
              <a:rPr lang="en-GB" dirty="0" err="1"/>
              <a:t>veřejných</a:t>
            </a:r>
            <a:r>
              <a:rPr lang="en-GB" dirty="0"/>
              <a:t> </a:t>
            </a:r>
            <a:r>
              <a:rPr lang="en-GB" dirty="0" err="1"/>
              <a:t>výdajů</a:t>
            </a:r>
            <a:r>
              <a:rPr lang="en-GB" dirty="0"/>
              <a:t> </a:t>
            </a:r>
            <a:r>
              <a:rPr lang="en-GB" dirty="0" err="1"/>
              <a:t>výrazně</a:t>
            </a:r>
            <a:r>
              <a:rPr lang="en-GB" dirty="0"/>
              <a:t> </a:t>
            </a:r>
            <a:r>
              <a:rPr lang="en-GB" dirty="0" err="1"/>
              <a:t>stoupl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V </a:t>
            </a:r>
            <a:r>
              <a:rPr lang="en-GB" dirty="0" err="1"/>
              <a:t>Řecku</a:t>
            </a:r>
            <a:r>
              <a:rPr lang="en-GB" dirty="0"/>
              <a:t> a </a:t>
            </a:r>
            <a:r>
              <a:rPr lang="en-GB" dirty="0" err="1"/>
              <a:t>Itálii</a:t>
            </a:r>
            <a:r>
              <a:rPr lang="en-GB" dirty="0"/>
              <a:t> </a:t>
            </a:r>
            <a:r>
              <a:rPr lang="en-GB" dirty="0" err="1"/>
              <a:t>hraje</a:t>
            </a:r>
            <a:r>
              <a:rPr lang="en-GB" dirty="0"/>
              <a:t> </a:t>
            </a:r>
            <a:r>
              <a:rPr lang="en-GB" dirty="0" err="1"/>
              <a:t>významnou</a:t>
            </a:r>
            <a:r>
              <a:rPr lang="en-GB" dirty="0"/>
              <a:t> </a:t>
            </a:r>
            <a:r>
              <a:rPr lang="en-GB" dirty="0" err="1"/>
              <a:t>roli</a:t>
            </a:r>
            <a:r>
              <a:rPr lang="en-GB" dirty="0"/>
              <a:t> </a:t>
            </a:r>
            <a:r>
              <a:rPr lang="en-GB" dirty="0" err="1"/>
              <a:t>financování</a:t>
            </a:r>
            <a:r>
              <a:rPr lang="en-GB" dirty="0"/>
              <a:t> </a:t>
            </a:r>
            <a:r>
              <a:rPr lang="en-GB" dirty="0" err="1"/>
              <a:t>důchodů</a:t>
            </a:r>
            <a:r>
              <a:rPr lang="en-GB" dirty="0"/>
              <a:t> a </a:t>
            </a:r>
            <a:r>
              <a:rPr lang="en-GB" dirty="0" err="1"/>
              <a:t>zdravotnictví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podíl</a:t>
            </a:r>
            <a:r>
              <a:rPr lang="en-GB" dirty="0"/>
              <a:t> </a:t>
            </a:r>
            <a:r>
              <a:rPr lang="en-GB" dirty="0" err="1"/>
              <a:t>rozpočtů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HDP </a:t>
            </a:r>
            <a:r>
              <a:rPr lang="en-GB" dirty="0" err="1"/>
              <a:t>výrazně</a:t>
            </a:r>
            <a:r>
              <a:rPr lang="en-GB" dirty="0"/>
              <a:t> </a:t>
            </a:r>
            <a:r>
              <a:rPr lang="en-GB" dirty="0" err="1"/>
              <a:t>zvýšilo</a:t>
            </a:r>
            <a:r>
              <a:rPr lang="en-GB" dirty="0"/>
              <a:t> (</a:t>
            </a:r>
            <a:r>
              <a:rPr lang="en-GB" dirty="0" err="1"/>
              <a:t>nad</a:t>
            </a:r>
            <a:r>
              <a:rPr lang="en-GB" dirty="0"/>
              <a:t> 50 % HDP v </a:t>
            </a:r>
            <a:r>
              <a:rPr lang="en-GB" dirty="0" err="1"/>
              <a:t>některých</a:t>
            </a:r>
            <a:r>
              <a:rPr lang="en-GB" dirty="0"/>
              <a:t> </a:t>
            </a:r>
            <a:r>
              <a:rPr lang="en-GB" dirty="0" err="1"/>
              <a:t>letech</a:t>
            </a:r>
            <a:r>
              <a:rPr lang="en-GB" dirty="0"/>
              <a:t>).</a:t>
            </a:r>
          </a:p>
          <a:p>
            <a:r>
              <a:rPr lang="en-GB" b="1" dirty="0"/>
              <a:t>5. </a:t>
            </a:r>
            <a:r>
              <a:rPr lang="en-GB" b="1" dirty="0" err="1"/>
              <a:t>Spojené</a:t>
            </a:r>
            <a:r>
              <a:rPr lang="en-GB" b="1" dirty="0"/>
              <a:t> </a:t>
            </a:r>
            <a:r>
              <a:rPr lang="en-GB" b="1" dirty="0" err="1"/>
              <a:t>království</a:t>
            </a:r>
            <a:r>
              <a:rPr lang="en-GB" b="1" dirty="0"/>
              <a:t> a </a:t>
            </a:r>
            <a:r>
              <a:rPr lang="en-GB" b="1" dirty="0" err="1"/>
              <a:t>Irsko</a:t>
            </a:r>
            <a:r>
              <a:rPr lang="en-GB" b="1" dirty="0"/>
              <a:t> (do </a:t>
            </a:r>
            <a:r>
              <a:rPr lang="en-GB" b="1" dirty="0" err="1"/>
              <a:t>odchodu</a:t>
            </a:r>
            <a:r>
              <a:rPr lang="en-GB" b="1" dirty="0"/>
              <a:t> UK z EU v </a:t>
            </a:r>
            <a:r>
              <a:rPr lang="en-GB" b="1" dirty="0" err="1"/>
              <a:t>roce</a:t>
            </a:r>
            <a:r>
              <a:rPr lang="en-GB" b="1" dirty="0"/>
              <a:t> 2020)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Ve </a:t>
            </a:r>
            <a:r>
              <a:rPr lang="en-GB" dirty="0" err="1"/>
              <a:t>Spojeném</a:t>
            </a:r>
            <a:r>
              <a:rPr lang="en-GB" dirty="0"/>
              <a:t> </a:t>
            </a:r>
            <a:r>
              <a:rPr lang="en-GB" dirty="0" err="1"/>
              <a:t>království</a:t>
            </a:r>
            <a:r>
              <a:rPr lang="en-GB" dirty="0"/>
              <a:t> </a:t>
            </a:r>
            <a:r>
              <a:rPr lang="en-GB" dirty="0" err="1"/>
              <a:t>podíl</a:t>
            </a:r>
            <a:r>
              <a:rPr lang="en-GB" dirty="0"/>
              <a:t> </a:t>
            </a:r>
            <a:r>
              <a:rPr lang="en-GB" dirty="0" err="1"/>
              <a:t>výrazně</a:t>
            </a:r>
            <a:r>
              <a:rPr lang="en-GB" dirty="0"/>
              <a:t> </a:t>
            </a:r>
            <a:r>
              <a:rPr lang="en-GB" dirty="0" err="1"/>
              <a:t>vzrostl</a:t>
            </a:r>
            <a:r>
              <a:rPr lang="en-GB" dirty="0"/>
              <a:t> po 2. </a:t>
            </a:r>
            <a:r>
              <a:rPr lang="en-GB" dirty="0" err="1"/>
              <a:t>světové</a:t>
            </a:r>
            <a:r>
              <a:rPr lang="en-GB" dirty="0"/>
              <a:t> </a:t>
            </a:r>
            <a:r>
              <a:rPr lang="en-GB" dirty="0" err="1"/>
              <a:t>válce</a:t>
            </a:r>
            <a:r>
              <a:rPr lang="en-GB" dirty="0"/>
              <a:t> </a:t>
            </a:r>
            <a:r>
              <a:rPr lang="en-GB" dirty="0" err="1"/>
              <a:t>během</a:t>
            </a:r>
            <a:r>
              <a:rPr lang="en-GB" dirty="0"/>
              <a:t> </a:t>
            </a:r>
            <a:r>
              <a:rPr lang="en-GB" dirty="0" err="1"/>
              <a:t>budování</a:t>
            </a:r>
            <a:r>
              <a:rPr lang="en-GB" dirty="0"/>
              <a:t> </a:t>
            </a:r>
            <a:r>
              <a:rPr lang="en-GB" b="1" dirty="0"/>
              <a:t>welfare state</a:t>
            </a:r>
            <a:r>
              <a:rPr lang="en-GB" dirty="0"/>
              <a:t> (NHS, </a:t>
            </a:r>
            <a:r>
              <a:rPr lang="en-GB" dirty="0" err="1"/>
              <a:t>sociální</a:t>
            </a:r>
            <a:r>
              <a:rPr lang="en-GB" dirty="0"/>
              <a:t> </a:t>
            </a:r>
            <a:r>
              <a:rPr lang="en-GB" dirty="0" err="1"/>
              <a:t>programy</a:t>
            </a:r>
            <a:r>
              <a:rPr lang="en-GB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Irsko</a:t>
            </a:r>
            <a:r>
              <a:rPr lang="en-GB" dirty="0"/>
              <a:t>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historicky</a:t>
            </a:r>
            <a:r>
              <a:rPr lang="en-GB" dirty="0"/>
              <a:t> </a:t>
            </a:r>
            <a:r>
              <a:rPr lang="en-GB" dirty="0" err="1"/>
              <a:t>nižší</a:t>
            </a:r>
            <a:r>
              <a:rPr lang="en-GB" dirty="0"/>
              <a:t> </a:t>
            </a:r>
            <a:r>
              <a:rPr lang="en-GB" dirty="0" err="1"/>
              <a:t>podíl</a:t>
            </a:r>
            <a:r>
              <a:rPr lang="en-GB" dirty="0"/>
              <a:t> </a:t>
            </a:r>
            <a:r>
              <a:rPr lang="en-GB" dirty="0" err="1"/>
              <a:t>veřejných</a:t>
            </a:r>
            <a:r>
              <a:rPr lang="en-GB" dirty="0"/>
              <a:t> </a:t>
            </a:r>
            <a:r>
              <a:rPr lang="en-GB" dirty="0" err="1"/>
              <a:t>výdajů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HDP, ale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zde</a:t>
            </a:r>
            <a:r>
              <a:rPr lang="en-GB" dirty="0"/>
              <a:t>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err="1"/>
              <a:t>patrný</a:t>
            </a:r>
            <a:r>
              <a:rPr lang="en-GB" dirty="0"/>
              <a:t> </a:t>
            </a:r>
            <a:r>
              <a:rPr lang="en-GB" dirty="0" err="1"/>
              <a:t>nárůst</a:t>
            </a:r>
            <a:r>
              <a:rPr lang="en-GB" dirty="0"/>
              <a:t> v </a:t>
            </a:r>
            <a:r>
              <a:rPr lang="en-GB" dirty="0" err="1"/>
              <a:t>důsledku</a:t>
            </a:r>
            <a:r>
              <a:rPr lang="en-GB" dirty="0"/>
              <a:t> </a:t>
            </a:r>
            <a:r>
              <a:rPr lang="en-GB" dirty="0" err="1"/>
              <a:t>členství</a:t>
            </a:r>
            <a:r>
              <a:rPr lang="en-GB" dirty="0"/>
              <a:t> v EU a </a:t>
            </a:r>
            <a:r>
              <a:rPr lang="en-GB" dirty="0" err="1"/>
              <a:t>přijetí</a:t>
            </a:r>
            <a:r>
              <a:rPr lang="en-GB" dirty="0"/>
              <a:t> </a:t>
            </a:r>
            <a:r>
              <a:rPr lang="en-GB" dirty="0" err="1"/>
              <a:t>strukturálních</a:t>
            </a:r>
            <a:r>
              <a:rPr lang="en-GB" dirty="0"/>
              <a:t> </a:t>
            </a:r>
            <a:r>
              <a:rPr lang="en-GB" dirty="0" err="1"/>
              <a:t>fondů</a:t>
            </a:r>
            <a:r>
              <a:rPr lang="en-GB" dirty="0"/>
              <a:t>.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en-GB" b="1" dirty="0" err="1"/>
              <a:t>Hlavní</a:t>
            </a:r>
            <a:r>
              <a:rPr lang="en-GB" b="1" dirty="0"/>
              <a:t> trendy: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1950–1980:</a:t>
            </a:r>
            <a:r>
              <a:rPr lang="en-GB" dirty="0"/>
              <a:t> </a:t>
            </a:r>
            <a:r>
              <a:rPr lang="en-GB" dirty="0" err="1"/>
              <a:t>Růst</a:t>
            </a:r>
            <a:r>
              <a:rPr lang="en-GB" dirty="0"/>
              <a:t> </a:t>
            </a:r>
            <a:r>
              <a:rPr lang="en-GB" dirty="0" err="1"/>
              <a:t>podílu</a:t>
            </a:r>
            <a:r>
              <a:rPr lang="en-GB" dirty="0"/>
              <a:t> </a:t>
            </a:r>
            <a:r>
              <a:rPr lang="en-GB" dirty="0" err="1"/>
              <a:t>veřejných</a:t>
            </a:r>
            <a:r>
              <a:rPr lang="en-GB" dirty="0"/>
              <a:t> </a:t>
            </a:r>
            <a:r>
              <a:rPr lang="en-GB" dirty="0" err="1"/>
              <a:t>rozpočtů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HDP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většině</a:t>
            </a:r>
            <a:r>
              <a:rPr lang="en-GB" dirty="0"/>
              <a:t> </a:t>
            </a:r>
            <a:r>
              <a:rPr lang="en-GB" dirty="0" err="1"/>
              <a:t>zemí</a:t>
            </a:r>
            <a:r>
              <a:rPr lang="en-GB" dirty="0"/>
              <a:t> EU </a:t>
            </a:r>
            <a:r>
              <a:rPr lang="en-GB" dirty="0" err="1"/>
              <a:t>rychlý</a:t>
            </a:r>
            <a:r>
              <a:rPr lang="en-GB" dirty="0"/>
              <a:t> </a:t>
            </a:r>
            <a:r>
              <a:rPr lang="en-GB" dirty="0" err="1"/>
              <a:t>kvůli</a:t>
            </a:r>
            <a:r>
              <a:rPr lang="en-GB" dirty="0"/>
              <a:t> </a:t>
            </a:r>
            <a:r>
              <a:rPr lang="en-GB" dirty="0" err="1"/>
              <a:t>budování</a:t>
            </a:r>
            <a:r>
              <a:rPr lang="en-GB" dirty="0"/>
              <a:t> </a:t>
            </a:r>
            <a:r>
              <a:rPr lang="en-GB" dirty="0" err="1"/>
              <a:t>sociálního</a:t>
            </a:r>
            <a:r>
              <a:rPr lang="en-GB" dirty="0"/>
              <a:t> </a:t>
            </a:r>
            <a:r>
              <a:rPr lang="en-GB" dirty="0" err="1"/>
              <a:t>státu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1990–2020:</a:t>
            </a:r>
            <a:r>
              <a:rPr lang="en-GB" dirty="0"/>
              <a:t> </a:t>
            </a:r>
            <a:r>
              <a:rPr lang="en-GB" dirty="0" err="1"/>
              <a:t>Stabilizace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mírný</a:t>
            </a:r>
            <a:r>
              <a:rPr lang="en-GB" dirty="0"/>
              <a:t> </a:t>
            </a:r>
            <a:r>
              <a:rPr lang="en-GB" dirty="0" err="1"/>
              <a:t>růst</a:t>
            </a:r>
            <a:r>
              <a:rPr lang="en-GB" dirty="0"/>
              <a:t>, </a:t>
            </a:r>
            <a:r>
              <a:rPr lang="en-GB" dirty="0" err="1"/>
              <a:t>především</a:t>
            </a:r>
            <a:r>
              <a:rPr lang="en-GB" dirty="0"/>
              <a:t> </a:t>
            </a:r>
            <a:r>
              <a:rPr lang="en-GB" dirty="0" err="1"/>
              <a:t>díky</a:t>
            </a:r>
            <a:r>
              <a:rPr lang="en-GB" dirty="0"/>
              <a:t> </a:t>
            </a:r>
            <a:r>
              <a:rPr lang="en-GB" dirty="0" err="1"/>
              <a:t>stárnutí</a:t>
            </a:r>
            <a:r>
              <a:rPr lang="en-GB" dirty="0"/>
              <a:t> populace (</a:t>
            </a:r>
            <a:r>
              <a:rPr lang="en-GB" dirty="0" err="1"/>
              <a:t>důchody</a:t>
            </a:r>
            <a:r>
              <a:rPr lang="en-GB" dirty="0"/>
              <a:t> a </a:t>
            </a:r>
            <a:r>
              <a:rPr lang="en-GB" dirty="0" err="1"/>
              <a:t>zdravotnictví</a:t>
            </a:r>
            <a:r>
              <a:rPr lang="en-GB" dirty="0"/>
              <a:t>) a </a:t>
            </a:r>
            <a:r>
              <a:rPr lang="en-GB" dirty="0" err="1"/>
              <a:t>novým</a:t>
            </a:r>
            <a:r>
              <a:rPr lang="en-GB" dirty="0"/>
              <a:t> </a:t>
            </a:r>
            <a:r>
              <a:rPr lang="en-GB" dirty="0" err="1"/>
              <a:t>investicím</a:t>
            </a:r>
            <a:r>
              <a:rPr lang="en-GB" dirty="0"/>
              <a:t> (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zelené</a:t>
            </a:r>
            <a:r>
              <a:rPr lang="en-GB" dirty="0"/>
              <a:t> </a:t>
            </a:r>
            <a:r>
              <a:rPr lang="en-GB" dirty="0" err="1"/>
              <a:t>technologie</a:t>
            </a:r>
            <a:r>
              <a:rPr lang="en-GB" dirty="0"/>
              <a:t>, </a:t>
            </a:r>
            <a:r>
              <a:rPr lang="en-GB" dirty="0" err="1"/>
              <a:t>infrastruktura</a:t>
            </a:r>
            <a:r>
              <a:rPr lang="en-GB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2020–</a:t>
            </a:r>
            <a:r>
              <a:rPr lang="en-GB" b="1" dirty="0" err="1"/>
              <a:t>doposud</a:t>
            </a:r>
            <a:r>
              <a:rPr lang="en-GB" b="1" dirty="0"/>
              <a:t>:</a:t>
            </a:r>
            <a:r>
              <a:rPr lang="en-GB" dirty="0"/>
              <a:t> COVID-19 a </a:t>
            </a:r>
            <a:r>
              <a:rPr lang="en-GB" dirty="0" err="1"/>
              <a:t>energetická</a:t>
            </a:r>
            <a:r>
              <a:rPr lang="en-GB" dirty="0"/>
              <a:t> </a:t>
            </a:r>
            <a:r>
              <a:rPr lang="en-GB" dirty="0" err="1"/>
              <a:t>krize</a:t>
            </a:r>
            <a:r>
              <a:rPr lang="en-GB" dirty="0"/>
              <a:t> </a:t>
            </a:r>
            <a:r>
              <a:rPr lang="en-GB" dirty="0" err="1"/>
              <a:t>způsobily</a:t>
            </a:r>
            <a:r>
              <a:rPr lang="en-GB" dirty="0"/>
              <a:t> </a:t>
            </a:r>
            <a:r>
              <a:rPr lang="en-GB" b="1" dirty="0" err="1"/>
              <a:t>dočasný</a:t>
            </a:r>
            <a:r>
              <a:rPr lang="en-GB" b="1" dirty="0"/>
              <a:t> </a:t>
            </a:r>
            <a:r>
              <a:rPr lang="en-GB" b="1" dirty="0" err="1"/>
              <a:t>skokový</a:t>
            </a:r>
            <a:r>
              <a:rPr lang="en-GB" b="1" dirty="0"/>
              <a:t> </a:t>
            </a:r>
            <a:r>
              <a:rPr lang="en-GB" b="1" dirty="0" err="1"/>
              <a:t>nárůst</a:t>
            </a:r>
            <a:r>
              <a:rPr lang="en-GB" dirty="0"/>
              <a:t> </a:t>
            </a:r>
            <a:r>
              <a:rPr lang="en-GB" dirty="0" err="1"/>
              <a:t>veřejných</a:t>
            </a:r>
            <a:r>
              <a:rPr lang="en-GB" dirty="0"/>
              <a:t> </a:t>
            </a:r>
            <a:r>
              <a:rPr lang="en-GB" dirty="0" err="1"/>
              <a:t>výdajů</a:t>
            </a:r>
            <a:r>
              <a:rPr lang="en-GB" dirty="0"/>
              <a:t> (</a:t>
            </a:r>
            <a:r>
              <a:rPr lang="en-GB" dirty="0" err="1"/>
              <a:t>subvence</a:t>
            </a:r>
            <a:r>
              <a:rPr lang="en-GB" dirty="0"/>
              <a:t>, </a:t>
            </a:r>
            <a:r>
              <a:rPr lang="en-GB" dirty="0" err="1"/>
              <a:t>zdravotnictví</a:t>
            </a:r>
            <a:r>
              <a:rPr lang="en-GB" dirty="0"/>
              <a:t>, </a:t>
            </a:r>
            <a:r>
              <a:rPr lang="en-GB" dirty="0" err="1"/>
              <a:t>podpora</a:t>
            </a:r>
            <a:r>
              <a:rPr lang="en-GB" dirty="0"/>
              <a:t> </a:t>
            </a:r>
            <a:r>
              <a:rPr lang="en-GB" dirty="0" err="1"/>
              <a:t>domácností</a:t>
            </a:r>
            <a:r>
              <a:rPr lang="en-GB" dirty="0"/>
              <a:t> a </a:t>
            </a:r>
            <a:r>
              <a:rPr lang="en-GB" dirty="0" err="1"/>
              <a:t>firem</a:t>
            </a:r>
            <a:r>
              <a:rPr lang="en-GB" dirty="0"/>
              <a:t>).</a:t>
            </a:r>
          </a:p>
          <a:p>
            <a:endParaRPr lang="en-GB"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CF184F28-DC2F-889F-EF2B-F694DE7988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A8890555-C74E-0C0F-1871-C9E53607B16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14BCD16E-7B3E-4791-A0F1-4E2DE57412E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79389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D7B9484E-578B-EEC9-4F7B-4E3E915FB8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D62223B5-9E6D-6D9F-0249-C43CED69663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b="1" dirty="0" err="1"/>
              <a:t>Typy</a:t>
            </a:r>
            <a:r>
              <a:rPr lang="en-GB" b="1" dirty="0"/>
              <a:t> </a:t>
            </a:r>
            <a:r>
              <a:rPr lang="en-GB" b="1" dirty="0" err="1"/>
              <a:t>deficitu</a:t>
            </a:r>
            <a:r>
              <a:rPr lang="en-GB" b="1" dirty="0"/>
              <a:t> </a:t>
            </a:r>
            <a:r>
              <a:rPr lang="en-GB" b="1" dirty="0" err="1"/>
              <a:t>státního</a:t>
            </a:r>
            <a:r>
              <a:rPr lang="en-GB" b="1" dirty="0"/>
              <a:t> </a:t>
            </a:r>
            <a:r>
              <a:rPr lang="en-GB" b="1" dirty="0" err="1"/>
              <a:t>rozpočtu</a:t>
            </a:r>
            <a:endParaRPr lang="en-GB" b="1" dirty="0"/>
          </a:p>
          <a:p>
            <a:r>
              <a:rPr lang="en-GB" dirty="0"/>
              <a:t>Deficit </a:t>
            </a:r>
            <a:r>
              <a:rPr lang="en-GB" dirty="0" err="1"/>
              <a:t>státního</a:t>
            </a:r>
            <a:r>
              <a:rPr lang="en-GB" dirty="0"/>
              <a:t> </a:t>
            </a:r>
            <a:r>
              <a:rPr lang="en-GB" dirty="0" err="1"/>
              <a:t>rozpočtu</a:t>
            </a:r>
            <a:r>
              <a:rPr lang="en-GB" dirty="0"/>
              <a:t> </a:t>
            </a:r>
            <a:r>
              <a:rPr lang="en-GB" dirty="0" err="1"/>
              <a:t>vzniká</a:t>
            </a:r>
            <a:r>
              <a:rPr lang="en-GB" dirty="0"/>
              <a:t>, </a:t>
            </a:r>
            <a:r>
              <a:rPr lang="en-GB" dirty="0" err="1"/>
              <a:t>když</a:t>
            </a:r>
            <a:r>
              <a:rPr lang="en-GB" dirty="0"/>
              <a:t> </a:t>
            </a:r>
            <a:r>
              <a:rPr lang="en-GB" dirty="0" err="1"/>
              <a:t>výdaje</a:t>
            </a:r>
            <a:r>
              <a:rPr lang="en-GB" dirty="0"/>
              <a:t> </a:t>
            </a:r>
            <a:r>
              <a:rPr lang="en-GB" dirty="0" err="1"/>
              <a:t>vlády</a:t>
            </a:r>
            <a:r>
              <a:rPr lang="en-GB" dirty="0"/>
              <a:t> </a:t>
            </a:r>
            <a:r>
              <a:rPr lang="en-GB" dirty="0" err="1"/>
              <a:t>převyšují</a:t>
            </a:r>
            <a:r>
              <a:rPr lang="en-GB" dirty="0"/>
              <a:t> </a:t>
            </a:r>
            <a:r>
              <a:rPr lang="en-GB" dirty="0" err="1"/>
              <a:t>její</a:t>
            </a:r>
            <a:r>
              <a:rPr lang="en-GB" dirty="0"/>
              <a:t> </a:t>
            </a:r>
            <a:r>
              <a:rPr lang="en-GB" dirty="0" err="1"/>
              <a:t>příjmy</a:t>
            </a:r>
            <a:r>
              <a:rPr lang="en-GB" dirty="0"/>
              <a:t> v </a:t>
            </a:r>
            <a:r>
              <a:rPr lang="en-GB" dirty="0" err="1"/>
              <a:t>daném</a:t>
            </a:r>
            <a:r>
              <a:rPr lang="en-GB" dirty="0"/>
              <a:t> </a:t>
            </a:r>
            <a:r>
              <a:rPr lang="en-GB" dirty="0" err="1"/>
              <a:t>rozpočtovém</a:t>
            </a:r>
            <a:r>
              <a:rPr lang="en-GB" dirty="0"/>
              <a:t> </a:t>
            </a:r>
            <a:r>
              <a:rPr lang="en-GB" dirty="0" err="1"/>
              <a:t>období</a:t>
            </a:r>
            <a:r>
              <a:rPr lang="en-GB" dirty="0"/>
              <a:t>. </a:t>
            </a:r>
            <a:r>
              <a:rPr lang="en-GB" dirty="0" err="1"/>
              <a:t>Existuje</a:t>
            </a:r>
            <a:r>
              <a:rPr lang="en-GB" dirty="0"/>
              <a:t> </a:t>
            </a:r>
            <a:r>
              <a:rPr lang="en-GB" dirty="0" err="1"/>
              <a:t>několik</a:t>
            </a:r>
            <a:r>
              <a:rPr lang="en-GB" dirty="0"/>
              <a:t> </a:t>
            </a:r>
            <a:r>
              <a:rPr lang="en-GB" dirty="0" err="1"/>
              <a:t>způsobů</a:t>
            </a:r>
            <a:r>
              <a:rPr lang="en-GB" dirty="0"/>
              <a:t>, jak </a:t>
            </a:r>
            <a:r>
              <a:rPr lang="en-GB" dirty="0" err="1"/>
              <a:t>tento</a:t>
            </a:r>
            <a:r>
              <a:rPr lang="en-GB" dirty="0"/>
              <a:t> deficit </a:t>
            </a:r>
            <a:r>
              <a:rPr lang="en-GB" dirty="0" err="1"/>
              <a:t>klasifikovat</a:t>
            </a:r>
            <a:r>
              <a:rPr lang="en-GB" dirty="0"/>
              <a:t>:</a:t>
            </a:r>
          </a:p>
          <a:p>
            <a:r>
              <a:rPr lang="en-GB" b="1" dirty="0"/>
              <a:t>1. </a:t>
            </a:r>
            <a:r>
              <a:rPr lang="en-GB" b="1" dirty="0" err="1"/>
              <a:t>Podle</a:t>
            </a:r>
            <a:r>
              <a:rPr lang="en-GB" b="1" dirty="0"/>
              <a:t> </a:t>
            </a:r>
            <a:r>
              <a:rPr lang="en-GB" b="1" dirty="0" err="1"/>
              <a:t>příčiny</a:t>
            </a:r>
            <a:r>
              <a:rPr lang="en-GB" b="1" dirty="0"/>
              <a:t> </a:t>
            </a:r>
            <a:r>
              <a:rPr lang="en-GB" b="1" dirty="0" err="1"/>
              <a:t>vzniku</a:t>
            </a:r>
            <a:r>
              <a:rPr lang="en-GB" b="1" dirty="0"/>
              <a:t>: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Cyklický</a:t>
            </a:r>
            <a:r>
              <a:rPr lang="en-GB" b="1" dirty="0"/>
              <a:t> deficit: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Vzniká</a:t>
            </a:r>
            <a:r>
              <a:rPr lang="en-GB" dirty="0"/>
              <a:t> v </a:t>
            </a:r>
            <a:r>
              <a:rPr lang="en-GB" dirty="0" err="1"/>
              <a:t>důsledku</a:t>
            </a:r>
            <a:r>
              <a:rPr lang="en-GB" dirty="0"/>
              <a:t> </a:t>
            </a:r>
            <a:r>
              <a:rPr lang="en-GB" dirty="0" err="1"/>
              <a:t>hospodářského</a:t>
            </a:r>
            <a:r>
              <a:rPr lang="en-GB" dirty="0"/>
              <a:t> </a:t>
            </a:r>
            <a:r>
              <a:rPr lang="en-GB" dirty="0" err="1"/>
              <a:t>cyklu</a:t>
            </a:r>
            <a:r>
              <a:rPr lang="en-GB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/>
              <a:t>V </a:t>
            </a:r>
            <a:r>
              <a:rPr lang="en-GB" dirty="0" err="1"/>
              <a:t>období</a:t>
            </a:r>
            <a:r>
              <a:rPr lang="en-GB" dirty="0"/>
              <a:t> </a:t>
            </a:r>
            <a:r>
              <a:rPr lang="en-GB" dirty="0" err="1"/>
              <a:t>recese</a:t>
            </a:r>
            <a:r>
              <a:rPr lang="en-GB" dirty="0"/>
              <a:t> </a:t>
            </a:r>
            <a:r>
              <a:rPr lang="en-GB" dirty="0" err="1"/>
              <a:t>klesají</a:t>
            </a:r>
            <a:r>
              <a:rPr lang="en-GB" dirty="0"/>
              <a:t> </a:t>
            </a:r>
            <a:r>
              <a:rPr lang="en-GB" dirty="0" err="1"/>
              <a:t>daňové</a:t>
            </a:r>
            <a:r>
              <a:rPr lang="en-GB" dirty="0"/>
              <a:t> </a:t>
            </a:r>
            <a:r>
              <a:rPr lang="en-GB" dirty="0" err="1"/>
              <a:t>příjmy</a:t>
            </a:r>
            <a:r>
              <a:rPr lang="en-GB" dirty="0"/>
              <a:t> (</a:t>
            </a:r>
            <a:r>
              <a:rPr lang="en-GB" dirty="0" err="1"/>
              <a:t>například</a:t>
            </a:r>
            <a:r>
              <a:rPr lang="en-GB" dirty="0"/>
              <a:t> z </a:t>
            </a:r>
            <a:r>
              <a:rPr lang="en-GB" dirty="0" err="1"/>
              <a:t>důvodu</a:t>
            </a:r>
            <a:r>
              <a:rPr lang="en-GB" dirty="0"/>
              <a:t> </a:t>
            </a:r>
            <a:r>
              <a:rPr lang="en-GB" dirty="0" err="1"/>
              <a:t>nižší</a:t>
            </a:r>
            <a:r>
              <a:rPr lang="en-GB" dirty="0"/>
              <a:t> </a:t>
            </a:r>
            <a:r>
              <a:rPr lang="en-GB" dirty="0" err="1"/>
              <a:t>zaměstnanosti</a:t>
            </a:r>
            <a:r>
              <a:rPr lang="en-GB" dirty="0"/>
              <a:t>) a </a:t>
            </a:r>
            <a:r>
              <a:rPr lang="en-GB" dirty="0" err="1"/>
              <a:t>zároveň</a:t>
            </a:r>
            <a:r>
              <a:rPr lang="en-GB" dirty="0"/>
              <a:t> </a:t>
            </a:r>
            <a:r>
              <a:rPr lang="en-GB" dirty="0" err="1"/>
              <a:t>rostou</a:t>
            </a:r>
            <a:r>
              <a:rPr lang="en-GB" dirty="0"/>
              <a:t> </a:t>
            </a:r>
            <a:r>
              <a:rPr lang="en-GB" dirty="0" err="1"/>
              <a:t>výdaje</a:t>
            </a:r>
            <a:r>
              <a:rPr lang="en-GB" dirty="0"/>
              <a:t> (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sociální</a:t>
            </a:r>
            <a:r>
              <a:rPr lang="en-GB" dirty="0"/>
              <a:t> </a:t>
            </a:r>
            <a:r>
              <a:rPr lang="en-GB" dirty="0" err="1"/>
              <a:t>dávky</a:t>
            </a:r>
            <a:r>
              <a:rPr lang="en-GB" dirty="0"/>
              <a:t>). </a:t>
            </a:r>
            <a:r>
              <a:rPr lang="en-GB" dirty="0" err="1"/>
              <a:t>Tento</a:t>
            </a:r>
            <a:r>
              <a:rPr lang="en-GB" dirty="0"/>
              <a:t> deficit se </a:t>
            </a:r>
            <a:r>
              <a:rPr lang="en-GB" dirty="0" err="1"/>
              <a:t>obvykle</a:t>
            </a:r>
            <a:r>
              <a:rPr lang="en-GB" dirty="0"/>
              <a:t> </a:t>
            </a:r>
            <a:r>
              <a:rPr lang="en-GB" dirty="0" err="1"/>
              <a:t>zmenšuje</a:t>
            </a:r>
            <a:r>
              <a:rPr lang="en-GB" dirty="0"/>
              <a:t> </a:t>
            </a:r>
            <a:r>
              <a:rPr lang="en-GB" dirty="0" err="1"/>
              <a:t>během</a:t>
            </a:r>
            <a:r>
              <a:rPr lang="en-GB" dirty="0"/>
              <a:t> </a:t>
            </a:r>
            <a:r>
              <a:rPr lang="en-GB" dirty="0" err="1"/>
              <a:t>ekonomického</a:t>
            </a:r>
            <a:r>
              <a:rPr lang="en-GB" dirty="0"/>
              <a:t> </a:t>
            </a:r>
            <a:r>
              <a:rPr lang="en-GB" dirty="0" err="1"/>
              <a:t>oživení</a:t>
            </a:r>
            <a:r>
              <a:rPr lang="en-GB" dirty="0"/>
              <a:t>.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Strukturální</a:t>
            </a:r>
            <a:r>
              <a:rPr lang="en-GB" b="1" dirty="0"/>
              <a:t> deficit: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Vzniká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plné</a:t>
            </a:r>
            <a:r>
              <a:rPr lang="en-GB" dirty="0"/>
              <a:t> </a:t>
            </a:r>
            <a:r>
              <a:rPr lang="en-GB" dirty="0" err="1"/>
              <a:t>zaměstnanosti</a:t>
            </a:r>
            <a:r>
              <a:rPr lang="en-GB" dirty="0"/>
              <a:t> a </a:t>
            </a:r>
            <a:r>
              <a:rPr lang="en-GB" dirty="0" err="1"/>
              <a:t>stabilní</a:t>
            </a:r>
            <a:r>
              <a:rPr lang="en-GB" dirty="0"/>
              <a:t> </a:t>
            </a:r>
            <a:r>
              <a:rPr lang="en-GB" dirty="0" err="1"/>
              <a:t>ekonomice</a:t>
            </a:r>
            <a:r>
              <a:rPr lang="en-GB" dirty="0"/>
              <a:t>, </a:t>
            </a:r>
            <a:r>
              <a:rPr lang="en-GB" dirty="0" err="1"/>
              <a:t>pokud</a:t>
            </a:r>
            <a:r>
              <a:rPr lang="en-GB" dirty="0"/>
              <a:t> </a:t>
            </a:r>
            <a:r>
              <a:rPr lang="en-GB" dirty="0" err="1"/>
              <a:t>vláda</a:t>
            </a:r>
            <a:r>
              <a:rPr lang="en-GB" dirty="0"/>
              <a:t> </a:t>
            </a:r>
            <a:r>
              <a:rPr lang="en-GB" dirty="0" err="1"/>
              <a:t>dlouhodobě</a:t>
            </a:r>
            <a:r>
              <a:rPr lang="en-GB" dirty="0"/>
              <a:t> </a:t>
            </a:r>
            <a:r>
              <a:rPr lang="en-GB" dirty="0" err="1"/>
              <a:t>plánuje</a:t>
            </a:r>
            <a:r>
              <a:rPr lang="en-GB" dirty="0"/>
              <a:t> </a:t>
            </a:r>
            <a:r>
              <a:rPr lang="en-GB" dirty="0" err="1"/>
              <a:t>výdaje</a:t>
            </a:r>
            <a:r>
              <a:rPr lang="en-GB" dirty="0"/>
              <a:t> </a:t>
            </a:r>
            <a:r>
              <a:rPr lang="en-GB" dirty="0" err="1"/>
              <a:t>vyšší</a:t>
            </a:r>
            <a:r>
              <a:rPr lang="en-GB" dirty="0"/>
              <a:t> </a:t>
            </a:r>
            <a:r>
              <a:rPr lang="en-GB" dirty="0" err="1"/>
              <a:t>než</a:t>
            </a:r>
            <a:r>
              <a:rPr lang="en-GB" dirty="0"/>
              <a:t> </a:t>
            </a:r>
            <a:r>
              <a:rPr lang="en-GB" dirty="0" err="1"/>
              <a:t>příjmy</a:t>
            </a:r>
            <a:r>
              <a:rPr lang="en-GB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Tento</a:t>
            </a:r>
            <a:r>
              <a:rPr lang="en-GB" dirty="0"/>
              <a:t> </a:t>
            </a:r>
            <a:r>
              <a:rPr lang="en-GB" dirty="0" err="1"/>
              <a:t>typ</a:t>
            </a:r>
            <a:r>
              <a:rPr lang="en-GB" dirty="0"/>
              <a:t> </a:t>
            </a:r>
            <a:r>
              <a:rPr lang="en-GB" dirty="0" err="1"/>
              <a:t>deficitu</a:t>
            </a:r>
            <a:r>
              <a:rPr lang="en-GB" dirty="0"/>
              <a:t> je </a:t>
            </a:r>
            <a:r>
              <a:rPr lang="en-GB" dirty="0" err="1"/>
              <a:t>často</a:t>
            </a:r>
            <a:r>
              <a:rPr lang="en-GB" dirty="0"/>
              <a:t> </a:t>
            </a:r>
            <a:r>
              <a:rPr lang="en-GB" dirty="0" err="1"/>
              <a:t>považován</a:t>
            </a:r>
            <a:r>
              <a:rPr lang="en-GB" dirty="0"/>
              <a:t> za </a:t>
            </a:r>
            <a:r>
              <a:rPr lang="en-GB" dirty="0" err="1"/>
              <a:t>problematický</a:t>
            </a:r>
            <a:r>
              <a:rPr lang="en-GB" dirty="0"/>
              <a:t>, </a:t>
            </a:r>
            <a:r>
              <a:rPr lang="en-GB" dirty="0" err="1"/>
              <a:t>protože</a:t>
            </a:r>
            <a:r>
              <a:rPr lang="en-GB" dirty="0"/>
              <a:t> </a:t>
            </a:r>
            <a:r>
              <a:rPr lang="en-GB" dirty="0" err="1"/>
              <a:t>není</a:t>
            </a:r>
            <a:r>
              <a:rPr lang="en-GB" dirty="0"/>
              <a:t> </a:t>
            </a:r>
            <a:r>
              <a:rPr lang="en-GB" dirty="0" err="1"/>
              <a:t>závislý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hospodářském</a:t>
            </a:r>
            <a:r>
              <a:rPr lang="en-GB" dirty="0"/>
              <a:t> </a:t>
            </a:r>
            <a:r>
              <a:rPr lang="en-GB" dirty="0" err="1"/>
              <a:t>cyklu</a:t>
            </a:r>
            <a:r>
              <a:rPr lang="en-GB" dirty="0"/>
              <a:t> a </a:t>
            </a:r>
            <a:r>
              <a:rPr lang="en-GB" dirty="0" err="1"/>
              <a:t>ukazuje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dlouhodobou</a:t>
            </a:r>
            <a:r>
              <a:rPr lang="en-GB" dirty="0"/>
              <a:t> </a:t>
            </a:r>
            <a:r>
              <a:rPr lang="en-GB" dirty="0" err="1"/>
              <a:t>nerovnováhu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veřejných</a:t>
            </a:r>
            <a:r>
              <a:rPr lang="en-GB" dirty="0"/>
              <a:t> </a:t>
            </a:r>
            <a:r>
              <a:rPr lang="en-GB" dirty="0" err="1"/>
              <a:t>financích</a:t>
            </a:r>
            <a:r>
              <a:rPr lang="en-GB" dirty="0"/>
              <a:t>.</a:t>
            </a:r>
          </a:p>
          <a:p>
            <a:endParaRPr lang="cs-CZ" dirty="0"/>
          </a:p>
          <a:p>
            <a:r>
              <a:rPr lang="en-GB" b="1" dirty="0"/>
              <a:t>2. </a:t>
            </a:r>
            <a:r>
              <a:rPr lang="en-GB" b="1" dirty="0" err="1"/>
              <a:t>Podle</a:t>
            </a:r>
            <a:r>
              <a:rPr lang="en-GB" b="1" dirty="0"/>
              <a:t> </a:t>
            </a:r>
            <a:r>
              <a:rPr lang="en-GB" b="1" dirty="0" err="1"/>
              <a:t>vztahu</a:t>
            </a:r>
            <a:r>
              <a:rPr lang="en-GB" b="1" dirty="0"/>
              <a:t> k HDP: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Nominální</a:t>
            </a:r>
            <a:r>
              <a:rPr lang="en-GB" b="1" dirty="0"/>
              <a:t> deficit: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Absolutní</a:t>
            </a:r>
            <a:r>
              <a:rPr lang="en-GB" dirty="0"/>
              <a:t> </a:t>
            </a:r>
            <a:r>
              <a:rPr lang="en-GB" dirty="0" err="1"/>
              <a:t>částka</a:t>
            </a:r>
            <a:r>
              <a:rPr lang="en-GB" dirty="0"/>
              <a:t>, o </a:t>
            </a:r>
            <a:r>
              <a:rPr lang="en-GB" dirty="0" err="1"/>
              <a:t>kterou</a:t>
            </a:r>
            <a:r>
              <a:rPr lang="en-GB" dirty="0"/>
              <a:t> </a:t>
            </a:r>
            <a:r>
              <a:rPr lang="en-GB" dirty="0" err="1"/>
              <a:t>výdaje</a:t>
            </a:r>
            <a:r>
              <a:rPr lang="en-GB" dirty="0"/>
              <a:t> </a:t>
            </a:r>
            <a:r>
              <a:rPr lang="en-GB" dirty="0" err="1"/>
              <a:t>převyšují</a:t>
            </a:r>
            <a:r>
              <a:rPr lang="en-GB" dirty="0"/>
              <a:t> </a:t>
            </a:r>
            <a:r>
              <a:rPr lang="en-GB" dirty="0" err="1"/>
              <a:t>příjmy</a:t>
            </a:r>
            <a:r>
              <a:rPr lang="en-GB" dirty="0"/>
              <a:t> za </a:t>
            </a:r>
            <a:r>
              <a:rPr lang="en-GB" dirty="0" err="1"/>
              <a:t>daný</a:t>
            </a:r>
            <a:r>
              <a:rPr lang="en-GB" dirty="0"/>
              <a:t> </a:t>
            </a:r>
            <a:r>
              <a:rPr lang="en-GB" dirty="0" err="1"/>
              <a:t>rok</a:t>
            </a:r>
            <a:r>
              <a:rPr lang="en-GB" dirty="0"/>
              <a:t> (v </a:t>
            </a:r>
            <a:r>
              <a:rPr lang="en-GB" dirty="0" err="1"/>
              <a:t>měně</a:t>
            </a:r>
            <a:r>
              <a:rPr lang="en-GB" dirty="0"/>
              <a:t>, 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miliardy</a:t>
            </a:r>
            <a:r>
              <a:rPr lang="en-GB" dirty="0"/>
              <a:t> </a:t>
            </a:r>
            <a:r>
              <a:rPr lang="en-GB" dirty="0" err="1"/>
              <a:t>korun</a:t>
            </a:r>
            <a:r>
              <a:rPr lang="en-GB" dirty="0"/>
              <a:t>).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Relativní</a:t>
            </a:r>
            <a:r>
              <a:rPr lang="en-GB" b="1" dirty="0"/>
              <a:t> deficit: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Vyjádřen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procento</a:t>
            </a:r>
            <a:r>
              <a:rPr lang="en-GB" dirty="0"/>
              <a:t> HDP (</a:t>
            </a:r>
            <a:r>
              <a:rPr lang="en-GB" dirty="0" err="1"/>
              <a:t>např</a:t>
            </a:r>
            <a:r>
              <a:rPr lang="en-GB" dirty="0"/>
              <a:t>. 3 % HDP).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Tento</a:t>
            </a:r>
            <a:r>
              <a:rPr lang="en-GB" dirty="0"/>
              <a:t> </a:t>
            </a:r>
            <a:r>
              <a:rPr lang="en-GB" dirty="0" err="1"/>
              <a:t>ukazatel</a:t>
            </a:r>
            <a:r>
              <a:rPr lang="en-GB" dirty="0"/>
              <a:t> je </a:t>
            </a:r>
            <a:r>
              <a:rPr lang="en-GB" dirty="0" err="1"/>
              <a:t>důležitý</a:t>
            </a:r>
            <a:r>
              <a:rPr lang="en-GB" dirty="0"/>
              <a:t> pro </a:t>
            </a:r>
            <a:r>
              <a:rPr lang="en-GB" dirty="0" err="1"/>
              <a:t>mezinárodní</a:t>
            </a:r>
            <a:r>
              <a:rPr lang="en-GB" dirty="0"/>
              <a:t> </a:t>
            </a:r>
            <a:r>
              <a:rPr lang="en-GB" dirty="0" err="1"/>
              <a:t>srovnání</a:t>
            </a:r>
            <a:r>
              <a:rPr lang="en-GB" dirty="0"/>
              <a:t> a je </a:t>
            </a:r>
            <a:r>
              <a:rPr lang="en-GB" dirty="0" err="1"/>
              <a:t>klíčovým</a:t>
            </a:r>
            <a:r>
              <a:rPr lang="en-GB" dirty="0"/>
              <a:t> </a:t>
            </a:r>
            <a:r>
              <a:rPr lang="en-GB" dirty="0" err="1"/>
              <a:t>kritériem</a:t>
            </a:r>
            <a:r>
              <a:rPr lang="en-GB" dirty="0"/>
              <a:t> v EU (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Maastrichtská</a:t>
            </a:r>
            <a:r>
              <a:rPr lang="en-GB" dirty="0"/>
              <a:t> </a:t>
            </a:r>
            <a:r>
              <a:rPr lang="en-GB" dirty="0" err="1"/>
              <a:t>kritéria</a:t>
            </a:r>
            <a:r>
              <a:rPr lang="en-GB" dirty="0"/>
              <a:t> </a:t>
            </a:r>
            <a:r>
              <a:rPr lang="en-GB" dirty="0" err="1"/>
              <a:t>vyžadují</a:t>
            </a:r>
            <a:r>
              <a:rPr lang="en-GB" dirty="0"/>
              <a:t> deficit do 3 % HDP).</a:t>
            </a:r>
            <a:endParaRPr lang="cs-CZ" dirty="0"/>
          </a:p>
          <a:p>
            <a:pPr marL="742950" lvl="1" indent="-285750">
              <a:buFont typeface="+mj-lt"/>
              <a:buAutoNum type="arabicPeriod"/>
            </a:pPr>
            <a:endParaRPr lang="en-GB" dirty="0"/>
          </a:p>
          <a:p>
            <a:r>
              <a:rPr lang="en-GB" b="1" dirty="0"/>
              <a:t>3. </a:t>
            </a:r>
            <a:r>
              <a:rPr lang="en-GB" b="1" dirty="0" err="1"/>
              <a:t>Podle</a:t>
            </a:r>
            <a:r>
              <a:rPr lang="en-GB" b="1" dirty="0"/>
              <a:t> </a:t>
            </a:r>
            <a:r>
              <a:rPr lang="en-GB" b="1" dirty="0" err="1"/>
              <a:t>dočasnosti</a:t>
            </a:r>
            <a:r>
              <a:rPr lang="en-GB" b="1" dirty="0"/>
              <a:t>: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Jednorázový</a:t>
            </a:r>
            <a:r>
              <a:rPr lang="en-GB" b="1" dirty="0"/>
              <a:t> deficit: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Vzniká</a:t>
            </a:r>
            <a:r>
              <a:rPr lang="en-GB" dirty="0"/>
              <a:t> v </a:t>
            </a:r>
            <a:r>
              <a:rPr lang="en-GB" dirty="0" err="1"/>
              <a:t>důsledku</a:t>
            </a:r>
            <a:r>
              <a:rPr lang="en-GB" dirty="0"/>
              <a:t> </a:t>
            </a:r>
            <a:r>
              <a:rPr lang="en-GB" dirty="0" err="1"/>
              <a:t>mimořádných</a:t>
            </a:r>
            <a:r>
              <a:rPr lang="en-GB" dirty="0"/>
              <a:t> </a:t>
            </a:r>
            <a:r>
              <a:rPr lang="en-GB" dirty="0" err="1"/>
              <a:t>událostí</a:t>
            </a:r>
            <a:r>
              <a:rPr lang="en-GB" dirty="0"/>
              <a:t> (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přírodní</a:t>
            </a:r>
            <a:r>
              <a:rPr lang="en-GB" dirty="0"/>
              <a:t> </a:t>
            </a:r>
            <a:r>
              <a:rPr lang="en-GB" dirty="0" err="1"/>
              <a:t>katastrofa</a:t>
            </a:r>
            <a:r>
              <a:rPr lang="en-GB" dirty="0"/>
              <a:t>, </a:t>
            </a:r>
            <a:r>
              <a:rPr lang="en-GB" dirty="0" err="1"/>
              <a:t>pandemie</a:t>
            </a:r>
            <a:r>
              <a:rPr lang="en-GB" dirty="0"/>
              <a:t>, </a:t>
            </a:r>
            <a:r>
              <a:rPr lang="en-GB" dirty="0" err="1"/>
              <a:t>válka</a:t>
            </a:r>
            <a:r>
              <a:rPr lang="en-GB" dirty="0"/>
              <a:t>).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Trvalý</a:t>
            </a:r>
            <a:r>
              <a:rPr lang="en-GB" b="1" dirty="0"/>
              <a:t> deficit:</a:t>
            </a:r>
            <a:endParaRPr lang="en-GB" dirty="0"/>
          </a:p>
          <a:p>
            <a:pPr marL="742950" lvl="1" indent="-285750">
              <a:buFont typeface="+mj-lt"/>
              <a:buAutoNum type="arabicPeriod"/>
            </a:pPr>
            <a:r>
              <a:rPr lang="en-GB" dirty="0" err="1"/>
              <a:t>Dlouhodobý</a:t>
            </a:r>
            <a:r>
              <a:rPr lang="en-GB" dirty="0"/>
              <a:t> a </a:t>
            </a:r>
            <a:r>
              <a:rPr lang="en-GB" dirty="0" err="1"/>
              <a:t>opakující</a:t>
            </a:r>
            <a:r>
              <a:rPr lang="en-GB" dirty="0"/>
              <a:t> se deficit,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odráží</a:t>
            </a:r>
            <a:r>
              <a:rPr lang="en-GB" dirty="0"/>
              <a:t> </a:t>
            </a:r>
            <a:r>
              <a:rPr lang="en-GB" dirty="0" err="1"/>
              <a:t>strukturální</a:t>
            </a:r>
            <a:r>
              <a:rPr lang="en-GB" dirty="0"/>
              <a:t> </a:t>
            </a:r>
            <a:r>
              <a:rPr lang="en-GB" dirty="0" err="1"/>
              <a:t>problémy</a:t>
            </a:r>
            <a:r>
              <a:rPr lang="en-GB" dirty="0"/>
              <a:t> v </a:t>
            </a:r>
            <a:r>
              <a:rPr lang="en-GB" dirty="0" err="1"/>
              <a:t>rozpočtu</a:t>
            </a:r>
            <a:r>
              <a:rPr lang="en-GB" dirty="0"/>
              <a:t>.</a:t>
            </a:r>
          </a:p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0CED7749-05FF-E6A2-0E06-728C2938DBC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76302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29F2C0FB-E352-3D04-9710-2A851F342D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1DAC1B54-5F4A-55BD-EB07-F24AFA04C22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FDB9BD14-CC6F-333C-BDF4-C81E0421C1C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20494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3383A587-01DB-6A53-D8B0-678C81637C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FDFEEC9C-4740-356B-A961-0F0A90E8412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/>
            <a:r>
              <a:rPr lang="cs-CZ" dirty="0"/>
              <a:t>Ad 1. </a:t>
            </a:r>
            <a:r>
              <a:rPr lang="cs-CZ" sz="12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Výsledky:</a:t>
            </a:r>
          </a:p>
          <a:p>
            <a:pPr algn="just"/>
            <a:endParaRPr lang="cs-CZ" sz="12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2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Přebytkové saldo: Pokud příjmy převyšují výdaje.</a:t>
            </a:r>
          </a:p>
          <a:p>
            <a:pPr algn="just"/>
            <a:r>
              <a:rPr lang="cs-CZ" sz="12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Deficitní saldo: Pokud výdaje převyšují příjmy.</a:t>
            </a:r>
          </a:p>
          <a:p>
            <a:pPr algn="just"/>
            <a:r>
              <a:rPr lang="cs-CZ" sz="12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Vyrovnané saldo: Pokud příjmy a výdaje jsou stejné.</a:t>
            </a:r>
          </a:p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DCA35581-96AA-F2C5-17EA-BA6A1EB69C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138193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9B7CCC6F-96B2-477B-98C4-9DBC60D7DC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5B476A12-146C-517B-E1D2-57F7BC340F8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80D75DFC-298B-046F-8579-E12C284012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81436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B3A1A781-2565-C363-78DF-847093654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5579D25D-4367-BA01-D5AF-0820A16640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4AD6949F-23C6-A317-E38F-125EF3A30F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988843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117EA737-9485-355E-D7E0-AB323FF217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C8B6BF48-E692-0162-6764-E4954D6A95C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C95CC69B-ECCC-EDDF-6634-C58345EAF80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42283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C6298BE5-0B30-098B-7530-8519884892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541ACEB9-F176-71F4-296D-11DD59C99F0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65B62B88-5C2D-4C68-E0CB-D71FB22054A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991447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39EBB397-F995-A5E2-AA48-D549AC9AB8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39F82465-6579-4F3C-7268-8463647C156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CC48B9C6-AB61-1C25-A977-CE8FC4C012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372972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CED5A87C-BB4F-4A37-1A46-CC6A5D1A33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2D9370A3-B885-8ABD-E87A-715E7AEC3C1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F0A68BBB-6389-6B31-3957-B803EED3D2A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128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926224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773162A4-D229-88EA-D36F-7B331FBF5A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63A4C099-EAE7-856F-1F97-C4C0D97DAD0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4D6C83AF-083F-7F6E-3B31-56AC3899A21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371328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C410AC88-1527-BD38-1167-3444397442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12E5236D-F35B-316F-4BAE-7A76EB1BB6E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C6A46DE0-26FD-54B7-B41B-8A4D5792E5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760944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635CF083-0DFD-824E-BFAE-5C1492964B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B9365B4D-D52A-DF8C-6A2C-53747DDEBFA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FC83DF70-CD08-7C28-4199-B2D6EBF8498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417898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4332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7EAEF6D8-7323-675E-EEA4-915650979D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264A46C0-FD4A-6C3C-D5A5-72246DFF0CA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8579F388-DFDF-2D38-9D5A-A5E549B8304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1759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1165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8097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60F815BB-9404-6341-8B95-E39EA7FB94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9FF9FC59-0DD9-9C00-CBCF-EE27E928368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E89777EB-3BDF-75B2-D036-9FE9D3853E8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4474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6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335360" y="260650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1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pPr>
              <a:buClrTx/>
              <a:defRPr/>
            </a:pPr>
            <a:r>
              <a:rPr lang="cs-CZ" altLang="cs-CZ" kern="1200" cap="none">
                <a:latin typeface="Times New Roman" panose="02020603050405020304"/>
                <a:ea typeface="+mn-ea"/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kern="1200" cap="none" dirty="0">
              <a:latin typeface="Times New Roman" panose="020206030504050203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1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buClrTx/>
              <a:defRPr/>
            </a:pPr>
            <a:fld id="{560808B9-4D1F-4069-9EB9-CD8802008F4E}" type="slidenum">
              <a:rPr lang="cs-CZ" sz="1800" kern="1200" smtClean="0">
                <a:solidFill>
                  <a:srgbClr val="307871"/>
                </a:solidFill>
                <a:latin typeface="Times New Roman" panose="02020603050405020304"/>
                <a:ea typeface="+mn-ea"/>
                <a:cs typeface="+mn-cs"/>
              </a:rPr>
              <a:t>‹#›</a:t>
            </a:fld>
            <a:endParaRPr lang="cs-CZ" sz="1800" kern="1200" dirty="0">
              <a:solidFill>
                <a:srgbClr val="307871"/>
              </a:solidFill>
              <a:latin typeface="Times New Roman" panose="02020603050405020304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6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335360" y="260650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1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pPr>
              <a:buClrTx/>
            </a:pPr>
            <a:r>
              <a:rPr lang="cs-CZ" altLang="cs-CZ" kern="1200">
                <a:latin typeface="Calibri" panose="020F0502020204030204"/>
                <a:ea typeface="+mn-ea"/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kern="1200" dirty="0"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1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buClrTx/>
            </a:pPr>
            <a:fld id="{560808B9-4D1F-4069-9EB9-CD8802008F4E}" type="slidenum">
              <a:rPr lang="cs-CZ" kern="1200" smtClean="0">
                <a:latin typeface="Calibri" panose="020F0502020204030204"/>
                <a:ea typeface="+mn-ea"/>
                <a:cs typeface="+mn-cs"/>
              </a:rPr>
              <a:t>‹#›</a:t>
            </a:fld>
            <a:endParaRPr lang="cs-CZ" kern="1200" dirty="0"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 panose="020F0502020204030204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 panose="020F0502020204030204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833020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285039" y="1828801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697039" y="-812800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833020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285039" y="1828801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697039" y="-812800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7"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553915" y="2029523"/>
            <a:ext cx="10964008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r>
              <a:rPr lang="cs-CZ" sz="3600" b="1" dirty="0">
                <a:solidFill>
                  <a:srgbClr val="D10202"/>
                </a:solidFill>
              </a:rPr>
              <a:t>Makroekonomie II</a:t>
            </a:r>
            <a:br>
              <a:rPr lang="cs-CZ" sz="3600" b="1" dirty="0">
                <a:solidFill>
                  <a:srgbClr val="D10202"/>
                </a:solidFill>
              </a:rPr>
            </a:br>
            <a:r>
              <a:rPr lang="cs-CZ" sz="3200" b="1" i="1" dirty="0">
                <a:solidFill>
                  <a:srgbClr val="D10202"/>
                </a:solidFill>
              </a:rPr>
              <a:t> Téma: Fiskální politika a veřejné rozpočty</a:t>
            </a:r>
            <a:br>
              <a:rPr lang="en-GB" sz="3200" b="1" i="1" dirty="0">
                <a:solidFill>
                  <a:srgbClr val="D10202"/>
                </a:solidFill>
              </a:rPr>
            </a:br>
            <a:br>
              <a:rPr lang="en-GB" sz="3200" b="1" i="1" dirty="0">
                <a:solidFill>
                  <a:srgbClr val="D10202"/>
                </a:solidFill>
              </a:rPr>
            </a:br>
            <a:br>
              <a:rPr lang="en-GB" sz="3200" b="1" i="1" dirty="0">
                <a:solidFill>
                  <a:srgbClr val="D10202"/>
                </a:solidFill>
              </a:rPr>
            </a:br>
            <a:r>
              <a:rPr lang="cs-CZ" sz="2800" b="1" dirty="0">
                <a:solidFill>
                  <a:srgbClr val="D10202"/>
                </a:solidFill>
              </a:rPr>
              <a:t>XMAK2</a:t>
            </a:r>
            <a:endParaRPr sz="2800"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972853" y="5555728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>
              <a:buClr>
                <a:srgbClr val="000000"/>
              </a:buClr>
              <a:buSzPts val="1800"/>
            </a:pPr>
            <a:r>
              <a:rPr lang="cs-CZ" b="1" kern="0" dirty="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Autor: doc. Ing. Magdaléna </a:t>
            </a:r>
            <a:r>
              <a:rPr lang="cs-CZ" b="1" kern="0" dirty="0" err="1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Drastichová</a:t>
            </a:r>
            <a:r>
              <a:rPr lang="cs-CZ" b="1" kern="0" dirty="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, Ph.D.</a:t>
            </a:r>
            <a:endParaRPr sz="1600" kern="0" dirty="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5943600" y="1703718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</a:pPr>
            <a:endParaRPr kern="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7229474" y="5604869"/>
            <a:ext cx="3989673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algn="r">
              <a:buClr>
                <a:srgbClr val="000000"/>
              </a:buClr>
              <a:buSzPts val="1800"/>
            </a:pPr>
            <a:r>
              <a:rPr lang="cs-CZ" b="1" kern="0" dirty="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2024</a:t>
            </a:r>
            <a:endParaRPr sz="1400" kern="0" dirty="0">
              <a:solidFill>
                <a:srgbClr val="000000"/>
              </a:solidFill>
              <a:latin typeface="Arial" panose="020B0604020202020204"/>
              <a:cs typeface="Arial" panose="020B0604020202020204"/>
              <a:sym typeface="Arial" panose="020B0604020202020204"/>
            </a:endParaRPr>
          </a:p>
          <a:p>
            <a:pPr algn="r">
              <a:buClr>
                <a:srgbClr val="000000"/>
              </a:buClr>
              <a:buSzPts val="1800"/>
            </a:pPr>
            <a:r>
              <a:rPr lang="cs-CZ" b="1" kern="0" dirty="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Olomouc</a:t>
            </a:r>
            <a:endParaRPr sz="1400" kern="0" dirty="0">
              <a:solidFill>
                <a:srgbClr val="000000"/>
              </a:solidFill>
              <a:latin typeface="Arial" panose="020B0604020202020204"/>
              <a:cs typeface="Arial" panose="020B0604020202020204"/>
              <a:sym typeface="Arial" panose="020B0604020202020204"/>
            </a:endParaRPr>
          </a:p>
          <a:p>
            <a:pPr>
              <a:buClr>
                <a:srgbClr val="000000"/>
              </a:buClr>
              <a:buSzPts val="1600"/>
            </a:pPr>
            <a:endParaRPr sz="1600" kern="0" dirty="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C9D2227C-6635-2C69-4FB7-7FF629446A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1EF863D4-442C-D422-8EA5-714CE3C610A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31076" y="1229710"/>
            <a:ext cx="11602086" cy="5110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Ricardova-Barroova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teorie vs. Tradiční teorie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Tradiční teorie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Růst rozpočtového schodku =&gt; snížení národních úspor =&gt; tlak na růst úrokové míry =&gt; apreciace domácí měny a snížení čistého vývozu. </a:t>
            </a:r>
          </a:p>
          <a:p>
            <a:pPr marL="628650" indent="-514350" algn="just">
              <a:buFont typeface="+mj-lt"/>
              <a:buAutoNum type="arabicPeriod" startAt="2"/>
            </a:pPr>
            <a:r>
              <a:rPr lang="cs-CZ" sz="2800" b="1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Ricardova-Barroova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teorie: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ke snížení národních úspor nedojde: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Růst rozpočtového schodku = nižší veřejné úspory, avšak zároveň snížení spotřeby =&gt; růst soukromých úspor. =&gt;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Pokles veřejných úspor – vyvážen zvýšením soukromých úspor.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=&gt; Nedojde k poklesu celkových národních úspor =&gt; nedojde ani ke snížení čistého vývozu.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667880BA-20A2-B2AC-0D72-8C4CB4BA8CC4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F44C50-B79E-7995-9E95-5B44F6DF6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76" y="517583"/>
            <a:ext cx="11860924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Rozpočtový schodek a agregátní poptávka - </a:t>
            </a:r>
            <a:r>
              <a:rPr lang="cs-CZ" sz="28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Ricardova-Barrova</a:t>
            </a:r>
            <a:r>
              <a:rPr lang="cs-CZ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teorie </a:t>
            </a:r>
          </a:p>
        </p:txBody>
      </p:sp>
    </p:spTree>
    <p:extLst>
      <p:ext uri="{BB962C8B-B14F-4D97-AF65-F5344CB8AC3E}">
        <p14:creationId xmlns:p14="http://schemas.microsoft.com/office/powerpoint/2010/main" val="25586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F68A060A-9C3A-C810-7591-EA8506C6D0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7C6CCEA8-F1EB-1A3D-21A4-CBB8B5545F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31076" y="1229710"/>
            <a:ext cx="11602086" cy="5110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85800" indent="-571500" algn="just">
              <a:buFont typeface="+mj-lt"/>
              <a:buAutoNum type="romanLcPeriod"/>
            </a:pPr>
            <a:r>
              <a:rPr lang="cs-CZ" sz="2800" b="1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NÁMITKY KRÁTKOZRAKOSTI: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když roste státní dluh, vláda může jeho splácení odkládat do daleké budoucnosti, která může fakticky přesáhnout délku lidského života.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Časový horizont rozhodování lidí vs. horizont splácení státního dluhu: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mnoho lidí – lhostejní k tomu, kdo bude splácet budoucí státní dluh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R. </a:t>
            </a:r>
            <a:r>
              <a:rPr lang="cs-CZ" sz="28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Barro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horizont rozhodování o spotřebě – delší než lidský život: lidé myslí na své potomky: potomci budou platit vyšší daně =&gt; více spoří a zanechávají jim dědictví.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Sama existence zanechávání dědictví =&gt;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rozhodování o spotřebě = mezigenerační záležitost;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i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Avšak fakt: že někteří lidé nemají děti, jiní nezanechávají dědictví. </a:t>
            </a:r>
          </a:p>
          <a:p>
            <a:pPr algn="just"/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832763B5-FABC-F127-3F92-481DB862F6A1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DBBAD3A-F752-73E6-D2F7-9F1B175C2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76" y="517583"/>
            <a:ext cx="11860924" cy="582554"/>
          </a:xfrm>
        </p:spPr>
        <p:txBody>
          <a:bodyPr>
            <a:noAutofit/>
          </a:bodyPr>
          <a:lstStyle/>
          <a:p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  <a:sym typeface="Calibri" panose="020F0502020204030204"/>
              </a:rPr>
              <a:t>Námitky proti </a:t>
            </a:r>
            <a:r>
              <a:rPr kumimoji="0" lang="cs-CZ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  <a:sym typeface="Calibri" panose="020F0502020204030204"/>
              </a:rPr>
              <a:t>Ricardové-Barroové</a:t>
            </a: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  <a:sym typeface="Calibri" panose="020F0502020204030204"/>
              </a:rPr>
              <a:t> teorii</a:t>
            </a:r>
            <a:endParaRPr lang="cs-CZ" sz="28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779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25124C86-2A59-C550-4A89-F2CD9DC76B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4CDDBF8B-8569-8FAE-67D2-3033033089F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31076" y="1229709"/>
            <a:ext cx="11602086" cy="5192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685800" indent="-571500" algn="just">
              <a:buFont typeface="+mj-lt"/>
              <a:buAutoNum type="romanLcPeriod" startAt="2"/>
            </a:pPr>
            <a:r>
              <a:rPr lang="cs-CZ" sz="2800" b="1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NÁMITKY PROTI PŘEDPOKLADU RACIONALITY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Lidé nemusí být tak racionální, že si uvědomí dopad dnešního růstu vládních výdajů na budoucí zvýšení daní;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Obhájci </a:t>
            </a:r>
            <a:r>
              <a:rPr lang="cs-CZ" sz="28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Ricardovy-Barroovy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teorii: odvolání na hypotézu racionálních očekávaní a na hypotézu životního cyklu spotřeby: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i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Když dnešní ekonomická obec široce akceptuje obě tyto hypotézy, proč by měla odmítat </a:t>
            </a:r>
            <a:r>
              <a:rPr lang="cs-CZ" sz="2800" b="1" i="1" dirty="0" err="1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Ricardovu</a:t>
            </a:r>
            <a:r>
              <a:rPr lang="cs-CZ" sz="2800" b="1" i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ekvivalenci, která je s nimi v naprostém souladu? </a:t>
            </a:r>
          </a:p>
          <a:p>
            <a:pPr algn="just"/>
            <a:r>
              <a:rPr lang="cs-CZ" sz="28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Ricardova-Barroova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teorie – výzva pro ekonomy, aby obě alternativy teorie testovali: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Zjistíme, která z nich popisuje realitu lépe =&gt; možno činit předpovědi o dopadech schodku veřejných rozpočtů na měnový kurz, čistý vývoz, domácí spotřebu aj. </a:t>
            </a:r>
          </a:p>
          <a:p>
            <a:pPr marL="685800" indent="-571500" algn="just">
              <a:buFont typeface="+mj-lt"/>
              <a:buAutoNum type="romanLcPeriod" startAt="2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571500" algn="just">
              <a:buFont typeface="+mj-lt"/>
              <a:buAutoNum type="romanLcPeriod" startAt="2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7B3152F5-40C0-B392-CED8-63378A0A54B4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0878544-D0B2-5F1E-8169-293F1243D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76" y="517583"/>
            <a:ext cx="11860924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Námitky proti </a:t>
            </a:r>
            <a:r>
              <a:rPr lang="cs-CZ" sz="2800" b="1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Ricardové-Barroové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teorii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13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D9460F79-DFAD-2AA3-E2AA-27CC8F1C9A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8DC1BA3C-7ADB-7181-52CD-1ED340C69C9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31076" y="1229709"/>
            <a:ext cx="11602086" cy="5192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Posuzování důsledků rozpočtového schodku podle tradiční teorie nebo podle </a:t>
            </a:r>
            <a:r>
              <a:rPr lang="cs-CZ" sz="28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Ricardovy-Barroovy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teorie: jisté je – schodky veřejných rozpočtů </a:t>
            </a: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vytěsňují soukromé výdaje. 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Tradiční teorie: rozpočtové schodky vytěsňují čistý vývoz 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cs-CZ" sz="2800" b="1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Ricardova-Barroova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teorie: vytěsňuji spotřebu. </a:t>
            </a:r>
          </a:p>
          <a:p>
            <a:pPr marL="628650" indent="-514350" algn="just">
              <a:buFont typeface="+mj-lt"/>
              <a:buAutoNum type="arabicPeriod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Schodek veřejných rozpočtů sám o sobě nemá vliv na výši AD s výjimkou krátkého období v režimu stabilního  měnového kurzu,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viz </a:t>
            </a:r>
            <a:r>
              <a:rPr lang="cs-CZ" sz="28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Mundell-Flemingův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model.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Rozpočtový schodek: zvýší AD jedině kdyby jej CB </a:t>
            </a:r>
            <a:r>
              <a:rPr lang="cs-CZ" sz="28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monetizovala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nakupováním vládních dluhopisů =&gt; </a:t>
            </a: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AD by fakticky nebyla zvýšená rozpočtovým schodkem, nýbrž růstem peněžní zásoby.</a:t>
            </a:r>
          </a:p>
          <a:p>
            <a:pPr marL="685800" indent="-571500" algn="just">
              <a:buFont typeface="+mj-lt"/>
              <a:buAutoNum type="romanLcPeriod" startAt="2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E89F5735-19AD-0F28-21CC-B4C77E029509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8E0668A-1D49-4124-975A-88E351459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76" y="517583"/>
            <a:ext cx="11860924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Námitky proti </a:t>
            </a:r>
            <a:r>
              <a:rPr lang="cs-CZ" sz="2800" b="1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Ricardové-Barroové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teorii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185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5728F0DB-FBD9-F4A1-B3FB-0C55614CD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C096F436-3768-CC14-189B-16E28345E6B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1124220"/>
            <a:ext cx="11602086" cy="5192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Dřívější názor: zvýšení vládních výdajů může zvýšit AD – rozšířený v dobách převládajících </a:t>
            </a: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systémů stabilních měnových kurzů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omezených mezinárodních toků kapitálu.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Vliv schodků veřejných rozpočtů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 na výši AD</a:t>
            </a:r>
            <a:r>
              <a:rPr lang="cs-CZ" sz="2800" b="1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avšak vliv na její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STRUKTURU: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Vládní výdaje vytěsňují soukromé výdaje =&gt; přesouvání výrobních zdrojů: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práce, přírodních zdrojů a kapitálu,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ze soukromých investičních projektů do veřejných projektů: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Vláda např. ze státního rozpočtu subvencuje jízdné v železniční dopravě, aby udržela poptávku po této dopravě a pracovní místa železničářů,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Avšak využívaní kapitálu, práce, pozemků =&gt; dané výrobní faktory nemohou byt použity pro poskytnutí možná hodnotnější výrobků / služeb jinde: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ALTERNATIVNÍ NÁKLADY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673EC0B0-A8F4-BF2E-A9D7-56581C3D29B9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0C7CD66-D8A2-3DA6-CC48-DBACCD343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76" y="517583"/>
            <a:ext cx="11860924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Námitky proti </a:t>
            </a:r>
            <a:r>
              <a:rPr lang="cs-CZ" sz="2800" b="1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Ricardové-Barroové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teorii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103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471BF73E-5F4E-869E-8073-D7F34E084A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E6B8F439-494D-B9DB-31DA-E76691EA223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1124220"/>
            <a:ext cx="11602086" cy="5216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685800" indent="-571500" algn="just">
              <a:buFont typeface="+mj-lt"/>
              <a:buAutoNum type="romanU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Vliv veřejných rozpočtů na AD;</a:t>
            </a:r>
          </a:p>
          <a:p>
            <a:pPr marL="685800" indent="-571500" algn="just">
              <a:buFont typeface="+mj-lt"/>
              <a:buAutoNum type="romanU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Vliv daní také na AS: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Výše zdanění determinuje motivace na straně nabídky — pracovitost, spořivost, investování, podnikavost =&gt; vliv na ekonomický růst.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Vysoká míra zdanění – motivace k daňovým únikům, k rozvoji šedé ekonomiky.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Avšak – ve většině vyspělých zemí – dnes podstatně vyšší daně než v minulosti: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Obhájci – ekonomové: moderní vyspělé ekonomiky – potřeba více veřejných statků</a:t>
            </a:r>
            <a:r>
              <a:rPr lang="cs-CZ" sz="2800" b="1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Základní veřejné statky: ochrana vlastnictví, bezpečnost, vzdělání, dopravní infrastruktura –  podpora ekonomického růstu. 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Avšak  vysoký podíl veřejného sektoru – vyšší zdanění =&gt; zpomalení ekonomického růstu – viz. </a:t>
            </a:r>
            <a:r>
              <a:rPr lang="cs-CZ" sz="2800" b="1" dirty="0" err="1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Lafferová</a:t>
            </a: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křivka.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2E601FD7-1190-CFDE-A02E-9C53BB32018F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72AE302-8E50-2DA1-D9A7-668AB8157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76" y="517583"/>
            <a:ext cx="11860924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Daně a ekonomický růst </a:t>
            </a:r>
          </a:p>
        </p:txBody>
      </p:sp>
    </p:spTree>
    <p:extLst>
      <p:ext uri="{BB962C8B-B14F-4D97-AF65-F5344CB8AC3E}">
        <p14:creationId xmlns:p14="http://schemas.microsoft.com/office/powerpoint/2010/main" val="70813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159DC4F9-3915-57DD-8CF7-3FF6A3C6FC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9FF57A9B-E05E-FE6C-4657-22C991785DA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1124220"/>
            <a:ext cx="11602086" cy="5216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Americký ekonom Arthur </a:t>
            </a:r>
            <a:r>
              <a:rPr lang="cs-CZ" sz="28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Laffer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(1974) zkonstruoval grafický model: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vztah mezi daňovými sazbami a daňovými výnosy.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NELINEÁRNÍ VZTAH – každé dodatečné zvýšení daňových sazeb představuje čím dál tím menší přírůstek příjmů státního rozpočtu. 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Nulové daňové sazby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 celkový příjem vlády z daní – nulový. 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Stoprocentní míra zdanění: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stát od svých občanů na daních rovněž nevybere žádné prostředky: nikdo by nebyl ochoten pracovat; vláda může jednorázově odčerpat veškeré finanční zdroje z ekonomiky, ale tím by již na trzích nemohla vznikat žádná hodnota, kterou by stát následně mohl zdanit. 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Optimální míra zdanění přinášející do státního rozpočtu nejvíce příjmů = někde mezi těmito dvěma krajními body.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2800" b="1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1B401AFD-8EFF-AB41-2BA7-5DCA420DFF95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00C5B80-3A31-F046-4672-41D253F3F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76" y="517583"/>
            <a:ext cx="11860924" cy="582553"/>
          </a:xfrm>
        </p:spPr>
        <p:txBody>
          <a:bodyPr>
            <a:noAutofit/>
          </a:bodyPr>
          <a:lstStyle/>
          <a:p>
            <a:r>
              <a:rPr lang="cs-CZ" sz="28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Lafferová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křivka</a:t>
            </a:r>
          </a:p>
        </p:txBody>
      </p:sp>
    </p:spTree>
    <p:extLst>
      <p:ext uri="{BB962C8B-B14F-4D97-AF65-F5344CB8AC3E}">
        <p14:creationId xmlns:p14="http://schemas.microsoft.com/office/powerpoint/2010/main" val="88640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288E0D3E-4C95-8B48-3453-6304B421BC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9D28B3F2-BA09-B03E-E1A0-85BC2DF1BCFC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2510AFE-3A6A-70D6-0350-392B252F7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76" y="517583"/>
            <a:ext cx="11860924" cy="582553"/>
          </a:xfrm>
        </p:spPr>
        <p:txBody>
          <a:bodyPr>
            <a:noAutofit/>
          </a:bodyPr>
          <a:lstStyle/>
          <a:p>
            <a:r>
              <a:rPr lang="cs-CZ" sz="28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Lafferová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křivka</a:t>
            </a:r>
          </a:p>
        </p:txBody>
      </p:sp>
      <p:pic>
        <p:nvPicPr>
          <p:cNvPr id="3" name="Picture 2" descr="A diagram of a point">
            <a:extLst>
              <a:ext uri="{FF2B5EF4-FFF2-40B4-BE49-F238E27FC236}">
                <a16:creationId xmlns:a16="http://schemas.microsoft.com/office/drawing/2014/main" id="{5856EB9B-0833-A624-0685-94FB9458D8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102"/>
            <a:ext cx="12192000" cy="665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652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7FD1B2C5-4171-24A4-8E68-E470A2FD1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4725EFE4-4102-3C21-DBA4-0D0EE76D5DF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1124220"/>
            <a:ext cx="11602086" cy="5350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Struktura daně z příjmu v ČR (2024):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Základní sazba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15 %: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aplikuje se na příjmy, které nepřekročí 48násobek průměrné měsíční mzdy (tzv. první daňové pásmo).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2024: tento limit – přibližně 1,94 mil. Kč ročně (161 000 Kč měsíčně).</a:t>
            </a:r>
          </a:p>
          <a:p>
            <a:pPr marL="628650" indent="-514350" algn="just">
              <a:buFont typeface="+mj-lt"/>
              <a:buAutoNum type="arabicPeriod" startAt="2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Sazba pro vyšší příjmy (solidární zvýšení)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23 %: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platí pro příjmy přesahující zmíněný limit (druhé daňové pásmo).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Výsledná daňová struktura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Prakticky jde o dvoupásmový systém: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První pásmo: 15 % na příjmy do limitu.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Druhé pásmo: 23 % na příjmy nad limit.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Daň z příjmu v ČR: není plně progresivní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 smyslu stupňovitých sazeb pro každou část příjmu: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Vyšší sazba (23 %): aplikována pouze na příjmy přesahující limit: vytváří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progresivní efekt pro vyšší příjmy.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9FEC55F3-04FE-E696-CF5A-8FC7611804B5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2DB4FBC-9A85-89FA-C32A-0C5C3FBC8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76" y="517583"/>
            <a:ext cx="11860924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Progresivita daně z příjmu:</a:t>
            </a:r>
          </a:p>
        </p:txBody>
      </p:sp>
    </p:spTree>
    <p:extLst>
      <p:ext uri="{BB962C8B-B14F-4D97-AF65-F5344CB8AC3E}">
        <p14:creationId xmlns:p14="http://schemas.microsoft.com/office/powerpoint/2010/main" val="98935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05BF36ED-3111-5FA3-B5D1-E6B6B40026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02425CC2-E25A-1529-E5B8-0C07466A8EC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1124220"/>
            <a:ext cx="11602086" cy="5350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Obhájci progresívní daně: subjekty s vyššími příjmy si mohou dovolit platit vyšší daně, avšak to platí i při lineárním zdanění.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Progresivní daň – nevýhodná: potlačuje motivace k práci, podnikání více než lineární: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Rozhodování člověka, zda vynaložit úsilí k získání dodatečného příjmu:  ne podle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PRŮMĚRNÉ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ale podle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MEZNÍ DAŇOVÉ SAZBY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Při progresivním zdanění = mezní daňová sazba – větší než průměrná daňová sazba: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Motivace k vyhýbaní se placení daní: subjekty riskují daňové úniky,  možné převádění činnosti do šedé ekonomiky =&gt; snížení daňového výnosu;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800" b="1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42D9D0B1-E84D-1F37-A16F-456451F16B1C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D7F0AE7-1ECF-884A-538D-7D8B09D26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76" y="517583"/>
            <a:ext cx="11860924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Progresivita daně z příjmu:</a:t>
            </a:r>
          </a:p>
        </p:txBody>
      </p:sp>
    </p:spTree>
    <p:extLst>
      <p:ext uri="{BB962C8B-B14F-4D97-AF65-F5344CB8AC3E}">
        <p14:creationId xmlns:p14="http://schemas.microsoft.com/office/powerpoint/2010/main" val="256746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58838" y="1100138"/>
            <a:ext cx="11674324" cy="5240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28650" indent="-514350" algn="just">
              <a:buFont typeface="+mj-lt"/>
              <a:buAutoNum type="arabicPeriod"/>
            </a:pPr>
            <a:r>
              <a:rPr lang="cs-CZ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Veřejné rozpočty v užším pojetí: </a:t>
            </a:r>
            <a:r>
              <a:rPr lang="cs-CZ" sz="2800" b="1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státní rozpočet a místní rozpočty –  rozpočty obcí a krajů. 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cs-CZ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Veřejné rozpočty v širším pojetí: </a:t>
            </a:r>
            <a:r>
              <a:rPr lang="cs-CZ" sz="2800" b="1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plus veřejné zdravotní pojištění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800" b="1" dirty="0"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800" b="1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Podíl veřejných rozpočtů na HDP v ČR: kolem </a:t>
            </a:r>
            <a:r>
              <a:rPr lang="cs-CZ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40–45 % HDP,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 závislosti na roce a ekonomické situaci: podíl vyjadřuje, jak velká část HDP je přerozdělována </a:t>
            </a:r>
            <a:r>
              <a:rPr lang="cs-CZ" sz="2800" b="1" dirty="0" err="1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prostř</a:t>
            </a:r>
            <a:r>
              <a:rPr lang="cs-CZ" sz="2800" b="1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veřejných financí.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Exploze veřejných výdajů po II. světové válce: vliv díla britského ekonoma </a:t>
            </a: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J. M. </a:t>
            </a:r>
            <a:r>
              <a:rPr lang="cs-CZ" sz="2800" b="1" dirty="0" err="1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Keynese</a:t>
            </a: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 ekonomy, politiky: </a:t>
            </a: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veřejné výdaje a rozpočtové schodky pomáhají vytvářet nová pracovní místa a snižovat nezaměstnanost.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800" b="1" dirty="0">
              <a:solidFill>
                <a:srgbClr val="FF0000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43350" y="517584"/>
            <a:ext cx="8096250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Veřejné rozpočty </a:t>
            </a:r>
            <a:endParaRPr lang="cs-CZ" sz="28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5B25F7B7-239B-D40D-C24C-D9CCE1DFBC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F8AF07C4-9CF4-E5EF-F8F1-BB2CC3DE990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1124220"/>
            <a:ext cx="11602086" cy="5350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 neprospěch progresivity: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bohatší subjekty – lepší příležitosti k obcházení daňových povinností: lepší daňoví poradci, způsoby snížení daňového základu, ukrytí příjmů do nákladů, část příjmu ve formě nepeněžních požitků (nepodléhají zdanění – např. podniková auta).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Studie – po snížení daňové progrese – zvýšení placení daní hlavně u bohatších subjektů.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sz="2800" b="1" dirty="0">
              <a:solidFill>
                <a:schemeClr val="tx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 prospěch progresivity: </a:t>
            </a: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AUTOMATICKÝ STABILIZÁTOR: 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pomáhá zmírnit výkyvy v ekonomice = jeho důležitá výhoda v kontextu fiskální politiky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CE943D77-377F-422F-8314-58981AF91586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DA3B68-B494-A305-7154-345A8D6B3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76" y="517583"/>
            <a:ext cx="11860924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Progresivita daně z příjmu:</a:t>
            </a:r>
          </a:p>
        </p:txBody>
      </p:sp>
    </p:spTree>
    <p:extLst>
      <p:ext uri="{BB962C8B-B14F-4D97-AF65-F5344CB8AC3E}">
        <p14:creationId xmlns:p14="http://schemas.microsoft.com/office/powerpoint/2010/main" val="510598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C860D0A2-005E-C1A9-FCC3-6FBA764CD5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0F4A4600-1461-58C9-1C43-93C65E430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1124220"/>
            <a:ext cx="11602086" cy="5350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Daně z příjmu </a:t>
            </a: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příliš viditelné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jejich zvyšování –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nepopulární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tendence politiků k daním, které dobře viditelné nejsou — k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nepřímým daním:  daň z přidané hodnoty, spotřební daně;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Pojistné na povinné sociální a zdravotní pojištění – také daní: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Větší část odvádí za své zaměstnavatel, lidé o tom často nevědí.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571500" algn="just">
              <a:buFont typeface="+mj-lt"/>
              <a:buAutoNum type="romanUcPeriod"/>
            </a:pP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Sklon politiků především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ZVYŠOVAT VEŘEJNÉ VÝDAJE: </a:t>
            </a: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nejrůznějších veřejných projektů =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POPULÁRNÍ POLITIKA – </a:t>
            </a: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kupování volebních hlasů.</a:t>
            </a:r>
          </a:p>
          <a:p>
            <a:pPr marL="685800" indent="-571500" algn="just">
              <a:buFont typeface="+mj-lt"/>
              <a:buAutoNum type="romanUcPeriod"/>
            </a:pP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Vlády – také pod tlakem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ZÁJMOVÝCH SKUPIN</a:t>
            </a: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snaha získat zdroje státního rozpočtu ve svůj prospěch. </a:t>
            </a:r>
          </a:p>
          <a:p>
            <a:pPr marL="685800" indent="-571500" algn="just">
              <a:buFont typeface="+mj-lt"/>
              <a:buAutoNum type="romanU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STÁTNÍ BYROKRACIE </a:t>
            </a: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také důležitá role: samovolná tendencí k bujení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=&gt; </a:t>
            </a: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zvyšuje nároky na státní rozpočet.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=&gt; =&gt; =&gt;</a:t>
            </a:r>
            <a:endParaRPr lang="cs-CZ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 důvodů nezadržitelného růstu veřejných výdajů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vlády pod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tlakem zvyšovat daně.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veřejných výdajů – možno financovat půjčkami, avšak veřejný dluh nemůže narůstat donekonečna.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7AFA233C-9A8A-3034-E929-C156C74CCB8F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21B076A-8650-FB51-E18A-7AC2B138D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76" y="517583"/>
            <a:ext cx="11860924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Daně a ekonomický růst </a:t>
            </a:r>
          </a:p>
        </p:txBody>
      </p:sp>
    </p:spTree>
    <p:extLst>
      <p:ext uri="{BB962C8B-B14F-4D97-AF65-F5344CB8AC3E}">
        <p14:creationId xmlns:p14="http://schemas.microsoft.com/office/powerpoint/2010/main" val="6450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1534332C-9A75-297B-0AC2-82F450AD6D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2078BAED-A685-EC54-A6A0-F0D7AAEC194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966182"/>
            <a:ext cx="11602086" cy="5350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Přerozdělování obrovských sum peněz přes státní rozpočet – běžná praxe vlád na celém světě: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Spleť sociálních a subvenčních programů: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Označované jako: „sociální politika”, „podpora malého a středního podnikání“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„Přerozdělování“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— drahé už jen proto, že administrace přerozdělovacích programů vyžaduje velký počet úředníků.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APLIKACE: ROVNÁ DAŇ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Nedostatky PROGRESIVNÍ DANĚ =&gt; diskuse o ROVNÉ DANI: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Koncept rovné daně (</a:t>
            </a:r>
            <a:r>
              <a:rPr lang="cs-CZ" sz="2800" b="1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flat</a:t>
            </a:r>
            <a:r>
              <a:rPr lang="cs-CZ" sz="2800" b="1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tax)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– rozpracován 80. let: </a:t>
            </a: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ekonomové Robert </a:t>
            </a:r>
            <a:r>
              <a:rPr lang="cs-CZ" sz="2800" b="1" dirty="0" err="1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Hall</a:t>
            </a: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 Alvin </a:t>
            </a:r>
            <a:r>
              <a:rPr lang="cs-CZ" sz="2800" b="1" dirty="0" err="1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Rabushka</a:t>
            </a: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rovná daň =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lineární daňová sazba – všechny příjmy bez ohledu na jejich výši – zdaněny stejnou sazbou: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Odstranění daňové progrese sníží daňovou sazbu =&gt; motivace k ekonomické aktivitě.  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3AD6763A-048E-E038-1D41-D0C257A56326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FE383A6-1BC6-B049-C2DD-6E7862AC0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972" y="383628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Daně a ekonomický růst </a:t>
            </a:r>
          </a:p>
        </p:txBody>
      </p:sp>
    </p:spTree>
    <p:extLst>
      <p:ext uri="{BB962C8B-B14F-4D97-AF65-F5344CB8AC3E}">
        <p14:creationId xmlns:p14="http://schemas.microsoft.com/office/powerpoint/2010/main" val="4206127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F5F3FCC1-E5D2-C48C-9490-9FB9AE1801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50EECBB1-1D34-CFB3-C376-C259357F528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966182"/>
            <a:ext cx="11602086" cy="5350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Projekty rovné daně: zahrnují kromě lineární daňové sazby rušení všech / většiny odpočitatelných položek a daňových ulev: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dnešně daňové systémy – intenzívně využívají.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=&gt; rozšíření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daňového základu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– umožní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snížit daňovou sazbu. 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Vzorec pro výpočet daně: </a:t>
            </a:r>
          </a:p>
          <a:p>
            <a:pPr marL="114300" indent="0" algn="ctr">
              <a:buNone/>
            </a:pPr>
            <a:r>
              <a:rPr lang="cs-CZ" sz="35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 = t*Z,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 – daň,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 – daňová sazba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 – základ, ze kterého je daň vyměřována.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Vláda může získat stejnou daň, když sníží daňovou sazbu </a:t>
            </a:r>
            <a:r>
              <a:rPr lang="cs-CZ" sz="2800" b="1" i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 zároveň zvětší daňový základ </a:t>
            </a:r>
            <a:r>
              <a:rPr lang="cs-CZ" sz="2800" b="1" i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0EC30FCF-8E43-A30E-F0E0-B9AB3BD2E9ED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770043F-E598-8FC0-1991-7D0210626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972" y="383628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APLIKACE: ROVNÁ DAŇ </a:t>
            </a:r>
          </a:p>
        </p:txBody>
      </p:sp>
    </p:spTree>
    <p:extLst>
      <p:ext uri="{BB962C8B-B14F-4D97-AF65-F5344CB8AC3E}">
        <p14:creationId xmlns:p14="http://schemas.microsoft.com/office/powerpoint/2010/main" val="3677292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18139D0E-E8AF-C2C8-FB4A-68FB2FE4C5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85CDDF65-9ACE-9C20-9E29-9570A181879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966182"/>
            <a:ext cx="11602086" cy="5350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Zvýšení daňového základu a současné snížení daňové sazby posiluje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motivace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lidí na straně nabídky, tj. motivace vynakládat větší pracovní úsilí, investovat, podnikat.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Motivace – ovlivněny dodatečným čistým výdělkem: nejvíce závisí na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mezní daňové sazbě.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Zrušení odpočitatelných položek a daňových ulev: zjednodušení daňového systému =&gt; jeho zlevnění pro daňové poplatníky i vládu =&gt;zmenšení prostoru pro daňové úniky: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ROVNÁ DAŇ = zbavení možnosti dělat „daňovou politiku“: zvýhodňovat skupiny daňových poplatníků na úkor jiných.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3139F7B3-A346-0AC5-0580-4553F744B4AB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B079B6B-44E5-8D12-E787-82DA6F8E4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972" y="383628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APLIKACE: ROVNÁ DAŇ 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24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07AFE838-AC36-FFFF-45FC-F124870480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B9C8D0CD-5F73-FDAB-684A-66A5746DB61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966182"/>
            <a:ext cx="11602086" cy="5350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Globalizovaný svět: rychlý a volný pohyb kapitálu ze země do země =&gt; tok kapitálu do zemí s nízkými daněmi.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=&gt; vlády pod tlakem: budou-li zatěžovat kapitál vysokými daněmi – uteče do zahraničí. </a:t>
            </a:r>
          </a:p>
          <a:p>
            <a:pPr marL="685800" indent="-571500" algn="just">
              <a:buFont typeface="+mj-lt"/>
              <a:buAutoNum type="romanUcPeriod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Omezená mezinárodní pohyblivost kapitálu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 minulosti – regulace =&gt; vlády tolik nepociťovali.</a:t>
            </a:r>
          </a:p>
          <a:p>
            <a:pPr marL="685800" indent="-571500" algn="just">
              <a:buFont typeface="+mj-lt"/>
              <a:buAutoNum type="romanUcPeriod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Vysoká mezinárodní pohyblivost kapitálu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 současnosti =&gt; daňová konkurence mezi zeměmi: nízké daně =&gt; více kapitálu.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Daňová konkurence vede k snižování daní ze zisků firem.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Lákaní kapitálu – také jinými daňovými i nedaňovými zvýhodněními včetně „daňových prázdnin”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60CFF9F3-7285-F5E8-5CFA-3EC04CA84F3F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9C1D52-2295-6D2E-2030-D7170F418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972" y="383628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APLIKACE: DAŇOVÁ KONKURENCE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52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53AD36D4-25F0-5B0E-802D-C5A330FFA1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D05F7F80-FE6C-0C61-A9AC-40469206839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966182"/>
            <a:ext cx="11602086" cy="5350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Odpůrci daňové konkurence – snaha potlačit ji dohodami o daňové harmonizaci; podle nich – tlak na snižování dání ze zisků se nebude promítat ani tak do snižování vládních výdajů – ale spíše do zvyšování daní z mezd: stát musí daně někde vybrat a práce není tak pohyblivá jako kapitál. 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Nejvíce – snahy v Evropské unii: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Úsilí o daňovou harmonizaci: naráží na neochotu vlád vzdát se suverenity nad svými daněmi.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Úsilí o udržení kapitálu – také motivace pro vlády zlepšovat právní prostředí pro podnikání. 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DB8A0982-3D8C-1E90-BD6E-6C9B6F0798AD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180D397-FF7C-34EA-30DD-E2A06073A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972" y="383628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APLIKACE: DAŇOVÁ KONKURENCE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02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559B9BF5-E0AE-7F65-C1E3-982A5FC287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BB14094C-11C1-CA60-F030-62A19038C4D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966182"/>
            <a:ext cx="11602086" cy="5350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vzniká kumulací schodků veřejných rozpočtů.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Příčiny veřejného dluhu a schodků veřejných rozpočtů: příliš velké výdaje vlády a samosprávních celků (obce a kraje), které nejsou kryty zvýšením daní: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Proč? Veřejné výdaje = politicky populární; zvyšování daní = politicky nepopulární;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 existencí veřejného dluhu: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více </a:t>
            </a: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důvody politické </a:t>
            </a: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než </a:t>
            </a: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ekonomické, sociální</a:t>
            </a: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či jiné důvody: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Viz také </a:t>
            </a: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CYKLICKÝ</a:t>
            </a: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vs. </a:t>
            </a: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STRUKTURÁLNÍ DEFICIT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Dříve – schodky veřejných rozpočtů zdůvodňovaný především jako nástroj stimulace agregátní poptávky a zvyšování zaměstnanosti = Keynesovský přístup. </a:t>
            </a:r>
          </a:p>
          <a:p>
            <a:pPr algn="just"/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Důsledky veřejného dluhu: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Veřejný dluh = břemeno, které dnešní generace odkazují generacím budoucím.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záleží však, kterou teorii použijeme k vysvětleni vztahu mezi schodkem veřejných rozpočtů a agregátní poptávkou. 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B095DA45-95E1-0849-B542-E569B3E71033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54560C-F083-2CE8-6D79-9090A0F62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972" y="383628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Veřejný dluh 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450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86A16381-9B08-C485-D506-FBEA6D342E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FCD9AD77-83C0-DDCA-BC74-50C2A33A47C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966182"/>
            <a:ext cx="11602086" cy="5350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628650" indent="-514350" algn="just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Tradiční teorie: 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Rozpočtový schodek vytěsňuje čistý vývoz. </a:t>
            </a:r>
          </a:p>
          <a:p>
            <a:pPr algn="just"/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Předpoklad: </a:t>
            </a: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růst veřejného dluhu v zásadě neovlivňuje spotřebu dnešní generace.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Veřejný dluh se z velké části mění v zahraniční dluh: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Není nutné, aby cizinci nakupovali přímo vládní dluhopisy. Růst úrokové míry – rychlý přenos i na růst míry výnosu z ostatních cenných papírů (= blízké substituty)</a:t>
            </a:r>
            <a:r>
              <a:rPr lang="cs-CZ" sz="32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=&gt; cizinci mohou nakupovat i dluhopisy soukromých firem. </a:t>
            </a:r>
            <a:endParaRPr lang="cs-CZ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cs-CZ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514350" algn="just">
              <a:buFont typeface="+mj-lt"/>
              <a:buAutoNum type="arabicPeriod" startAt="2"/>
            </a:pPr>
            <a:r>
              <a:rPr lang="cs-CZ" b="1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Ricardova-Barroova</a:t>
            </a:r>
            <a:r>
              <a:rPr lang="cs-CZ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teorie: </a:t>
            </a: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břemeno veřejného dluhu nedopadne na budoucí generace, ale na dnešní generaci: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Dobrovolné rozhodnutí lidí nést břemeno dluhu </a:t>
            </a: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snížením své spotřeby</a:t>
            </a: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666840C8-BEC9-C395-D80F-7EA2422501A8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B7014F9-4D87-DF0E-13C4-4347F5EDD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972" y="383628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Veřejný dluh 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1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7719EEA0-07D3-5FB7-A525-13BB756FB8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D9C03F0D-027D-E9AF-6BCB-0588DFF583F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966182"/>
            <a:ext cx="11602086" cy="5350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/>
            <a:r>
              <a:rPr lang="cs-CZ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Problém pro společnost i pro samotnou vládu.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Bez ohledu na koho dopadne.</a:t>
            </a:r>
          </a:p>
          <a:p>
            <a:pPr algn="just"/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Vláda se dostane pod tlak veřejnosti, aby jej snížila / zabránila jeho růstu. </a:t>
            </a:r>
          </a:p>
          <a:p>
            <a:pPr algn="just"/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Největší problém: vlády zabudují do státního rozpočtu výdajové programy, které pak neodkáží odbourat.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Sociální, dotační programy apod. – „</a:t>
            </a: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výdaje se záklopkou</a:t>
            </a: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“ – snadné je zavést, téměř nemožné je zrušit: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Vláda – do konfliktu se zájmovými skupinami, rozzlobí voliče. </a:t>
            </a:r>
            <a:r>
              <a:rPr lang="cs-CZ" sz="32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Snaha o reformu veřejných financí </a:t>
            </a: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– velký problém.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252E6564-49EA-4544-2C53-B027379E5526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33AB6E7-4006-2B76-2F38-1D3A14B52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972" y="383628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Veřejný dluh 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23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58838" y="1100137"/>
            <a:ext cx="11674324" cy="5355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3600" b="1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Zvětšující se podíl veřejného sektoru: podíl veřejných rozpočtů na HDP se ve většině zemí EU v poválečném období postupně zvyšoval: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6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odraz růstu role státu v ekonomice, zejména v oblasti sociálního zabezpečení, zdravotnictví, vzdělávání a dalších veřejných služeb. 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36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Ani Velká Británie, země s liberálními tradicemi, se neubránila obecnému trendu růstu hospodářské váhy státu.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36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 startAt="2"/>
            </a:pPr>
            <a:endParaRPr lang="cs-CZ" sz="36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 startAt="2"/>
            </a:pPr>
            <a:endParaRPr lang="cs-CZ" sz="36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 startAt="2"/>
            </a:pPr>
            <a:endParaRPr lang="cs-CZ" sz="36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43350" y="517584"/>
            <a:ext cx="8096250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Veřejné rozpočty </a:t>
            </a:r>
            <a:endParaRPr lang="cs-CZ" sz="28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A61551A2-DB76-1FA1-2FC4-A90DCAD29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A66729CB-27E7-E9FC-26FF-277831E80FC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966182"/>
            <a:ext cx="11602086" cy="5350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algn="just"/>
            <a:r>
              <a:rPr lang="cs-CZ" sz="36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Radikální reformy veřejných financí: fiskální reformy v 90. letech – Nizozemsko, Švédsko – pod tlakem požadovaných kritérií EU: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36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DEFICIT VEŘEJNÝCH ROZPOČTŮ: 3% HDP / VEŘEJNÝ DLUH: 60 % HDP.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36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6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Reformy ve Švédsku a v Nizozemsku: důkaz, že veřejný sektor nemusí být přebujelý, veřejné finance nemusejí trpět chronickými schodky, veřejný dluh nemusí nevyhnutelně růst. 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80F6B6B5-16C8-32B6-A245-8C811D5BFC8D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8FD8FC1-E4A6-A7B9-96A3-8BA51CAC5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972" y="383628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Veřejný dluh – příklady reforem 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43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8ED9AC75-50FB-91F1-37BF-CFE99E55C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8FEAAA07-7A6C-F23A-61DB-5CD5B79C0E5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1407966"/>
            <a:ext cx="11602086" cy="4932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628650" indent="-514350" algn="just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CYKLICKÝ DEFICIT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Definice: část rozpočtového deficitu, která vzniká </a:t>
            </a:r>
            <a:r>
              <a:rPr lang="cs-CZ" sz="24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vlivem ekonomického cyklu: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Ekonomika v recesi: příjmy státního rozpočtu (např. daně) klesají a výdaje (např. sociální dávky) rostou, což způsobuje cyklický deficit.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Naopak v období ekonomického růstu: může se snižovat, dokonce přeměnit v přebytek.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Je dočasný a odráží aktuální ekonomické podmínky.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sz="24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514350" algn="just">
              <a:buFont typeface="+mj-lt"/>
              <a:buAutoNum type="arabicPeriod" startAt="2"/>
            </a:pPr>
            <a:r>
              <a:rPr lang="cs-CZ" sz="24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STRUKTURÁLNÍ DEFICIT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Definice: Tato část deficitu není ovlivněna hospodářským cyklem, ale strukturou rozpočtové politiky.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Dlouhodobá „vada“ rozpočtu, kdy jsou vládní výdaje trvale vyšší než příjmy, i pokud je ekonomika </a:t>
            </a:r>
            <a:r>
              <a:rPr lang="cs-CZ" sz="24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 optimální fázi cyklu: v potenciálním produktu.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Považován za systémový problém a odráží špatné nastavení fiskální politiky, například příliš vysoké mandatorní výdaje nebo nedostatečné příjmy.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E08DDD2D-3AF9-055D-E052-38DCF0A79F39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8069AD1-93A8-209D-14EF-B81ACE4E9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581" y="801329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Cyklický deficit vs. Strukturální deficit státního rozpočtu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21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F161EB8D-08B9-D100-7F42-B18A5C2094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0A1CB4D2-945F-BE04-62A6-FEF457A2E8D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1407966"/>
            <a:ext cx="11602086" cy="490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algn="just"/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Velikosti v České republice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Cyklický deficit v ČR:</a:t>
            </a:r>
          </a:p>
          <a:p>
            <a:pPr algn="just"/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 době ekonomických krizí: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pandemie COVID-19 (2020), globální finanční krize: cyklický deficit se výrazně zvyšoval: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pokles daňových příjmů a nárůst vládních výdajů, např. na podporu ekonomiky a domácností.</a:t>
            </a:r>
          </a:p>
          <a:p>
            <a:pPr marL="628650" indent="-514350" algn="just">
              <a:buFont typeface="+mj-lt"/>
              <a:buAutoNum type="arabicPeriod"/>
            </a:pPr>
            <a:endParaRPr lang="cs-CZ" sz="24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514350" algn="just">
              <a:buFont typeface="+mj-lt"/>
              <a:buAutoNum type="arabicPeriod" startAt="2"/>
            </a:pPr>
            <a:r>
              <a:rPr lang="cs-CZ" sz="24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Strukturální deficit v ČR:</a:t>
            </a:r>
          </a:p>
          <a:p>
            <a:pPr algn="just"/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Dlouhodobý problém ČR: zejména kvůli </a:t>
            </a:r>
            <a:r>
              <a:rPr lang="cs-CZ" sz="24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vysokým mandatorním výdajům: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důchody a zdravotní péče, a nedostatečné daňové příjmy.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2023: vládní fiskální politika opakovaně kritizována za nedostatek reformních opatření ke snížení strukturálního deficitu.</a:t>
            </a:r>
          </a:p>
          <a:p>
            <a:pPr marL="628650" indent="-514350" algn="just">
              <a:buFont typeface="+mj-lt"/>
              <a:buAutoNum type="arabicPeriod"/>
            </a:pPr>
            <a:endParaRPr lang="cs-CZ" sz="24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Důležitý rozdíl: Strukturální deficit vyžaduje reformy (např. snížení výdajů nebo zvýšení příjmů), zatímco cyklický deficit se obvykle vyrovnává přirozeně s oživením ekonomiky.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962DDE4F-E78F-5250-DD26-E4010540DCC1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39E5980-E1CC-5BF2-FC1C-F0F01B244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581" y="825412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Cyklický deficit vs. Strukturální deficit státního rozpočtu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06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33812FE4-4974-2B52-635A-66567406A5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285AFD08-3DE1-228E-3523-C775583915E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1407966"/>
            <a:ext cx="11602086" cy="490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 Jaký je rozdíl mezi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příjmy a výdaji rozpočtu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lze rozlišit podle toho, co je zahrnuto do výpočtu. 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Tato kategorizace – pomáhá pochopit, jak je se státním rozpočtem hospodařeno a co ovlivňuje jeho výsledek: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NOMINÁLNÍ (CELKOVÉ) SALDO: rozdíl mezi celkovými příjmy a výdaji státního rozpočtu.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Zahrnuje</a:t>
            </a:r>
          </a:p>
          <a:p>
            <a:pPr marL="685800" indent="-571500" algn="just">
              <a:buFont typeface="+mj-lt"/>
              <a:buAutoNum type="romanU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všechny příjmy: daně, poplatky, dividendy státních podniků;</a:t>
            </a:r>
          </a:p>
          <a:p>
            <a:pPr marL="685800" indent="-571500" algn="just">
              <a:buFont typeface="+mj-lt"/>
              <a:buAutoNum type="romanU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všechny výdaje: platy státních zaměstnanců, důchody, investice, obsluha dluhu.</a:t>
            </a:r>
          </a:p>
          <a:p>
            <a:pPr algn="just"/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1BD6F736-C9AA-5FFA-E85E-616F8758F4E3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1DF90B9-2F09-6B5B-A91D-2AFB6965A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581" y="825412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Typy sald státního rozpočtu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601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70F0D338-249B-90B2-A777-F2FE939C0F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949ADD35-C48B-B792-4E5D-B34F0A55857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1407966"/>
            <a:ext cx="11602086" cy="490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28650" indent="-514350" algn="just">
              <a:buFont typeface="+mj-lt"/>
              <a:buAutoNum type="arabicPeriod" startAt="2"/>
            </a:pP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PRIMÁRNÍ SALDO: saldo po odečtení úroků z veřejného dluhu.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Vypočet: rozdíl mezi příjmy a výdaji, ale </a:t>
            </a:r>
            <a:r>
              <a:rPr lang="cs-CZ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bez zahrnutí nákladů na obsluhu dluhu (tj. placení úroků).</a:t>
            </a:r>
          </a:p>
          <a:p>
            <a:pPr algn="just"/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Význam: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Ukazuje, jak by si vláda vedla, kdyby nemusela splácet úroky z již existujícího dluhu.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Pokud je primární saldo kladné: vláda pokrývá své běžné výdaje příjmy, ale deficit může vzniknout kvůli úrokům.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5AB5E6A3-8D2A-F299-9C9F-34E8C91E22B8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23133E8-DFCC-16D7-15AF-5FEB6DEEF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581" y="825412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Typy sald státního rozpočtu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76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46F1DBBB-AAAD-B7F2-41E9-FAA6386D18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B1919D1B-124E-D83E-9DA7-770F67E25F2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1407966"/>
            <a:ext cx="11602086" cy="490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628650" indent="-514350" algn="just">
              <a:buFont typeface="+mj-lt"/>
              <a:buAutoNum type="arabicPeriod" startAt="3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STRUKTURÁLNÍ SALDO: odhaduje rozdíl mezi příjmy a výdaji po očištění o vliv hospodářského cyklu.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 období recese: nominální deficit vyšší kvůli nižším daňovým příjmům = cyklický deficit.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Strukturální saldo toto očišťuje a ukazuje, jak by rozpočet vypadal při "normálních" hospodářských podmínkách.</a:t>
            </a:r>
          </a:p>
          <a:p>
            <a:pPr algn="just"/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Význam: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Identifikuje dlouhodobou udržitelnost veřejných financí.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Vysoký strukturální deficit: problém je systémový a vyžaduje reformy, např. snížení výdajů nebo zvýšení příjmů.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4A333D24-212C-4B62-435A-FA1A34F3ACA4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70E231A-E931-E1F1-58C7-36C5B1194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581" y="825412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Typy sald státního rozpočtu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494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6DBEC60E-213C-3EC5-25DC-C04F9D34F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7DF9AD04-311E-56D0-C5B9-5B18E6CEBAE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1407966"/>
            <a:ext cx="11602086" cy="490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628650" indent="-514350" algn="just">
              <a:buFont typeface="+mj-lt"/>
              <a:buAutoNum type="arabicPeriod" startAt="4"/>
            </a:pPr>
            <a:r>
              <a:rPr lang="cs-CZ" sz="36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CYKLICKÉ SALDO: část salda, která je způsobena vlivem hospodářského cyklu.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6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Vypočet: rozdíl mezi nominálním a strukturálním saldem.</a:t>
            </a:r>
          </a:p>
          <a:p>
            <a:pPr marL="685800" indent="-571500" algn="just">
              <a:buFont typeface="+mj-lt"/>
              <a:buAutoNum type="romanUcPeriod"/>
            </a:pPr>
            <a:r>
              <a:rPr lang="cs-CZ" sz="36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 období recese </a:t>
            </a:r>
            <a:r>
              <a:rPr lang="cs-CZ" sz="36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vláda často zaznamenává nižší daňové příjmy a vyšší výdaje (např. na nezaměstnanost), což vytváří cyklický deficit.</a:t>
            </a:r>
          </a:p>
          <a:p>
            <a:pPr marL="685800" indent="-571500" algn="just">
              <a:buFont typeface="+mj-lt"/>
              <a:buAutoNum type="romanUcPeriod"/>
            </a:pPr>
            <a:r>
              <a:rPr lang="cs-CZ" sz="36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 období expanze </a:t>
            </a:r>
            <a:r>
              <a:rPr lang="cs-CZ" sz="36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mohou být daňové příjmy vyšší a výdaje na dávky nižší, což zlepšuje cyklické saldo.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E210523B-EF64-253E-E81C-BC834E40B369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4AAEC8-9C98-ACA0-3E59-E1B62956B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581" y="825412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Typy sald státního rozpočtu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35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C04A8A79-191F-165B-DD82-BF4E223181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88BC803B-CEB1-DD4F-7851-7E3B82F5FE6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1407966"/>
            <a:ext cx="11602086" cy="490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/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0358C436-825F-036A-887B-64C0C3CA925D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8FC7703-0A5D-28CE-19FB-04827616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7126" y="368212"/>
            <a:ext cx="8714874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Typy sald státního rozpočtu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41C402-6256-8D1E-3B36-850480B0AE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506" y="1545055"/>
            <a:ext cx="11887103" cy="448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34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D69F3B19-E4B1-641D-35D3-4FA01F26E4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355849C7-8062-3E39-BD25-01DF891F562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1684965"/>
            <a:ext cx="11602086" cy="4631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28650" indent="-514350" algn="just">
              <a:buFont typeface="+mj-lt"/>
              <a:buAutoNum type="arabi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Nominální saldo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je nejširší a nejčastěji používané.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Primární saldo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je důležité pro hodnocení, jak vláda spravuje své běžné finance.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Strukturální saldo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ukazuje systémovou kondici státních financí.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Cyklické saldo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odráží dopad hospodářského cyklu.</a:t>
            </a:r>
          </a:p>
          <a:p>
            <a:pPr marL="628650" indent="-514350" algn="just">
              <a:buFont typeface="+mj-lt"/>
              <a:buAutoNum type="arabicPeriod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Každý typ salda poskytuje </a:t>
            </a: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jiný pohled na hospodaření státu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jejich společná analýza je klíčová pro </a:t>
            </a: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efektivní fiskální politiku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15EC0E37-56D3-2932-A01A-66413BADD577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1D96DDA-6BBC-7E15-F337-8D582653E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581" y="825412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Typy sald státního rozpočtu - shrnutí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971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1DFDB3BE-5779-EAA2-5286-5A1DD8D27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53E7513F-065B-61AD-1BC5-99197832458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1407966"/>
            <a:ext cx="11602086" cy="490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Závisí na ekonomické situaci země, přístupu k domácím a zahraničním finančním trhům a politických prioritách.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Udržitelné financování – klíčové: nadměrné zadlužení vede k hospodářským problémům –  inflace, zvýšení úrokových sazeb, ztráta důvěry investorů…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Domácí financování:</a:t>
            </a:r>
          </a:p>
          <a:p>
            <a:pPr marL="685800" indent="-571500" algn="just">
              <a:buFont typeface="+mj-lt"/>
              <a:buAutoNum type="romanUcPeriod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Vydávání státních dluhopisů: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Vláda prodává dluhopisy domácím investorům (např. bankám, firmám nebo občanům). Státní dluhopisy = považovány za bezpečné investice s nízkým rizikem.</a:t>
            </a:r>
          </a:p>
          <a:p>
            <a:pPr marL="685800" indent="-571500" algn="just">
              <a:buFont typeface="+mj-lt"/>
              <a:buAutoNum type="romanUcPeriod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Půjčky od domácích bank: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Vláda si půjčuje přímo od komerčních bank v zemi.</a:t>
            </a:r>
          </a:p>
          <a:p>
            <a:pPr marL="685800" indent="-571500" algn="just">
              <a:buFont typeface="+mj-lt"/>
              <a:buAutoNum type="romanUcPeriod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Využití rezerv: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Pokud má vláda přebytečné finanční rezervy z minulých let, může je použít na pokrytí deficitu.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EBAAD23B-3CC9-2EC7-28E2-8602E4A946BC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CEE9BEA-2E1E-86AE-FB92-5A3C2B7BC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581" y="825412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Způsoby financování vládního dluhu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773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58838" y="1100137"/>
            <a:ext cx="11674324" cy="5355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TRADIČNÍ TEORIE: veřejné výdaje / daně: dva protichůdné účinky na AD: </a:t>
            </a:r>
            <a:r>
              <a:rPr lang="cs-CZ" sz="24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MULTIPLIKAČNÍ EFEKT </a:t>
            </a: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4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EFEKT VYTĚSŇOVÁNÍ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Model malé otevřené ekonomiky – vhodný pro ekonomiku ČR.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Krátké období – </a:t>
            </a:r>
            <a:r>
              <a:rPr lang="cs-CZ" sz="24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Mundell-Flemingův</a:t>
            </a: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model: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Režim volně pohyblivého kurzu: </a:t>
            </a: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následek zvýšení vládních výdajů – vytěsnění čistého vývozu o stejnou částku — úplné vytěsnění: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Zvýšení vládních výdajů a jejich financování prodejem vládních dluhopisů =&gt; vyšší nabídka dluhopisů snižuje jejich cenu a zvyšuje úrokovou míru =&gt; tlak na růst úrokové míry zvýší Čistý dovoz kapitálu =&gt; domácí měna </a:t>
            </a:r>
            <a:r>
              <a:rPr lang="cs-CZ" sz="24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apreciuje</a:t>
            </a: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=&gt; klesá čistý vývoz zboží = </a:t>
            </a:r>
            <a:r>
              <a:rPr lang="cs-CZ" sz="24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VYTĚSŇOVACÍ EFEKT.</a:t>
            </a:r>
          </a:p>
          <a:p>
            <a:pPr marL="571500" indent="-457200" algn="just">
              <a:buFont typeface="+mj-lt"/>
              <a:buAutoNum type="arabicPeriod" startAt="2"/>
            </a:pPr>
            <a:r>
              <a:rPr lang="cs-CZ" sz="24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Režim stabilního měnového kurzu: </a:t>
            </a:r>
            <a:r>
              <a:rPr lang="cs-CZ" sz="24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efekt vytěsňování v krátkém období nepůsobí: CB brání nominální apreciaci domácí měny =&gt; přírůstek vládních výdajů vyvolá růst domácího produktu.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 startAt="2"/>
            </a:pPr>
            <a:endParaRPr lang="cs-CZ" sz="24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 startAt="2"/>
            </a:pPr>
            <a:endParaRPr lang="cs-CZ" sz="24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091559" y="517584"/>
            <a:ext cx="9948041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Rozpočtový schodek a agregátní poptávka - tradiční teorie </a:t>
            </a:r>
            <a:endParaRPr lang="cs-CZ" sz="2800" b="1" dirty="0"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27942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6E90524E-0D84-C4BF-78F9-EE412761AF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BC0157D4-4254-3009-DE02-369DF817315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1407966"/>
            <a:ext cx="11602086" cy="490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28650" indent="-514350" algn="just">
              <a:buFont typeface="+mj-lt"/>
              <a:buAutoNum type="arabicPeriod" startAt="2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Zahraniční financování:</a:t>
            </a:r>
          </a:p>
          <a:p>
            <a:pPr marL="685800" indent="-571500" algn="just">
              <a:buFont typeface="+mj-lt"/>
              <a:buAutoNum type="romanUcPeriod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Vydávání dluhopisů na mezinárodních trzích: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Vláda prodává dluhopisy zahraničním investorům.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Tento způsob financování: rizikovější, je závislý na směnných kurzech a zahraničním zájmu.</a:t>
            </a:r>
          </a:p>
          <a:p>
            <a:pPr algn="just"/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571500" algn="just">
              <a:buFont typeface="+mj-lt"/>
              <a:buAutoNum type="romanUcPeriod" startAt="2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Půjčky od mezinárodních organizací: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Např. od Mezinárodního měnového fondu (MMF) nebo Světové banky.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Tyto půjčky často přicházejí s podmínkami týkajícími se hospodářských reforem.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FB5442A8-9A8C-9600-146B-9C61ED58CE8D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F9D395A-8DCA-C33F-AEFC-111784FFA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581" y="825412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Způsoby financování vládního dluhu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57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71ED98A8-E2DD-8527-32AE-DABD193BEE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3D0C9041-CE89-1C90-9FB7-59112BA26D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1407966"/>
            <a:ext cx="11602086" cy="490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628650" indent="-514350" algn="just">
              <a:buFont typeface="+mj-lt"/>
              <a:buAutoNum type="arabicPeriod" startAt="3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Monetární financování (méně běžné a kontroverzní):</a:t>
            </a:r>
          </a:p>
          <a:p>
            <a:pPr marL="685800" indent="-571500" algn="just">
              <a:buFont typeface="+mj-lt"/>
              <a:buAutoNum type="romanUcPeriod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Přímé půjčky od centrální banky: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Centrální banka přímo financuje deficit vlády, např. "tiskem" nových peněz.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Spojen s rizikem inflace a je v mnoha zemích zakázán, např. v EU dle pravidel ECB.</a:t>
            </a:r>
          </a:p>
          <a:p>
            <a:pPr algn="just"/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571500" algn="just">
              <a:buFont typeface="+mj-lt"/>
              <a:buAutoNum type="romanUcPeriod" startAt="2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Kvantitativní uvolňování: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Centrální banka nakupuje státní dluhopisy na sekundárním trhu, čímž snižuje náklady na financování dluhu.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Používán zejména v době hospodářské krize: během pandemie COVID-19.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F570ACC2-5B26-BEE9-D214-3122ADA1996B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E4E46DF-88B0-66BD-37BE-80C21BC61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581" y="825412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Způsoby financování vládního dluhu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29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93017A8F-EDE8-604F-74C5-5A323E24E2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A3DB057F-4E3B-F5F6-DABF-ED28C79D966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957" y="1407966"/>
            <a:ext cx="11602086" cy="490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628650" indent="-514350" algn="just">
              <a:buFont typeface="+mj-lt"/>
              <a:buAutoNum type="arabicPeriod" startAt="4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Další způsoby:</a:t>
            </a:r>
          </a:p>
          <a:p>
            <a:pPr marL="628650" indent="-514350" algn="just">
              <a:buFont typeface="+mj-lt"/>
              <a:buAutoNum type="arabicPeriod" startAt="4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571500" algn="just">
              <a:buFont typeface="+mj-lt"/>
              <a:buAutoNum type="romanUcPeriod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Privatizace státního majetku: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Vláda prodává státní podniky nebo aktiva (např. budovy, pozemky) a získané prostředky využívá na financování deficitu.</a:t>
            </a:r>
          </a:p>
          <a:p>
            <a:pPr marL="628650" indent="-514350" algn="just">
              <a:buFont typeface="+mj-lt"/>
              <a:buAutoNum type="arabicPeriod" startAt="4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571500" algn="just">
              <a:buFont typeface="+mj-lt"/>
              <a:buAutoNum type="romanUcPeriod" startAt="2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Zvýšení daní: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Vláda může zvýšit příjmy prostřednictvím vyššího daňového zatížení.</a:t>
            </a:r>
          </a:p>
          <a:p>
            <a:pPr marL="628650" indent="-514350" algn="just">
              <a:buFont typeface="+mj-lt"/>
              <a:buAutoNum type="arabicPeriod" startAt="4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571500" algn="just">
              <a:buFont typeface="+mj-lt"/>
              <a:buAutoNum type="romanUcPeriod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Snížení výdajů: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Omezení vládních výdajů na projekty nebo sociální programy.</a:t>
            </a: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74567E48-8AC8-3301-8A02-FE2020936A51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89F0419-D209-A54C-E890-03FA6C7A1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581" y="825412"/>
            <a:ext cx="968002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Způsoby financování vládního dluhu</a:t>
            </a: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38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1976185" y="4733173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ctr">
              <a:buClr>
                <a:srgbClr val="FF0000"/>
              </a:buClr>
              <a:buSzPts val="4400"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21FFD4-B058-CD67-9E2B-D46D4FFDDE29}"/>
              </a:ext>
            </a:extLst>
          </p:cNvPr>
          <p:cNvSpPr txBox="1"/>
          <p:nvPr/>
        </p:nvSpPr>
        <p:spPr>
          <a:xfrm>
            <a:off x="733926" y="2459504"/>
            <a:ext cx="1059982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indent="0" algn="just">
              <a:buNone/>
            </a:pPr>
            <a:r>
              <a:rPr lang="cs-CZ" sz="2000" b="1" dirty="0">
                <a:solidFill>
                  <a:srgbClr val="00B05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DÚ: Daňová kvóta v ČR v roce 20XX; průměrná a mezní sazba v roce 20XX; Daňové sazby, hospodářsky růst a daňové výnosy; Daně nejsou nízké; jenom nejsou vidět; Daňový základ a daňová sazba; Výhody rovné daně (a text nad tím a pod tím); Země, které zavedli rovnou daň. Proč chce německý kancléř harmonizovat daně? Pan </a:t>
            </a:r>
            <a:r>
              <a:rPr lang="cs-CZ" sz="2000" b="1" dirty="0" err="1">
                <a:solidFill>
                  <a:srgbClr val="00B05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Röder</a:t>
            </a:r>
            <a:r>
              <a:rPr lang="cs-CZ" sz="2000" b="1" dirty="0">
                <a:solidFill>
                  <a:srgbClr val="00B05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půjčuje české vládě; Pan Novák půjčuje české vládě; Plus Obrázek 17 — 3 ; Český pokus o snížení schodků veřejných rozpočtů (a text nad tím); Reformy veřejných financí ve Švédsku a Nizozemsku.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9E816E-97F4-556F-8341-8258B5DD7676}"/>
              </a:ext>
            </a:extLst>
          </p:cNvPr>
          <p:cNvSpPr txBox="1"/>
          <p:nvPr/>
        </p:nvSpPr>
        <p:spPr>
          <a:xfrm>
            <a:off x="733926" y="1084257"/>
            <a:ext cx="1059982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dirty="0">
                <a:solidFill>
                  <a:srgbClr val="00B05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DÚ: Veřejné rozpočty České republiky v roce 20xx; Růst vládních výdajů ve Velké Británii; Veřejné rozpočty ČR jako % HDP; Vládní výdaje, nabídka </a:t>
            </a:r>
            <a:r>
              <a:rPr lang="cs-CZ" sz="2000" b="1" dirty="0" err="1">
                <a:solidFill>
                  <a:srgbClr val="00B05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zapůjčitelných</a:t>
            </a:r>
            <a:r>
              <a:rPr lang="cs-CZ" sz="2000" b="1" dirty="0">
                <a:solidFill>
                  <a:srgbClr val="00B05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fondů a čistý vývoz.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58838" y="1100137"/>
            <a:ext cx="11674324" cy="5517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sz="20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Mundell-Flemingův</a:t>
            </a:r>
            <a:r>
              <a:rPr lang="cs-CZ" sz="20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model ovšem předpokládá </a:t>
            </a:r>
            <a:r>
              <a:rPr lang="cs-CZ" sz="20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stabilní cenovou hladinu:</a:t>
            </a:r>
          </a:p>
          <a:p>
            <a:pPr marL="514350" indent="-400050" algn="just">
              <a:buFont typeface="+mj-lt"/>
              <a:buAutoNum type="romanUcPeriod"/>
            </a:pPr>
            <a:r>
              <a:rPr lang="cs-CZ" sz="20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Použitelný jen pro </a:t>
            </a:r>
            <a:r>
              <a:rPr lang="cs-CZ" sz="20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krátké období; </a:t>
            </a:r>
          </a:p>
          <a:p>
            <a:pPr marL="514350" indent="-400050" algn="just">
              <a:buFont typeface="+mj-lt"/>
              <a:buAutoNum type="romanUcPeriod"/>
            </a:pPr>
            <a:r>
              <a:rPr lang="cs-CZ" sz="20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Dlouhé období: změny cenové hladiny: vytěsnění čistého vývozu</a:t>
            </a:r>
            <a:r>
              <a:rPr lang="cs-CZ" sz="20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 každém případě – i v režimu stabilního měnového kurzu. CB intervenuje proti nominální apreciaci: prodává domácí měnu za zahraniční měny =&gt; zvyšuje peněžní zásobu =&gt; růst cenové hladiny.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Růst domácí cenové hladiny = reálna apreciace domácí měny =&gt; pokles čistého vývozu zboží: viz 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0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cs-CZ" sz="20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zapůjčitelných</a:t>
            </a:r>
            <a:r>
              <a:rPr lang="cs-CZ" sz="20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fondů: účinek zvýšení vládních výdajů. </a:t>
            </a:r>
          </a:p>
          <a:p>
            <a:pPr algn="just">
              <a:buFont typeface="+mj-lt"/>
              <a:buAutoNum type="arabicPeriod" startAt="2"/>
            </a:pPr>
            <a:endParaRPr lang="cs-CZ" sz="20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0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Obr.: </a:t>
            </a:r>
            <a:r>
              <a:rPr lang="cs-CZ" sz="20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násled</a:t>
            </a:r>
            <a:r>
              <a:rPr lang="cs-CZ" sz="20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snímek: Graf (a):  trh </a:t>
            </a:r>
            <a:r>
              <a:rPr lang="cs-CZ" sz="20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zapůjčitelných</a:t>
            </a:r>
            <a:r>
              <a:rPr lang="cs-CZ" sz="20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fondů země – čistého vývozce kapitálu – v rozsahu 100 mld.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Čistý vývoz kapitálu = rozdíl mezi národními úsporami a domácími investicemi I. </a:t>
            </a:r>
          </a:p>
          <a:p>
            <a:pPr marL="514350" indent="-400050" algn="just">
              <a:buFont typeface="+mj-lt"/>
              <a:buAutoNum type="romanUcPeriod"/>
            </a:pPr>
            <a:r>
              <a:rPr lang="cs-CZ" sz="20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Veřejné rozpočty země – </a:t>
            </a:r>
            <a:r>
              <a:rPr lang="cs-CZ" sz="20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původně vyrovnané </a:t>
            </a:r>
            <a:r>
              <a:rPr lang="cs-CZ" sz="20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=&gt; Čistý vývoz kapitálu = rozdíl mezi soukromými úsporami S a domácími investicemi I. </a:t>
            </a:r>
          </a:p>
          <a:p>
            <a:pPr marL="514350" indent="-400050" algn="just">
              <a:buFont typeface="+mj-lt"/>
              <a:buAutoNum type="romanUcPeriod"/>
            </a:pPr>
            <a:r>
              <a:rPr lang="cs-CZ" sz="20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Vláda zvýšila výdaje: v státním rozpočtu – </a:t>
            </a:r>
            <a:r>
              <a:rPr lang="cs-CZ" sz="20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schodek</a:t>
            </a:r>
            <a:r>
              <a:rPr lang="cs-CZ" sz="20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(G — T) = 40 mld. (=záporné veřejné úspory).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Schodek = snížení národních úspor: Původní křivka národních úspor – posun doleva o (G — T) =&gt; pokles čistého vývozu kapitálu </a:t>
            </a:r>
            <a:r>
              <a:rPr lang="cs-CZ" sz="20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 (S -I) na (S-I)-(G-T) </a:t>
            </a:r>
            <a:r>
              <a:rPr lang="cs-CZ" sz="20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cs-CZ" sz="20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100 mld na </a:t>
            </a:r>
            <a:r>
              <a:rPr lang="cs-CZ" sz="20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60 mld.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20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 startAt="2"/>
            </a:pPr>
            <a:endParaRPr lang="cs-CZ" sz="20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7962" y="517584"/>
            <a:ext cx="922163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Rozpočtový schodek a agregátní poptávka - tradiční teorie </a:t>
            </a:r>
            <a:endParaRPr lang="cs-CZ" sz="2800" b="1" dirty="0"/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CF1AD60E-94FE-5B1A-8699-4F08FEACDF40}"/>
              </a:ext>
            </a:extLst>
          </p:cNvPr>
          <p:cNvSpPr/>
          <p:nvPr/>
        </p:nvSpPr>
        <p:spPr>
          <a:xfrm>
            <a:off x="7428781" y="3079531"/>
            <a:ext cx="325820" cy="34946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79DCB60E-15DA-25F7-5D96-C6E85A9F9D38}"/>
              </a:ext>
            </a:extLst>
          </p:cNvPr>
          <p:cNvSpPr/>
          <p:nvPr/>
        </p:nvSpPr>
        <p:spPr>
          <a:xfrm>
            <a:off x="10174014" y="5938345"/>
            <a:ext cx="893379" cy="22071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85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D28DB645-BB88-BE9C-F917-27276EE450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EC8318F3-3525-71B3-2516-EB4D75C0E86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58838" y="1100137"/>
            <a:ext cx="11674324" cy="5069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308475" indent="-450850" algn="just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Graf (b): Křivka čistého vývozu X(ER): závislost čistého vývozu zboží (X/NX) na reálném měnovém kurzu ER </a:t>
            </a:r>
          </a:p>
          <a:p>
            <a:pPr marL="4308475" indent="-450850"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Růst vládních výdajů sníží čistý vývoz kapitálu o (G — T):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naruší vnější rovnováhu ekonomiky a domácí měna </a:t>
            </a:r>
            <a:r>
              <a:rPr lang="cs-CZ" sz="28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apreciuje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dokud se čistý vývoz zboží také nesníží o (G — T). </a:t>
            </a:r>
          </a:p>
          <a:p>
            <a:pPr marL="4308475" indent="-450850" algn="just">
              <a:buFont typeface="Wingdings" panose="05000000000000000000" pitchFamily="2" charset="2"/>
              <a:buChar char="§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08475" indent="-450850" algn="just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Obdobný účinek jako zvýšení vládních výdajů–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snížení daní:</a:t>
            </a:r>
          </a:p>
          <a:p>
            <a:pPr marL="4314825" indent="-457200"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snížení daní (aniž by vláda snížila své výdaje): vzniklý rozpočtový schodek – snížení národních úspor (posun doleva). </a:t>
            </a:r>
          </a:p>
          <a:p>
            <a:pPr marL="4308475" indent="-450850" algn="just">
              <a:buFont typeface="Wingdings" panose="05000000000000000000" pitchFamily="2" charset="2"/>
              <a:buChar char="§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ECB00124-93E0-6D79-73B4-E145EC9DF705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3B9AF1E-4D88-9130-471E-672B6CDF2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7962" y="517584"/>
            <a:ext cx="9221638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Rozpočtový schodek a agregátní poptávka - tradiční teorie </a:t>
            </a:r>
            <a:endParaRPr lang="cs-CZ" sz="2800" b="1" dirty="0">
              <a:highlight>
                <a:srgbClr val="FFFF00"/>
              </a:highligh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224C8A-2656-F9BF-449B-5F094301AEB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406" t="1474" r="12346" b="18791"/>
          <a:stretch/>
        </p:blipFill>
        <p:spPr>
          <a:xfrm>
            <a:off x="258838" y="1100136"/>
            <a:ext cx="3804745" cy="544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52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52400" y="1100137"/>
            <a:ext cx="11780762" cy="5240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malé otevřené ekonomice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 dlouhém období vyvolá </a:t>
            </a: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ZVÝŠENÍ VLÁDNÍCH VÝDAJŮ / SNÍŽENÍ DANÍ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stejně velké snížení </a:t>
            </a:r>
            <a:r>
              <a:rPr lang="cs-CZ" sz="2800" b="1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ČISTÉHO VÝVOZU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zboží: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to bez ohledu na kurzový režim.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Rozdíl: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Režim volně pohyblivého kurzu: okamžitá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nominální apreciace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Režim stabilního měnového kurzu: reálná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apreciace </a:t>
            </a:r>
            <a:r>
              <a:rPr lang="cs-CZ" sz="28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prostř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růstu domácích cen – až v delším období.</a:t>
            </a:r>
          </a:p>
          <a:p>
            <a:pPr algn="just">
              <a:buFont typeface="+mj-lt"/>
              <a:buAutoNum type="arabicPeriod" startAt="2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 velké otevřené ekonomice: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rozpočtový schodek vytěsňuje zčásti </a:t>
            </a:r>
            <a:r>
              <a:rPr lang="cs-CZ" sz="2800" b="1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VÝVOZ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zčásti </a:t>
            </a:r>
            <a:r>
              <a:rPr lang="cs-CZ" sz="2800" b="1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INVESTICE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800" b="1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SPOTŘEBU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úroková míra se udrží nad světovou úrokovou mírou. </a:t>
            </a:r>
          </a:p>
          <a:p>
            <a:pPr algn="just">
              <a:buFont typeface="+mj-lt"/>
              <a:buAutoNum type="arabicPeriod" startAt="2"/>
            </a:pPr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43350" y="517584"/>
            <a:ext cx="8096250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Tradiční teorie  - 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Závěr: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13876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58838" y="1100138"/>
            <a:ext cx="11674324" cy="5240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628650" indent="-514350" algn="just">
              <a:buFont typeface="+mj-lt"/>
              <a:buAutoNum type="romanUcPeriod"/>
            </a:pPr>
            <a:r>
              <a:rPr lang="cs-CZ" sz="37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Tradiční teorie: </a:t>
            </a:r>
            <a:r>
              <a:rPr lang="cs-CZ" sz="37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zvýšení vládních výdajů nesníží spotřebu;</a:t>
            </a:r>
            <a:endParaRPr lang="cs-CZ" sz="3700" b="1" dirty="0">
              <a:solidFill>
                <a:srgbClr val="FF0000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514350" algn="just">
              <a:buFont typeface="+mj-lt"/>
              <a:buAutoNum type="romanUcPeriod"/>
            </a:pPr>
            <a:r>
              <a:rPr lang="cs-CZ" sz="3700" b="1" dirty="0" err="1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Ricardova-Barroova</a:t>
            </a:r>
            <a:r>
              <a:rPr lang="cs-CZ" sz="37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teorie: </a:t>
            </a:r>
            <a:r>
              <a:rPr lang="cs-CZ" sz="37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zvýšení vládních výdajů motivuje lidi  k snížení spotřeby; </a:t>
            </a:r>
          </a:p>
          <a:p>
            <a:pPr algn="just"/>
            <a:r>
              <a:rPr lang="cs-CZ" sz="37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Hypotéza: poprvé vyslovena na poč. 19. století anglickým ekonomem </a:t>
            </a:r>
            <a:r>
              <a:rPr lang="cs-CZ" sz="37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D. Ricardem:</a:t>
            </a:r>
            <a:r>
              <a:rPr lang="cs-CZ" sz="37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700" b="1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Ricardova</a:t>
            </a:r>
            <a:r>
              <a:rPr lang="cs-CZ" sz="37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ekvivalence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7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Sám Ricardo ji ale posléze odmítl jako ne příliš realistickou. </a:t>
            </a:r>
          </a:p>
          <a:p>
            <a:pPr algn="just"/>
            <a:endParaRPr lang="cs-CZ" sz="37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37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Moderní ekonomie: Robert </a:t>
            </a:r>
            <a:r>
              <a:rPr lang="cs-CZ" sz="37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Barro</a:t>
            </a:r>
            <a:r>
              <a:rPr lang="cs-CZ" sz="37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endParaRPr lang="cs-CZ" sz="36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1076" y="517583"/>
            <a:ext cx="11860924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Rozpočtový schodek a agregátní poptávka - </a:t>
            </a:r>
            <a:r>
              <a:rPr lang="cs-CZ" sz="28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Ricardova-Barrova</a:t>
            </a:r>
            <a:r>
              <a:rPr lang="cs-CZ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teorie 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7743A88C-1540-E967-F10B-1A3F77A22095}"/>
              </a:ext>
            </a:extLst>
          </p:cNvPr>
          <p:cNvSpPr/>
          <p:nvPr/>
        </p:nvSpPr>
        <p:spPr>
          <a:xfrm>
            <a:off x="8145517" y="5602014"/>
            <a:ext cx="1303283" cy="46245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43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A8D0D640-02CC-7FAD-0941-26A2DBDA9A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>
            <a:extLst>
              <a:ext uri="{FF2B5EF4-FFF2-40B4-BE49-F238E27FC236}">
                <a16:creationId xmlns:a16="http://schemas.microsoft.com/office/drawing/2014/main" id="{63E81DC1-FCE3-447C-7FB2-7F8582BA2E0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31076" y="1229710"/>
            <a:ext cx="11602086" cy="5110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sz="2800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Ricardova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veta: dobře slučitelná zejména se dvěma hypotézami moderní ekonomie: </a:t>
            </a:r>
          </a:p>
          <a:p>
            <a:pPr marL="628650" indent="-514350" algn="just">
              <a:buFont typeface="+mj-lt"/>
              <a:buAutoNum type="alphaU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 hypotézou racionálních očekávání; </a:t>
            </a:r>
          </a:p>
          <a:p>
            <a:pPr marL="628650" indent="-514350" algn="just">
              <a:buFont typeface="+mj-lt"/>
              <a:buAutoNum type="alphaUcPeriod"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 hypotézou životního cyklu</a:t>
            </a:r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Ad A.) V průměru správný odhad důsledků </a:t>
            </a: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růstu vládního dluhu na budoucí zvýšení daní. </a:t>
            </a:r>
          </a:p>
          <a:p>
            <a:pPr algn="just"/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8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Ad B.) Snaha lidí eliminovat větší výkyvy ve svém celoživotním toku spotřeby a rozkládat svůj celoživotní důchod tak, aby měli během života cca stejnou spotřebu =&gt; </a:t>
            </a:r>
            <a:r>
              <a:rPr lang="cs-CZ" sz="28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očekávaní budoucí snížení spotřeby v důsledku vyšších daní =&gt; snížení dnešní spotřeby a použití úspor k zvýšení budoucí spotřeby.</a:t>
            </a:r>
          </a:p>
          <a:p>
            <a:pPr algn="just"/>
            <a:endParaRPr lang="cs-CZ" sz="28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>
            <a:extLst>
              <a:ext uri="{FF2B5EF4-FFF2-40B4-BE49-F238E27FC236}">
                <a16:creationId xmlns:a16="http://schemas.microsoft.com/office/drawing/2014/main" id="{8889113F-CBF8-1386-E320-735DA19A797F}"/>
              </a:ext>
            </a:extLst>
          </p:cNvPr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cs-CZ" sz="1200" b="1" kern="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4/32</a:t>
            </a:r>
            <a:endParaRPr sz="1200" b="1" kern="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0A62472-0FD9-407E-6021-AB2E82FD3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76" y="517583"/>
            <a:ext cx="11860924" cy="582554"/>
          </a:xfrm>
        </p:spPr>
        <p:txBody>
          <a:bodyPr>
            <a:noAutofit/>
          </a:bodyPr>
          <a:lstStyle/>
          <a:p>
            <a:r>
              <a:rPr lang="cs-CZ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Rozpočtový schodek a agregátní poptávka - </a:t>
            </a:r>
            <a:r>
              <a:rPr lang="cs-CZ" sz="28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Ricardova-Barrova</a:t>
            </a:r>
            <a:r>
              <a:rPr lang="cs-CZ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teorie </a:t>
            </a:r>
          </a:p>
        </p:txBody>
      </p:sp>
    </p:spTree>
    <p:extLst>
      <p:ext uri="{BB962C8B-B14F-4D97-AF65-F5344CB8AC3E}">
        <p14:creationId xmlns:p14="http://schemas.microsoft.com/office/powerpoint/2010/main" val="1158491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17319</TotalTime>
  <Words>6356</Words>
  <Application>Microsoft Office PowerPoint</Application>
  <PresentationFormat>Widescreen</PresentationFormat>
  <Paragraphs>544</Paragraphs>
  <Slides>43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Aptos</vt:lpstr>
      <vt:lpstr>Arial</vt:lpstr>
      <vt:lpstr>Calibri</vt:lpstr>
      <vt:lpstr>Times New Roman</vt:lpstr>
      <vt:lpstr>Wingdings</vt:lpstr>
      <vt:lpstr>1_Office Theme</vt:lpstr>
      <vt:lpstr>2_Office Theme</vt:lpstr>
      <vt:lpstr>Makroekonomie II  Téma: Fiskální politika a veřejné rozpočty   XMAK2</vt:lpstr>
      <vt:lpstr>Veřejné rozpočty </vt:lpstr>
      <vt:lpstr>Veřejné rozpočty </vt:lpstr>
      <vt:lpstr>Rozpočtový schodek a agregátní poptávka - tradiční teorie </vt:lpstr>
      <vt:lpstr>Rozpočtový schodek a agregátní poptávka - tradiční teorie </vt:lpstr>
      <vt:lpstr>Rozpočtový schodek a agregátní poptávka - tradiční teorie </vt:lpstr>
      <vt:lpstr>Tradiční teorie  - Závěr:</vt:lpstr>
      <vt:lpstr>Rozpočtový schodek a agregátní poptávka - Ricardova-Barrova teorie </vt:lpstr>
      <vt:lpstr>Rozpočtový schodek a agregátní poptávka - Ricardova-Barrova teorie </vt:lpstr>
      <vt:lpstr>Rozpočtový schodek a agregátní poptávka - Ricardova-Barrova teorie </vt:lpstr>
      <vt:lpstr>Námitky proti Ricardové-Barroové teorii</vt:lpstr>
      <vt:lpstr>Námitky proti Ricardové-Barroové teorii</vt:lpstr>
      <vt:lpstr>Námitky proti Ricardové-Barroové teorii</vt:lpstr>
      <vt:lpstr>Námitky proti Ricardové-Barroové teorii</vt:lpstr>
      <vt:lpstr>Daně a ekonomický růst </vt:lpstr>
      <vt:lpstr>Lafferová křivka</vt:lpstr>
      <vt:lpstr>Lafferová křivka</vt:lpstr>
      <vt:lpstr>Progresivita daně z příjmu:</vt:lpstr>
      <vt:lpstr>Progresivita daně z příjmu:</vt:lpstr>
      <vt:lpstr>Progresivita daně z příjmu:</vt:lpstr>
      <vt:lpstr>Daně a ekonomický růst </vt:lpstr>
      <vt:lpstr>Daně a ekonomický růst </vt:lpstr>
      <vt:lpstr>APLIKACE: ROVNÁ DAŇ </vt:lpstr>
      <vt:lpstr>APLIKACE: ROVNÁ DAŇ </vt:lpstr>
      <vt:lpstr>APLIKACE: DAŇOVÁ KONKURENCE</vt:lpstr>
      <vt:lpstr>APLIKACE: DAŇOVÁ KONKURENCE</vt:lpstr>
      <vt:lpstr>Veřejný dluh </vt:lpstr>
      <vt:lpstr>Veřejný dluh </vt:lpstr>
      <vt:lpstr>Veřejný dluh </vt:lpstr>
      <vt:lpstr>Veřejný dluh – příklady reforem </vt:lpstr>
      <vt:lpstr>Cyklický deficit vs. Strukturální deficit státního rozpočtu</vt:lpstr>
      <vt:lpstr>Cyklický deficit vs. Strukturální deficit státního rozpočtu</vt:lpstr>
      <vt:lpstr>Typy sald státního rozpočtu</vt:lpstr>
      <vt:lpstr>Typy sald státního rozpočtu</vt:lpstr>
      <vt:lpstr>Typy sald státního rozpočtu</vt:lpstr>
      <vt:lpstr>Typy sald státního rozpočtu</vt:lpstr>
      <vt:lpstr>Typy sald státního rozpočtu</vt:lpstr>
      <vt:lpstr>Typy sald státního rozpočtu - shrnutí</vt:lpstr>
      <vt:lpstr>Způsoby financování vládního dluhu</vt:lpstr>
      <vt:lpstr>Způsoby financování vládního dluhu</vt:lpstr>
      <vt:lpstr>Způsoby financování vládního dluhu</vt:lpstr>
      <vt:lpstr>Způsoby financování vládního dluhu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Makroekonomie II Platební bilance a vnější rovnováha (součást tématu 9 v osnově). XMAK2</dc:title>
  <dc:creator>Drastichová Magdaléna</dc:creator>
  <cp:lastModifiedBy>Drastichová Magdaléna</cp:lastModifiedBy>
  <cp:revision>143</cp:revision>
  <dcterms:created xsi:type="dcterms:W3CDTF">2024-10-01T11:06:00Z</dcterms:created>
  <dcterms:modified xsi:type="dcterms:W3CDTF">2024-11-25T12:49:00Z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FA948C7218FD4E86A2AA5B4F88A68FAD_13</vt:lpwstr>
  </property>
  <property fmtid="{D5CDD505-2E9C-101B-9397-08002B2CF9AE}" pid="3" name="KSOProductBuildVer">
    <vt:lpwstr>1033-12.2.0.18283</vt:lpwstr>
  </property>
</Properties>
</file>