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ppt/notesSlides/notesSlide1.xml" ContentType="application/vnd.openxmlformats-officedocument.presentationml.notesSlide+xml"/>
  <Override PartName="/ppt/theme/themeOverride2.xml" ContentType="application/vnd.openxmlformats-officedocument.themeOverride+xml"/>
  <Override PartName="/ppt/notesSlides/notesSlide2.xml" ContentType="application/vnd.openxmlformats-officedocument.presentationml.notesSlide+xml"/>
  <Override PartName="/ppt/theme/themeOverride3.xml" ContentType="application/vnd.openxmlformats-officedocument.themeOverride+xml"/>
  <Override PartName="/ppt/notesSlides/notesSlide3.xml" ContentType="application/vnd.openxmlformats-officedocument.presentationml.notesSlide+xml"/>
  <Override PartName="/ppt/theme/themeOverride4.xml" ContentType="application/vnd.openxmlformats-officedocument.themeOverride+xml"/>
  <Override PartName="/ppt/notesSlides/notesSlide4.xml" ContentType="application/vnd.openxmlformats-officedocument.presentationml.notesSlide+xml"/>
  <Override PartName="/ppt/theme/themeOverride5.xml" ContentType="application/vnd.openxmlformats-officedocument.themeOverride+xml"/>
  <Override PartName="/ppt/notesSlides/notesSlide5.xml" ContentType="application/vnd.openxmlformats-officedocument.presentationml.notesSlide+xml"/>
  <Override PartName="/ppt/theme/themeOverride6.xml" ContentType="application/vnd.openxmlformats-officedocument.themeOverride+xml"/>
  <Override PartName="/ppt/notesSlides/notesSlide6.xml" ContentType="application/vnd.openxmlformats-officedocument.presentationml.notesSlide+xml"/>
  <Override PartName="/ppt/theme/themeOverride7.xml" ContentType="application/vnd.openxmlformats-officedocument.themeOverride+xml"/>
  <Override PartName="/ppt/notesSlides/notesSlide7.xml" ContentType="application/vnd.openxmlformats-officedocument.presentationml.notesSlide+xml"/>
  <Override PartName="/ppt/theme/themeOverride8.xml" ContentType="application/vnd.openxmlformats-officedocument.themeOverride+xml"/>
  <Override PartName="/ppt/notesSlides/notesSlide8.xml" ContentType="application/vnd.openxmlformats-officedocument.presentationml.notesSlide+xml"/>
  <Override PartName="/ppt/theme/themeOverride9.xml" ContentType="application/vnd.openxmlformats-officedocument.themeOverride+xml"/>
  <Override PartName="/ppt/theme/themeOverride10.xml" ContentType="application/vnd.openxmlformats-officedocument.themeOverride+xml"/>
  <Override PartName="/ppt/theme/themeOverride11.xml" ContentType="application/vnd.openxmlformats-officedocument.themeOverride+xml"/>
  <Override PartName="/ppt/theme/themeOverride12.xml" ContentType="application/vnd.openxmlformats-officedocument.themeOverride+xml"/>
  <Override PartName="/ppt/theme/themeOverride13.xml" ContentType="application/vnd.openxmlformats-officedocument.themeOverride+xml"/>
  <Override PartName="/ppt/theme/themeOverride14.xml" ContentType="application/vnd.openxmlformats-officedocument.themeOverride+xml"/>
  <Override PartName="/ppt/notesSlides/notesSlide9.xml" ContentType="application/vnd.openxmlformats-officedocument.presentationml.notesSlide+xml"/>
  <Override PartName="/ppt/theme/themeOverride15.xml" ContentType="application/vnd.openxmlformats-officedocument.themeOverride+xml"/>
  <Override PartName="/ppt/theme/themeOverride16.xml" ContentType="application/vnd.openxmlformats-officedocument.themeOverride+xml"/>
  <Override PartName="/ppt/theme/themeOverride17.xml" ContentType="application/vnd.openxmlformats-officedocument.themeOverride+xml"/>
  <Override PartName="/ppt/theme/themeOverride18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25"/>
  </p:notesMasterIdLst>
  <p:sldIdLst>
    <p:sldId id="256" r:id="rId2"/>
    <p:sldId id="275" r:id="rId3"/>
    <p:sldId id="276" r:id="rId4"/>
    <p:sldId id="277" r:id="rId5"/>
    <p:sldId id="278" r:id="rId6"/>
    <p:sldId id="279" r:id="rId7"/>
    <p:sldId id="280" r:id="rId8"/>
    <p:sldId id="290" r:id="rId9"/>
    <p:sldId id="301" r:id="rId10"/>
    <p:sldId id="283" r:id="rId11"/>
    <p:sldId id="284" r:id="rId12"/>
    <p:sldId id="287" r:id="rId13"/>
    <p:sldId id="288" r:id="rId14"/>
    <p:sldId id="289" r:id="rId15"/>
    <p:sldId id="282" r:id="rId16"/>
    <p:sldId id="285" r:id="rId17"/>
    <p:sldId id="286" r:id="rId18"/>
    <p:sldId id="292" r:id="rId19"/>
    <p:sldId id="291" r:id="rId20"/>
    <p:sldId id="297" r:id="rId21"/>
    <p:sldId id="298" r:id="rId22"/>
    <p:sldId id="299" r:id="rId23"/>
    <p:sldId id="300" r:id="rId24"/>
  </p:sldIdLst>
  <p:sldSz cx="9144000" cy="6858000" type="screen4x3"/>
  <p:notesSz cx="6797675" cy="9928225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72675" autoAdjust="0"/>
  </p:normalViewPr>
  <p:slideViewPr>
    <p:cSldViewPr>
      <p:cViewPr varScale="1">
        <p:scale>
          <a:sx n="94" d="100"/>
          <a:sy n="94" d="100"/>
        </p:scale>
        <p:origin x="2094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C09845C-31CD-411C-B781-D6A8A3221F45}" type="datetimeFigureOut">
              <a:rPr lang="cs-CZ" smtClean="0"/>
              <a:pPr/>
              <a:t>04.12.2024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768" y="4715907"/>
            <a:ext cx="5438140" cy="446770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5D5981-4345-4C19-8CBC-B97632639358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165428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5D5981-4345-4C19-8CBC-B97632639358}" type="slidenum">
              <a:rPr lang="cs-CZ" smtClean="0"/>
              <a:pPr/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8422118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5D5981-4345-4C19-8CBC-B97632639358}" type="slidenum">
              <a:rPr lang="cs-CZ" smtClean="0"/>
              <a:pPr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8658806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/>
              <a:t>je </a:t>
            </a:r>
            <a:r>
              <a:rPr lang="cs-CZ" b="1" dirty="0"/>
              <a:t>důsledek nejistoty, </a:t>
            </a:r>
            <a:r>
              <a:rPr lang="cs-CZ" dirty="0"/>
              <a:t>spojené </a:t>
            </a:r>
            <a:r>
              <a:rPr lang="cs-CZ" b="1" dirty="0"/>
              <a:t>s </a:t>
            </a:r>
            <a:r>
              <a:rPr lang="cs-CZ" dirty="0"/>
              <a:t>plněním logistických cílů.</a:t>
            </a:r>
          </a:p>
          <a:p>
            <a:r>
              <a:rPr lang="cs-CZ" dirty="0"/>
              <a:t>Riziko se projevuje:</a:t>
            </a:r>
          </a:p>
          <a:p>
            <a:r>
              <a:rPr lang="cs-CZ" dirty="0"/>
              <a:t>–nesplněním potřeb zákazníků z hlediska času, množství, kvality či místa apod., </a:t>
            </a:r>
          </a:p>
          <a:p>
            <a:r>
              <a:rPr lang="cs-CZ" dirty="0"/>
              <a:t>–nedostatečnou efektivností toku i za předpokladu, že potřeby zákazníka jsou splněny, </a:t>
            </a:r>
          </a:p>
          <a:p>
            <a:r>
              <a:rPr lang="cs-CZ" dirty="0"/>
              <a:t>–ohrožením logistického potenciálu (Logistický potenciál charakterizuje schopnost logistického systému poskytovat v určitém časovém prostoru a ve vymezených podmínkách výstupy vyjádřené objemem, věcnou strukturou, úrovni logistických procesů a spotřebovanými zdroje). </a:t>
            </a:r>
          </a:p>
          <a:p>
            <a:endParaRPr lang="cs-CZ" dirty="0"/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5D5981-4345-4C19-8CBC-B97632639358}" type="slidenum">
              <a:rPr lang="cs-CZ" smtClean="0"/>
              <a:pPr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4997545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b="1" dirty="0"/>
              <a:t>Úroveň rizika </a:t>
            </a:r>
            <a:r>
              <a:rPr lang="cs-CZ" dirty="0"/>
              <a:t>je kombinací pravděpodobnosti </a:t>
            </a:r>
            <a:r>
              <a:rPr lang="cs-CZ" b="1" i="1" dirty="0"/>
              <a:t>výskytu </a:t>
            </a:r>
            <a:r>
              <a:rPr lang="cs-CZ" dirty="0"/>
              <a:t>a velikosti </a:t>
            </a:r>
            <a:r>
              <a:rPr lang="cs-CZ" b="1" i="1" dirty="0"/>
              <a:t>dopadu</a:t>
            </a:r>
            <a:r>
              <a:rPr lang="cs-CZ" i="1" dirty="0"/>
              <a:t>.</a:t>
            </a:r>
            <a:endParaRPr lang="cs-CZ" dirty="0"/>
          </a:p>
          <a:p>
            <a:r>
              <a:rPr lang="cs-CZ" dirty="0"/>
              <a:t>Rizika mohou mít dopad na:</a:t>
            </a:r>
          </a:p>
          <a:p>
            <a:r>
              <a:rPr lang="cs-CZ" dirty="0"/>
              <a:t>–jednotlivé články logistického řetězce, </a:t>
            </a:r>
          </a:p>
          <a:p>
            <a:r>
              <a:rPr lang="cs-CZ" dirty="0"/>
              <a:t>–více článků, nebo</a:t>
            </a:r>
          </a:p>
          <a:p>
            <a:r>
              <a:rPr lang="cs-CZ" dirty="0"/>
              <a:t>–celý logistický řetězec.</a:t>
            </a:r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5D5981-4345-4C19-8CBC-B97632639358}" type="slidenum">
              <a:rPr lang="cs-CZ" smtClean="0"/>
              <a:pPr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0828789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5D5981-4345-4C19-8CBC-B97632639358}" type="slidenum">
              <a:rPr lang="cs-CZ" smtClean="0"/>
              <a:pPr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5703753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5D5981-4345-4C19-8CBC-B97632639358}" type="slidenum">
              <a:rPr lang="cs-CZ" smtClean="0"/>
              <a:pPr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3112632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1"/>
            <a:r>
              <a:rPr lang="cs-CZ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Rizika poptávky (neočekávaná nebo silně kolísající poptávka zákazníků)</a:t>
            </a:r>
          </a:p>
          <a:p>
            <a:pPr lvl="1"/>
            <a:r>
              <a:rPr lang="cs-CZ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Rizika dodavatelská (zvýšení cen na dodavatelských trzích, úzká místa v dodávkách, výpadek dodavatele, problémy s kvalitou, neplnění termínů, výpadek informačních systémů důležitých pro opatřování)</a:t>
            </a:r>
          </a:p>
          <a:p>
            <a:pPr lvl="1"/>
            <a:r>
              <a:rPr lang="cs-CZ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Rizika vnitřních procesů a řídicí rizika (vnitřní a mezi organizační)</a:t>
            </a:r>
          </a:p>
          <a:p>
            <a:pPr lvl="1"/>
            <a:r>
              <a:rPr lang="cs-CZ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Rizika vnějšího prostředí (politická nestabilita, válka, sociální krize, změny zákonů a přírodní katastrofy)</a:t>
            </a:r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5D5981-4345-4C19-8CBC-B97632639358}" type="slidenum">
              <a:rPr lang="cs-CZ" smtClean="0"/>
              <a:pPr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4779780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SCRM je společným přístupem, jehož cílem je včasná identifikace, analýza příčin a následků a přiměřené řízení všech rizik dodavatelského řetězce. Těmito riziky jsou nejisté události, jejichž vznik může ohrožovat dosažení společného cíle v hodnototvorném řetězci.</a:t>
            </a:r>
          </a:p>
          <a:p>
            <a:r>
              <a:rPr lang="cs-CZ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Konkrétní rizika určitého hodnototvorného řetězce jsou závislá na jeho struktuře a složitosti. Například snižování pojistných zásob a zkracování průběžných dob vede k celkově vyšší zranitelnosti partnerů kvůli riziku přerušení materiálového toku uvnitř řetězce. Prochází-li hodnototvorný řetězec několika zeměmi, přistupují k tomu měnová rizika a specifická rizika daných zemí. </a:t>
            </a:r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5D5981-4345-4C19-8CBC-B97632639358}" type="slidenum">
              <a:rPr lang="cs-CZ" smtClean="0"/>
              <a:pPr/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469576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5D5981-4345-4C19-8CBC-B97632639358}" type="slidenum">
              <a:rPr lang="cs-CZ" smtClean="0"/>
              <a:pPr/>
              <a:t>15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072583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5162D-AA4F-42CC-80CB-A1E69C04AEF6}" type="datetimeFigureOut">
              <a:rPr lang="cs-CZ" smtClean="0"/>
              <a:pPr/>
              <a:t>04.12.2024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22CA8-C81E-4359-8D2F-1802C88EED7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237243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5162D-AA4F-42CC-80CB-A1E69C04AEF6}" type="datetimeFigureOut">
              <a:rPr lang="cs-CZ" smtClean="0"/>
              <a:pPr/>
              <a:t>04.12.2024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22CA8-C81E-4359-8D2F-1802C88EED7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098226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5162D-AA4F-42CC-80CB-A1E69C04AEF6}" type="datetimeFigureOut">
              <a:rPr lang="cs-CZ" smtClean="0"/>
              <a:pPr/>
              <a:t>04.12.2024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22CA8-C81E-4359-8D2F-1802C88EED7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3805867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Vlastní rozlože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CD22CA8-C81E-4359-8D2F-1802C88EED76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5" name="Zástupný symbol pro text 2"/>
          <p:cNvSpPr>
            <a:spLocks noGrp="1"/>
          </p:cNvSpPr>
          <p:nvPr>
            <p:ph idx="1"/>
          </p:nvPr>
        </p:nvSpPr>
        <p:spPr>
          <a:xfrm>
            <a:off x="395536" y="1844824"/>
            <a:ext cx="8615065" cy="43204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59139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5162D-AA4F-42CC-80CB-A1E69C04AEF6}" type="datetimeFigureOut">
              <a:rPr lang="cs-CZ" smtClean="0"/>
              <a:pPr/>
              <a:t>04.12.2024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22CA8-C81E-4359-8D2F-1802C88EED7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068077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5162D-AA4F-42CC-80CB-A1E69C04AEF6}" type="datetimeFigureOut">
              <a:rPr lang="cs-CZ" smtClean="0"/>
              <a:pPr/>
              <a:t>04.12.2024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22CA8-C81E-4359-8D2F-1802C88EED7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050234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5162D-AA4F-42CC-80CB-A1E69C04AEF6}" type="datetimeFigureOut">
              <a:rPr lang="cs-CZ" smtClean="0"/>
              <a:pPr/>
              <a:t>04.12.2024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22CA8-C81E-4359-8D2F-1802C88EED7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548747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5162D-AA4F-42CC-80CB-A1E69C04AEF6}" type="datetimeFigureOut">
              <a:rPr lang="cs-CZ" smtClean="0"/>
              <a:pPr/>
              <a:t>04.12.2024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22CA8-C81E-4359-8D2F-1802C88EED7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252235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5162D-AA4F-42CC-80CB-A1E69C04AEF6}" type="datetimeFigureOut">
              <a:rPr lang="cs-CZ" smtClean="0"/>
              <a:pPr/>
              <a:t>04.12.2024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22CA8-C81E-4359-8D2F-1802C88EED7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146510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5162D-AA4F-42CC-80CB-A1E69C04AEF6}" type="datetimeFigureOut">
              <a:rPr lang="cs-CZ" smtClean="0"/>
              <a:pPr/>
              <a:t>04.12.2024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22CA8-C81E-4359-8D2F-1802C88EED7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31002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5162D-AA4F-42CC-80CB-A1E69C04AEF6}" type="datetimeFigureOut">
              <a:rPr lang="cs-CZ" smtClean="0"/>
              <a:pPr/>
              <a:t>04.12.2024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22CA8-C81E-4359-8D2F-1802C88EED7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643783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5162D-AA4F-42CC-80CB-A1E69C04AEF6}" type="datetimeFigureOut">
              <a:rPr lang="cs-CZ" smtClean="0"/>
              <a:pPr/>
              <a:t>04.12.2024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22CA8-C81E-4359-8D2F-1802C88EED7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896019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85162D-AA4F-42CC-80CB-A1E69C04AEF6}" type="datetimeFigureOut">
              <a:rPr lang="cs-CZ" smtClean="0"/>
              <a:pPr/>
              <a:t>04.12.2024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D22CA8-C81E-4359-8D2F-1802C88EED7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570487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.xml"/><Relationship Id="rId4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9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0.xml"/><Relationship Id="rId4" Type="http://schemas.openxmlformats.org/officeDocument/2006/relationships/image" Target="../media/image2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1.xml"/><Relationship Id="rId4" Type="http://schemas.openxmlformats.org/officeDocument/2006/relationships/image" Target="../media/image3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2.xml"/><Relationship Id="rId4" Type="http://schemas.openxmlformats.org/officeDocument/2006/relationships/image" Target="../media/image4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3.xml"/><Relationship Id="rId4" Type="http://schemas.openxmlformats.org/officeDocument/2006/relationships/image" Target="../media/image5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4.xml"/><Relationship Id="rId5" Type="http://schemas.openxmlformats.org/officeDocument/2006/relationships/image" Target="../media/image6.png"/><Relationship Id="rId4" Type="http://schemas.openxmlformats.org/officeDocument/2006/relationships/image" Target="../media/image1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5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6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7.xml"/><Relationship Id="rId4" Type="http://schemas.openxmlformats.org/officeDocument/2006/relationships/image" Target="../media/image7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8.xml"/><Relationship Id="rId4" Type="http://schemas.openxmlformats.org/officeDocument/2006/relationships/image" Target="../media/image8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2.xml"/><Relationship Id="rId4" Type="http://schemas.openxmlformats.org/officeDocument/2006/relationships/image" Target="../media/image1.pn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.xml"/><Relationship Id="rId4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.xml"/><Relationship Id="rId4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5.xml"/><Relationship Id="rId4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6.xml"/><Relationship Id="rId4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7.xml"/><Relationship Id="rId4" Type="http://schemas.openxmlformats.org/officeDocument/2006/relationships/image" Target="../media/image1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8.xml"/><Relationship Id="rId4" Type="http://schemas.openxmlformats.org/officeDocument/2006/relationships/image" Target="../media/image1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 err="1"/>
              <a:t>Logistick</a:t>
            </a:r>
            <a:r>
              <a:rPr lang="cs-CZ" b="1" dirty="0"/>
              <a:t>ý management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69213503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57158" y="500050"/>
            <a:ext cx="7467600" cy="1143000"/>
          </a:xfrm>
        </p:spPr>
        <p:txBody>
          <a:bodyPr>
            <a:noAutofit/>
          </a:bodyPr>
          <a:lstStyle/>
          <a:p>
            <a:r>
              <a:rPr lang="cs-CZ" sz="2800" dirty="0"/>
              <a:t>Nejvýznamnější rizikové faktory ze 46 zkoumaných faktorů </a:t>
            </a:r>
            <a:br>
              <a:rPr lang="cs-CZ" sz="2800" dirty="0"/>
            </a:br>
            <a:r>
              <a:rPr lang="cs-CZ" sz="2800" dirty="0"/>
              <a:t>(výsledky dotazníkového průzkumu 2010)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cs-CZ" dirty="0"/>
              <a:t>Skupina I :</a:t>
            </a:r>
          </a:p>
          <a:p>
            <a:r>
              <a:rPr lang="cs-CZ" dirty="0"/>
              <a:t>B1.1 –Závislost na malém počtu velkých zákazníků</a:t>
            </a:r>
          </a:p>
          <a:p>
            <a:r>
              <a:rPr lang="cs-CZ" dirty="0"/>
              <a:t>B5.1 –Růst cen a poplatků</a:t>
            </a:r>
          </a:p>
          <a:p>
            <a:r>
              <a:rPr lang="cs-CZ" dirty="0"/>
              <a:t>B2.1 – Závislost na malém počtu dominantních</a:t>
            </a:r>
          </a:p>
          <a:p>
            <a:r>
              <a:rPr lang="cs-CZ" dirty="0"/>
              <a:t>nebo speciálních dodavatelů</a:t>
            </a:r>
          </a:p>
          <a:p>
            <a:r>
              <a:rPr lang="cs-CZ" dirty="0"/>
              <a:t>B1.2 Velké nároky zákazníků na dodací lhůty</a:t>
            </a:r>
          </a:p>
          <a:p>
            <a:pPr>
              <a:buNone/>
            </a:pPr>
            <a:r>
              <a:rPr lang="cs-CZ" dirty="0"/>
              <a:t>Skupina II:</a:t>
            </a:r>
          </a:p>
          <a:p>
            <a:r>
              <a:rPr lang="cs-CZ" dirty="0"/>
              <a:t>B1.3 Velké a nepředvídatelné výkyvy v poptávce</a:t>
            </a:r>
          </a:p>
          <a:p>
            <a:r>
              <a:rPr lang="cs-CZ" dirty="0"/>
              <a:t>B2.3 Dlouhé dodací lhůty od dodavatelů vzhledem k proměnlivosti poptávky</a:t>
            </a:r>
          </a:p>
          <a:p>
            <a:r>
              <a:rPr lang="cs-CZ" dirty="0"/>
              <a:t>B1.6  Problémy zákazníků s  placením</a:t>
            </a:r>
          </a:p>
          <a:p>
            <a:r>
              <a:rPr lang="cs-CZ" dirty="0"/>
              <a:t>B2.5 Nedostatek nakupovaných položek na trhu vedoucí k  vysoké ceně</a:t>
            </a:r>
          </a:p>
          <a:p>
            <a:endParaRPr lang="cs-CZ" dirty="0"/>
          </a:p>
        </p:txBody>
      </p:sp>
      <p:sp>
        <p:nvSpPr>
          <p:cNvPr id="4" name="Zástupný symbol pro obsah 2"/>
          <p:cNvSpPr txBox="1">
            <a:spLocks/>
          </p:cNvSpPr>
          <p:nvPr/>
        </p:nvSpPr>
        <p:spPr>
          <a:xfrm>
            <a:off x="323528" y="6289732"/>
            <a:ext cx="7529264" cy="368440"/>
          </a:xfrm>
          <a:prstGeom prst="rect">
            <a:avLst/>
          </a:prstGeom>
        </p:spPr>
        <p:txBody>
          <a:bodyPr vert="horz">
            <a:normAutofit fontScale="47500" lnSpcReduction="20000"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/>
              <a:buNone/>
            </a:pPr>
            <a:r>
              <a:rPr lang="cs-CZ"/>
              <a:t>Zdroj: Macurová P. </a:t>
            </a:r>
            <a:r>
              <a:rPr lang="cs-CZ" i="1"/>
              <a:t>Zvládání rizik v logistice. </a:t>
            </a:r>
            <a:r>
              <a:rPr lang="cs-CZ"/>
              <a:t>Profesní setkání logistiků 2012. Dostupné online na http://kla.cz/imgdata/180/img121.pdf</a:t>
            </a:r>
          </a:p>
          <a:p>
            <a:endParaRPr lang="cs-CZ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bg>
      <p:bgPr>
        <a:blipFill dpi="0" rotWithShape="1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cs-CZ" sz="2400" dirty="0"/>
              <a:t>Detailnější poznatky o dodavatelských rizicích z 6 případových studií </a:t>
            </a:r>
            <a:br>
              <a:rPr lang="cs-CZ" sz="2400" dirty="0"/>
            </a:br>
            <a:r>
              <a:rPr lang="cs-CZ" sz="2400" dirty="0"/>
              <a:t>provedených v r. 2011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971600" y="6201728"/>
            <a:ext cx="6953200" cy="272223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lang="cs-CZ" dirty="0"/>
              <a:t>Zdroj: Macurová P. </a:t>
            </a:r>
            <a:r>
              <a:rPr lang="cs-CZ" i="1" dirty="0"/>
              <a:t>Zvládání rizik v logistice. </a:t>
            </a:r>
            <a:r>
              <a:rPr lang="cs-CZ" dirty="0"/>
              <a:t>Profesní setkání logistiků 2012. Dostupné online na http://kla.cz/imgdata/180/img121.pdf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07504" y="1052736"/>
            <a:ext cx="7643866" cy="51489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95536" y="6105512"/>
            <a:ext cx="7529264" cy="44044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cs-CZ" sz="1100" dirty="0"/>
              <a:t>Zdroj: Macurová P. </a:t>
            </a:r>
            <a:r>
              <a:rPr lang="cs-CZ" sz="1100" i="1" dirty="0"/>
              <a:t>Zvládání rizik v logistice. </a:t>
            </a:r>
            <a:r>
              <a:rPr lang="cs-CZ" sz="1100" dirty="0"/>
              <a:t>Profesní setkání logistiků 2012. Dostupné online na http://kla.cz/imgdata/180/img121.pdf</a:t>
            </a:r>
          </a:p>
          <a:p>
            <a:endParaRPr lang="cs-CZ" sz="1100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928662" y="1571612"/>
            <a:ext cx="6734175" cy="4533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13178" y="50005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cs-CZ" b="1" dirty="0"/>
              <a:t>Příklady opatření k redukci výskytu rizika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57224" y="1643050"/>
            <a:ext cx="7072362" cy="43676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Zástupný symbol pro obsah 2"/>
          <p:cNvSpPr txBox="1">
            <a:spLocks/>
          </p:cNvSpPr>
          <p:nvPr/>
        </p:nvSpPr>
        <p:spPr>
          <a:xfrm>
            <a:off x="395536" y="6105512"/>
            <a:ext cx="7529264" cy="368440"/>
          </a:xfrm>
          <a:prstGeom prst="rect">
            <a:avLst/>
          </a:prstGeom>
        </p:spPr>
        <p:txBody>
          <a:bodyPr vert="horz">
            <a:normAutofit fontScale="47500" lnSpcReduction="20000"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/>
              <a:buNone/>
            </a:pPr>
            <a:r>
              <a:rPr lang="cs-CZ"/>
              <a:t>Zdroj: Macurová P. </a:t>
            </a:r>
            <a:r>
              <a:rPr lang="cs-CZ" i="1"/>
              <a:t>Zvládání rizik v logistice. </a:t>
            </a:r>
            <a:r>
              <a:rPr lang="cs-CZ"/>
              <a:t>Profesní setkání logistiků 2012. Dostupné online na http://kla.cz/imgdata/180/img121.pdf</a:t>
            </a:r>
          </a:p>
          <a:p>
            <a:endParaRPr lang="cs-CZ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28596" y="404664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cs-CZ" b="1" dirty="0"/>
              <a:t>Příklady opatření k redukci dopadů rizika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28596" y="1714488"/>
            <a:ext cx="7768104" cy="44672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Zástupný symbol pro obsah 2"/>
          <p:cNvSpPr txBox="1">
            <a:spLocks/>
          </p:cNvSpPr>
          <p:nvPr/>
        </p:nvSpPr>
        <p:spPr>
          <a:xfrm>
            <a:off x="395536" y="6105512"/>
            <a:ext cx="7529264" cy="368440"/>
          </a:xfrm>
          <a:prstGeom prst="rect">
            <a:avLst/>
          </a:prstGeom>
        </p:spPr>
        <p:txBody>
          <a:bodyPr vert="horz">
            <a:normAutofit fontScale="47500" lnSpcReduction="20000"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/>
              <a:buNone/>
            </a:pPr>
            <a:r>
              <a:rPr lang="cs-CZ"/>
              <a:t>Zdroj: Macurová P. </a:t>
            </a:r>
            <a:r>
              <a:rPr lang="cs-CZ" i="1"/>
              <a:t>Zvládání rizik v logistice. </a:t>
            </a:r>
            <a:r>
              <a:rPr lang="cs-CZ"/>
              <a:t>Profesní setkání logistiků 2012. Dostupné online na http://kla.cz/imgdata/180/img121.pdf</a:t>
            </a:r>
          </a:p>
          <a:p>
            <a:endParaRPr lang="cs-CZ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b="1" dirty="0"/>
              <a:t>Fáze nepřetržitého procesu řízení rizik</a:t>
            </a:r>
            <a:endParaRPr lang="cs-CZ" dirty="0"/>
          </a:p>
        </p:txBody>
      </p:sp>
      <p:sp>
        <p:nvSpPr>
          <p:cNvPr id="5" name="Zástupný symbol pro obsah 2"/>
          <p:cNvSpPr>
            <a:spLocks noGrp="1"/>
          </p:cNvSpPr>
          <p:nvPr>
            <p:ph idx="1"/>
          </p:nvPr>
        </p:nvSpPr>
        <p:spPr>
          <a:xfrm>
            <a:off x="395536" y="6105512"/>
            <a:ext cx="7529264" cy="368440"/>
          </a:xfrm>
        </p:spPr>
        <p:txBody>
          <a:bodyPr>
            <a:normAutofit fontScale="32500" lnSpcReduction="20000"/>
          </a:bodyPr>
          <a:lstStyle/>
          <a:p>
            <a:pPr marL="0" indent="0">
              <a:buNone/>
            </a:pPr>
            <a:r>
              <a:rPr lang="cs-CZ" dirty="0"/>
              <a:t>Zdroj: Macurová P. </a:t>
            </a:r>
            <a:r>
              <a:rPr lang="cs-CZ" i="1" dirty="0"/>
              <a:t>Zvládání rizik v logistice. </a:t>
            </a:r>
            <a:r>
              <a:rPr lang="cs-CZ" dirty="0"/>
              <a:t>Profesní setkání logistiků 2012. Dostupné online na http://kla.cz/imgdata/180/img121.pdf</a:t>
            </a:r>
          </a:p>
          <a:p>
            <a:endParaRPr lang="cs-CZ" dirty="0"/>
          </a:p>
        </p:txBody>
      </p:sp>
      <p:sp>
        <p:nvSpPr>
          <p:cNvPr id="4" name="Obdélník 3"/>
          <p:cNvSpPr/>
          <p:nvPr/>
        </p:nvSpPr>
        <p:spPr>
          <a:xfrm>
            <a:off x="2286000" y="1859340"/>
            <a:ext cx="4572000" cy="313932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cs-CZ" dirty="0"/>
              <a:t> </a:t>
            </a:r>
          </a:p>
          <a:p>
            <a:r>
              <a:rPr lang="cs-CZ" dirty="0"/>
              <a:t> </a:t>
            </a:r>
          </a:p>
          <a:p>
            <a:r>
              <a:rPr lang="cs-CZ" dirty="0"/>
              <a:t> </a:t>
            </a:r>
          </a:p>
          <a:p>
            <a:r>
              <a:rPr lang="cs-CZ" dirty="0"/>
              <a:t> </a:t>
            </a:r>
          </a:p>
          <a:p>
            <a:r>
              <a:rPr lang="cs-CZ" dirty="0"/>
              <a:t> </a:t>
            </a:r>
          </a:p>
          <a:p>
            <a:r>
              <a:rPr lang="cs-CZ" dirty="0"/>
              <a:t> </a:t>
            </a:r>
          </a:p>
          <a:p>
            <a:r>
              <a:rPr lang="cs-CZ" dirty="0"/>
              <a:t> </a:t>
            </a:r>
          </a:p>
          <a:p>
            <a:r>
              <a:rPr lang="cs-CZ" dirty="0"/>
              <a:t> </a:t>
            </a:r>
          </a:p>
          <a:p>
            <a:r>
              <a:rPr lang="cs-CZ" dirty="0"/>
              <a:t> </a:t>
            </a:r>
          </a:p>
          <a:p>
            <a:r>
              <a:rPr lang="cs-CZ" dirty="0"/>
              <a:t> </a:t>
            </a:r>
          </a:p>
          <a:p>
            <a:r>
              <a:rPr lang="cs-CZ" dirty="0"/>
              <a:t> 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640" y="1493441"/>
            <a:ext cx="5941990" cy="38711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3087910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95536" y="476672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cs-CZ" b="1" dirty="0"/>
              <a:t>Specifikovat logistické řetězce znamená: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cs-CZ" dirty="0"/>
              <a:t>•vymezit funkce řetězce, charakter výstupů a požadavky zákazníků,</a:t>
            </a:r>
          </a:p>
          <a:p>
            <a:pPr>
              <a:buNone/>
            </a:pPr>
            <a:r>
              <a:rPr lang="cs-CZ" dirty="0"/>
              <a:t>•zmapovat strukturu řetězce (procesy, rozhraní, body rozpojení, úzká místa apod.),</a:t>
            </a:r>
          </a:p>
          <a:p>
            <a:pPr>
              <a:buNone/>
            </a:pPr>
            <a:r>
              <a:rPr lang="cs-CZ" dirty="0"/>
              <a:t>•stanovit cílové hodnoty úrovně logistických služeb a ukazatelů výkonnosti procesů,</a:t>
            </a:r>
          </a:p>
          <a:p>
            <a:pPr>
              <a:buNone/>
            </a:pPr>
            <a:r>
              <a:rPr lang="cs-CZ" dirty="0"/>
              <a:t>•vymezit znaky prostředí (konkurence, poptávka, dodavatelé, zákonné předpisy apod.), </a:t>
            </a:r>
          </a:p>
          <a:p>
            <a:pPr>
              <a:buNone/>
            </a:pPr>
            <a:r>
              <a:rPr lang="cs-CZ" dirty="0"/>
              <a:t>•popsat postup jednotlivých procesů. </a:t>
            </a:r>
          </a:p>
          <a:p>
            <a:endParaRPr lang="cs-CZ" dirty="0"/>
          </a:p>
        </p:txBody>
      </p:sp>
      <p:sp>
        <p:nvSpPr>
          <p:cNvPr id="4" name="Zástupný symbol pro obsah 2"/>
          <p:cNvSpPr txBox="1">
            <a:spLocks/>
          </p:cNvSpPr>
          <p:nvPr/>
        </p:nvSpPr>
        <p:spPr>
          <a:xfrm>
            <a:off x="395536" y="6105512"/>
            <a:ext cx="7529264" cy="368440"/>
          </a:xfrm>
          <a:prstGeom prst="rect">
            <a:avLst/>
          </a:prstGeom>
        </p:spPr>
        <p:txBody>
          <a:bodyPr vert="horz">
            <a:normAutofit fontScale="47500" lnSpcReduction="20000"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/>
              <a:buNone/>
            </a:pPr>
            <a:r>
              <a:rPr lang="cs-CZ"/>
              <a:t>Zdroj: Macurová P. </a:t>
            </a:r>
            <a:r>
              <a:rPr lang="cs-CZ" i="1"/>
              <a:t>Zvládání rizik v logistice. </a:t>
            </a:r>
            <a:r>
              <a:rPr lang="cs-CZ"/>
              <a:t>Profesní setkání logistiků 2012. Dostupné online na http://kla.cz/imgdata/180/img121.pdf</a:t>
            </a:r>
          </a:p>
          <a:p>
            <a:endParaRPr lang="cs-CZ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b="1" dirty="0"/>
              <a:t>Aktuální příklady strukturálních opatření ke zmírnění rizik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cs-CZ" b="1" dirty="0"/>
              <a:t>Volkswagen–přechází na vyšší stupeň standardizace dílů použitelných pro různé typy vozů:</a:t>
            </a:r>
          </a:p>
          <a:p>
            <a:pPr lvl="1">
              <a:buNone/>
            </a:pPr>
            <a:r>
              <a:rPr lang="cs-CZ" dirty="0"/>
              <a:t>•možnost střídání typů vozů na téže lince, </a:t>
            </a:r>
          </a:p>
          <a:p>
            <a:pPr lvl="1">
              <a:buNone/>
            </a:pPr>
            <a:r>
              <a:rPr lang="cs-CZ" dirty="0"/>
              <a:t>•snadný přesun mezi závody v různých zemích podle aktuální poptávky trhu a změn výrobních nákladů.</a:t>
            </a:r>
          </a:p>
          <a:p>
            <a:pPr lvl="1">
              <a:buNone/>
            </a:pPr>
            <a:r>
              <a:rPr lang="cs-CZ" dirty="0"/>
              <a:t>Dojde však ke změně struktury dodavatelů.</a:t>
            </a:r>
          </a:p>
          <a:p>
            <a:pPr>
              <a:buNone/>
            </a:pPr>
            <a:r>
              <a:rPr lang="cs-CZ" b="1" dirty="0"/>
              <a:t>Toyota po tsunami (toky automobilky narušeny po dobu 6 měsíců):</a:t>
            </a:r>
          </a:p>
          <a:p>
            <a:pPr lvl="1">
              <a:buNone/>
            </a:pPr>
            <a:r>
              <a:rPr lang="cs-CZ" dirty="0"/>
              <a:t>–500 největších japonských dodavatelů musí předložit </a:t>
            </a:r>
            <a:r>
              <a:rPr lang="cs-CZ" b="1" dirty="0"/>
              <a:t>havarijní plány</a:t>
            </a:r>
          </a:p>
          <a:p>
            <a:pPr lvl="1">
              <a:buNone/>
            </a:pPr>
            <a:r>
              <a:rPr lang="cs-CZ" dirty="0"/>
              <a:t>–dodavatelé, kteří jsou v pozici jediných dodavatelů, musejí:</a:t>
            </a:r>
          </a:p>
          <a:p>
            <a:pPr lvl="2">
              <a:buNone/>
            </a:pPr>
            <a:r>
              <a:rPr lang="pl-PL" dirty="0"/>
              <a:t>•</a:t>
            </a:r>
            <a:r>
              <a:rPr lang="pl-PL" b="1" dirty="0"/>
              <a:t>rozptýlit svou produkci do více lokalit,</a:t>
            </a:r>
          </a:p>
          <a:p>
            <a:pPr lvl="2">
              <a:buNone/>
            </a:pPr>
            <a:r>
              <a:rPr lang="cs-CZ" dirty="0"/>
              <a:t>•anebo držet více zásob. </a:t>
            </a:r>
          </a:p>
          <a:p>
            <a:pPr>
              <a:buNone/>
            </a:pPr>
            <a:r>
              <a:rPr lang="cs-CZ" b="1" dirty="0"/>
              <a:t>Zásadní technologické inovace:</a:t>
            </a:r>
          </a:p>
          <a:p>
            <a:pPr>
              <a:buNone/>
            </a:pPr>
            <a:r>
              <a:rPr lang="cs-CZ" dirty="0"/>
              <a:t>–například </a:t>
            </a:r>
            <a:r>
              <a:rPr lang="cs-CZ" b="1" dirty="0"/>
              <a:t>tiskárny 3D + vyspělé programovací nástroje mohou zvládnout explozi rozmanitosti požadavků trhu.</a:t>
            </a:r>
          </a:p>
          <a:p>
            <a:endParaRPr lang="cs-CZ" dirty="0"/>
          </a:p>
        </p:txBody>
      </p:sp>
      <p:sp>
        <p:nvSpPr>
          <p:cNvPr id="4" name="Zástupný symbol pro obsah 2"/>
          <p:cNvSpPr txBox="1">
            <a:spLocks/>
          </p:cNvSpPr>
          <p:nvPr/>
        </p:nvSpPr>
        <p:spPr>
          <a:xfrm>
            <a:off x="395536" y="6105512"/>
            <a:ext cx="7529264" cy="368440"/>
          </a:xfrm>
          <a:prstGeom prst="rect">
            <a:avLst/>
          </a:prstGeom>
        </p:spPr>
        <p:txBody>
          <a:bodyPr vert="horz">
            <a:normAutofit fontScale="47500" lnSpcReduction="20000"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/>
              <a:buNone/>
            </a:pPr>
            <a:r>
              <a:rPr lang="cs-CZ"/>
              <a:t>Zdroj: Macurová P. </a:t>
            </a:r>
            <a:r>
              <a:rPr lang="cs-CZ" i="1"/>
              <a:t>Zvládání rizik v logistice. </a:t>
            </a:r>
            <a:r>
              <a:rPr lang="cs-CZ"/>
              <a:t>Profesní setkání logistiků 2012. Dostupné online na http://kla.cz/imgdata/180/img121.pdf</a:t>
            </a:r>
          </a:p>
          <a:p>
            <a:endParaRPr lang="cs-CZ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2800" b="1" dirty="0"/>
              <a:t>Potřeba řízení rizik, které přesahuje hranice podniku = </a:t>
            </a:r>
            <a:r>
              <a:rPr lang="cs-CZ" sz="2800" b="1" i="1" dirty="0" err="1"/>
              <a:t>Supply</a:t>
            </a:r>
            <a:r>
              <a:rPr lang="cs-CZ" sz="2800" b="1" i="1" dirty="0"/>
              <a:t> </a:t>
            </a:r>
            <a:r>
              <a:rPr lang="cs-CZ" sz="2800" b="1" i="1" dirty="0" err="1"/>
              <a:t>Chain</a:t>
            </a:r>
            <a:r>
              <a:rPr lang="cs-CZ" sz="2800" b="1" i="1" dirty="0"/>
              <a:t> Risk Management(SCRM)</a:t>
            </a:r>
            <a:endParaRPr lang="cs-CZ" sz="2800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42909" y="1500174"/>
            <a:ext cx="8104351" cy="49292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Zástupný symbol pro obsah 2"/>
          <p:cNvSpPr txBox="1">
            <a:spLocks/>
          </p:cNvSpPr>
          <p:nvPr/>
        </p:nvSpPr>
        <p:spPr>
          <a:xfrm>
            <a:off x="395536" y="6105512"/>
            <a:ext cx="7529264" cy="368440"/>
          </a:xfrm>
          <a:prstGeom prst="rect">
            <a:avLst/>
          </a:prstGeom>
        </p:spPr>
        <p:txBody>
          <a:bodyPr vert="horz">
            <a:normAutofit fontScale="47500" lnSpcReduction="20000"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/>
              <a:buNone/>
            </a:pPr>
            <a:r>
              <a:rPr lang="cs-CZ"/>
              <a:t>Zdroj: Macurová P. </a:t>
            </a:r>
            <a:r>
              <a:rPr lang="cs-CZ" i="1"/>
              <a:t>Zvládání rizik v logistice. </a:t>
            </a:r>
            <a:r>
              <a:rPr lang="cs-CZ"/>
              <a:t>Profesní setkání logistiků 2012. Dostupné online na http://kla.cz/imgdata/180/img121.pdf</a:t>
            </a:r>
          </a:p>
          <a:p>
            <a:endParaRPr lang="cs-CZ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b="1" dirty="0"/>
              <a:t>Závěry pro řízení logistických rizik:</a:t>
            </a:r>
            <a:endParaRPr lang="cs-CZ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28596" y="1571612"/>
            <a:ext cx="7705374" cy="4505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Zástupný symbol pro obsah 2"/>
          <p:cNvSpPr txBox="1">
            <a:spLocks/>
          </p:cNvSpPr>
          <p:nvPr/>
        </p:nvSpPr>
        <p:spPr>
          <a:xfrm>
            <a:off x="395536" y="6105512"/>
            <a:ext cx="7529264" cy="368440"/>
          </a:xfrm>
          <a:prstGeom prst="rect">
            <a:avLst/>
          </a:prstGeom>
        </p:spPr>
        <p:txBody>
          <a:bodyPr vert="horz">
            <a:normAutofit fontScale="47500" lnSpcReduction="20000"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/>
              <a:buNone/>
            </a:pPr>
            <a:r>
              <a:rPr lang="cs-CZ"/>
              <a:t>Zdroj: Macurová P. </a:t>
            </a:r>
            <a:r>
              <a:rPr lang="cs-CZ" i="1"/>
              <a:t>Zvládání rizik v logistice. </a:t>
            </a:r>
            <a:r>
              <a:rPr lang="cs-CZ"/>
              <a:t>Profesní setkání logistiků 2012. Dostupné online na http://kla.cz/imgdata/180/img121.pdf</a:t>
            </a:r>
          </a:p>
          <a:p>
            <a:endParaRPr lang="cs-CZ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b="1" dirty="0"/>
              <a:t>Řízení rizik v dodavatelském řetězci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996004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b="1" dirty="0"/>
              <a:t>Otázky ke zkoušce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4411551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Otázky ke zkoušce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marL="514350" lvl="0" indent="-514350">
              <a:buFont typeface="+mj-lt"/>
              <a:buAutoNum type="arabicPeriod"/>
            </a:pPr>
            <a:r>
              <a:rPr lang="cs-CZ" dirty="0"/>
              <a:t>Logistika. Logistický management. Složky logistických procesů. Logistické výkony a náklady. Pojem aktivní a pasivní logistické prvky</a:t>
            </a:r>
          </a:p>
          <a:p>
            <a:pPr marL="514350" lvl="0" indent="-514350">
              <a:buFont typeface="+mj-lt"/>
              <a:buAutoNum type="arabicPeriod"/>
            </a:pPr>
            <a:r>
              <a:rPr lang="cs-CZ" dirty="0" err="1"/>
              <a:t>Mikrologistický</a:t>
            </a:r>
            <a:r>
              <a:rPr lang="cs-CZ" dirty="0"/>
              <a:t> systém. </a:t>
            </a:r>
            <a:r>
              <a:rPr lang="cs-CZ" dirty="0" err="1"/>
              <a:t>Makrologistický</a:t>
            </a:r>
            <a:r>
              <a:rPr lang="cs-CZ" dirty="0"/>
              <a:t> systém. </a:t>
            </a:r>
            <a:r>
              <a:rPr lang="cs-CZ" dirty="0" err="1"/>
              <a:t>Metalogistický</a:t>
            </a:r>
            <a:r>
              <a:rPr lang="cs-CZ" dirty="0"/>
              <a:t> systém.</a:t>
            </a:r>
          </a:p>
          <a:p>
            <a:pPr marL="514350" lvl="0" indent="-514350">
              <a:buFont typeface="+mj-lt"/>
              <a:buAutoNum type="arabicPeriod"/>
            </a:pPr>
            <a:r>
              <a:rPr lang="cs-CZ" dirty="0"/>
              <a:t>Cíle podnikové logistiky. (výkonový a ekonomický, vnější a vnitřní). Logistické výkonové ukazatele</a:t>
            </a:r>
          </a:p>
          <a:p>
            <a:pPr marL="514350" lvl="0" indent="-514350">
              <a:buFont typeface="+mj-lt"/>
              <a:buAutoNum type="arabicPeriod"/>
            </a:pPr>
            <a:r>
              <a:rPr lang="cs-CZ" dirty="0"/>
              <a:t>Fáze vývoje logistiky. Příklady dílčích zájmů a vznikajících konfliktů mezi útvary podniku.</a:t>
            </a:r>
          </a:p>
          <a:p>
            <a:pPr marL="514350" lvl="0" indent="-514350">
              <a:buFont typeface="+mj-lt"/>
              <a:buAutoNum type="arabicPeriod"/>
            </a:pPr>
            <a:r>
              <a:rPr lang="cs-CZ" dirty="0"/>
              <a:t>Součástí logistického systému (</a:t>
            </a:r>
            <a:r>
              <a:rPr lang="cs-CZ" dirty="0" err="1"/>
              <a:t>technicko-technologický</a:t>
            </a:r>
            <a:r>
              <a:rPr lang="cs-CZ" dirty="0"/>
              <a:t>, informační, řídící logistický systém). Integrovaná logistika</a:t>
            </a:r>
          </a:p>
          <a:p>
            <a:pPr marL="514350" lvl="0" indent="-514350">
              <a:buFont typeface="+mj-lt"/>
              <a:buAutoNum type="arabicPeriod"/>
            </a:pPr>
            <a:r>
              <a:rPr lang="cs-CZ" dirty="0"/>
              <a:t>Tlačný (</a:t>
            </a:r>
            <a:r>
              <a:rPr lang="cs-CZ" dirty="0" err="1"/>
              <a:t>push</a:t>
            </a:r>
            <a:r>
              <a:rPr lang="cs-CZ" dirty="0"/>
              <a:t>) a tažný (</a:t>
            </a:r>
            <a:r>
              <a:rPr lang="cs-CZ" dirty="0" err="1"/>
              <a:t>pull</a:t>
            </a:r>
            <a:r>
              <a:rPr lang="cs-CZ" dirty="0"/>
              <a:t>) principy uspořádaní logistických řetězců</a:t>
            </a:r>
          </a:p>
          <a:p>
            <a:pPr marL="514350" lvl="0" indent="-514350">
              <a:buFont typeface="+mj-lt"/>
              <a:buAutoNum type="arabicPeriod"/>
            </a:pPr>
            <a:r>
              <a:rPr lang="cs-CZ" dirty="0"/>
              <a:t>Úloha velkoobchodních skladů. Logistická místa styku</a:t>
            </a:r>
          </a:p>
          <a:p>
            <a:pPr marL="514350" lvl="0" indent="-514350">
              <a:buFont typeface="+mj-lt"/>
              <a:buAutoNum type="arabicPeriod"/>
            </a:pPr>
            <a:r>
              <a:rPr lang="cs-CZ" dirty="0"/>
              <a:t>Logistický řetězec. Dodavatelský řetězec. Dodavatelská síť. Typy logistických řetězců</a:t>
            </a:r>
          </a:p>
          <a:p>
            <a:pPr marL="514350" lvl="0" indent="-514350">
              <a:buFont typeface="+mj-lt"/>
              <a:buAutoNum type="arabicPeriod"/>
            </a:pPr>
            <a:r>
              <a:rPr lang="cs-CZ" dirty="0"/>
              <a:t>Standardizace, unifikace, typizace</a:t>
            </a:r>
          </a:p>
          <a:p>
            <a:pPr marL="514350" lvl="0" indent="-514350">
              <a:buFont typeface="+mj-lt"/>
              <a:buAutoNum type="arabicPeriod"/>
            </a:pPr>
            <a:r>
              <a:rPr lang="cs-CZ" dirty="0"/>
              <a:t>Pasivní prvky logistických procesů. Rozdělení materiálů. Které vlastnosti materiálu budou mít vliv na způsob manipulace?</a:t>
            </a:r>
          </a:p>
          <a:p>
            <a:pPr marL="514350" indent="-514350">
              <a:buFont typeface="+mj-lt"/>
              <a:buAutoNum type="arabicPeriod"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3427035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Otázky ke zkoušce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514350" lvl="0" indent="-514350">
              <a:buFont typeface="+mj-lt"/>
              <a:buAutoNum type="arabicPeriod" startAt="11"/>
            </a:pPr>
            <a:r>
              <a:rPr lang="cs-CZ" dirty="0"/>
              <a:t>Obal. Funkce obalu. Proces balení. </a:t>
            </a:r>
          </a:p>
          <a:p>
            <a:pPr marL="514350" lvl="0" indent="-514350">
              <a:buFont typeface="+mj-lt"/>
              <a:buAutoNum type="arabicPeriod" startAt="11"/>
            </a:pPr>
            <a:r>
              <a:rPr lang="cs-CZ" dirty="0"/>
              <a:t>Obal. Požadavky k obalu. Nakládaní s obaly</a:t>
            </a:r>
          </a:p>
          <a:p>
            <a:pPr marL="514350" lvl="0" indent="-514350">
              <a:buFont typeface="+mj-lt"/>
              <a:buAutoNum type="arabicPeriod" startAt="11"/>
            </a:pPr>
            <a:r>
              <a:rPr lang="cs-CZ" dirty="0"/>
              <a:t>Tvorba manipulačních jednotek</a:t>
            </a:r>
          </a:p>
          <a:p>
            <a:pPr marL="514350" lvl="0" indent="-514350">
              <a:buFont typeface="+mj-lt"/>
              <a:buAutoNum type="arabicPeriod" startAt="11"/>
            </a:pPr>
            <a:r>
              <a:rPr lang="cs-CZ" dirty="0"/>
              <a:t>Objekty zásobování. Typy nákupních situací (opakovaný, modifikovaný, nový nakup). Objednací systémy.</a:t>
            </a:r>
          </a:p>
          <a:p>
            <a:pPr marL="514350" lvl="0" indent="-514350">
              <a:buFont typeface="+mj-lt"/>
              <a:buAutoNum type="arabicPeriod" startAt="11"/>
            </a:pPr>
            <a:r>
              <a:rPr lang="cs-CZ" dirty="0"/>
              <a:t>Kroky procesu nákupu Moderní strategie nákupu</a:t>
            </a:r>
          </a:p>
          <a:p>
            <a:pPr marL="514350" lvl="0" indent="-514350">
              <a:buFont typeface="+mj-lt"/>
              <a:buAutoNum type="arabicPeriod" startAt="11"/>
            </a:pPr>
            <a:r>
              <a:rPr lang="cs-CZ" dirty="0"/>
              <a:t>Druhy zásob. Normování zásob</a:t>
            </a:r>
          </a:p>
          <a:p>
            <a:pPr marL="514350" lvl="0" indent="-514350">
              <a:buFont typeface="+mj-lt"/>
              <a:buAutoNum type="arabicPeriod" startAt="11"/>
            </a:pPr>
            <a:r>
              <a:rPr lang="cs-CZ" dirty="0"/>
              <a:t>ABC analýza zásob. XYZ analýza zásob.</a:t>
            </a:r>
          </a:p>
          <a:p>
            <a:pPr marL="514350" lvl="0" indent="-514350">
              <a:buFont typeface="+mj-lt"/>
              <a:buAutoNum type="arabicPeriod" startAt="11"/>
            </a:pPr>
            <a:r>
              <a:rPr lang="cs-CZ" dirty="0"/>
              <a:t>Skladování. Technické faktory skladování. Ekonomické faktory skladování. Strategická a operativní úroveň rozhodování v řízení skladů</a:t>
            </a:r>
          </a:p>
          <a:p>
            <a:pPr marL="514350" lvl="0" indent="-514350">
              <a:buFont typeface="+mj-lt"/>
              <a:buAutoNum type="arabicPeriod" startAt="11"/>
            </a:pPr>
            <a:r>
              <a:rPr lang="cs-CZ" dirty="0"/>
              <a:t>Oblasti a typy použití skladů. Funkce skladů. Velikost a počet skladů. Hlavní směry ve skladování.</a:t>
            </a:r>
          </a:p>
          <a:p>
            <a:pPr marL="514350" lvl="0" indent="-514350">
              <a:buFont typeface="+mj-lt"/>
              <a:buAutoNum type="arabicPeriod" startAt="11"/>
            </a:pPr>
            <a:r>
              <a:rPr lang="cs-CZ" dirty="0"/>
              <a:t>Logistické pracovní prostředky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6437489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Otázky ke zkoušce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marL="514350" lvl="0" indent="-514350">
              <a:buFont typeface="+mj-lt"/>
              <a:buAutoNum type="arabicPeriod" startAt="21"/>
            </a:pPr>
            <a:r>
              <a:rPr lang="cs-CZ" dirty="0"/>
              <a:t>Technologie JIT a </a:t>
            </a:r>
            <a:r>
              <a:rPr lang="cs-CZ" dirty="0" err="1"/>
              <a:t>Kanban</a:t>
            </a:r>
            <a:r>
              <a:rPr lang="cs-CZ" dirty="0"/>
              <a:t>. Hub and </a:t>
            </a:r>
            <a:r>
              <a:rPr lang="cs-CZ" dirty="0" err="1"/>
              <a:t>Spoke</a:t>
            </a:r>
            <a:r>
              <a:rPr lang="cs-CZ" dirty="0"/>
              <a:t>. </a:t>
            </a:r>
            <a:r>
              <a:rPr lang="cs-CZ" dirty="0" err="1"/>
              <a:t>Cross-Docking</a:t>
            </a:r>
            <a:r>
              <a:rPr lang="cs-CZ" dirty="0"/>
              <a:t>.</a:t>
            </a:r>
          </a:p>
          <a:p>
            <a:pPr marL="514350" lvl="0" indent="-514350">
              <a:buFont typeface="+mj-lt"/>
              <a:buAutoNum type="arabicPeriod" startAt="21"/>
            </a:pPr>
            <a:r>
              <a:rPr lang="cs-CZ" dirty="0"/>
              <a:t>Podsystémy logistického informačního systému. E- logistika. Virtuální logistika. Sledování objednaného zboží. QR a ECR. Automatická identifikace</a:t>
            </a:r>
          </a:p>
          <a:p>
            <a:pPr marL="514350" lvl="0" indent="-514350">
              <a:buFont typeface="+mj-lt"/>
              <a:buAutoNum type="arabicPeriod" startAt="21"/>
            </a:pPr>
            <a:r>
              <a:rPr lang="cs-CZ" dirty="0"/>
              <a:t>Odpadové hospodářství. Druhy odpadů. Druhotné suroviny. Zpětná logistika</a:t>
            </a:r>
          </a:p>
          <a:p>
            <a:pPr marL="514350" lvl="0" indent="-514350">
              <a:buFont typeface="+mj-lt"/>
              <a:buAutoNum type="arabicPeriod" startAt="21"/>
            </a:pPr>
            <a:r>
              <a:rPr lang="cs-CZ" dirty="0"/>
              <a:t>Doprava. Efektivnost dopravy. Druhy dopravy. </a:t>
            </a:r>
          </a:p>
          <a:p>
            <a:pPr marL="514350" lvl="0" indent="-514350">
              <a:buFont typeface="+mj-lt"/>
              <a:buAutoNum type="arabicPeriod" startAt="21"/>
            </a:pPr>
            <a:r>
              <a:rPr lang="cs-CZ" dirty="0"/>
              <a:t>Logistický podnik. Outsourcing logistických procesů</a:t>
            </a:r>
          </a:p>
          <a:p>
            <a:pPr marL="514350" lvl="0" indent="-514350">
              <a:buFont typeface="+mj-lt"/>
              <a:buAutoNum type="arabicPeriod" startAt="21"/>
            </a:pPr>
            <a:r>
              <a:rPr lang="cs-CZ" dirty="0"/>
              <a:t>Rozdíly v klasicky a v logisticky řízených podnicích.</a:t>
            </a:r>
          </a:p>
          <a:p>
            <a:pPr marL="514350" lvl="0" indent="-514350">
              <a:buFont typeface="+mj-lt"/>
              <a:buAutoNum type="arabicPeriod" startAt="21"/>
            </a:pPr>
            <a:r>
              <a:rPr lang="cs-CZ" dirty="0"/>
              <a:t>Řízení kvality v logistice. Certifikace. Česká logistická asociace. Národní certifikační rada</a:t>
            </a:r>
          </a:p>
          <a:p>
            <a:pPr marL="514350" lvl="0" indent="-514350">
              <a:buFont typeface="+mj-lt"/>
              <a:buAutoNum type="arabicPeriod" startAt="21"/>
            </a:pPr>
            <a:r>
              <a:rPr lang="cs-CZ" dirty="0"/>
              <a:t>Strukturace logistických funkcí dle úrovní řízení. Hierarchie logistických rozhodnutí</a:t>
            </a:r>
          </a:p>
          <a:p>
            <a:pPr marL="514350" lvl="0" indent="-514350">
              <a:buFont typeface="+mj-lt"/>
              <a:buAutoNum type="arabicPeriod" startAt="21"/>
            </a:pPr>
            <a:r>
              <a:rPr lang="cs-CZ" dirty="0"/>
              <a:t>Integrace logistických plánů v podniku</a:t>
            </a:r>
          </a:p>
          <a:p>
            <a:pPr marL="514350" lvl="0" indent="-514350">
              <a:buFont typeface="+mj-lt"/>
              <a:buAutoNum type="arabicPeriod" startAt="21"/>
            </a:pPr>
            <a:r>
              <a:rPr lang="cs-CZ" dirty="0"/>
              <a:t>Zásady pří zavádění logistiky</a:t>
            </a:r>
          </a:p>
          <a:p>
            <a:pPr marL="514350" lvl="0" indent="-514350">
              <a:buFont typeface="+mj-lt"/>
              <a:buAutoNum type="arabicPeriod" startAt="21"/>
            </a:pPr>
            <a:r>
              <a:rPr lang="cs-CZ" dirty="0"/>
              <a:t>Štíhlá logistika (JIT, KANBAN, 3MU, 5S, KAIZEN)</a:t>
            </a:r>
          </a:p>
          <a:p>
            <a:pPr marL="514350" lvl="0" indent="-514350">
              <a:buFont typeface="+mj-lt"/>
              <a:buAutoNum type="arabicPeriod" startAt="21"/>
            </a:pPr>
            <a:r>
              <a:rPr lang="cs-CZ" dirty="0"/>
              <a:t>Řízení rizik v logistice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884210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Riziko v logistice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dirty="0"/>
              <a:t>je </a:t>
            </a:r>
            <a:r>
              <a:rPr lang="cs-CZ" b="1" dirty="0"/>
              <a:t>důsledek nejistoty, </a:t>
            </a:r>
            <a:r>
              <a:rPr lang="cs-CZ" dirty="0"/>
              <a:t>spojené </a:t>
            </a:r>
            <a:r>
              <a:rPr lang="cs-CZ" b="1" dirty="0"/>
              <a:t>s </a:t>
            </a:r>
            <a:r>
              <a:rPr lang="cs-CZ" dirty="0"/>
              <a:t>plněním logistických cílů.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/>
              <a:t>Riziko se projevuje:</a:t>
            </a:r>
          </a:p>
          <a:p>
            <a:r>
              <a:rPr lang="cs-CZ" dirty="0"/>
              <a:t>–nesplněním potřeb zákazníků z hlediska času, množství, kvality či místa apod., </a:t>
            </a:r>
          </a:p>
          <a:p>
            <a:r>
              <a:rPr lang="cs-CZ" dirty="0"/>
              <a:t>–nedostatečnou efektivností toku i za předpokladu, že potřeby zákazníka jsou splněny, </a:t>
            </a:r>
          </a:p>
          <a:p>
            <a:r>
              <a:rPr lang="cs-CZ" dirty="0"/>
              <a:t>–ohrožením logistického potenciálu.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1535658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Úroveň rizika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je kombinací pravděpodobnosti </a:t>
            </a:r>
            <a:r>
              <a:rPr lang="cs-CZ" b="1" i="1" dirty="0"/>
              <a:t>výskytu </a:t>
            </a:r>
            <a:r>
              <a:rPr lang="cs-CZ" dirty="0"/>
              <a:t>a velikosti </a:t>
            </a:r>
            <a:r>
              <a:rPr lang="cs-CZ" b="1" i="1" dirty="0"/>
              <a:t>dopadu</a:t>
            </a:r>
            <a:r>
              <a:rPr lang="cs-CZ" i="1" dirty="0"/>
              <a:t>.</a:t>
            </a:r>
          </a:p>
          <a:p>
            <a:endParaRPr lang="cs-CZ" dirty="0"/>
          </a:p>
          <a:p>
            <a:pPr marL="0" indent="0">
              <a:buNone/>
            </a:pPr>
            <a:r>
              <a:rPr lang="cs-CZ" dirty="0"/>
              <a:t>Rizika mohou mít dopad na:</a:t>
            </a:r>
          </a:p>
          <a:p>
            <a:r>
              <a:rPr lang="cs-CZ" dirty="0"/>
              <a:t>jednotlivé články logistického řetězce, </a:t>
            </a:r>
          </a:p>
          <a:p>
            <a:r>
              <a:rPr lang="cs-CZ" dirty="0"/>
              <a:t>více článků, nebo</a:t>
            </a:r>
          </a:p>
          <a:p>
            <a:r>
              <a:rPr lang="cs-CZ" dirty="0"/>
              <a:t>celý logistický řetězec.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685215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8229600" cy="1143000"/>
          </a:xfrm>
        </p:spPr>
        <p:txBody>
          <a:bodyPr>
            <a:normAutofit/>
          </a:bodyPr>
          <a:lstStyle/>
          <a:p>
            <a:pPr lvl="1"/>
            <a:r>
              <a:rPr lang="cs-CZ" sz="2800" b="1" dirty="0">
                <a:latin typeface="+mj-lt"/>
              </a:rPr>
              <a:t>Hlediska klasifikace rizik v logistice. Podle vztahu k organizaci: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 Interní rizika,</a:t>
            </a:r>
          </a:p>
          <a:p>
            <a:r>
              <a:rPr lang="cs-CZ" dirty="0"/>
              <a:t>Rizika vazeb mezi organizacemi uvnitř logistického řetězce,</a:t>
            </a:r>
          </a:p>
          <a:p>
            <a:r>
              <a:rPr lang="cs-CZ" dirty="0"/>
              <a:t>Rizika přicházející z prostředí mimo logistický řetězec.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7779885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54868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cs-CZ" b="1" dirty="0">
                <a:latin typeface="+mj-lt"/>
              </a:rPr>
              <a:t>Hlediska klasifikace rizik v logistice.	Podle charakteru toků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Rizika fyzických toků</a:t>
            </a:r>
          </a:p>
          <a:p>
            <a:r>
              <a:rPr lang="cs-CZ" dirty="0"/>
              <a:t>Rizika informačních toků</a:t>
            </a:r>
          </a:p>
          <a:p>
            <a:r>
              <a:rPr lang="cs-CZ" dirty="0"/>
              <a:t>Rizika peněžních toků</a:t>
            </a:r>
          </a:p>
        </p:txBody>
      </p:sp>
    </p:spTree>
    <p:extLst>
      <p:ext uri="{BB962C8B-B14F-4D97-AF65-F5344CB8AC3E}">
        <p14:creationId xmlns:p14="http://schemas.microsoft.com/office/powerpoint/2010/main" val="374160239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95536" y="62068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cs-CZ" b="1" dirty="0">
                <a:latin typeface="+mj-lt"/>
              </a:rPr>
              <a:t>Hlediska klasifikace rizik v logistice. </a:t>
            </a:r>
            <a:r>
              <a:rPr lang="cs-CZ" b="1" dirty="0"/>
              <a:t>Dle oblastí vzniku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29472" y="2060848"/>
            <a:ext cx="8491720" cy="4525963"/>
          </a:xfrm>
        </p:spPr>
        <p:txBody>
          <a:bodyPr>
            <a:normAutofit/>
          </a:bodyPr>
          <a:lstStyle/>
          <a:p>
            <a:pPr lvl="1"/>
            <a:r>
              <a:rPr lang="cs-CZ" dirty="0"/>
              <a:t>Rizika poptávky (neočekávaná nebo silně kolísající poptávka zákazníků) </a:t>
            </a:r>
          </a:p>
          <a:p>
            <a:pPr lvl="1"/>
            <a:r>
              <a:rPr lang="cs-CZ" dirty="0"/>
              <a:t>Rizika dodavatelská (zvýšení cen na dodavatelských trzích, úzká místa v dodávkách, výpadek dodavatele, problémy s kvalitou, neplnění termínů, výpadek IS důležitých pro opatřování)</a:t>
            </a:r>
          </a:p>
          <a:p>
            <a:pPr lvl="1"/>
            <a:r>
              <a:rPr lang="cs-CZ" dirty="0"/>
              <a:t>Rizika vnitřních procesů a řídicí rizika </a:t>
            </a:r>
          </a:p>
          <a:p>
            <a:pPr lvl="1"/>
            <a:r>
              <a:rPr lang="cs-CZ" dirty="0"/>
              <a:t>Rizika vnějšího prostředí (politická nestabilita, válka, přírodní katastrofy)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8400911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200" b="1" dirty="0"/>
              <a:t>Management rizik dodavatelského řetězce, SCRM(Supply </a:t>
            </a:r>
            <a:r>
              <a:rPr lang="cs-CZ" sz="3200" b="1" dirty="0" err="1"/>
              <a:t>Chain</a:t>
            </a:r>
            <a:r>
              <a:rPr lang="cs-CZ" sz="3200" b="1" dirty="0"/>
              <a:t> Risk Management)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je společným přístupem, jehož cílem je včasná identifikace, analýza příčin a následků a přiměřené řízení všech rizik dodavatelského řetězce. </a:t>
            </a:r>
          </a:p>
          <a:p>
            <a:r>
              <a:rPr lang="cs-CZ" dirty="0"/>
              <a:t>Konkrétní rizika určitého hodnototvorného řetězce jsou závislá na jeho struktuře a složitosti</a:t>
            </a:r>
          </a:p>
        </p:txBody>
      </p:sp>
    </p:spTree>
    <p:extLst>
      <p:ext uri="{BB962C8B-B14F-4D97-AF65-F5344CB8AC3E}">
        <p14:creationId xmlns:p14="http://schemas.microsoft.com/office/powerpoint/2010/main" val="341372833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ovéPole 4">
            <a:extLst>
              <a:ext uri="{FF2B5EF4-FFF2-40B4-BE49-F238E27FC236}">
                <a16:creationId xmlns:a16="http://schemas.microsoft.com/office/drawing/2014/main" id="{5F7B283B-A071-072D-B815-B8066B2493E8}"/>
              </a:ext>
            </a:extLst>
          </p:cNvPr>
          <p:cNvSpPr txBox="1"/>
          <p:nvPr/>
        </p:nvSpPr>
        <p:spPr>
          <a:xfrm>
            <a:off x="251520" y="908720"/>
            <a:ext cx="8640960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cs-CZ" sz="24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Například snižování pojistných zásob a zkracování průběžných dob vede k celkově vyšší zranitelnosti partnerů kvůli riziku přerušení materiálového toku uvnitř řetězce. Prochází-li hodnototvorný řetězec několika zeměmi, přistupují k tomu měnová rizika a specifická rizika daných zemí. </a:t>
            </a: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75227423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10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1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1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1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1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15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16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17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18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5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6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7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8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9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146</TotalTime>
  <Words>1566</Words>
  <Application>Microsoft Office PowerPoint</Application>
  <PresentationFormat>Předvádění na obrazovce (4:3)</PresentationFormat>
  <Paragraphs>151</Paragraphs>
  <Slides>23</Slides>
  <Notes>9</Notes>
  <HiddenSlides>1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23</vt:i4>
      </vt:variant>
    </vt:vector>
  </HeadingPairs>
  <TitlesOfParts>
    <vt:vector size="27" baseType="lpstr">
      <vt:lpstr>Arial</vt:lpstr>
      <vt:lpstr>Calibri</vt:lpstr>
      <vt:lpstr>Wingdings</vt:lpstr>
      <vt:lpstr>1_Office Theme</vt:lpstr>
      <vt:lpstr>Logistický management</vt:lpstr>
      <vt:lpstr>Řízení rizik v dodavatelském řetězci</vt:lpstr>
      <vt:lpstr>Riziko v logistice</vt:lpstr>
      <vt:lpstr>Úroveň rizika</vt:lpstr>
      <vt:lpstr>Hlediska klasifikace rizik v logistice. Podle vztahu k organizaci:</vt:lpstr>
      <vt:lpstr>Hlediska klasifikace rizik v logistice. Podle charakteru toků </vt:lpstr>
      <vt:lpstr>Hlediska klasifikace rizik v logistice. Dle oblastí vzniku</vt:lpstr>
      <vt:lpstr>Management rizik dodavatelského řetězce, SCRM(Supply Chain Risk Management)</vt:lpstr>
      <vt:lpstr>Prezentace aplikace PowerPoint</vt:lpstr>
      <vt:lpstr>Nejvýznamnější rizikové faktory ze 46 zkoumaných faktorů  (výsledky dotazníkového průzkumu 2010)</vt:lpstr>
      <vt:lpstr>Detailnější poznatky o dodavatelských rizicích z 6 případových studií  provedených v r. 2011</vt:lpstr>
      <vt:lpstr>Prezentace aplikace PowerPoint</vt:lpstr>
      <vt:lpstr>Příklady opatření k redukci výskytu rizika </vt:lpstr>
      <vt:lpstr>Příklady opatření k redukci dopadů rizika </vt:lpstr>
      <vt:lpstr>Fáze nepřetržitého procesu řízení rizik</vt:lpstr>
      <vt:lpstr>Specifikovat logistické řetězce znamená: </vt:lpstr>
      <vt:lpstr>Aktuální příklady strukturálních opatření ke zmírnění rizik</vt:lpstr>
      <vt:lpstr>Potřeba řízení rizik, které přesahuje hranice podniku = Supply Chain Risk Management(SCRM)</vt:lpstr>
      <vt:lpstr>Závěry pro řízení logistických rizik:</vt:lpstr>
      <vt:lpstr>Otázky ke zkoušce</vt:lpstr>
      <vt:lpstr>Otázky ke zkoušce</vt:lpstr>
      <vt:lpstr>Otázky ke zkoušce</vt:lpstr>
      <vt:lpstr>Otázky ke zkoušce</vt:lpstr>
    </vt:vector>
  </TitlesOfParts>
  <Company>TESCOSW a.s.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Logistický management</dc:title>
  <dc:creator>khitilovae</dc:creator>
  <cp:lastModifiedBy>Hart Martin</cp:lastModifiedBy>
  <cp:revision>21</cp:revision>
  <dcterms:created xsi:type="dcterms:W3CDTF">2013-04-25T11:40:35Z</dcterms:created>
  <dcterms:modified xsi:type="dcterms:W3CDTF">2024-12-04T13:39:24Z</dcterms:modified>
</cp:coreProperties>
</file>