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57"/>
  </p:notesMasterIdLst>
  <p:sldIdLst>
    <p:sldId id="256" r:id="rId3"/>
    <p:sldId id="260" r:id="rId4"/>
    <p:sldId id="266" r:id="rId5"/>
    <p:sldId id="267" r:id="rId6"/>
    <p:sldId id="268" r:id="rId7"/>
    <p:sldId id="269" r:id="rId8"/>
    <p:sldId id="270" r:id="rId9"/>
    <p:sldId id="341" r:id="rId10"/>
    <p:sldId id="271" r:id="rId11"/>
    <p:sldId id="342"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322" r:id="rId26"/>
    <p:sldId id="323" r:id="rId27"/>
    <p:sldId id="324" r:id="rId28"/>
    <p:sldId id="325" r:id="rId29"/>
    <p:sldId id="326" r:id="rId30"/>
    <p:sldId id="327" r:id="rId31"/>
    <p:sldId id="328" r:id="rId32"/>
    <p:sldId id="329" r:id="rId33"/>
    <p:sldId id="330" r:id="rId34"/>
    <p:sldId id="331" r:id="rId35"/>
    <p:sldId id="332" r:id="rId36"/>
    <p:sldId id="299" r:id="rId37"/>
    <p:sldId id="300" r:id="rId38"/>
    <p:sldId id="301" r:id="rId39"/>
    <p:sldId id="302" r:id="rId40"/>
    <p:sldId id="303" r:id="rId41"/>
    <p:sldId id="304" r:id="rId42"/>
    <p:sldId id="305" r:id="rId43"/>
    <p:sldId id="306" r:id="rId44"/>
    <p:sldId id="307" r:id="rId45"/>
    <p:sldId id="308" r:id="rId46"/>
    <p:sldId id="309" r:id="rId47"/>
    <p:sldId id="333" r:id="rId48"/>
    <p:sldId id="343" r:id="rId49"/>
    <p:sldId id="334" r:id="rId50"/>
    <p:sldId id="335" r:id="rId51"/>
    <p:sldId id="336" r:id="rId52"/>
    <p:sldId id="337" r:id="rId53"/>
    <p:sldId id="338" r:id="rId54"/>
    <p:sldId id="339" r:id="rId55"/>
    <p:sldId id="340" r:id="rId56"/>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39" autoAdjust="0"/>
  </p:normalViewPr>
  <p:slideViewPr>
    <p:cSldViewPr>
      <p:cViewPr varScale="1">
        <p:scale>
          <a:sx n="77" d="100"/>
          <a:sy n="77" d="100"/>
        </p:scale>
        <p:origin x="26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D0CF3A5-985E-4055-BC9E-E74DC776350D}" type="datetimeFigureOut">
              <a:rPr lang="cs-CZ" smtClean="0"/>
              <a:t>29.11.2024</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05AE537-457C-4219-AF8A-D9C2BA7D480D}" type="slidenum">
              <a:rPr lang="cs-CZ" smtClean="0"/>
              <a:t>‹#›</a:t>
            </a:fld>
            <a:endParaRPr lang="cs-CZ"/>
          </a:p>
        </p:txBody>
      </p:sp>
    </p:spTree>
    <p:extLst>
      <p:ext uri="{BB962C8B-B14F-4D97-AF65-F5344CB8AC3E}">
        <p14:creationId xmlns:p14="http://schemas.microsoft.com/office/powerpoint/2010/main" val="147729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logisticsatoz.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a:t>
            </a:fld>
            <a:endParaRPr lang="cs-CZ"/>
          </a:p>
        </p:txBody>
      </p:sp>
    </p:spTree>
    <p:extLst>
      <p:ext uri="{BB962C8B-B14F-4D97-AF65-F5344CB8AC3E}">
        <p14:creationId xmlns:p14="http://schemas.microsoft.com/office/powerpoint/2010/main" val="194985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12</a:t>
            </a:fld>
            <a:endParaRPr lang="cs-CZ"/>
          </a:p>
        </p:txBody>
      </p:sp>
    </p:spTree>
    <p:extLst>
      <p:ext uri="{BB962C8B-B14F-4D97-AF65-F5344CB8AC3E}">
        <p14:creationId xmlns:p14="http://schemas.microsoft.com/office/powerpoint/2010/main" val="39654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13</a:t>
            </a:fld>
            <a:endParaRPr lang="cs-CZ"/>
          </a:p>
        </p:txBody>
      </p:sp>
    </p:spTree>
    <p:extLst>
      <p:ext uri="{BB962C8B-B14F-4D97-AF65-F5344CB8AC3E}">
        <p14:creationId xmlns:p14="http://schemas.microsoft.com/office/powerpoint/2010/main" val="174031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14</a:t>
            </a:fld>
            <a:endParaRPr lang="cs-CZ"/>
          </a:p>
        </p:txBody>
      </p:sp>
    </p:spTree>
    <p:extLst>
      <p:ext uri="{BB962C8B-B14F-4D97-AF65-F5344CB8AC3E}">
        <p14:creationId xmlns:p14="http://schemas.microsoft.com/office/powerpoint/2010/main" val="5314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15</a:t>
            </a:fld>
            <a:endParaRPr lang="cs-CZ"/>
          </a:p>
        </p:txBody>
      </p:sp>
    </p:spTree>
    <p:extLst>
      <p:ext uri="{BB962C8B-B14F-4D97-AF65-F5344CB8AC3E}">
        <p14:creationId xmlns:p14="http://schemas.microsoft.com/office/powerpoint/2010/main" val="248739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16</a:t>
            </a:fld>
            <a:endParaRPr lang="cs-CZ"/>
          </a:p>
        </p:txBody>
      </p:sp>
    </p:spTree>
    <p:extLst>
      <p:ext uri="{BB962C8B-B14F-4D97-AF65-F5344CB8AC3E}">
        <p14:creationId xmlns:p14="http://schemas.microsoft.com/office/powerpoint/2010/main" val="51222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17</a:t>
            </a:fld>
            <a:endParaRPr lang="cs-CZ"/>
          </a:p>
        </p:txBody>
      </p:sp>
    </p:spTree>
    <p:extLst>
      <p:ext uri="{BB962C8B-B14F-4D97-AF65-F5344CB8AC3E}">
        <p14:creationId xmlns:p14="http://schemas.microsoft.com/office/powerpoint/2010/main" val="1565095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18</a:t>
            </a:fld>
            <a:endParaRPr lang="cs-CZ"/>
          </a:p>
        </p:txBody>
      </p:sp>
    </p:spTree>
    <p:extLst>
      <p:ext uri="{BB962C8B-B14F-4D97-AF65-F5344CB8AC3E}">
        <p14:creationId xmlns:p14="http://schemas.microsoft.com/office/powerpoint/2010/main" val="415058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V tomto systému jsou obsaženy všechny činnosti a dokumenty, které jsou nutné pro zajištění oblasti environmentálního hospodaření. Vychází se z dlouholetých zkušeností a osvědčených metod, které tak zajišťují snížení nákladů v této oblasti</a:t>
            </a:r>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19</a:t>
            </a:fld>
            <a:endParaRPr lang="cs-CZ"/>
          </a:p>
        </p:txBody>
      </p:sp>
    </p:spTree>
    <p:extLst>
      <p:ext uri="{BB962C8B-B14F-4D97-AF65-F5344CB8AC3E}">
        <p14:creationId xmlns:p14="http://schemas.microsoft.com/office/powerpoint/2010/main" val="146559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20</a:t>
            </a:fld>
            <a:endParaRPr lang="cs-CZ"/>
          </a:p>
        </p:txBody>
      </p:sp>
    </p:spTree>
    <p:extLst>
      <p:ext uri="{BB962C8B-B14F-4D97-AF65-F5344CB8AC3E}">
        <p14:creationId xmlns:p14="http://schemas.microsoft.com/office/powerpoint/2010/main" val="1660442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21</a:t>
            </a:fld>
            <a:endParaRPr lang="cs-CZ"/>
          </a:p>
        </p:txBody>
      </p:sp>
    </p:spTree>
    <p:extLst>
      <p:ext uri="{BB962C8B-B14F-4D97-AF65-F5344CB8AC3E}">
        <p14:creationId xmlns:p14="http://schemas.microsoft.com/office/powerpoint/2010/main" val="191111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a:t>
            </a:fld>
            <a:endParaRPr lang="cs-CZ"/>
          </a:p>
        </p:txBody>
      </p:sp>
    </p:spTree>
    <p:extLst>
      <p:ext uri="{BB962C8B-B14F-4D97-AF65-F5344CB8AC3E}">
        <p14:creationId xmlns:p14="http://schemas.microsoft.com/office/powerpoint/2010/main" val="254602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22</a:t>
            </a:fld>
            <a:endParaRPr lang="cs-CZ"/>
          </a:p>
        </p:txBody>
      </p:sp>
    </p:spTree>
    <p:extLst>
      <p:ext uri="{BB962C8B-B14F-4D97-AF65-F5344CB8AC3E}">
        <p14:creationId xmlns:p14="http://schemas.microsoft.com/office/powerpoint/2010/main" val="3814981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23</a:t>
            </a:fld>
            <a:endParaRPr lang="cs-CZ"/>
          </a:p>
        </p:txBody>
      </p:sp>
    </p:spTree>
    <p:extLst>
      <p:ext uri="{BB962C8B-B14F-4D97-AF65-F5344CB8AC3E}">
        <p14:creationId xmlns:p14="http://schemas.microsoft.com/office/powerpoint/2010/main" val="265037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24</a:t>
            </a:fld>
            <a:endParaRPr lang="cs-CZ"/>
          </a:p>
        </p:txBody>
      </p:sp>
    </p:spTree>
    <p:extLst>
      <p:ext uri="{BB962C8B-B14F-4D97-AF65-F5344CB8AC3E}">
        <p14:creationId xmlns:p14="http://schemas.microsoft.com/office/powerpoint/2010/main" val="4172221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Produkt dopravy ( přeprava) není skladovatelný </a:t>
            </a:r>
          </a:p>
          <a:p>
            <a:r>
              <a:rPr lang="cs-CZ" dirty="0"/>
              <a:t>- pro splnění zákaznických potřeb a širokou nabídku, musíme mít rezervu v kapacitách technického zabezpečení. </a:t>
            </a:r>
          </a:p>
          <a:p>
            <a:r>
              <a:rPr lang="cs-CZ" b="1" i="1" dirty="0"/>
              <a:t>Podmínkou efektivnosti dopravy je předpoklad, že realizací přepravy bude užitečná hodnota (hmotný statek, zboží) spotřebována</a:t>
            </a:r>
            <a:r>
              <a:rPr lang="cs-CZ" dirty="0"/>
              <a:t>. </a:t>
            </a:r>
          </a:p>
          <a:p>
            <a:endParaRPr lang="cs-CZ" dirty="0"/>
          </a:p>
          <a:p>
            <a:r>
              <a:rPr lang="cs-CZ" dirty="0"/>
              <a:t>V opačném případě vznikají ztráty: </a:t>
            </a:r>
          </a:p>
          <a:p>
            <a:r>
              <a:rPr lang="cs-CZ" dirty="0"/>
              <a:t>ztráty, které se rovnají nákladům nespotřebovaných užitných hodnot, </a:t>
            </a:r>
          </a:p>
          <a:p>
            <a:r>
              <a:rPr lang="cs-CZ" dirty="0"/>
              <a:t>ztráty, které se rovnají nákladům na přemístění těchto užitečných hodnot.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25</a:t>
            </a:fld>
            <a:endParaRPr lang="cs-CZ"/>
          </a:p>
        </p:txBody>
      </p:sp>
    </p:spTree>
    <p:extLst>
      <p:ext uri="{BB962C8B-B14F-4D97-AF65-F5344CB8AC3E}">
        <p14:creationId xmlns:p14="http://schemas.microsoft.com/office/powerpoint/2010/main" val="123393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26</a:t>
            </a:fld>
            <a:endParaRPr lang="cs-CZ"/>
          </a:p>
        </p:txBody>
      </p:sp>
    </p:spTree>
    <p:extLst>
      <p:ext uri="{BB962C8B-B14F-4D97-AF65-F5344CB8AC3E}">
        <p14:creationId xmlns:p14="http://schemas.microsoft.com/office/powerpoint/2010/main" val="307063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poskytuje specializované logistické služby výrobcům hmotného zboží, je součástí dodavatelského řetězce. </a:t>
            </a:r>
          </a:p>
          <a:p>
            <a:r>
              <a:rPr lang="cs-CZ" dirty="0"/>
              <a:t>Výrobní podniky tak mohou optimalizovat svoje logistické činnosti a tím snižovat logistické náklady. </a:t>
            </a:r>
          </a:p>
          <a:p>
            <a:endParaRPr lang="cs-CZ" dirty="0"/>
          </a:p>
          <a:p>
            <a:endParaRPr lang="cs-CZ" dirty="0"/>
          </a:p>
          <a:p>
            <a:r>
              <a:rPr lang="pl-PL" dirty="0"/>
              <a:t>Každý z podniků se zaměřuje na svoji specializaci </a:t>
            </a:r>
          </a:p>
          <a:p>
            <a:r>
              <a:rPr lang="cs-CZ" dirty="0"/>
              <a:t>dobré partnerské vztahy, vzájemná informovanost a sladěné činnosti všech článků logistického řetězce. </a:t>
            </a:r>
          </a:p>
          <a:p>
            <a:r>
              <a:rPr lang="cs-CZ" dirty="0"/>
              <a:t></a:t>
            </a:r>
            <a:r>
              <a:rPr lang="cs-CZ" b="1" dirty="0"/>
              <a:t>Outsourcing logistických činností. </a:t>
            </a:r>
          </a:p>
          <a:p>
            <a:endParaRPr lang="cs-CZ" b="1" dirty="0"/>
          </a:p>
          <a:p>
            <a:endParaRPr lang="cs-CZ" b="1" dirty="0"/>
          </a:p>
          <a:p>
            <a:pPr rtl="0"/>
            <a:r>
              <a:rPr lang="en-US" dirty="0"/>
              <a:t>The rise of 3PL in logistics and supply chain is now well evident but how far has 4PL developed and what is 5PL?</a:t>
            </a:r>
          </a:p>
          <a:p>
            <a:pPr rtl="0"/>
            <a:br>
              <a:rPr lang="en-US" dirty="0"/>
            </a:br>
            <a:r>
              <a:rPr lang="en-US" dirty="0"/>
              <a:t>1PL - A first-party logistics provider is a firm or an individual that needs to have cargo, freight, goods, produce or merchandise transported from a point A to a point B. The term first-party logistics provider stands both for the cargo sender and for the cargo receiver.</a:t>
            </a:r>
          </a:p>
          <a:p>
            <a:pPr rtl="0"/>
            <a:br>
              <a:rPr lang="en-US" dirty="0"/>
            </a:br>
            <a:r>
              <a:rPr lang="en-US" dirty="0"/>
              <a:t>2PL - A second-party logistics provider is an asset-based carrier, which actually owns the means of transportation. Typical 2PLs would be shipping lines which own, lease or charter their ships; airlines which own, lease or charter their planes and truck companies which own or</a:t>
            </a:r>
            <a:br>
              <a:rPr lang="en-US" dirty="0"/>
            </a:br>
            <a:r>
              <a:rPr lang="en-US" dirty="0"/>
              <a:t>lease their trucks.</a:t>
            </a:r>
            <a:br>
              <a:rPr lang="en-US" dirty="0"/>
            </a:br>
            <a:br>
              <a:rPr lang="en-US" dirty="0"/>
            </a:br>
            <a:r>
              <a:rPr lang="en-US" dirty="0"/>
              <a:t>3PL - A third-party logistics provider provides outsourced or 'third party' logistics services to companies for part or sometimes all of their supply chain management functions.</a:t>
            </a:r>
            <a:br>
              <a:rPr lang="en-US" dirty="0"/>
            </a:br>
            <a:br>
              <a:rPr lang="en-US" dirty="0"/>
            </a:br>
            <a:r>
              <a:rPr lang="en-US" dirty="0"/>
              <a:t>4PL - A fourth-party logistics provider is an independent, singularly accountable, non-asset based integrator who will assemble the resources, capabilities and technology of its own organization and other organizations, including 3PLs, to design, build and run comprehensive</a:t>
            </a:r>
            <a:br>
              <a:rPr lang="en-US" dirty="0"/>
            </a:br>
            <a:r>
              <a:rPr lang="en-US" dirty="0"/>
              <a:t>supply chain solutions for clients.</a:t>
            </a:r>
            <a:br>
              <a:rPr lang="en-US" dirty="0"/>
            </a:br>
            <a:br>
              <a:rPr lang="en-US" dirty="0"/>
            </a:br>
            <a:r>
              <a:rPr lang="en-US" dirty="0"/>
              <a:t>5PL - A fifth party logistics provider will aggregate the demands of the 3PL and others into bulk volume for negotiating more favorable rates with airlines and shipping companies. Non asset based, it will work seamlessly across all disciplines.</a:t>
            </a:r>
          </a:p>
          <a:p>
            <a:pPr rtl="0"/>
            <a:r>
              <a:rPr lang="en-US" dirty="0"/>
              <a:t>The central ethos of 5PL is its commitment to collaboration and to obtaining a higher degree of resource utilization in order to achieve savings and open up opportunities to secure the best possible solution at minimum cost/carbon etc.</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27</a:t>
            </a:fld>
            <a:endParaRPr lang="cs-CZ"/>
          </a:p>
        </p:txBody>
      </p:sp>
    </p:spTree>
    <p:extLst>
      <p:ext uri="{BB962C8B-B14F-4D97-AF65-F5344CB8AC3E}">
        <p14:creationId xmlns:p14="http://schemas.microsoft.com/office/powerpoint/2010/main" val="35873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28</a:t>
            </a:fld>
            <a:endParaRPr lang="cs-CZ"/>
          </a:p>
        </p:txBody>
      </p:sp>
    </p:spTree>
    <p:extLst>
      <p:ext uri="{BB962C8B-B14F-4D97-AF65-F5344CB8AC3E}">
        <p14:creationId xmlns:p14="http://schemas.microsoft.com/office/powerpoint/2010/main" val="3271074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rPr>
              <a:t>První a doposud hojně používaný model je 1PL (</a:t>
            </a:r>
            <a:r>
              <a:rPr lang="cs-CZ" dirty="0" err="1">
                <a:effectLst/>
              </a:rPr>
              <a:t>first</a:t>
            </a:r>
            <a:r>
              <a:rPr lang="cs-CZ" dirty="0">
                <a:effectLst/>
              </a:rPr>
              <a:t>-party </a:t>
            </a:r>
            <a:r>
              <a:rPr lang="cs-CZ" dirty="0" err="1">
                <a:effectLst/>
              </a:rPr>
              <a:t>logistics</a:t>
            </a:r>
            <a:r>
              <a:rPr lang="cs-CZ" dirty="0">
                <a:effectLst/>
              </a:rPr>
              <a:t>), kdy si logistické služby zabezpečuje sám výrobce</a:t>
            </a:r>
          </a:p>
          <a:p>
            <a:r>
              <a:rPr lang="cs-CZ" dirty="0"/>
              <a:t>základ pro další stupně vývoje outsourcingu a to z toho důvodu, že tito poskytovatelé jsou využíváni poskytovateli další stupňů (2PL, 3PL, 4PL) pro vykonávání jejich potřeb.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29</a:t>
            </a:fld>
            <a:endParaRPr lang="cs-CZ"/>
          </a:p>
        </p:txBody>
      </p:sp>
    </p:spTree>
    <p:extLst>
      <p:ext uri="{BB962C8B-B14F-4D97-AF65-F5344CB8AC3E}">
        <p14:creationId xmlns:p14="http://schemas.microsoft.com/office/powerpoint/2010/main" val="79583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je nejméně propojený a nejčastěji využívaný systém v ČR. Ve světě se rozvíjí od 80. let 20. století, kdy byly firmy nuceny zrychlovat své logistické procesy díky internacionalizaci obchodu.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Firma objednává logistické služby přímo u jednotlivých poskytovatelů. 2PL služby zajišťují klasičtí poskytovatelé zasílatelských, dopravních a skladovacích služeb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30</a:t>
            </a:fld>
            <a:endParaRPr lang="cs-CZ"/>
          </a:p>
        </p:txBody>
      </p:sp>
    </p:spTree>
    <p:extLst>
      <p:ext uri="{BB962C8B-B14F-4D97-AF65-F5344CB8AC3E}">
        <p14:creationId xmlns:p14="http://schemas.microsoft.com/office/powerpoint/2010/main" val="4229252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rPr>
              <a:t>Užší formu propojení firem představuje systém 3PL neboli </a:t>
            </a:r>
            <a:r>
              <a:rPr lang="cs-CZ" dirty="0" err="1">
                <a:effectLst/>
              </a:rPr>
              <a:t>third</a:t>
            </a:r>
            <a:r>
              <a:rPr lang="cs-CZ" dirty="0">
                <a:effectLst/>
              </a:rPr>
              <a:t>-party </a:t>
            </a:r>
            <a:r>
              <a:rPr lang="cs-CZ" dirty="0" err="1">
                <a:effectLst/>
              </a:rPr>
              <a:t>logistics</a:t>
            </a:r>
            <a:r>
              <a:rPr lang="cs-CZ" dirty="0">
                <a:effectLst/>
              </a:rPr>
              <a:t>. Tato forma spolupráce se rozvíjí od 90. let 20. století. Poskytovatel přebírá komplexní realizaci části nebo celého logistického řetězce a zajišťuje jeho výsledek. Vykonává své služby na základě dlouhodobé smlouvy, investuje do logistických technologií, podílí se na základě společně stanovených cílů na zkvalitňování logistické úrovně služeb zákazníka. Tuto formu spolupráce využívají v České republice především střední a velké podniky, automobiloví výrobci, ale také zahraniční firmy.</a:t>
            </a:r>
          </a:p>
          <a:p>
            <a:r>
              <a:rPr lang="cs-CZ" dirty="0"/>
              <a:t>3PL nabízí vedle klasických operativních logistických služeb, jakými jsou </a:t>
            </a:r>
            <a:r>
              <a:rPr lang="cs-CZ" b="1" dirty="0"/>
              <a:t>přeprava a skladování, </a:t>
            </a:r>
            <a:r>
              <a:rPr lang="cs-CZ" dirty="0"/>
              <a:t>také dodatečné služby jako je </a:t>
            </a:r>
            <a:r>
              <a:rPr lang="cs-CZ" b="1" dirty="0"/>
              <a:t>zpracování objednávek a péče o zákazníka, implementace a provoz informačního systému a systému komunikace</a:t>
            </a:r>
            <a:r>
              <a:rPr lang="cs-CZ" dirty="0"/>
              <a:t>, nebo </a:t>
            </a:r>
            <a:r>
              <a:rPr lang="cs-CZ" b="1" dirty="0"/>
              <a:t>podpora při plánování logistiky </a:t>
            </a:r>
            <a:endParaRPr lang="en-US" b="1" dirty="0"/>
          </a:p>
          <a:p>
            <a:r>
              <a:rPr lang="cs-CZ" dirty="0" err="1"/>
              <a:t>Exel</a:t>
            </a:r>
            <a:r>
              <a:rPr lang="cs-CZ" dirty="0"/>
              <a:t> </a:t>
            </a:r>
            <a:r>
              <a:rPr lang="cs-CZ" dirty="0" err="1"/>
              <a:t>plc</a:t>
            </a:r>
            <a:r>
              <a:rPr lang="cs-CZ" dirty="0"/>
              <a:t> </a:t>
            </a:r>
            <a:r>
              <a:rPr lang="en-US" dirty="0"/>
              <a:t>, </a:t>
            </a:r>
            <a:r>
              <a:rPr lang="cs-CZ" dirty="0" err="1"/>
              <a:t>Kuehne</a:t>
            </a:r>
            <a:r>
              <a:rPr lang="cs-CZ" dirty="0"/>
              <a:t> &amp; </a:t>
            </a:r>
            <a:r>
              <a:rPr lang="cs-CZ" dirty="0" err="1"/>
              <a:t>Nagel</a:t>
            </a:r>
            <a:r>
              <a:rPr lang="cs-CZ" dirty="0"/>
              <a:t> International</a:t>
            </a:r>
            <a:r>
              <a:rPr lang="en-US" dirty="0"/>
              <a:t>, </a:t>
            </a:r>
            <a:r>
              <a:rPr lang="cs-CZ" dirty="0" err="1"/>
              <a:t>Schenker</a:t>
            </a:r>
            <a:r>
              <a:rPr lang="cs-CZ" dirty="0"/>
              <a:t> </a:t>
            </a:r>
            <a:r>
              <a:rPr lang="cs-CZ" dirty="0" err="1"/>
              <a:t>Assen</a:t>
            </a:r>
            <a:r>
              <a:rPr lang="en-US" dirty="0"/>
              <a:t>, </a:t>
            </a:r>
            <a:r>
              <a:rPr lang="cs-CZ" dirty="0"/>
              <a:t>DHL </a:t>
            </a:r>
            <a:r>
              <a:rPr lang="cs-CZ" dirty="0" err="1"/>
              <a:t>Danzas</a:t>
            </a:r>
            <a:r>
              <a:rPr lang="cs-CZ" dirty="0"/>
              <a:t> Air &amp; </a:t>
            </a:r>
            <a:r>
              <a:rPr lang="cs-CZ" dirty="0" err="1"/>
              <a:t>Ocean</a:t>
            </a:r>
            <a:r>
              <a:rPr lang="cs-CZ" dirty="0"/>
              <a:t> </a:t>
            </a:r>
            <a:r>
              <a:rPr lang="cs-CZ" dirty="0" err="1"/>
              <a:t>Basel</a:t>
            </a:r>
            <a:r>
              <a:rPr lang="cs-CZ" dirty="0"/>
              <a:t> </a:t>
            </a: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31</a:t>
            </a:fld>
            <a:endParaRPr lang="cs-CZ"/>
          </a:p>
        </p:txBody>
      </p:sp>
    </p:spTree>
    <p:extLst>
      <p:ext uri="{BB962C8B-B14F-4D97-AF65-F5344CB8AC3E}">
        <p14:creationId xmlns:p14="http://schemas.microsoft.com/office/powerpoint/2010/main" val="257495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3</a:t>
            </a:fld>
            <a:endParaRPr lang="cs-CZ"/>
          </a:p>
        </p:txBody>
      </p:sp>
    </p:spTree>
    <p:extLst>
      <p:ext uri="{BB962C8B-B14F-4D97-AF65-F5344CB8AC3E}">
        <p14:creationId xmlns:p14="http://schemas.microsoft.com/office/powerpoint/2010/main" val="2022264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4PL: vzájemná závislost na úspěchu zvolené strategie</a:t>
            </a:r>
            <a:endParaRPr lang="cs-CZ" dirty="0">
              <a:effectLst/>
            </a:endParaRPr>
          </a:p>
          <a:p>
            <a:r>
              <a:rPr lang="cs-CZ" dirty="0">
                <a:effectLst/>
              </a:rPr>
              <a:t>Nejužší možnou formou partnerství, kdy poskytovatel přebírá kompletní optimalizaci celého logistického řetězce, je model </a:t>
            </a:r>
            <a:r>
              <a:rPr lang="cs-CZ" dirty="0" err="1">
                <a:effectLst/>
              </a:rPr>
              <a:t>fourth</a:t>
            </a:r>
            <a:r>
              <a:rPr lang="cs-CZ" dirty="0">
                <a:effectLst/>
              </a:rPr>
              <a:t>-party </a:t>
            </a:r>
            <a:r>
              <a:rPr lang="cs-CZ" dirty="0" err="1">
                <a:effectLst/>
              </a:rPr>
              <a:t>logistics</a:t>
            </a:r>
            <a:r>
              <a:rPr lang="cs-CZ" dirty="0">
                <a:effectLst/>
              </a:rPr>
              <a:t>. Poskytovatel 4PL nabízí koordinaci a management zásobovacího řetězce, kompletně integruje svůj zákaznický dodavatelský řetězec – spravování zdrojů, schopností a technologií všech stran (tj. vlastní organizaci a ostatní poskytovatele služeb) a dodává tak úplné řešení dodavatelských řetězců.</a:t>
            </a:r>
          </a:p>
          <a:p>
            <a:r>
              <a:rPr lang="cs-CZ" i="1" dirty="0">
                <a:effectLst/>
              </a:rPr>
              <a:t>„Termín 4PL byl vytvořen poradenskou skupinou Andersen </a:t>
            </a:r>
            <a:r>
              <a:rPr lang="cs-CZ" i="1" dirty="0" err="1">
                <a:effectLst/>
              </a:rPr>
              <a:t>Consulting</a:t>
            </a:r>
            <a:r>
              <a:rPr lang="cs-CZ" i="1" dirty="0">
                <a:effectLst/>
              </a:rPr>
              <a:t> (nyní </a:t>
            </a:r>
            <a:r>
              <a:rPr lang="cs-CZ" i="1" dirty="0" err="1">
                <a:effectLst/>
              </a:rPr>
              <a:t>Accenture</a:t>
            </a:r>
            <a:r>
              <a:rPr lang="cs-CZ" i="1" dirty="0">
                <a:effectLst/>
              </a:rPr>
              <a:t>) a je to jejich trademark. </a:t>
            </a:r>
            <a:r>
              <a:rPr lang="cs-CZ" i="1" dirty="0" err="1">
                <a:effectLst/>
              </a:rPr>
              <a:t>Accenture</a:t>
            </a:r>
            <a:r>
              <a:rPr lang="cs-CZ" i="1" dirty="0">
                <a:effectLst/>
              </a:rPr>
              <a:t> definuje 4PL jako integrátora, který skládá zdroje, schopnosti a technologie své vlastní organizace a dalších organizací, aby navrhoval, budoval a provozoval komplexní řešení dodavatelského </a:t>
            </a:r>
            <a:r>
              <a:rPr lang="cs-CZ" i="1" dirty="0" err="1">
                <a:effectLst/>
              </a:rPr>
              <a:t>řetězce,“</a:t>
            </a:r>
            <a:r>
              <a:rPr lang="cs-CZ" dirty="0" err="1">
                <a:effectLst/>
              </a:rPr>
              <a:t>vysvětluje</a:t>
            </a:r>
            <a:r>
              <a:rPr lang="cs-CZ" dirty="0">
                <a:effectLst/>
              </a:rPr>
              <a:t> termín Tomáš Moravec.</a:t>
            </a:r>
          </a:p>
          <a:p>
            <a:r>
              <a:rPr lang="cs-CZ" dirty="0">
                <a:effectLst/>
              </a:rPr>
              <a:t>Podle </a:t>
            </a:r>
            <a:r>
              <a:rPr lang="cs-CZ" dirty="0" err="1">
                <a:effectLst/>
              </a:rPr>
              <a:t>Accenture</a:t>
            </a:r>
            <a:r>
              <a:rPr lang="cs-CZ" dirty="0">
                <a:effectLst/>
              </a:rPr>
              <a:t> je 4PL univerzální dodavatel logistických služeb, který kontrahuje subdodavatele – od dopravy a skladování přes celní služby a logistické poradenství až po řízení nákupu, elektronická tržiště, call centra a fakturační centra a řízení vztahů se zákazníky (CRM) a datové (IT) služby. „</a:t>
            </a:r>
            <a:r>
              <a:rPr lang="cs-CZ" i="1" dirty="0">
                <a:effectLst/>
              </a:rPr>
              <a:t>4PL nemusí nutně sám provozovat některou z uvedených služeb, ale musí mít zkušenost klienta. Účelem je převzetí úplné zodpovědnosti za logistický řetězec klienta a za jeho optimalizaci, funguje tedy jako jakýsi systémový integrátor,“</a:t>
            </a:r>
            <a:r>
              <a:rPr lang="cs-CZ" dirty="0">
                <a:effectLst/>
              </a:rPr>
              <a:t> připomíná Tomáš Moravec.</a:t>
            </a:r>
          </a:p>
          <a:p>
            <a:r>
              <a:rPr lang="cs-CZ" dirty="0">
                <a:effectLst/>
              </a:rPr>
              <a:t>Partnerství na úrovni 3PL můžeme podle Michala Volka, </a:t>
            </a:r>
            <a:r>
              <a:rPr lang="cs-CZ" dirty="0" err="1">
                <a:effectLst/>
              </a:rPr>
              <a:t>site</a:t>
            </a:r>
            <a:r>
              <a:rPr lang="cs-CZ" dirty="0">
                <a:effectLst/>
              </a:rPr>
              <a:t> </a:t>
            </a:r>
            <a:r>
              <a:rPr lang="cs-CZ" dirty="0" err="1">
                <a:effectLst/>
              </a:rPr>
              <a:t>managera</a:t>
            </a:r>
            <a:r>
              <a:rPr lang="cs-CZ" dirty="0">
                <a:effectLst/>
              </a:rPr>
              <a:t> </a:t>
            </a:r>
            <a:r>
              <a:rPr lang="cs-CZ" dirty="0" err="1">
                <a:effectLst/>
              </a:rPr>
              <a:t>společnosti</a:t>
            </a:r>
            <a:r>
              <a:rPr lang="cs-CZ" b="1" dirty="0" err="1">
                <a:effectLst/>
              </a:rPr>
              <a:t>DHL</a:t>
            </a:r>
            <a:r>
              <a:rPr lang="cs-CZ" b="1" dirty="0">
                <a:effectLst/>
              </a:rPr>
              <a:t> Supply </a:t>
            </a:r>
            <a:r>
              <a:rPr lang="cs-CZ" b="1" dirty="0" err="1">
                <a:effectLst/>
              </a:rPr>
              <a:t>chain</a:t>
            </a:r>
            <a:r>
              <a:rPr lang="cs-CZ" b="1" dirty="0">
                <a:effectLst/>
              </a:rPr>
              <a:t>,</a:t>
            </a:r>
            <a:r>
              <a:rPr lang="cs-CZ" dirty="0">
                <a:effectLst/>
              </a:rPr>
              <a:t> zjednodušeně popsat jako převzetí skladování a dopravy (a dalších souvisejících činností) logistickým partnerem. Pro 4PL vztah je to ale </a:t>
            </a:r>
            <a:r>
              <a:rPr lang="cs-CZ" dirty="0" err="1">
                <a:effectLst/>
              </a:rPr>
              <a:t>málo.</a:t>
            </a:r>
            <a:r>
              <a:rPr lang="cs-CZ" i="1" dirty="0" err="1">
                <a:effectLst/>
              </a:rPr>
              <a:t>„Poskytovatel</a:t>
            </a:r>
            <a:r>
              <a:rPr lang="cs-CZ" i="1" dirty="0">
                <a:effectLst/>
              </a:rPr>
              <a:t> logistických služeb zde musí využít své zkušenosti a schopnosti, jejichž prostřednictvím zajišťuje rozvoj a optimalizaci klientových procesů a zvyšuje jejich efektivitu. Tím mu nejen šetří peníze, ale i podporuje jeho růst a konkurenceschopnost.“</a:t>
            </a:r>
            <a:endParaRPr lang="cs-CZ" dirty="0">
              <a:effectLst/>
            </a:endParaRPr>
          </a:p>
          <a:p>
            <a:r>
              <a:rPr lang="cs-CZ" b="1" dirty="0">
                <a:effectLst/>
              </a:rPr>
              <a:t>Je nepravděpodobné, že by 4PL logistice dominovala</a:t>
            </a:r>
            <a:endParaRPr lang="cs-CZ" dirty="0">
              <a:effectLst/>
            </a:endParaRPr>
          </a:p>
          <a:p>
            <a:r>
              <a:rPr lang="cs-CZ" dirty="0">
                <a:effectLst/>
              </a:rPr>
              <a:t>Spolupráce formou 4PL začíná většinou zpracováním vlastního logistického konceptu a poradenstvím. Těžiště činnosti je zaměřeno na výsledek svěřené činnosti. 4PL může z pověření klienta koordinovat více 3 PL poskytovatelů. Mezi oběma společnostmi je vytvořena vzájemná závislost na úspěchu zvolené strategie, pracují na bázi partnerství a vzájemné důvěry.</a:t>
            </a:r>
          </a:p>
          <a:p>
            <a:r>
              <a:rPr lang="cs-CZ" dirty="0">
                <a:effectLst/>
              </a:rPr>
              <a:t>Tato forma spolupráce se v poslední době dostává do popředí zájmu zákazníků, především velkých firem. Důležitá je nezávislost poskytovatele. Ten v ideálním případě sám vůbec služby nerealizuje (může se jednat o poradenská firmy </a:t>
            </a:r>
            <a:r>
              <a:rPr lang="cs-CZ" dirty="0" err="1">
                <a:effectLst/>
              </a:rPr>
              <a:t>Deloitte</a:t>
            </a:r>
            <a:r>
              <a:rPr lang="cs-CZ" dirty="0">
                <a:effectLst/>
              </a:rPr>
              <a:t>, CPCS, ORTEC a již zmíněnou společnost </a:t>
            </a:r>
            <a:r>
              <a:rPr lang="cs-CZ" dirty="0" err="1">
                <a:effectLst/>
              </a:rPr>
              <a:t>Accenture</a:t>
            </a:r>
            <a:r>
              <a:rPr lang="cs-CZ" dirty="0">
                <a:effectLst/>
              </a:rPr>
              <a:t>). Pokud ano, je často nucen využívat služeb konkurenční firmy, a to není snadné.</a:t>
            </a:r>
          </a:p>
          <a:p>
            <a:r>
              <a:rPr lang="cs-CZ" dirty="0">
                <a:effectLst/>
              </a:rPr>
              <a:t>Možná i proto se 4PL v případě logistických firem těžko realizuje a je nepravděpodobné, že by 4PL kdy dominovala logistice nebo oblasti dodavatelských řetězců. Na druhé straně se může pro některé klienty stát tím pravým řešením. Například pro složité obchodní modely zahrnující globální nákup a vícekanálový odbyt. Vzhledem k náročnosti na investice a know-how je 4PL model vhodný jen pro dlouhodobé vztahy klienta a poskytovatele služeb.</a:t>
            </a:r>
          </a:p>
          <a:p>
            <a:r>
              <a:rPr lang="cs-CZ" b="1" dirty="0">
                <a:effectLst/>
              </a:rPr>
              <a:t>Služba 4PL je někdy chápána jako vyšší úroveň 3PL</a:t>
            </a:r>
            <a:endParaRPr lang="cs-CZ" dirty="0">
              <a:effectLst/>
            </a:endParaRPr>
          </a:p>
          <a:p>
            <a:r>
              <a:rPr lang="cs-CZ" dirty="0">
                <a:effectLst/>
              </a:rPr>
              <a:t>Jaké je uplatnění, ale také chápání logistického modelu 4PL v České republice? Ukazuje se, že různé. Chápání pojmu se pohybuje mezi nezávislým poradenstvím, kdy poskytovatel sám služby nerealizuje. Druhým chápáním je model, kdy poskytovatel kromě poradenství koordinuje aktivity 3PL společností. V některých případech dokonce i využívá služeb konkurenčních firem. A konečně může jít o logistického poskytovatele, který vlastní fyzické prostředky.</a:t>
            </a:r>
          </a:p>
          <a:p>
            <a:r>
              <a:rPr lang="cs-CZ" dirty="0">
                <a:effectLst/>
              </a:rPr>
              <a:t>Mnohdy se poskytovatelé 3PL disponující fyzickými prostředky považují za poskytovatele 4PL, přičemž právě nevlastnění fyzických prostředků je často zmiňováno jako základní podmínka modelu </a:t>
            </a:r>
            <a:r>
              <a:rPr lang="cs-CZ" dirty="0" err="1">
                <a:effectLst/>
              </a:rPr>
              <a:t>fourth</a:t>
            </a:r>
            <a:r>
              <a:rPr lang="cs-CZ" dirty="0">
                <a:effectLst/>
              </a:rPr>
              <a:t>-party </a:t>
            </a:r>
            <a:r>
              <a:rPr lang="cs-CZ" dirty="0" err="1">
                <a:effectLst/>
              </a:rPr>
              <a:t>logistics</a:t>
            </a:r>
            <a:r>
              <a:rPr lang="cs-CZ" dirty="0">
                <a:effectLst/>
              </a:rPr>
              <a:t>. Jeho jediným majetkem by mělo být know-how, ale to hovoříme o čistém či ideálním typu 4PL. </a:t>
            </a:r>
            <a:r>
              <a:rPr lang="cs-CZ" i="1" dirty="0">
                <a:effectLst/>
              </a:rPr>
              <a:t>„Výklad 4PL není v praxi zcela jistě jednotný. Často bývají kompetence 4PL integrátora posouvány směrem k 3PL. Těžištěm 4PL však není logistika, ale management,“</a:t>
            </a:r>
            <a:r>
              <a:rPr lang="cs-CZ" dirty="0">
                <a:effectLst/>
              </a:rPr>
              <a:t> říká </a:t>
            </a:r>
            <a:r>
              <a:rPr lang="cs-CZ" b="1" dirty="0">
                <a:effectLst/>
              </a:rPr>
              <a:t>David Růžička</a:t>
            </a:r>
            <a:r>
              <a:rPr lang="cs-CZ" dirty="0">
                <a:effectLst/>
              </a:rPr>
              <a:t> ze společnosti </a:t>
            </a:r>
            <a:r>
              <a:rPr lang="cs-CZ" b="1" dirty="0" err="1">
                <a:effectLst/>
              </a:rPr>
              <a:t>Wakestone</a:t>
            </a:r>
            <a:r>
              <a:rPr lang="cs-CZ" b="1" dirty="0">
                <a:effectLst/>
              </a:rPr>
              <a:t> </a:t>
            </a:r>
            <a:r>
              <a:rPr lang="cs-CZ" b="1" dirty="0" err="1">
                <a:effectLst/>
              </a:rPr>
              <a:t>Logistics</a:t>
            </a:r>
            <a:r>
              <a:rPr lang="cs-CZ" dirty="0">
                <a:effectLst/>
              </a:rPr>
              <a:t>.</a:t>
            </a:r>
          </a:p>
          <a:p>
            <a:r>
              <a:rPr lang="cs-CZ" dirty="0">
                <a:effectLst/>
              </a:rPr>
              <a:t>V praxi často dochází k situaci, kdy společnosti 3PL nabízejí kromě služeb, které jsou schopni zajistit svými zdroji a technologiemi, i služby partnerských větších poskytovatelů služeb, kteří jsou např. vhodnější pro daná obchodní teritoria. Výsledkem je snaha o poskytnutí ucelenějších služeb pro finální zákazníky, jež co nejlépe odrážejí požadavky daných odvětví a trhů.</a:t>
            </a:r>
          </a:p>
          <a:p>
            <a:r>
              <a:rPr lang="cs-CZ" i="1" dirty="0">
                <a:effectLst/>
              </a:rPr>
              <a:t>„Velké společnosti 3PL </a:t>
            </a:r>
            <a:r>
              <a:rPr lang="cs-CZ" i="1" dirty="0" err="1">
                <a:effectLst/>
              </a:rPr>
              <a:t>outsourcují</a:t>
            </a:r>
            <a:r>
              <a:rPr lang="cs-CZ" i="1" dirty="0">
                <a:effectLst/>
              </a:rPr>
              <a:t> vydefinované služby menším 3PL v rámci specifických trhů či odvětví. Velké společnosti poskytující tyto služby následně vystupují jako 4PL </a:t>
            </a:r>
            <a:r>
              <a:rPr lang="cs-CZ" i="1" dirty="0" err="1">
                <a:effectLst/>
              </a:rPr>
              <a:t>Control</a:t>
            </a:r>
            <a:r>
              <a:rPr lang="cs-CZ" i="1" dirty="0">
                <a:effectLst/>
              </a:rPr>
              <a:t> </a:t>
            </a:r>
            <a:r>
              <a:rPr lang="cs-CZ" i="1" dirty="0" err="1">
                <a:effectLst/>
              </a:rPr>
              <a:t>Towers</a:t>
            </a:r>
            <a:r>
              <a:rPr lang="cs-CZ" i="1" dirty="0">
                <a:effectLst/>
              </a:rPr>
              <a:t>, např. DHL či UPS,“</a:t>
            </a:r>
            <a:r>
              <a:rPr lang="cs-CZ" dirty="0">
                <a:effectLst/>
              </a:rPr>
              <a:t> podotýká </a:t>
            </a:r>
            <a:r>
              <a:rPr lang="cs-CZ" b="1" dirty="0">
                <a:effectLst/>
              </a:rPr>
              <a:t>Martin Hart</a:t>
            </a:r>
            <a:r>
              <a:rPr lang="cs-CZ" dirty="0">
                <a:effectLst/>
              </a:rPr>
              <a:t> z Fakulty logistiky a krizového řízení a Ústavu logistiky </a:t>
            </a:r>
            <a:r>
              <a:rPr lang="cs-CZ" b="1" dirty="0">
                <a:effectLst/>
              </a:rPr>
              <a:t>Univerzity Tomáše Bati ve </a:t>
            </a:r>
            <a:r>
              <a:rPr lang="cs-CZ" b="1" dirty="0" err="1">
                <a:effectLst/>
              </a:rPr>
              <a:t>Zlíně.</a:t>
            </a:r>
            <a:r>
              <a:rPr lang="cs-CZ" i="1" dirty="0" err="1">
                <a:effectLst/>
              </a:rPr>
              <a:t>„Poskytovatele</a:t>
            </a:r>
            <a:r>
              <a:rPr lang="cs-CZ" i="1" dirty="0">
                <a:effectLst/>
              </a:rPr>
              <a:t> 4PL vnímám zejména jako konzultačního partnera, který nejprve zmapuje potřeby svého klienta a navrhne a uvede do praxe optimální řešení. Je tedy mezičlánkem mezi společností hledající optimalizaci ve svém dodavatelském řetězci a 3 PL poskytovateli,“</a:t>
            </a:r>
            <a:r>
              <a:rPr lang="cs-CZ" dirty="0">
                <a:effectLst/>
              </a:rPr>
              <a:t> popisuje chápání 4PL </a:t>
            </a:r>
            <a:r>
              <a:rPr lang="cs-CZ" b="1" dirty="0">
                <a:effectLst/>
              </a:rPr>
              <a:t>Jiří Pros</a:t>
            </a:r>
            <a:r>
              <a:rPr lang="cs-CZ" dirty="0">
                <a:effectLst/>
              </a:rPr>
              <a:t>, vedoucí logistiky </a:t>
            </a:r>
            <a:r>
              <a:rPr lang="cs-CZ" dirty="0" err="1">
                <a:effectLst/>
              </a:rPr>
              <a:t>společnosti</a:t>
            </a:r>
            <a:r>
              <a:rPr lang="cs-CZ" b="1" dirty="0" err="1">
                <a:effectLst/>
              </a:rPr>
              <a:t>Perfetti</a:t>
            </a:r>
            <a:r>
              <a:rPr lang="cs-CZ" b="1" dirty="0">
                <a:effectLst/>
              </a:rPr>
              <a:t> Van </a:t>
            </a:r>
            <a:r>
              <a:rPr lang="cs-CZ" b="1" dirty="0" err="1">
                <a:effectLst/>
              </a:rPr>
              <a:t>Melle</a:t>
            </a:r>
            <a:r>
              <a:rPr lang="cs-CZ" b="1" dirty="0">
                <a:effectLst/>
              </a:rPr>
              <a:t> Czech Republic.</a:t>
            </a:r>
            <a:endParaRPr lang="cs-CZ" dirty="0">
              <a:effectLst/>
            </a:endParaRPr>
          </a:p>
          <a:p>
            <a:r>
              <a:rPr lang="cs-CZ" dirty="0">
                <a:effectLst/>
              </a:rPr>
              <a:t>3PL poskytovatel by se měl zaměřovat pouze na provozní část dodavatelského řetězce, zatímco 4PL poskytovatel má podle Jiřího Prose pozici konzultanta, který navrhuje optimální řešení a pomocí 3PL poskytovatelů je uvádí do praxe.</a:t>
            </a:r>
          </a:p>
          <a:p>
            <a:r>
              <a:rPr lang="cs-CZ" dirty="0">
                <a:effectLst/>
              </a:rPr>
              <a:t>Služba 4PL je v reálném provozu chápána jako vyšší úroveň 3PL, kdy logistik je zasvěcen do interních procesů společnosti. Od přebírání zboží z výrobních linek až po jejich ukládání do regálů na prodejnách. S podobným konceptem se můžeme setkat například v některých automobilkách. </a:t>
            </a:r>
            <a:r>
              <a:rPr lang="cs-CZ" i="1" dirty="0">
                <a:effectLst/>
              </a:rPr>
              <a:t>„3PL firma přibere činnost od svého klienta, např. řízení zásob ve skladu či celní deklaraci, a službu přejmenuje na 4PL. Mám ale zkušenost i s tím, že je poskytována celá návazná, před- a </a:t>
            </a:r>
            <a:r>
              <a:rPr lang="cs-CZ" i="1" dirty="0" err="1">
                <a:effectLst/>
              </a:rPr>
              <a:t>povýrobní</a:t>
            </a:r>
            <a:r>
              <a:rPr lang="cs-CZ" i="1" dirty="0">
                <a:effectLst/>
              </a:rPr>
              <a:t> logistika pro výrobní firmu na špičkové úrovni, aniž by to poskytující logistická firma nazývala 4PL,“</a:t>
            </a:r>
            <a:r>
              <a:rPr lang="cs-CZ" dirty="0">
                <a:effectLst/>
              </a:rPr>
              <a:t>uvádí Tomáš Moravec, jehož doplňuje </a:t>
            </a:r>
            <a:r>
              <a:rPr lang="cs-CZ" b="1" dirty="0">
                <a:effectLst/>
              </a:rPr>
              <a:t>Jan Kučera</a:t>
            </a:r>
            <a:r>
              <a:rPr lang="cs-CZ" dirty="0">
                <a:effectLst/>
              </a:rPr>
              <a:t>, jednatel společnosti </a:t>
            </a:r>
            <a:r>
              <a:rPr lang="cs-CZ" b="1" dirty="0">
                <a:effectLst/>
              </a:rPr>
              <a:t>BOHEMIA CARGO</a:t>
            </a:r>
            <a:r>
              <a:rPr lang="cs-CZ" dirty="0">
                <a:effectLst/>
              </a:rPr>
              <a:t>: </a:t>
            </a:r>
            <a:r>
              <a:rPr lang="cs-CZ" i="1" dirty="0">
                <a:effectLst/>
              </a:rPr>
              <a:t>„Poskytovatel 4PL – podle mého chápání tohoto pojmu – zmapuje současný stav logistiky u klienta, navrhne projektové řešení, řídí logistické řetězce klienta včetně koordinace a propojování jednotlivých realizačních firem a specialistů – např. dopravců, skladovatelů apod. Myslím, že nejsme typický poskytovatel 4PL. Máme sice klienty, kterým zajišťujeme komplexní obsluhu firmy, ale určitě to není 4PL v pravém slova smyslu.“</a:t>
            </a:r>
            <a:endParaRPr lang="cs-CZ" dirty="0">
              <a:effectLst/>
            </a:endParaRPr>
          </a:p>
          <a:p>
            <a:r>
              <a:rPr lang="cs-CZ" dirty="0">
                <a:effectLst/>
              </a:rPr>
              <a:t>Společnost </a:t>
            </a:r>
            <a:r>
              <a:rPr lang="cs-CZ" dirty="0" err="1">
                <a:effectLst/>
              </a:rPr>
              <a:t>Dachser</a:t>
            </a:r>
            <a:r>
              <a:rPr lang="cs-CZ" dirty="0">
                <a:effectLst/>
              </a:rPr>
              <a:t> je nejvíce integrovaná do procesů společnosti </a:t>
            </a:r>
            <a:r>
              <a:rPr lang="cs-CZ" b="1" dirty="0">
                <a:effectLst/>
              </a:rPr>
              <a:t>OTIS </a:t>
            </a:r>
            <a:r>
              <a:rPr lang="cs-CZ" b="1" dirty="0" err="1">
                <a:effectLst/>
              </a:rPr>
              <a:t>Escalators</a:t>
            </a:r>
            <a:r>
              <a:rPr lang="cs-CZ" b="1" dirty="0">
                <a:effectLst/>
              </a:rPr>
              <a:t> a </a:t>
            </a:r>
            <a:r>
              <a:rPr lang="cs-CZ" b="1" dirty="0" err="1">
                <a:effectLst/>
              </a:rPr>
              <a:t>Elevators</a:t>
            </a:r>
            <a:r>
              <a:rPr lang="cs-CZ" dirty="0">
                <a:effectLst/>
              </a:rPr>
              <a:t>. </a:t>
            </a:r>
            <a:r>
              <a:rPr lang="cs-CZ" i="1" dirty="0">
                <a:effectLst/>
              </a:rPr>
              <a:t>„Pro tuto společnost poskytuje </a:t>
            </a:r>
            <a:r>
              <a:rPr lang="cs-CZ" i="1" dirty="0" err="1">
                <a:effectLst/>
              </a:rPr>
              <a:t>Dachser</a:t>
            </a:r>
            <a:r>
              <a:rPr lang="cs-CZ" i="1" dirty="0">
                <a:effectLst/>
              </a:rPr>
              <a:t> Břeclav například kompletní interní logistiku, předmontáž a kompletaci dílčích strojírenských celků, specifické balení zásilek i národní a mezinárodní přepravy hotových výrobků a náhradních dílů,“</a:t>
            </a:r>
            <a:r>
              <a:rPr lang="cs-CZ" dirty="0">
                <a:effectLst/>
              </a:rPr>
              <a:t> uvádí příklad </a:t>
            </a:r>
            <a:r>
              <a:rPr lang="cs-CZ" b="1" dirty="0">
                <a:effectLst/>
              </a:rPr>
              <a:t>Jan </a:t>
            </a:r>
            <a:r>
              <a:rPr lang="cs-CZ" b="1" dirty="0" err="1">
                <a:effectLst/>
              </a:rPr>
              <a:t>Polter</a:t>
            </a:r>
            <a:r>
              <a:rPr lang="cs-CZ" dirty="0">
                <a:effectLst/>
              </a:rPr>
              <a:t>, obchodní a marketingový ředitel DACHSER Czech Republic.</a:t>
            </a:r>
          </a:p>
          <a:p>
            <a:r>
              <a:rPr lang="cs-CZ" b="1" dirty="0" err="1">
                <a:effectLst/>
              </a:rPr>
              <a:t>Automotive</a:t>
            </a:r>
            <a:r>
              <a:rPr lang="cs-CZ" b="1" dirty="0">
                <a:effectLst/>
              </a:rPr>
              <a:t> očekává od partnerů komplexní portfolio služeb</a:t>
            </a:r>
            <a:endParaRPr lang="cs-CZ" dirty="0">
              <a:effectLst/>
            </a:endParaRPr>
          </a:p>
          <a:p>
            <a:r>
              <a:rPr lang="cs-CZ" dirty="0">
                <a:effectLst/>
              </a:rPr>
              <a:t>Společnost </a:t>
            </a:r>
            <a:r>
              <a:rPr lang="cs-CZ" b="1" dirty="0">
                <a:effectLst/>
              </a:rPr>
              <a:t>C.S. CARGO</a:t>
            </a:r>
            <a:r>
              <a:rPr lang="cs-CZ" dirty="0">
                <a:effectLst/>
              </a:rPr>
              <a:t> se za poskytovatele 4PL považuje. </a:t>
            </a:r>
            <a:r>
              <a:rPr lang="cs-CZ" i="1" dirty="0">
                <a:effectLst/>
              </a:rPr>
              <a:t>„Jelikož naše společnost již historicky patří k hlavním poskytovatelům logistických služeb, a to nejen na českém trhu, byl přechod k širšímu a komplexnějšímu portfoliu nabízených služeb nezbytným a logickým krokem. Týkalo se to především našich zákazníků v segmentu </a:t>
            </a:r>
            <a:r>
              <a:rPr lang="cs-CZ" i="1" dirty="0" err="1">
                <a:effectLst/>
              </a:rPr>
              <a:t>automotive</a:t>
            </a:r>
            <a:r>
              <a:rPr lang="cs-CZ" i="1" dirty="0">
                <a:effectLst/>
              </a:rPr>
              <a:t>, kteří tento vývoj od svých logistických partnerů očekávali,“</a:t>
            </a:r>
            <a:r>
              <a:rPr lang="cs-CZ" dirty="0">
                <a:effectLst/>
              </a:rPr>
              <a:t> říká </a:t>
            </a:r>
            <a:r>
              <a:rPr lang="cs-CZ" b="1" dirty="0">
                <a:effectLst/>
              </a:rPr>
              <a:t>Luboš Krejčí</a:t>
            </a:r>
            <a:r>
              <a:rPr lang="cs-CZ" dirty="0">
                <a:effectLst/>
              </a:rPr>
              <a:t>, obchodní ředitel </a:t>
            </a:r>
            <a:r>
              <a:rPr lang="cs-CZ" b="1" dirty="0">
                <a:effectLst/>
              </a:rPr>
              <a:t>C.S. CARGO</a:t>
            </a:r>
            <a:r>
              <a:rPr lang="cs-CZ" dirty="0">
                <a:effectLst/>
              </a:rPr>
              <a:t>. V praxi podle C.S. CARGO model 4PL znamená realizaci a optimalizaci každého článku logistického řetězce objednatele se zaměřením na výsledek celé logistické činnosti.</a:t>
            </a:r>
          </a:p>
          <a:p>
            <a:r>
              <a:rPr lang="cs-CZ" dirty="0">
                <a:effectLst/>
              </a:rPr>
              <a:t>Portfolio služeb začíná od tvorby konceptu včetně sladění strategie mezi dodavatelem a objednatelem, pokračuje přes integraci stěžejních činností do procesního řetězce a jeho následné přebudování až po převzetí odpovědnosti za provoz a jeho řízení. </a:t>
            </a:r>
            <a:r>
              <a:rPr lang="cs-CZ" i="1" dirty="0">
                <a:effectLst/>
              </a:rPr>
              <a:t>„Již od začátku pracujeme s objednatelem individuálně a ladíme veškeré vize a požadavky na logistické služby. Vzhledem k tomu, že máme vlastní vývojové IT centrum, které se dlouhodobě podílí na vývoji logistického softwaru </a:t>
            </a:r>
            <a:r>
              <a:rPr lang="cs-CZ" i="1" dirty="0" err="1">
                <a:effectLst/>
              </a:rPr>
              <a:t>LODiS</a:t>
            </a:r>
            <a:r>
              <a:rPr lang="cs-CZ" i="1" dirty="0">
                <a:effectLst/>
              </a:rPr>
              <a:t>, je možné operativně modifikovat řešení podle aktuálních požadavků zákazníka a minimalizovat tak jeho náklady,“</a:t>
            </a:r>
            <a:r>
              <a:rPr lang="cs-CZ" dirty="0">
                <a:effectLst/>
              </a:rPr>
              <a:t> uvádí Luboš Krejčí.</a:t>
            </a:r>
          </a:p>
          <a:p>
            <a:r>
              <a:rPr lang="cs-CZ" dirty="0">
                <a:effectLst/>
              </a:rPr>
              <a:t>C.S. CARGO umí propojit IT prostředí se systémem zákazníka. Dále garantuje jakost služeb a kapacit ve svých logistických centrech a nese plnou odpovědnost za zajištění materiálových toků. Jako samozřejmost uvádí systém kvality. Uživatelé zmíněného 4PL modelu jsou společnosti </a:t>
            </a:r>
            <a:r>
              <a:rPr lang="cs-CZ" b="1" dirty="0" err="1">
                <a:effectLst/>
              </a:rPr>
              <a:t>Benteler</a:t>
            </a:r>
            <a:r>
              <a:rPr lang="cs-CZ" dirty="0">
                <a:effectLst/>
              </a:rPr>
              <a:t>, </a:t>
            </a:r>
            <a:r>
              <a:rPr lang="cs-CZ" b="1" dirty="0">
                <a:effectLst/>
              </a:rPr>
              <a:t>Matador</a:t>
            </a:r>
            <a:r>
              <a:rPr lang="cs-CZ" dirty="0">
                <a:effectLst/>
              </a:rPr>
              <a:t> a </a:t>
            </a:r>
            <a:r>
              <a:rPr lang="cs-CZ" b="1" dirty="0">
                <a:effectLst/>
              </a:rPr>
              <a:t>Continental </a:t>
            </a:r>
            <a:r>
              <a:rPr lang="cs-CZ" b="1" dirty="0" err="1">
                <a:effectLst/>
              </a:rPr>
              <a:t>Teves</a:t>
            </a:r>
            <a:r>
              <a:rPr lang="cs-CZ" b="1" dirty="0">
                <a:effectLst/>
              </a:rPr>
              <a:t>.</a:t>
            </a:r>
            <a:r>
              <a:rPr lang="cs-CZ" dirty="0">
                <a:effectLst/>
              </a:rPr>
              <a:t> Z ostatních pak segment společností </a:t>
            </a:r>
            <a:r>
              <a:rPr lang="cs-CZ" b="1" dirty="0">
                <a:effectLst/>
              </a:rPr>
              <a:t>Saint </a:t>
            </a:r>
            <a:r>
              <a:rPr lang="cs-CZ" b="1" dirty="0" err="1">
                <a:effectLst/>
              </a:rPr>
              <a:t>Gobain</a:t>
            </a:r>
            <a:r>
              <a:rPr lang="cs-CZ" b="1" dirty="0">
                <a:effectLst/>
              </a:rPr>
              <a:t> </a:t>
            </a:r>
            <a:r>
              <a:rPr lang="cs-CZ" b="1" dirty="0" err="1">
                <a:effectLst/>
              </a:rPr>
              <a:t>Adfors</a:t>
            </a:r>
            <a:r>
              <a:rPr lang="cs-CZ" dirty="0">
                <a:effectLst/>
              </a:rPr>
              <a:t> nebo </a:t>
            </a:r>
            <a:r>
              <a:rPr lang="cs-CZ" b="1" dirty="0">
                <a:effectLst/>
              </a:rPr>
              <a:t>Siemens</a:t>
            </a:r>
            <a:r>
              <a:rPr lang="cs-CZ" dirty="0">
                <a:effectLst/>
              </a:rPr>
              <a:t>.</a:t>
            </a:r>
          </a:p>
          <a:p>
            <a:r>
              <a:rPr lang="cs-CZ" b="1" dirty="0">
                <a:effectLst/>
              </a:rPr>
              <a:t>Nejvýznamnější hráči na trhu musí umět 4PL</a:t>
            </a:r>
            <a:endParaRPr lang="cs-CZ" dirty="0">
              <a:effectLst/>
            </a:endParaRPr>
          </a:p>
          <a:p>
            <a:r>
              <a:rPr lang="cs-CZ" dirty="0">
                <a:effectLst/>
              </a:rPr>
              <a:t>Také společnost </a:t>
            </a:r>
            <a:r>
              <a:rPr lang="cs-CZ" b="1" dirty="0">
                <a:effectLst/>
              </a:rPr>
              <a:t>DHL Supply </a:t>
            </a:r>
            <a:r>
              <a:rPr lang="cs-CZ" b="1" dirty="0" err="1">
                <a:effectLst/>
              </a:rPr>
              <a:t>Chain</a:t>
            </a:r>
            <a:r>
              <a:rPr lang="cs-CZ" dirty="0">
                <a:effectLst/>
              </a:rPr>
              <a:t> se považuje za poskytovatele 4PL. </a:t>
            </a:r>
            <a:r>
              <a:rPr lang="cs-CZ" i="1" dirty="0">
                <a:effectLst/>
              </a:rPr>
              <a:t>„Poskytovatel 4PL dokáže organizačně integrovat různé články dodavatelského řetězce či více dodavatelských řetězců do jednoho celku. Je jedno, jestli je to logistická nebo poradenská společnost, musí být však schopna formulovat strategii řetězce, koordinovat jeho jednotlivé účastníky a vytvořit prostředí úzké spolupráce,“</a:t>
            </a:r>
            <a:r>
              <a:rPr lang="cs-CZ" dirty="0">
                <a:effectLst/>
              </a:rPr>
              <a:t> je přesvědčen </a:t>
            </a:r>
            <a:r>
              <a:rPr lang="cs-CZ" dirty="0" err="1">
                <a:effectLst/>
              </a:rPr>
              <a:t>site</a:t>
            </a:r>
            <a:r>
              <a:rPr lang="cs-CZ" dirty="0">
                <a:effectLst/>
              </a:rPr>
              <a:t> </a:t>
            </a:r>
            <a:r>
              <a:rPr lang="cs-CZ" dirty="0" err="1">
                <a:effectLst/>
              </a:rPr>
              <a:t>manager</a:t>
            </a:r>
            <a:r>
              <a:rPr lang="cs-CZ" dirty="0">
                <a:effectLst/>
              </a:rPr>
              <a:t> </a:t>
            </a:r>
            <a:r>
              <a:rPr lang="cs-CZ" b="1" dirty="0">
                <a:effectLst/>
              </a:rPr>
              <a:t>Michal Volek</a:t>
            </a:r>
            <a:r>
              <a:rPr lang="cs-CZ" dirty="0">
                <a:effectLst/>
              </a:rPr>
              <a:t>.</a:t>
            </a:r>
          </a:p>
          <a:p>
            <a:r>
              <a:rPr lang="cs-CZ" dirty="0">
                <a:effectLst/>
              </a:rPr>
              <a:t>Všichni nejvýznamnější hráči na logistickém trhu už musí nutně nabízet služby, které mají povahu modelu </a:t>
            </a:r>
            <a:r>
              <a:rPr lang="cs-CZ" dirty="0" err="1">
                <a:effectLst/>
              </a:rPr>
              <a:t>fourth</a:t>
            </a:r>
            <a:r>
              <a:rPr lang="cs-CZ" dirty="0">
                <a:effectLst/>
              </a:rPr>
              <a:t>-party </a:t>
            </a:r>
            <a:r>
              <a:rPr lang="cs-CZ" dirty="0" err="1">
                <a:effectLst/>
              </a:rPr>
              <a:t>logistics</a:t>
            </a:r>
            <a:r>
              <a:rPr lang="cs-CZ" dirty="0">
                <a:effectLst/>
              </a:rPr>
              <a:t>. Tedy alespoň podle </a:t>
            </a:r>
            <a:r>
              <a:rPr lang="cs-CZ" b="1" dirty="0">
                <a:effectLst/>
              </a:rPr>
              <a:t>Rudolfa Malého</a:t>
            </a:r>
            <a:r>
              <a:rPr lang="cs-CZ" dirty="0">
                <a:effectLst/>
              </a:rPr>
              <a:t>, výkonného ředitele a předsedy představenstva společnosti </a:t>
            </a:r>
            <a:r>
              <a:rPr lang="cs-CZ" b="1" dirty="0">
                <a:effectLst/>
              </a:rPr>
              <a:t>PST CLC, </a:t>
            </a:r>
            <a:r>
              <a:rPr lang="cs-CZ" dirty="0">
                <a:effectLst/>
              </a:rPr>
              <a:t>která nabízí partnerství na úrovni 4PL. </a:t>
            </a:r>
            <a:r>
              <a:rPr lang="cs-CZ" i="1" dirty="0">
                <a:effectLst/>
              </a:rPr>
              <a:t>„Žádná z úspěšných firem mezi poskytovateli logistických služeb už dnes nemůže fungovat bez schopnosti provádět analýzy, simulace a následně syntetické činnosti, které vedou k neustálému optimalizování provozu jejich partnera. Úmyslně jsem použil slovo partner, protože na této úrovni už nelze hovořit o dodavateli a odběrateli, poskytovateli a klientovi, ale o partnerech, kteří mají společný záměr a směr.“</a:t>
            </a:r>
            <a:r>
              <a:rPr lang="cs-CZ" dirty="0">
                <a:effectLst/>
              </a:rPr>
              <a:t> Všechna řešení jsou přitom hledána tak, aby vyhovovala nejen teď, ale i v delším časovém horizontu. </a:t>
            </a:r>
            <a:r>
              <a:rPr lang="cs-CZ" i="1" dirty="0">
                <a:effectLst/>
              </a:rPr>
              <a:t>„Zjednodušeně řečeno: abychom předčasně z řešení nevyrostli a nemuseli investovat další prostředky na jeho rozšíření nebo změnu.“</a:t>
            </a:r>
            <a:endParaRPr lang="cs-CZ" dirty="0">
              <a:effectLst/>
            </a:endParaRPr>
          </a:p>
          <a:p>
            <a:r>
              <a:rPr lang="cs-CZ" b="1" dirty="0">
                <a:effectLst/>
              </a:rPr>
              <a:t>Konceptu 4PL stojí v cestě vzájemná nedůvěra</a:t>
            </a:r>
            <a:endParaRPr lang="cs-CZ" dirty="0">
              <a:effectLst/>
            </a:endParaRPr>
          </a:p>
          <a:p>
            <a:r>
              <a:rPr lang="cs-CZ" dirty="0">
                <a:effectLst/>
              </a:rPr>
              <a:t>Základním požadavkem 4PL je kromě nezávislosti poskytovatele vzájemná důvěra. Společnost C.S. CARGO chápe tento pojem jako strategické partnerství, kdy je velmi důležitá spolupráce, a především vzájemná důvěra mezi objednatelem a poskytovatelem služby. A právě absence důvěry na tuzemském trhu je podle některých překážka bránící realizaci logistického konceptu 4PL. A navíc – proč měnit fungující koncept stávajícího logistického providera. Uživatelé logistických služeb by kromě toho měli vidět za svým logistickým providerem fyzické prostředky, myslí si někteří tuzemští logistici.</a:t>
            </a:r>
          </a:p>
          <a:p>
            <a:r>
              <a:rPr lang="cs-CZ" dirty="0">
                <a:effectLst/>
              </a:rPr>
              <a:t>Na druhé straně poskytovatelé 3PL řešení se v praxi přirozeně snaží nastavit logistické procesy šité na míru vlastní infrastruktuře, skladovým řešením atp., a to nemusí být pro uživatele vždy ideální řešení. Poskytovatel 4PL by měl být schopen najít optimální řešení díky pohledu zvenku. Kromě toho by měl být garantem toho, že nové řešení bude fungovat i v měnících se podmínkách.</a:t>
            </a:r>
          </a:p>
          <a:p>
            <a:r>
              <a:rPr lang="cs-CZ" b="1" dirty="0">
                <a:effectLst/>
              </a:rPr>
              <a:t>4PL odstraní profesní slepotu vlastních pracovníků</a:t>
            </a:r>
            <a:endParaRPr lang="cs-CZ" dirty="0">
              <a:effectLst/>
            </a:endParaRPr>
          </a:p>
          <a:p>
            <a:r>
              <a:rPr lang="cs-CZ" dirty="0">
                <a:effectLst/>
              </a:rPr>
              <a:t>Jan Kučera chápe model 4PL jako vynikající myšlenku umět využít synergie všech procesů, což je hlavní hybná síla logistiky. Horší je to s jeho zaváděním do praxe, což není dostatečně rychlé a účinné. Podle Luboše Krejčího se jedná o aktuálně nejefektivnější cestu ke snižování nákladů. Mezi největší benefity plynoucí z modelu 4PL je přenesení celé odpovědnosti za systémové řešení a optimalizaci materiálového toku na poskytovatele.</a:t>
            </a:r>
          </a:p>
          <a:p>
            <a:r>
              <a:rPr lang="cs-CZ" dirty="0">
                <a:effectLst/>
              </a:rPr>
              <a:t>Nesporným přínosem je podle Luboše Krejčího také snížení administrativních nákladů a urychlení materiálového toku, čímž se zvyšuje kvalita dodavatelských </a:t>
            </a:r>
            <a:r>
              <a:rPr lang="cs-CZ" dirty="0" err="1">
                <a:effectLst/>
              </a:rPr>
              <a:t>služeb.</a:t>
            </a:r>
            <a:r>
              <a:rPr lang="cs-CZ" i="1" dirty="0" err="1">
                <a:effectLst/>
              </a:rPr>
              <a:t>„Hlavním</a:t>
            </a:r>
            <a:r>
              <a:rPr lang="cs-CZ" i="1" dirty="0">
                <a:effectLst/>
              </a:rPr>
              <a:t> přínosem 4PL přístupu je nezávislý pohled a možnost identifikovat reálné možnosti zefektivnění procesů s přímou návazností na snížení ekonomické zátěže v celém řetězci. Často se externí pohled 4PL providera a jeho partnerů ukáže jako možnost odstranění profesní slepoty vlastních pracovníků,“ </a:t>
            </a:r>
            <a:r>
              <a:rPr lang="cs-CZ" dirty="0">
                <a:effectLst/>
              </a:rPr>
              <a:t>doplňuje benefity Michael Rada.</a:t>
            </a:r>
          </a:p>
          <a:p>
            <a:r>
              <a:rPr lang="cs-CZ" dirty="0">
                <a:effectLst/>
              </a:rPr>
              <a:t>Nevýhodou se může zdát velmi úzká spolupráce mezi objednatelem a poskytovatelem. Například v případě neobnovení spolupráce je přetrhání vazeb mnohem těžší. Postupem času je integrace 4PL partnera u klienta tak úzká, že možný problém jednoho z nich může být značně rizikový i pro druhou stranu. V některých případech chybí tržní regulace a 4PL se stane překážkou konkurenceschopnosti zákazníka. </a:t>
            </a:r>
            <a:r>
              <a:rPr lang="cs-CZ" i="1" dirty="0">
                <a:effectLst/>
              </a:rPr>
              <a:t>„To je občas vidět v sektoru </a:t>
            </a:r>
            <a:r>
              <a:rPr lang="cs-CZ" i="1" dirty="0" err="1">
                <a:effectLst/>
              </a:rPr>
              <a:t>automotive</a:t>
            </a:r>
            <a:r>
              <a:rPr lang="cs-CZ" i="1" dirty="0">
                <a:effectLst/>
              </a:rPr>
              <a:t>, kde se zákazník a 4PL provider stanou navzájem na sobě závislí a 4PL provider se může stát prakticky zbytečným článkem celého řetězce, který nedosahuje původně plánovaných úspor transakčních nákladů a nebuduje žádnou přidanou hodnotu pro logistiku zákazníka,“</a:t>
            </a:r>
            <a:r>
              <a:rPr lang="cs-CZ" dirty="0">
                <a:effectLst/>
              </a:rPr>
              <a:t> myslí si Jan </a:t>
            </a:r>
            <a:r>
              <a:rPr lang="cs-CZ" dirty="0" err="1">
                <a:effectLst/>
              </a:rPr>
              <a:t>Polter</a:t>
            </a:r>
            <a:r>
              <a:rPr lang="cs-CZ" dirty="0">
                <a:effectLst/>
              </a:rPr>
              <a:t>.</a:t>
            </a:r>
          </a:p>
          <a:p>
            <a:r>
              <a:rPr lang="cs-CZ" dirty="0">
                <a:effectLst/>
              </a:rPr>
              <a:t>Na závěr lze konstatovat, že úzká forma partnerství 4PL má v logistice své místo, a to především pro globální uživatele. </a:t>
            </a:r>
            <a:r>
              <a:rPr lang="cs-CZ" i="1" dirty="0">
                <a:effectLst/>
              </a:rPr>
              <a:t>„Model 4PL je typický pro globální trh. Příkladem logistických podniků v globálním měřítku mohou být např. UPS či DHL,“</a:t>
            </a:r>
            <a:r>
              <a:rPr lang="cs-CZ" dirty="0">
                <a:effectLst/>
              </a:rPr>
              <a:t> uvádí </a:t>
            </a:r>
            <a:r>
              <a:rPr lang="cs-CZ" b="1" dirty="0">
                <a:effectLst/>
              </a:rPr>
              <a:t>Martin Hart</a:t>
            </a:r>
            <a:r>
              <a:rPr lang="cs-CZ" dirty="0">
                <a:effectLst/>
              </a:rPr>
              <a:t>.</a:t>
            </a:r>
          </a:p>
          <a:p>
            <a:r>
              <a:rPr lang="cs-CZ" dirty="0">
                <a:effectLst/>
              </a:rPr>
              <a:t>Růst modelu 4PL byl zaznamenán hlavně v západní Evropě v kombinaci s narůstajícím snižováním nákladů a zjednodušováním funkcí. Modely 4PL jsou uplatňovány v nadnárodních průmyslových podnicích různých odvětví, např. v </a:t>
            </a:r>
            <a:r>
              <a:rPr lang="cs-CZ" dirty="0" err="1">
                <a:effectLst/>
              </a:rPr>
              <a:t>automotive</a:t>
            </a:r>
            <a:r>
              <a:rPr lang="cs-CZ" dirty="0">
                <a:effectLst/>
              </a:rPr>
              <a:t>, farmacii a potravinářství.</a:t>
            </a:r>
          </a:p>
          <a:p>
            <a:r>
              <a:rPr lang="cs-CZ" dirty="0">
                <a:effectLst/>
              </a:rPr>
              <a:t>Zdroj: </a:t>
            </a:r>
            <a:r>
              <a:rPr lang="cs-CZ" dirty="0" err="1">
                <a:effectLst/>
                <a:hlinkClick r:id="rId3"/>
              </a:rPr>
              <a:t>logisticsatoz</a:t>
            </a:r>
            <a:endParaRPr lang="cs-CZ" dirty="0">
              <a:effectLst/>
            </a:endParaRPr>
          </a:p>
          <a:p>
            <a:r>
              <a:rPr lang="cs-CZ" dirty="0">
                <a:effectLst/>
              </a:rPr>
              <a:t> </a:t>
            </a:r>
          </a:p>
          <a:p>
            <a:endParaRPr lang="cs-CZ" dirty="0">
              <a:effectLst/>
            </a:endParaRPr>
          </a:p>
          <a:p>
            <a:endParaRPr lang="cs-CZ" dirty="0">
              <a:effectLst/>
            </a:endParaRPr>
          </a:p>
          <a:p>
            <a:r>
              <a:rPr lang="cs-CZ" dirty="0">
                <a:effectLst/>
              </a:rPr>
              <a:t>http://www.skladuj.cz/model-4pl-strategicke-partnerstvi</a:t>
            </a:r>
          </a:p>
          <a:p>
            <a:endParaRPr lang="cs-CZ" dirty="0">
              <a:effectLst/>
            </a:endParaRPr>
          </a:p>
          <a:p>
            <a:endParaRPr lang="cs-CZ" dirty="0">
              <a:effectLst/>
            </a:endParaRPr>
          </a:p>
          <a:p>
            <a:endParaRPr lang="cs-CZ" dirty="0">
              <a:effectLst/>
            </a:endParaRPr>
          </a:p>
          <a:p>
            <a:r>
              <a:rPr lang="cs-CZ" dirty="0"/>
              <a:t>Jedná se tedy o strategické seskupení vedené integrátorem, jehož dominantní orientací je řízení vztahů, v nichž propojuje zdroje, kapacity a technologie vlastní se zdroji, kapacitami a technologiemi zapojených specialistů. </a:t>
            </a:r>
          </a:p>
          <a:p>
            <a:endParaRPr lang="cs-CZ" dirty="0"/>
          </a:p>
          <a:p>
            <a:endParaRPr lang="cs-CZ" dirty="0"/>
          </a:p>
          <a:p>
            <a:r>
              <a:rPr lang="cs-CZ" dirty="0"/>
              <a:t>Na rozdíl od poskytovatelů </a:t>
            </a:r>
            <a:r>
              <a:rPr lang="cs-CZ" dirty="0" err="1"/>
              <a:t>Third</a:t>
            </a:r>
            <a:r>
              <a:rPr lang="cs-CZ" dirty="0"/>
              <a:t> Party </a:t>
            </a:r>
            <a:r>
              <a:rPr lang="cs-CZ" dirty="0" err="1"/>
              <a:t>Logistics</a:t>
            </a:r>
            <a:r>
              <a:rPr lang="cs-CZ" dirty="0"/>
              <a:t>, koncepty na úrovni </a:t>
            </a:r>
            <a:r>
              <a:rPr lang="cs-CZ" dirty="0" err="1"/>
              <a:t>Fourth</a:t>
            </a:r>
            <a:r>
              <a:rPr lang="cs-CZ" dirty="0"/>
              <a:t> Party </a:t>
            </a:r>
            <a:r>
              <a:rPr lang="cs-CZ" dirty="0" err="1"/>
              <a:t>Logistics</a:t>
            </a:r>
            <a:r>
              <a:rPr lang="cs-CZ" dirty="0"/>
              <a:t> jsou orientovány na tvorbu hodnot pro klienta (de facto pro klientovy zákazníky), a to v každém článku ( v každé fázi) klientova integrovaného logistického řetězce (</a:t>
            </a:r>
            <a:r>
              <a:rPr lang="cs-CZ" dirty="0" err="1"/>
              <a:t>supply</a:t>
            </a:r>
            <a:r>
              <a:rPr lang="cs-CZ" dirty="0"/>
              <a:t> </a:t>
            </a:r>
            <a:r>
              <a:rPr lang="cs-CZ" dirty="0" err="1"/>
              <a:t>chain</a:t>
            </a:r>
            <a:r>
              <a:rPr lang="cs-CZ" dirty="0"/>
              <a:t>). </a:t>
            </a:r>
          </a:p>
          <a:p>
            <a:r>
              <a:rPr lang="cs-CZ" dirty="0"/>
              <a:t>Uživatelé: </a:t>
            </a:r>
            <a:r>
              <a:rPr lang="cs-CZ" dirty="0" err="1"/>
              <a:t>Benteler</a:t>
            </a:r>
            <a:r>
              <a:rPr lang="cs-CZ" dirty="0"/>
              <a:t>, Matador, Continental </a:t>
            </a:r>
            <a:r>
              <a:rPr lang="cs-CZ" dirty="0" err="1"/>
              <a:t>Teves</a:t>
            </a:r>
            <a:r>
              <a:rPr lang="cs-CZ" dirty="0"/>
              <a:t>, Siemens, </a:t>
            </a:r>
          </a:p>
          <a:p>
            <a:endParaRPr lang="cs-CZ" dirty="0">
              <a:effectLst/>
            </a:endParaRPr>
          </a:p>
          <a:p>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32</a:t>
            </a:fld>
            <a:endParaRPr lang="cs-CZ"/>
          </a:p>
        </p:txBody>
      </p:sp>
    </p:spTree>
    <p:extLst>
      <p:ext uri="{BB962C8B-B14F-4D97-AF65-F5344CB8AC3E}">
        <p14:creationId xmlns:p14="http://schemas.microsoft.com/office/powerpoint/2010/main" val="4036218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Poskytovatele 4PL často </a:t>
            </a:r>
            <a:r>
              <a:rPr lang="cs-CZ" sz="1200" b="0" i="0" u="none" strike="noStrike" kern="1200" baseline="0" dirty="0" err="1">
                <a:solidFill>
                  <a:schemeClr val="tx1"/>
                </a:solidFill>
                <a:latin typeface="+mn-lt"/>
                <a:ea typeface="+mn-ea"/>
                <a:cs typeface="+mn-cs"/>
              </a:rPr>
              <a:t>využivaji</a:t>
            </a:r>
            <a:r>
              <a:rPr lang="cs-CZ" sz="1200" b="0" i="0" u="none" strike="noStrike" kern="1200" baseline="0" dirty="0">
                <a:solidFill>
                  <a:schemeClr val="tx1"/>
                </a:solidFill>
                <a:latin typeface="+mn-lt"/>
                <a:ea typeface="+mn-ea"/>
                <a:cs typeface="+mn-cs"/>
              </a:rPr>
              <a:t> kapacity </a:t>
            </a:r>
            <a:r>
              <a:rPr lang="cs-CZ" sz="1200" b="0" i="0" u="none" strike="noStrike" kern="1200" baseline="0" dirty="0" err="1">
                <a:solidFill>
                  <a:schemeClr val="tx1"/>
                </a:solidFill>
                <a:latin typeface="+mn-lt"/>
                <a:ea typeface="+mn-ea"/>
                <a:cs typeface="+mn-cs"/>
              </a:rPr>
              <a:t>dopravniho</a:t>
            </a:r>
            <a:r>
              <a:rPr lang="cs-CZ" sz="1200" b="0" i="0" u="none" strike="noStrike" kern="1200" baseline="0" dirty="0">
                <a:solidFill>
                  <a:schemeClr val="tx1"/>
                </a:solidFill>
                <a:latin typeface="+mn-lt"/>
                <a:ea typeface="+mn-ea"/>
                <a:cs typeface="+mn-cs"/>
              </a:rPr>
              <a:t> parku, </a:t>
            </a:r>
            <a:r>
              <a:rPr lang="cs-CZ" sz="1200" b="0" i="0" u="none" strike="noStrike" kern="1200" baseline="0" dirty="0" err="1">
                <a:solidFill>
                  <a:schemeClr val="tx1"/>
                </a:solidFill>
                <a:latin typeface="+mn-lt"/>
                <a:ea typeface="+mn-ea"/>
                <a:cs typeface="+mn-cs"/>
              </a:rPr>
              <a:t>dopravni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sitě</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a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center </a:t>
            </a:r>
            <a:r>
              <a:rPr lang="cs-CZ" sz="1200" b="0" i="0" u="none" strike="noStrike" kern="1200" baseline="0" dirty="0" err="1">
                <a:solidFill>
                  <a:schemeClr val="tx1"/>
                </a:solidFill>
                <a:latin typeface="+mn-lt"/>
                <a:ea typeface="+mn-ea"/>
                <a:cs typeface="+mn-cs"/>
              </a:rPr>
              <a:t>jinych</a:t>
            </a:r>
            <a:r>
              <a:rPr lang="cs-CZ" sz="1200" b="0" i="0" u="none" strike="noStrike" kern="1200" baseline="0" dirty="0">
                <a:solidFill>
                  <a:schemeClr val="tx1"/>
                </a:solidFill>
                <a:latin typeface="+mn-lt"/>
                <a:ea typeface="+mn-ea"/>
                <a:cs typeface="+mn-cs"/>
              </a:rPr>
              <a:t> poskytovatelů na </a:t>
            </a:r>
            <a:r>
              <a:rPr lang="cs-CZ" sz="1200" b="0" i="0" u="none" strike="noStrike" kern="1200" baseline="0" dirty="0" err="1">
                <a:solidFill>
                  <a:schemeClr val="tx1"/>
                </a:solidFill>
                <a:latin typeface="+mn-lt"/>
                <a:ea typeface="+mn-ea"/>
                <a:cs typeface="+mn-cs"/>
              </a:rPr>
              <a:t>nižši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urovni</a:t>
            </a:r>
            <a:r>
              <a:rPr lang="cs-CZ" sz="1200" b="0" i="0" u="none" strike="noStrike" kern="1200" baseline="0" dirty="0">
                <a:solidFill>
                  <a:schemeClr val="tx1"/>
                </a:solidFill>
                <a:latin typeface="+mn-lt"/>
                <a:ea typeface="+mn-ea"/>
                <a:cs typeface="+mn-cs"/>
              </a:rPr>
              <a:t> (3PL) a kombinuji je se </a:t>
            </a:r>
            <a:r>
              <a:rPr lang="cs-CZ" sz="1200" b="0" i="0" u="none" strike="noStrike" kern="1200" baseline="0" dirty="0" err="1">
                <a:solidFill>
                  <a:schemeClr val="tx1"/>
                </a:solidFill>
                <a:latin typeface="+mn-lt"/>
                <a:ea typeface="+mn-ea"/>
                <a:cs typeface="+mn-cs"/>
              </a:rPr>
              <a:t>svymi</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zdroji. V souvislosti s </a:t>
            </a:r>
            <a:r>
              <a:rPr lang="cs-CZ" sz="1200" b="0" i="0" u="none" strike="noStrike" kern="1200" baseline="0" dirty="0" err="1">
                <a:solidFill>
                  <a:schemeClr val="tx1"/>
                </a:solidFill>
                <a:latin typeface="+mn-lt"/>
                <a:ea typeface="+mn-ea"/>
                <a:cs typeface="+mn-cs"/>
              </a:rPr>
              <a:t>virtualnimi</a:t>
            </a:r>
            <a:r>
              <a:rPr lang="cs-CZ" sz="1200" b="0" i="0" u="none" strike="noStrike" kern="1200" baseline="0" dirty="0">
                <a:solidFill>
                  <a:schemeClr val="tx1"/>
                </a:solidFill>
                <a:latin typeface="+mn-lt"/>
                <a:ea typeface="+mn-ea"/>
                <a:cs typeface="+mn-cs"/>
              </a:rPr>
              <a:t> poskytovateli, </a:t>
            </a:r>
            <a:r>
              <a:rPr lang="cs-CZ" sz="1200" b="0" i="0" u="none" strike="noStrike" kern="1200" baseline="0" dirty="0" err="1">
                <a:solidFill>
                  <a:schemeClr val="tx1"/>
                </a:solidFill>
                <a:latin typeface="+mn-lt"/>
                <a:ea typeface="+mn-ea"/>
                <a:cs typeface="+mn-cs"/>
              </a:rPr>
              <a:t>kteři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využivaji</a:t>
            </a:r>
            <a:r>
              <a:rPr lang="cs-CZ" sz="1200" b="0" i="0" u="none" strike="noStrike" kern="1200" baseline="0" dirty="0">
                <a:solidFill>
                  <a:schemeClr val="tx1"/>
                </a:solidFill>
                <a:latin typeface="+mn-lt"/>
                <a:ea typeface="+mn-ea"/>
                <a:cs typeface="+mn-cs"/>
              </a:rPr>
              <a:t> pouze </a:t>
            </a:r>
            <a:r>
              <a:rPr lang="cs-CZ" sz="1200" b="0" i="0" u="none" strike="noStrike" kern="1200" baseline="0" dirty="0" err="1">
                <a:solidFill>
                  <a:schemeClr val="tx1"/>
                </a:solidFill>
                <a:latin typeface="+mn-lt"/>
                <a:ea typeface="+mn-ea"/>
                <a:cs typeface="+mn-cs"/>
              </a:rPr>
              <a:t>cizi</a:t>
            </a:r>
            <a:r>
              <a:rPr lang="cs-CZ" sz="1200" b="0" i="0" u="none" strike="noStrike" kern="1200" baseline="0" dirty="0">
                <a:solidFill>
                  <a:schemeClr val="tx1"/>
                </a:solidFill>
                <a:latin typeface="+mn-lt"/>
                <a:ea typeface="+mn-ea"/>
                <a:cs typeface="+mn-cs"/>
              </a:rPr>
              <a:t> zdroje, kapacity</a:t>
            </a:r>
          </a:p>
          <a:p>
            <a:r>
              <a:rPr lang="cs-CZ" sz="1200" b="0" i="0" u="none" strike="noStrike" kern="1200" baseline="0" dirty="0">
                <a:solidFill>
                  <a:schemeClr val="tx1"/>
                </a:solidFill>
                <a:latin typeface="+mn-lt"/>
                <a:ea typeface="+mn-ea"/>
                <a:cs typeface="+mn-cs"/>
              </a:rPr>
              <a:t>a technologie se </a:t>
            </a:r>
            <a:r>
              <a:rPr lang="cs-CZ" sz="1200" b="0" i="0" u="none" strike="noStrike" kern="1200" baseline="0" dirty="0" err="1">
                <a:solidFill>
                  <a:schemeClr val="tx1"/>
                </a:solidFill>
                <a:latin typeface="+mn-lt"/>
                <a:ea typeface="+mn-ea"/>
                <a:cs typeface="+mn-cs"/>
              </a:rPr>
              <a:t>začina</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uživat</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nazev</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Providers</a:t>
            </a:r>
            <a:r>
              <a:rPr lang="cs-CZ" sz="1200" b="0" i="0" u="none" strike="noStrike" kern="1200" baseline="0" dirty="0">
                <a:solidFill>
                  <a:schemeClr val="tx1"/>
                </a:solidFill>
                <a:latin typeface="+mn-lt"/>
                <a:ea typeface="+mn-ea"/>
                <a:cs typeface="+mn-cs"/>
              </a:rPr>
              <a:t> (poskytovatele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a:t>
            </a:r>
          </a:p>
          <a:p>
            <a:r>
              <a:rPr lang="cs-CZ" sz="1200" b="0" i="0" u="none" strike="noStrike" kern="1200" baseline="0" dirty="0">
                <a:solidFill>
                  <a:schemeClr val="tx1"/>
                </a:solidFill>
                <a:latin typeface="+mn-lt"/>
                <a:ea typeface="+mn-ea"/>
                <a:cs typeface="+mn-cs"/>
              </a:rPr>
              <a:t>20</a:t>
            </a:r>
          </a:p>
          <a:p>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Je ale </a:t>
            </a:r>
            <a:r>
              <a:rPr lang="cs-CZ" sz="1200" b="0" i="0" u="none" strike="noStrike" kern="1200" baseline="0" dirty="0" err="1">
                <a:solidFill>
                  <a:schemeClr val="tx1"/>
                </a:solidFill>
                <a:latin typeface="+mn-lt"/>
                <a:ea typeface="+mn-ea"/>
                <a:cs typeface="+mn-cs"/>
              </a:rPr>
              <a:t>obtižne</a:t>
            </a:r>
            <a:r>
              <a:rPr lang="cs-CZ" sz="1200" b="0" i="0" u="none" strike="noStrike" kern="1200" baseline="0" dirty="0">
                <a:solidFill>
                  <a:schemeClr val="tx1"/>
                </a:solidFill>
                <a:latin typeface="+mn-lt"/>
                <a:ea typeface="+mn-ea"/>
                <a:cs typeface="+mn-cs"/>
              </a:rPr>
              <a:t> vymezit </a:t>
            </a:r>
            <a:r>
              <a:rPr lang="cs-CZ" sz="1200" b="0" i="0" u="none" strike="noStrike" kern="1200" baseline="0" dirty="0" err="1">
                <a:solidFill>
                  <a:schemeClr val="tx1"/>
                </a:solidFill>
                <a:latin typeface="+mn-lt"/>
                <a:ea typeface="+mn-ea"/>
                <a:cs typeface="+mn-cs"/>
              </a:rPr>
              <a:t>přesne</a:t>
            </a:r>
            <a:r>
              <a:rPr lang="cs-CZ" sz="1200" b="0" i="0" u="none" strike="noStrike" kern="1200" baseline="0" dirty="0">
                <a:solidFill>
                  <a:schemeClr val="tx1"/>
                </a:solidFill>
                <a:latin typeface="+mn-lt"/>
                <a:ea typeface="+mn-ea"/>
                <a:cs typeface="+mn-cs"/>
              </a:rPr>
              <a:t> hranice mezi </a:t>
            </a:r>
            <a:r>
              <a:rPr lang="cs-CZ" sz="1200" b="0" i="0" u="none" strike="noStrike" kern="1200" baseline="0" dirty="0" err="1">
                <a:solidFill>
                  <a:schemeClr val="tx1"/>
                </a:solidFill>
                <a:latin typeface="+mn-lt"/>
                <a:ea typeface="+mn-ea"/>
                <a:cs typeface="+mn-cs"/>
              </a:rPr>
              <a:t>Fourth</a:t>
            </a:r>
            <a:r>
              <a:rPr lang="cs-CZ" sz="1200" b="0" i="0" u="none" strike="noStrike" kern="1200" baseline="0" dirty="0">
                <a:solidFill>
                  <a:schemeClr val="tx1"/>
                </a:solidFill>
                <a:latin typeface="+mn-lt"/>
                <a:ea typeface="+mn-ea"/>
                <a:cs typeface="+mn-cs"/>
              </a:rPr>
              <a:t> Party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a </a:t>
            </a:r>
            <a:r>
              <a:rPr lang="cs-CZ" sz="1200" b="0" i="0" u="none" strike="noStrike" kern="1200" baseline="0" dirty="0" err="1">
                <a:solidFill>
                  <a:schemeClr val="tx1"/>
                </a:solidFill>
                <a:latin typeface="+mn-lt"/>
                <a:ea typeface="+mn-ea"/>
                <a:cs typeface="+mn-cs"/>
              </a:rPr>
              <a:t>Fifth</a:t>
            </a:r>
            <a:r>
              <a:rPr lang="cs-CZ" sz="1200" b="0" i="0" u="none" strike="noStrike" kern="1200" baseline="0" dirty="0">
                <a:solidFill>
                  <a:schemeClr val="tx1"/>
                </a:solidFill>
                <a:latin typeface="+mn-lt"/>
                <a:ea typeface="+mn-ea"/>
                <a:cs typeface="+mn-cs"/>
              </a:rPr>
              <a:t> Party</a:t>
            </a:r>
          </a:p>
          <a:p>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(5PL).</a:t>
            </a:r>
          </a:p>
          <a:p>
            <a:r>
              <a:rPr lang="cs-CZ" sz="1200" b="0" i="0" u="none" strike="noStrike" kern="1200" baseline="0" dirty="0">
                <a:solidFill>
                  <a:schemeClr val="tx1"/>
                </a:solidFill>
                <a:latin typeface="+mn-lt"/>
                <a:ea typeface="+mn-ea"/>
                <a:cs typeface="+mn-cs"/>
              </a:rPr>
              <a:t>Poskytovatele 4PL a 5PL byli představeni na trhu USA teprve v roce 1996 a jsou tedy</a:t>
            </a:r>
          </a:p>
          <a:p>
            <a:r>
              <a:rPr lang="cs-CZ" sz="1200" b="0" i="0" u="none" strike="noStrike" kern="1200" baseline="0" dirty="0">
                <a:solidFill>
                  <a:schemeClr val="tx1"/>
                </a:solidFill>
                <a:latin typeface="+mn-lt"/>
                <a:ea typeface="+mn-ea"/>
                <a:cs typeface="+mn-cs"/>
              </a:rPr>
              <a:t>na trhu </a:t>
            </a:r>
            <a:r>
              <a:rPr lang="cs-CZ" sz="1200" b="0" i="0" u="none" strike="noStrike" kern="1200" baseline="0" dirty="0" err="1">
                <a:solidFill>
                  <a:schemeClr val="tx1"/>
                </a:solidFill>
                <a:latin typeface="+mn-lt"/>
                <a:ea typeface="+mn-ea"/>
                <a:cs typeface="+mn-cs"/>
              </a:rPr>
              <a:t>novačky</a:t>
            </a:r>
            <a:r>
              <a:rPr lang="cs-CZ" sz="1200" b="0" i="0" u="none" strike="noStrike" kern="1200" baseline="0" dirty="0">
                <a:solidFill>
                  <a:schemeClr val="tx1"/>
                </a:solidFill>
                <a:latin typeface="+mn-lt"/>
                <a:ea typeface="+mn-ea"/>
                <a:cs typeface="+mn-cs"/>
              </a:rPr>
              <a:t>. Ačkoliv </a:t>
            </a:r>
            <a:r>
              <a:rPr lang="cs-CZ" sz="1200" b="0" i="0" u="none" strike="noStrike" kern="1200" baseline="0" dirty="0" err="1">
                <a:solidFill>
                  <a:schemeClr val="tx1"/>
                </a:solidFill>
                <a:latin typeface="+mn-lt"/>
                <a:ea typeface="+mn-ea"/>
                <a:cs typeface="+mn-cs"/>
              </a:rPr>
              <a:t>nabizeji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komplexnějši</a:t>
            </a:r>
            <a:r>
              <a:rPr lang="cs-CZ" sz="1200" b="0" i="0" u="none" strike="noStrike" kern="1200" baseline="0" dirty="0">
                <a:solidFill>
                  <a:schemeClr val="tx1"/>
                </a:solidFill>
                <a:latin typeface="+mn-lt"/>
                <a:ea typeface="+mn-ea"/>
                <a:cs typeface="+mn-cs"/>
              </a:rPr>
              <a:t> služby než 3PL, </a:t>
            </a:r>
            <a:r>
              <a:rPr lang="cs-CZ" sz="1200" b="0" i="0" u="none" strike="noStrike" kern="1200" baseline="0" dirty="0" err="1">
                <a:solidFill>
                  <a:schemeClr val="tx1"/>
                </a:solidFill>
                <a:latin typeface="+mn-lt"/>
                <a:ea typeface="+mn-ea"/>
                <a:cs typeface="+mn-cs"/>
              </a:rPr>
              <a:t>stale</a:t>
            </a:r>
            <a:r>
              <a:rPr lang="cs-CZ" sz="1200" b="0" i="0" u="none" strike="noStrike" kern="1200" baseline="0" dirty="0">
                <a:solidFill>
                  <a:schemeClr val="tx1"/>
                </a:solidFill>
                <a:latin typeface="+mn-lt"/>
                <a:ea typeface="+mn-ea"/>
                <a:cs typeface="+mn-cs"/>
              </a:rPr>
              <a:t> se na trhu nemohou</a:t>
            </a:r>
          </a:p>
          <a:p>
            <a:r>
              <a:rPr lang="cs-CZ" sz="1200" b="0" i="0" u="none" strike="noStrike" kern="1200" baseline="0" dirty="0">
                <a:solidFill>
                  <a:schemeClr val="tx1"/>
                </a:solidFill>
                <a:latin typeface="+mn-lt"/>
                <a:ea typeface="+mn-ea"/>
                <a:cs typeface="+mn-cs"/>
              </a:rPr>
              <a:t>prosadit, a to </a:t>
            </a:r>
            <a:r>
              <a:rPr lang="cs-CZ" sz="1200" b="0" i="0" u="none" strike="noStrike" kern="1200" baseline="0" dirty="0" err="1">
                <a:solidFill>
                  <a:schemeClr val="tx1"/>
                </a:solidFill>
                <a:latin typeface="+mn-lt"/>
                <a:ea typeface="+mn-ea"/>
                <a:cs typeface="+mn-cs"/>
              </a:rPr>
              <a:t>předevšim</a:t>
            </a:r>
            <a:r>
              <a:rPr lang="cs-CZ" sz="1200" b="0" i="0" u="none" strike="noStrike" kern="1200" baseline="0" dirty="0">
                <a:solidFill>
                  <a:schemeClr val="tx1"/>
                </a:solidFill>
                <a:latin typeface="+mn-lt"/>
                <a:ea typeface="+mn-ea"/>
                <a:cs typeface="+mn-cs"/>
              </a:rPr>
              <a:t> z důvodu </a:t>
            </a:r>
            <a:r>
              <a:rPr lang="cs-CZ" sz="1200" b="0" i="0" u="none" strike="noStrike" kern="1200" baseline="0" dirty="0" err="1">
                <a:solidFill>
                  <a:schemeClr val="tx1"/>
                </a:solidFill>
                <a:latin typeface="+mn-lt"/>
                <a:ea typeface="+mn-ea"/>
                <a:cs typeface="+mn-cs"/>
              </a:rPr>
              <a:t>zakazek</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založenych</a:t>
            </a:r>
            <a:r>
              <a:rPr lang="cs-CZ" sz="1200" b="0" i="0" u="none" strike="noStrike" kern="1200" baseline="0" dirty="0">
                <a:solidFill>
                  <a:schemeClr val="tx1"/>
                </a:solidFill>
                <a:latin typeface="+mn-lt"/>
                <a:ea typeface="+mn-ea"/>
                <a:cs typeface="+mn-cs"/>
              </a:rPr>
              <a:t> na důvěře, kterou si poskytovatele 3PL</a:t>
            </a:r>
          </a:p>
          <a:p>
            <a:r>
              <a:rPr lang="cs-CZ" sz="1200" b="0" i="0" u="none" strike="noStrike" kern="1200" baseline="0" dirty="0">
                <a:solidFill>
                  <a:schemeClr val="tx1"/>
                </a:solidFill>
                <a:latin typeface="+mn-lt"/>
                <a:ea typeface="+mn-ea"/>
                <a:cs typeface="+mn-cs"/>
              </a:rPr>
              <a:t>během let vybudovali. Pokud poskytovatele 4PL a 5PL nedisponuji </a:t>
            </a:r>
            <a:r>
              <a:rPr lang="cs-CZ" sz="1200" b="0" i="0" u="none" strike="noStrike" kern="1200" baseline="0" dirty="0" err="1">
                <a:solidFill>
                  <a:schemeClr val="tx1"/>
                </a:solidFill>
                <a:latin typeface="+mn-lt"/>
                <a:ea typeface="+mn-ea"/>
                <a:cs typeface="+mn-cs"/>
              </a:rPr>
              <a:t>vlastnim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logistickym</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zazemim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maji</a:t>
            </a:r>
            <a:r>
              <a:rPr lang="cs-CZ" sz="1200" b="0" i="0" u="none" strike="noStrike" kern="1200" baseline="0" dirty="0">
                <a:solidFill>
                  <a:schemeClr val="tx1"/>
                </a:solidFill>
                <a:latin typeface="+mn-lt"/>
                <a:ea typeface="+mn-ea"/>
                <a:cs typeface="+mn-cs"/>
              </a:rPr>
              <a:t> často </a:t>
            </a:r>
            <a:r>
              <a:rPr lang="cs-CZ" sz="1200" b="0" i="0" u="none" strike="noStrike" kern="1200" baseline="0" dirty="0" err="1">
                <a:solidFill>
                  <a:schemeClr val="tx1"/>
                </a:solidFill>
                <a:latin typeface="+mn-lt"/>
                <a:ea typeface="+mn-ea"/>
                <a:cs typeface="+mn-cs"/>
              </a:rPr>
              <a:t>problemy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ziskat</a:t>
            </a:r>
            <a:r>
              <a:rPr lang="cs-CZ" sz="1200" b="0" i="0" u="none" strike="noStrike" kern="1200" baseline="0" dirty="0">
                <a:solidFill>
                  <a:schemeClr val="tx1"/>
                </a:solidFill>
                <a:latin typeface="+mn-lt"/>
                <a:ea typeface="+mn-ea"/>
                <a:cs typeface="+mn-cs"/>
              </a:rPr>
              <a:t> přistup k </a:t>
            </a:r>
            <a:r>
              <a:rPr lang="cs-CZ" sz="1200" b="0" i="0" u="none" strike="noStrike" kern="1200" baseline="0" dirty="0" err="1">
                <a:solidFill>
                  <a:schemeClr val="tx1"/>
                </a:solidFill>
                <a:latin typeface="+mn-lt"/>
                <a:ea typeface="+mn-ea"/>
                <a:cs typeface="+mn-cs"/>
              </a:rPr>
              <a:t>cizim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sitim</a:t>
            </a:r>
            <a:r>
              <a:rPr lang="cs-CZ" sz="1200" b="0" i="0" u="none" strike="noStrike" kern="1200" baseline="0" dirty="0">
                <a:solidFill>
                  <a:schemeClr val="tx1"/>
                </a:solidFill>
                <a:latin typeface="+mn-lt"/>
                <a:ea typeface="+mn-ea"/>
                <a:cs typeface="+mn-cs"/>
              </a:rPr>
              <a:t>. Vlastni prostředky poskytovatele</a:t>
            </a:r>
          </a:p>
          <a:p>
            <a:r>
              <a:rPr lang="cs-CZ" sz="1200" b="0" i="0" u="none" strike="noStrike" kern="1200" baseline="0" dirty="0">
                <a:solidFill>
                  <a:schemeClr val="tx1"/>
                </a:solidFill>
                <a:latin typeface="+mn-lt"/>
                <a:ea typeface="+mn-ea"/>
                <a:cs typeface="+mn-cs"/>
              </a:rPr>
              <a:t>tak </a:t>
            </a:r>
            <a:r>
              <a:rPr lang="cs-CZ" sz="1200" b="0" i="0" u="none" strike="noStrike" kern="1200" baseline="0" dirty="0" err="1">
                <a:solidFill>
                  <a:schemeClr val="tx1"/>
                </a:solidFill>
                <a:latin typeface="+mn-lt"/>
                <a:ea typeface="+mn-ea"/>
                <a:cs typeface="+mn-cs"/>
              </a:rPr>
              <a:t>přinašeji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zakaznikovi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ururčitou</a:t>
            </a:r>
            <a:r>
              <a:rPr lang="cs-CZ" sz="1200" b="0" i="0" u="none" strike="noStrike" kern="1200" baseline="0" dirty="0">
                <a:solidFill>
                  <a:schemeClr val="tx1"/>
                </a:solidFill>
                <a:latin typeface="+mn-lt"/>
                <a:ea typeface="+mn-ea"/>
                <a:cs typeface="+mn-cs"/>
              </a:rPr>
              <a:t> jistotu a vlastni </a:t>
            </a:r>
            <a:r>
              <a:rPr lang="cs-CZ" sz="1200" b="0" i="0" u="none" strike="noStrike" kern="1200" baseline="0" dirty="0" err="1">
                <a:solidFill>
                  <a:schemeClr val="tx1"/>
                </a:solidFill>
                <a:latin typeface="+mn-lt"/>
                <a:ea typeface="+mn-ea"/>
                <a:cs typeface="+mn-cs"/>
              </a:rPr>
              <a:t>logisticke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sitě</a:t>
            </a:r>
            <a:r>
              <a:rPr lang="cs-CZ" sz="1200" b="0" i="0" u="none" strike="noStrike" kern="1200" baseline="0" dirty="0">
                <a:solidFill>
                  <a:schemeClr val="tx1"/>
                </a:solidFill>
                <a:latin typeface="+mn-lt"/>
                <a:ea typeface="+mn-ea"/>
                <a:cs typeface="+mn-cs"/>
              </a:rPr>
              <a:t> poskytovatele 3PL se </a:t>
            </a:r>
            <a:r>
              <a:rPr lang="cs-CZ" sz="1200" b="0" i="0" u="none" strike="noStrike" kern="1200" baseline="0" dirty="0" err="1">
                <a:solidFill>
                  <a:schemeClr val="tx1"/>
                </a:solidFill>
                <a:latin typeface="+mn-lt"/>
                <a:ea typeface="+mn-ea"/>
                <a:cs typeface="+mn-cs"/>
              </a:rPr>
              <a:t>jevi</a:t>
            </a:r>
            <a:endParaRPr lang="cs-CZ" sz="1200" b="0" i="0" u="none" strike="noStrike" kern="1200" baseline="0" dirty="0">
              <a:solidFill>
                <a:schemeClr val="tx1"/>
              </a:solidFill>
              <a:latin typeface="+mn-lt"/>
              <a:ea typeface="+mn-ea"/>
              <a:cs typeface="+mn-cs"/>
            </a:endParaRPr>
          </a:p>
          <a:p>
            <a:r>
              <a:rPr lang="cs-CZ" sz="1200" b="0" i="0" u="none" strike="noStrike" kern="1200" baseline="0" dirty="0" err="1">
                <a:solidFill>
                  <a:schemeClr val="tx1"/>
                </a:solidFill>
                <a:latin typeface="+mn-lt"/>
                <a:ea typeface="+mn-ea"/>
                <a:cs typeface="+mn-cs"/>
              </a:rPr>
              <a:t>zakaznikům</a:t>
            </a:r>
            <a:r>
              <a:rPr lang="cs-CZ" sz="1200" b="0" i="0" u="none" strike="noStrike" kern="1200" baseline="0" dirty="0">
                <a:solidFill>
                  <a:schemeClr val="tx1"/>
                </a:solidFill>
                <a:latin typeface="+mn-lt"/>
                <a:ea typeface="+mn-ea"/>
                <a:cs typeface="+mn-cs"/>
              </a:rPr>
              <a:t> jako přednost.</a:t>
            </a:r>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33</a:t>
            </a:fld>
            <a:endParaRPr lang="cs-CZ"/>
          </a:p>
        </p:txBody>
      </p:sp>
    </p:spTree>
    <p:extLst>
      <p:ext uri="{BB962C8B-B14F-4D97-AF65-F5344CB8AC3E}">
        <p14:creationId xmlns:p14="http://schemas.microsoft.com/office/powerpoint/2010/main" val="142160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Společně s pojmy 3PL, 4PL, 5PL se dostava do povědomi veřejnosti pojem vedouci</a:t>
            </a:r>
          </a:p>
          <a:p>
            <a:r>
              <a:rPr lang="cs-CZ" sz="1200" b="0" i="0" u="none" strike="noStrike" kern="1200" baseline="0" dirty="0">
                <a:solidFill>
                  <a:schemeClr val="tx1"/>
                </a:solidFill>
                <a:latin typeface="+mn-lt"/>
                <a:ea typeface="+mn-ea"/>
                <a:cs typeface="+mn-cs"/>
              </a:rPr>
              <a:t>poskytovatel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služeb (</a:t>
            </a:r>
            <a:r>
              <a:rPr lang="cs-CZ" sz="1200" b="0" i="0" u="none" strike="noStrike" kern="1200" baseline="0" dirty="0" err="1">
                <a:solidFill>
                  <a:schemeClr val="tx1"/>
                </a:solidFill>
                <a:latin typeface="+mn-lt"/>
                <a:ea typeface="+mn-ea"/>
                <a:cs typeface="+mn-cs"/>
              </a:rPr>
              <a:t>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Logistics</a:t>
            </a:r>
            <a:r>
              <a:rPr lang="cs-CZ" sz="1200" b="0" i="0" u="none" strike="noStrike" kern="1200" baseline="0" dirty="0">
                <a:solidFill>
                  <a:schemeClr val="tx1"/>
                </a:solidFill>
                <a:latin typeface="+mn-lt"/>
                <a:ea typeface="+mn-ea"/>
                <a:cs typeface="+mn-cs"/>
              </a:rPr>
              <a:t> Provider). Poskytovatel </a:t>
            </a:r>
            <a:r>
              <a:rPr lang="cs-CZ" sz="1200" b="0" i="0" u="none" strike="noStrike" kern="1200" baseline="0" dirty="0" err="1">
                <a:solidFill>
                  <a:schemeClr val="tx1"/>
                </a:solidFill>
                <a:latin typeface="+mn-lt"/>
                <a:ea typeface="+mn-ea"/>
                <a:cs typeface="+mn-cs"/>
              </a:rPr>
              <a:t>Lead</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Logistics</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Provider (LLP), </a:t>
            </a:r>
            <a:r>
              <a:rPr lang="cs-CZ" sz="1200" b="0" i="0" u="none" strike="noStrike" kern="1200" baseline="0" dirty="0" err="1">
                <a:solidFill>
                  <a:schemeClr val="tx1"/>
                </a:solidFill>
                <a:latin typeface="+mn-lt"/>
                <a:ea typeface="+mn-ea"/>
                <a:cs typeface="+mn-cs"/>
              </a:rPr>
              <a:t>ktery</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outsourcuje</a:t>
            </a:r>
            <a:r>
              <a:rPr lang="cs-CZ" sz="1200" b="0" i="0" u="none" strike="noStrike" kern="1200" baseline="0" dirty="0">
                <a:solidFill>
                  <a:schemeClr val="tx1"/>
                </a:solidFill>
                <a:latin typeface="+mn-lt"/>
                <a:ea typeface="+mn-ea"/>
                <a:cs typeface="+mn-cs"/>
              </a:rPr>
              <a:t> a </a:t>
            </a:r>
            <a:r>
              <a:rPr lang="cs-CZ" sz="1200" b="0" i="0" u="none" strike="noStrike" kern="1200" baseline="0" dirty="0" err="1">
                <a:solidFill>
                  <a:schemeClr val="tx1"/>
                </a:solidFill>
                <a:latin typeface="+mn-lt"/>
                <a:ea typeface="+mn-ea"/>
                <a:cs typeface="+mn-cs"/>
              </a:rPr>
              <a:t>sam</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přebira</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analyzovani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projektove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řizeni</a:t>
            </a:r>
            <a:r>
              <a:rPr lang="cs-CZ" sz="1200" b="0" i="0" u="none" strike="noStrike" kern="1200" baseline="0" dirty="0">
                <a:solidFill>
                  <a:schemeClr val="tx1"/>
                </a:solidFill>
                <a:latin typeface="+mn-lt"/>
                <a:ea typeface="+mn-ea"/>
                <a:cs typeface="+mn-cs"/>
              </a:rPr>
              <a:t>, realizaci</a:t>
            </a:r>
          </a:p>
          <a:p>
            <a:r>
              <a:rPr lang="cs-CZ" sz="1200" b="0" i="0" u="none" strike="noStrike" kern="1200" baseline="0" dirty="0">
                <a:solidFill>
                  <a:schemeClr val="tx1"/>
                </a:solidFill>
                <a:latin typeface="+mn-lt"/>
                <a:ea typeface="+mn-ea"/>
                <a:cs typeface="+mn-cs"/>
              </a:rPr>
              <a:t>a </a:t>
            </a:r>
            <a:r>
              <a:rPr lang="cs-CZ" sz="1200" b="0" i="0" u="none" strike="noStrike" kern="1200" baseline="0" dirty="0" err="1">
                <a:solidFill>
                  <a:schemeClr val="tx1"/>
                </a:solidFill>
                <a:latin typeface="+mn-lt"/>
                <a:ea typeface="+mn-ea"/>
                <a:cs typeface="+mn-cs"/>
              </a:rPr>
              <a:t>řizeni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řetězců klienta. LLP slaďuje řetězce a rozsah jeho činnosti je </a:t>
            </a:r>
            <a:r>
              <a:rPr lang="cs-CZ" sz="1200" b="0" i="0" u="none" strike="noStrike" kern="1200" baseline="0" dirty="0" err="1">
                <a:solidFill>
                  <a:schemeClr val="tx1"/>
                </a:solidFill>
                <a:latin typeface="+mn-lt"/>
                <a:ea typeface="+mn-ea"/>
                <a:cs typeface="+mn-cs"/>
              </a:rPr>
              <a:t>srovnatelny</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 poskytovateli 4PL a 5PL, </a:t>
            </a:r>
            <a:r>
              <a:rPr lang="cs-CZ" sz="1200" b="0" i="0" u="none" strike="noStrike" kern="1200" baseline="0" dirty="0" err="1">
                <a:solidFill>
                  <a:schemeClr val="tx1"/>
                </a:solidFill>
                <a:latin typeface="+mn-lt"/>
                <a:ea typeface="+mn-ea"/>
                <a:cs typeface="+mn-cs"/>
              </a:rPr>
              <a:t>liši</a:t>
            </a:r>
            <a:r>
              <a:rPr lang="cs-CZ" sz="1200" b="0" i="0" u="none" strike="noStrike" kern="1200" baseline="0" dirty="0">
                <a:solidFill>
                  <a:schemeClr val="tx1"/>
                </a:solidFill>
                <a:latin typeface="+mn-lt"/>
                <a:ea typeface="+mn-ea"/>
                <a:cs typeface="+mn-cs"/>
              </a:rPr>
              <a:t> se však </a:t>
            </a:r>
            <a:r>
              <a:rPr lang="cs-CZ" sz="1200" b="0" i="0" u="none" strike="noStrike" kern="1200" baseline="0" dirty="0" err="1">
                <a:solidFill>
                  <a:schemeClr val="tx1"/>
                </a:solidFill>
                <a:latin typeface="+mn-lt"/>
                <a:ea typeface="+mn-ea"/>
                <a:cs typeface="+mn-cs"/>
              </a:rPr>
              <a:t>tim</a:t>
            </a:r>
            <a:r>
              <a:rPr lang="cs-CZ" sz="1200" b="0" i="0" u="none" strike="noStrike" kern="1200" baseline="0" dirty="0">
                <a:solidFill>
                  <a:schemeClr val="tx1"/>
                </a:solidFill>
                <a:latin typeface="+mn-lt"/>
                <a:ea typeface="+mn-ea"/>
                <a:cs typeface="+mn-cs"/>
              </a:rPr>
              <a:t>, že </a:t>
            </a:r>
            <a:r>
              <a:rPr lang="cs-CZ" sz="1200" b="0" i="0" u="none" strike="noStrike" kern="1200" baseline="0" dirty="0" err="1">
                <a:solidFill>
                  <a:schemeClr val="tx1"/>
                </a:solidFill>
                <a:latin typeface="+mn-lt"/>
                <a:ea typeface="+mn-ea"/>
                <a:cs typeface="+mn-cs"/>
              </a:rPr>
              <a:t>ma</a:t>
            </a:r>
            <a:r>
              <a:rPr lang="cs-CZ" sz="1200" b="0" i="0" u="none" strike="noStrike" kern="1200" baseline="0" dirty="0">
                <a:solidFill>
                  <a:schemeClr val="tx1"/>
                </a:solidFill>
                <a:latin typeface="+mn-lt"/>
                <a:ea typeface="+mn-ea"/>
                <a:cs typeface="+mn-cs"/>
              </a:rPr>
              <a:t> vlastni logistickou </a:t>
            </a:r>
            <a:r>
              <a:rPr lang="cs-CZ" sz="1200" b="0" i="0" u="none" strike="noStrike" kern="1200" baseline="0" dirty="0" err="1">
                <a:solidFill>
                  <a:schemeClr val="tx1"/>
                </a:solidFill>
                <a:latin typeface="+mn-lt"/>
                <a:ea typeface="+mn-ea"/>
                <a:cs typeface="+mn-cs"/>
              </a:rPr>
              <a:t>siť</a:t>
            </a:r>
            <a:r>
              <a:rPr lang="cs-CZ" sz="1200" b="0" i="0" u="none" strike="noStrike" kern="1200" baseline="0" dirty="0">
                <a:solidFill>
                  <a:schemeClr val="tx1"/>
                </a:solidFill>
                <a:latin typeface="+mn-lt"/>
                <a:ea typeface="+mn-ea"/>
                <a:cs typeface="+mn-cs"/>
              </a:rPr>
              <a:t>. Klienti od LLP</a:t>
            </a:r>
          </a:p>
          <a:p>
            <a:r>
              <a:rPr lang="cs-CZ" sz="1200" b="0" i="0" u="none" strike="noStrike" kern="1200" baseline="0" dirty="0" err="1">
                <a:solidFill>
                  <a:schemeClr val="tx1"/>
                </a:solidFill>
                <a:latin typeface="+mn-lt"/>
                <a:ea typeface="+mn-ea"/>
                <a:cs typeface="+mn-cs"/>
              </a:rPr>
              <a:t>očekavaji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přinosy</a:t>
            </a:r>
            <a:r>
              <a:rPr lang="cs-CZ" sz="1200" b="0" i="0" u="none" strike="noStrike" kern="1200" baseline="0" dirty="0">
                <a:solidFill>
                  <a:schemeClr val="tx1"/>
                </a:solidFill>
                <a:latin typeface="+mn-lt"/>
                <a:ea typeface="+mn-ea"/>
                <a:cs typeface="+mn-cs"/>
              </a:rPr>
              <a:t> v podobě </a:t>
            </a:r>
            <a:r>
              <a:rPr lang="cs-CZ" sz="1200" b="0" i="0" u="none" strike="noStrike" kern="1200" baseline="0" dirty="0" err="1">
                <a:solidFill>
                  <a:schemeClr val="tx1"/>
                </a:solidFill>
                <a:latin typeface="+mn-lt"/>
                <a:ea typeface="+mn-ea"/>
                <a:cs typeface="+mn-cs"/>
              </a:rPr>
              <a:t>optimalniho</a:t>
            </a:r>
            <a:r>
              <a:rPr lang="cs-CZ" sz="1200" b="0" i="0" u="none" strike="noStrike" kern="1200" baseline="0" dirty="0">
                <a:solidFill>
                  <a:schemeClr val="tx1"/>
                </a:solidFill>
                <a:latin typeface="+mn-lt"/>
                <a:ea typeface="+mn-ea"/>
                <a:cs typeface="+mn-cs"/>
              </a:rPr>
              <a:t> průběhu procesů a </a:t>
            </a:r>
            <a:r>
              <a:rPr lang="cs-CZ" sz="1200" b="0" i="0" u="none" strike="noStrike" kern="1200" baseline="0" dirty="0" err="1">
                <a:solidFill>
                  <a:schemeClr val="tx1"/>
                </a:solidFill>
                <a:latin typeface="+mn-lt"/>
                <a:ea typeface="+mn-ea"/>
                <a:cs typeface="+mn-cs"/>
              </a:rPr>
              <a:t>sniženi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logistickych</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nakladů</a:t>
            </a:r>
            <a:r>
              <a:rPr lang="cs-CZ" sz="1200" b="0" i="0" u="none" strike="noStrike" kern="1200" baseline="0" dirty="0">
                <a:solidFill>
                  <a:schemeClr val="tx1"/>
                </a:solidFill>
                <a:latin typeface="+mn-lt"/>
                <a:ea typeface="+mn-ea"/>
                <a:cs typeface="+mn-cs"/>
              </a:rPr>
              <a:t>,</a:t>
            </a:r>
          </a:p>
          <a:p>
            <a:r>
              <a:rPr lang="cs-CZ" sz="1200" b="0" i="0" u="none" strike="noStrike" kern="1200" baseline="0" dirty="0" err="1">
                <a:solidFill>
                  <a:schemeClr val="tx1"/>
                </a:solidFill>
                <a:latin typeface="+mn-lt"/>
                <a:ea typeface="+mn-ea"/>
                <a:cs typeface="+mn-cs"/>
              </a:rPr>
              <a:t>zkraceni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dodacich</a:t>
            </a:r>
            <a:r>
              <a:rPr lang="cs-CZ" sz="1200" b="0" i="0" u="none" strike="noStrike" kern="1200" baseline="0" dirty="0">
                <a:solidFill>
                  <a:schemeClr val="tx1"/>
                </a:solidFill>
                <a:latin typeface="+mn-lt"/>
                <a:ea typeface="+mn-ea"/>
                <a:cs typeface="+mn-cs"/>
              </a:rPr>
              <a:t> lhůt, </a:t>
            </a:r>
            <a:r>
              <a:rPr lang="cs-CZ" sz="1200" b="0" i="0" u="none" strike="noStrike" kern="1200" baseline="0" dirty="0" err="1">
                <a:solidFill>
                  <a:schemeClr val="tx1"/>
                </a:solidFill>
                <a:latin typeface="+mn-lt"/>
                <a:ea typeface="+mn-ea"/>
                <a:cs typeface="+mn-cs"/>
              </a:rPr>
              <a:t>sniženi</a:t>
            </a:r>
            <a:r>
              <a:rPr lang="cs-CZ" sz="1200" b="0" i="0" u="none" strike="noStrike" kern="1200" baseline="0" dirty="0">
                <a:solidFill>
                  <a:schemeClr val="tx1"/>
                </a:solidFill>
                <a:latin typeface="+mn-lt"/>
                <a:ea typeface="+mn-ea"/>
                <a:cs typeface="+mn-cs"/>
              </a:rPr>
              <a:t> škod, zlepšeni </a:t>
            </a:r>
            <a:r>
              <a:rPr lang="cs-CZ" sz="1200" b="0" i="0" u="none" strike="noStrike" kern="1200" baseline="0" dirty="0" err="1">
                <a:solidFill>
                  <a:schemeClr val="tx1"/>
                </a:solidFill>
                <a:latin typeface="+mn-lt"/>
                <a:ea typeface="+mn-ea"/>
                <a:cs typeface="+mn-cs"/>
              </a:rPr>
              <a:t>urovně</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dodavatelskych</a:t>
            </a:r>
            <a:r>
              <a:rPr lang="cs-CZ" sz="1200" b="0" i="0" u="none" strike="noStrike" kern="1200" baseline="0" dirty="0">
                <a:solidFill>
                  <a:schemeClr val="tx1"/>
                </a:solidFill>
                <a:latin typeface="+mn-lt"/>
                <a:ea typeface="+mn-ea"/>
                <a:cs typeface="+mn-cs"/>
              </a:rPr>
              <a:t> služeb, redukci počtu</a:t>
            </a:r>
          </a:p>
          <a:p>
            <a:r>
              <a:rPr lang="cs-CZ" sz="1200" b="0" i="0" u="none" strike="noStrike" kern="1200" baseline="0" dirty="0">
                <a:solidFill>
                  <a:schemeClr val="tx1"/>
                </a:solidFill>
                <a:latin typeface="+mn-lt"/>
                <a:ea typeface="+mn-ea"/>
                <a:cs typeface="+mn-cs"/>
              </a:rPr>
              <a:t>dodavatelů a poskytovatelů služeb s </a:t>
            </a:r>
            <a:r>
              <a:rPr lang="cs-CZ" sz="1200" b="0" i="0" u="none" strike="noStrike" kern="1200" baseline="0" dirty="0" err="1">
                <a:solidFill>
                  <a:schemeClr val="tx1"/>
                </a:solidFill>
                <a:latin typeface="+mn-lt"/>
                <a:ea typeface="+mn-ea"/>
                <a:cs typeface="+mn-cs"/>
              </a:rPr>
              <a:t>naslednymi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usporami</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nakladů</a:t>
            </a:r>
            <a:r>
              <a:rPr lang="cs-CZ" sz="1200" b="0" i="0" u="none" strike="noStrike" kern="1200" baseline="0" dirty="0">
                <a:solidFill>
                  <a:schemeClr val="tx1"/>
                </a:solidFill>
                <a:latin typeface="+mn-lt"/>
                <a:ea typeface="+mn-ea"/>
                <a:cs typeface="+mn-cs"/>
              </a:rPr>
              <a:t> na administrativu. [6]</a:t>
            </a:r>
            <a:endParaRPr lang="cs-CZ" dirty="0"/>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34</a:t>
            </a:fld>
            <a:endParaRPr lang="cs-CZ"/>
          </a:p>
        </p:txBody>
      </p:sp>
    </p:spTree>
    <p:extLst>
      <p:ext uri="{BB962C8B-B14F-4D97-AF65-F5344CB8AC3E}">
        <p14:creationId xmlns:p14="http://schemas.microsoft.com/office/powerpoint/2010/main" val="217435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35</a:t>
            </a:fld>
            <a:endParaRPr lang="cs-CZ"/>
          </a:p>
        </p:txBody>
      </p:sp>
    </p:spTree>
    <p:extLst>
      <p:ext uri="{BB962C8B-B14F-4D97-AF65-F5344CB8AC3E}">
        <p14:creationId xmlns:p14="http://schemas.microsoft.com/office/powerpoint/2010/main" val="1874663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36</a:t>
            </a:fld>
            <a:endParaRPr lang="cs-CZ"/>
          </a:p>
        </p:txBody>
      </p:sp>
    </p:spTree>
    <p:extLst>
      <p:ext uri="{BB962C8B-B14F-4D97-AF65-F5344CB8AC3E}">
        <p14:creationId xmlns:p14="http://schemas.microsoft.com/office/powerpoint/2010/main" val="1633424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37</a:t>
            </a:fld>
            <a:endParaRPr lang="cs-CZ"/>
          </a:p>
        </p:txBody>
      </p:sp>
    </p:spTree>
    <p:extLst>
      <p:ext uri="{BB962C8B-B14F-4D97-AF65-F5344CB8AC3E}">
        <p14:creationId xmlns:p14="http://schemas.microsoft.com/office/powerpoint/2010/main" val="80105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38</a:t>
            </a:fld>
            <a:endParaRPr lang="cs-CZ"/>
          </a:p>
        </p:txBody>
      </p:sp>
    </p:spTree>
    <p:extLst>
      <p:ext uri="{BB962C8B-B14F-4D97-AF65-F5344CB8AC3E}">
        <p14:creationId xmlns:p14="http://schemas.microsoft.com/office/powerpoint/2010/main" val="1045963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39</a:t>
            </a:fld>
            <a:endParaRPr lang="cs-CZ"/>
          </a:p>
        </p:txBody>
      </p:sp>
    </p:spTree>
    <p:extLst>
      <p:ext uri="{BB962C8B-B14F-4D97-AF65-F5344CB8AC3E}">
        <p14:creationId xmlns:p14="http://schemas.microsoft.com/office/powerpoint/2010/main" val="716979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40</a:t>
            </a:fld>
            <a:endParaRPr lang="cs-CZ"/>
          </a:p>
        </p:txBody>
      </p:sp>
    </p:spTree>
    <p:extLst>
      <p:ext uri="{BB962C8B-B14F-4D97-AF65-F5344CB8AC3E}">
        <p14:creationId xmlns:p14="http://schemas.microsoft.com/office/powerpoint/2010/main" val="2432586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41</a:t>
            </a:fld>
            <a:endParaRPr lang="cs-CZ"/>
          </a:p>
        </p:txBody>
      </p:sp>
    </p:spTree>
    <p:extLst>
      <p:ext uri="{BB962C8B-B14F-4D97-AF65-F5344CB8AC3E}">
        <p14:creationId xmlns:p14="http://schemas.microsoft.com/office/powerpoint/2010/main" val="245680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4</a:t>
            </a:fld>
            <a:endParaRPr lang="cs-CZ"/>
          </a:p>
        </p:txBody>
      </p:sp>
    </p:spTree>
    <p:extLst>
      <p:ext uri="{BB962C8B-B14F-4D97-AF65-F5344CB8AC3E}">
        <p14:creationId xmlns:p14="http://schemas.microsoft.com/office/powerpoint/2010/main" val="2825749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42</a:t>
            </a:fld>
            <a:endParaRPr lang="cs-CZ"/>
          </a:p>
        </p:txBody>
      </p:sp>
    </p:spTree>
    <p:extLst>
      <p:ext uri="{BB962C8B-B14F-4D97-AF65-F5344CB8AC3E}">
        <p14:creationId xmlns:p14="http://schemas.microsoft.com/office/powerpoint/2010/main" val="3101330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43</a:t>
            </a:fld>
            <a:endParaRPr lang="cs-CZ"/>
          </a:p>
        </p:txBody>
      </p:sp>
    </p:spTree>
    <p:extLst>
      <p:ext uri="{BB962C8B-B14F-4D97-AF65-F5344CB8AC3E}">
        <p14:creationId xmlns:p14="http://schemas.microsoft.com/office/powerpoint/2010/main" val="2222511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44</a:t>
            </a:fld>
            <a:endParaRPr lang="cs-CZ"/>
          </a:p>
        </p:txBody>
      </p:sp>
    </p:spTree>
    <p:extLst>
      <p:ext uri="{BB962C8B-B14F-4D97-AF65-F5344CB8AC3E}">
        <p14:creationId xmlns:p14="http://schemas.microsoft.com/office/powerpoint/2010/main" val="2300244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45</a:t>
            </a:fld>
            <a:endParaRPr lang="cs-CZ"/>
          </a:p>
        </p:txBody>
      </p:sp>
    </p:spTree>
    <p:extLst>
      <p:ext uri="{BB962C8B-B14F-4D97-AF65-F5344CB8AC3E}">
        <p14:creationId xmlns:p14="http://schemas.microsoft.com/office/powerpoint/2010/main" val="4179947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46</a:t>
            </a:fld>
            <a:endParaRPr lang="cs-CZ"/>
          </a:p>
        </p:txBody>
      </p:sp>
    </p:spTree>
    <p:extLst>
      <p:ext uri="{BB962C8B-B14F-4D97-AF65-F5344CB8AC3E}">
        <p14:creationId xmlns:p14="http://schemas.microsoft.com/office/powerpoint/2010/main" val="426292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48</a:t>
            </a:fld>
            <a:endParaRPr lang="cs-CZ"/>
          </a:p>
        </p:txBody>
      </p:sp>
    </p:spTree>
    <p:extLst>
      <p:ext uri="{BB962C8B-B14F-4D97-AF65-F5344CB8AC3E}">
        <p14:creationId xmlns:p14="http://schemas.microsoft.com/office/powerpoint/2010/main" val="27517927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49</a:t>
            </a:fld>
            <a:endParaRPr lang="cs-CZ"/>
          </a:p>
        </p:txBody>
      </p:sp>
    </p:spTree>
    <p:extLst>
      <p:ext uri="{BB962C8B-B14F-4D97-AF65-F5344CB8AC3E}">
        <p14:creationId xmlns:p14="http://schemas.microsoft.com/office/powerpoint/2010/main" val="750392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Využití začlenění distribučního centra do dodavatelského řetězce mezi větší počet dodavatelů na jedné straně a maloobchodní sítí na druhé straně. </a:t>
            </a:r>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50</a:t>
            </a:fld>
            <a:endParaRPr lang="cs-CZ"/>
          </a:p>
        </p:txBody>
      </p:sp>
    </p:spTree>
    <p:extLst>
      <p:ext uri="{BB962C8B-B14F-4D97-AF65-F5344CB8AC3E}">
        <p14:creationId xmlns:p14="http://schemas.microsoft.com/office/powerpoint/2010/main" val="533364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51</a:t>
            </a:fld>
            <a:endParaRPr lang="cs-CZ"/>
          </a:p>
        </p:txBody>
      </p:sp>
    </p:spTree>
    <p:extLst>
      <p:ext uri="{BB962C8B-B14F-4D97-AF65-F5344CB8AC3E}">
        <p14:creationId xmlns:p14="http://schemas.microsoft.com/office/powerpoint/2010/main" val="3634281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621601E9-302B-4AC8-80DA-121ACB51AE0C}" type="slidenum">
              <a:rPr lang="cs-CZ" smtClean="0"/>
              <a:t>52</a:t>
            </a:fld>
            <a:endParaRPr lang="cs-CZ"/>
          </a:p>
        </p:txBody>
      </p:sp>
    </p:spTree>
    <p:extLst>
      <p:ext uri="{BB962C8B-B14F-4D97-AF65-F5344CB8AC3E}">
        <p14:creationId xmlns:p14="http://schemas.microsoft.com/office/powerpoint/2010/main" val="108960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5</a:t>
            </a:fld>
            <a:endParaRPr lang="cs-CZ"/>
          </a:p>
        </p:txBody>
      </p:sp>
    </p:spTree>
    <p:extLst>
      <p:ext uri="{BB962C8B-B14F-4D97-AF65-F5344CB8AC3E}">
        <p14:creationId xmlns:p14="http://schemas.microsoft.com/office/powerpoint/2010/main" val="1301372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 </a:t>
            </a:r>
            <a:r>
              <a:rPr lang="cs-CZ" b="1" dirty="0"/>
              <a:t>zajištění konkurenceschopnosti</a:t>
            </a:r>
            <a:r>
              <a:rPr lang="cs-CZ" dirty="0"/>
              <a:t> železniční dopravy v tomto logistickém systému je proto třeba zvládnout především koncové přepravy např. </a:t>
            </a:r>
            <a:r>
              <a:rPr lang="cs-CZ" b="1" dirty="0"/>
              <a:t>pomocí</a:t>
            </a:r>
            <a:r>
              <a:rPr lang="cs-CZ" dirty="0"/>
              <a:t>:</a:t>
            </a:r>
          </a:p>
          <a:p>
            <a:pPr lvl="0"/>
            <a:r>
              <a:rPr lang="cs-CZ" dirty="0"/>
              <a:t>maximálního využívání vleček přepravců,</a:t>
            </a:r>
          </a:p>
          <a:p>
            <a:pPr lvl="0"/>
            <a:r>
              <a:rPr lang="cs-CZ" dirty="0"/>
              <a:t>pokud zákazník leží mimo přímý dosah železniční dopravy, je potřebná spolupráce silniční a železniční dopravy, ovšem taková spolupráce musí být smluvně ošetřena, navíc celá přeprava se musí uskutečnit na jeden přepravní doklad,</a:t>
            </a:r>
          </a:p>
          <a:p>
            <a:pPr lvl="0"/>
            <a:r>
              <a:rPr lang="cs-CZ" dirty="0"/>
              <a:t>větší podnikatelské aktivity Českých drah by mohly být uvedené činnosti zabezpečovány vlastními prostředky, nebo prostřednictvím dceřiných společností, to je však podmíněno dostatkem finančních prostředků do budoucna, atd.</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100E393C-B70A-4E7F-91E4-437D5EBEE928}" type="slidenum">
              <a:rPr lang="cs-CZ" smtClean="0"/>
              <a:t>53</a:t>
            </a:fld>
            <a:endParaRPr lang="cs-CZ"/>
          </a:p>
        </p:txBody>
      </p:sp>
    </p:spTree>
    <p:extLst>
      <p:ext uri="{BB962C8B-B14F-4D97-AF65-F5344CB8AC3E}">
        <p14:creationId xmlns:p14="http://schemas.microsoft.com/office/powerpoint/2010/main" val="1427400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Řada společností, mezi něž patří např. Linde, Košík CZ, </a:t>
            </a:r>
            <a:r>
              <a:rPr lang="cs-CZ" dirty="0" err="1"/>
              <a:t>Rohlik</a:t>
            </a:r>
            <a:r>
              <a:rPr lang="cs-CZ" dirty="0"/>
              <a:t> CZ, </a:t>
            </a:r>
            <a:r>
              <a:rPr lang="cs-CZ" dirty="0" err="1"/>
              <a:t>Panattoni</a:t>
            </a:r>
            <a:r>
              <a:rPr lang="cs-CZ" dirty="0"/>
              <a:t> </a:t>
            </a:r>
            <a:r>
              <a:rPr lang="cs-CZ" dirty="0" err="1"/>
              <a:t>Europe</a:t>
            </a:r>
            <a:r>
              <a:rPr lang="cs-CZ" dirty="0"/>
              <a:t> atd. se shodují na tom, že v poslední době nabírá na významu řešení otázek tzv. Last Mile </a:t>
            </a:r>
            <a:r>
              <a:rPr lang="cs-CZ" dirty="0" err="1"/>
              <a:t>Delivery</a:t>
            </a:r>
            <a:r>
              <a:rPr lang="cs-CZ" dirty="0"/>
              <a:t>- dodání „poslední míle“, dodání mezi posledním uzlem (např. depo, sklad) a místem doručení. </a:t>
            </a:r>
          </a:p>
          <a:p>
            <a:r>
              <a:rPr lang="cs-CZ" dirty="0"/>
              <a:t>Online prodejci potravin se shodují na tom, že největším problémem při online prodeji potravin je last mile </a:t>
            </a:r>
            <a:r>
              <a:rPr lang="cs-CZ" dirty="0" err="1"/>
              <a:t>delivery</a:t>
            </a:r>
            <a:r>
              <a:rPr lang="cs-CZ" dirty="0"/>
              <a:t> (nečekané událostí na cestě, rentabilita cest atd.).</a:t>
            </a:r>
          </a:p>
          <a:p>
            <a:r>
              <a:rPr lang="cs-CZ" dirty="0"/>
              <a:t>Mezi potenciální řešení této otázky pro některé druhy zboží patří tzv. </a:t>
            </a:r>
            <a:r>
              <a:rPr lang="cs-CZ" dirty="0" err="1"/>
              <a:t>balíkomaty</a:t>
            </a:r>
            <a:r>
              <a:rPr lang="cs-CZ" dirty="0"/>
              <a:t>.  Jedná se o schránky, do kterých je uloženo zboží pro konkrétního zákazníka. Zákazník sám určuje pro něj nejvhodněji umístěný </a:t>
            </a:r>
            <a:r>
              <a:rPr lang="cs-CZ" dirty="0" err="1"/>
              <a:t>balíkomat</a:t>
            </a:r>
            <a:r>
              <a:rPr lang="cs-CZ" dirty="0"/>
              <a:t>. Zákazník je informován, kdy je produkt uložen do schránky a poté pomocí PIN kódu může obsah schránky vyjmout většinou non-stop. Podobné </a:t>
            </a:r>
            <a:r>
              <a:rPr lang="cs-CZ" dirty="0" err="1"/>
              <a:t>balíkomaty</a:t>
            </a:r>
            <a:r>
              <a:rPr lang="cs-CZ" dirty="0"/>
              <a:t> už jsou v provozu u DHL (DHL </a:t>
            </a:r>
            <a:r>
              <a:rPr lang="cs-CZ" dirty="0" err="1"/>
              <a:t>Locker</a:t>
            </a:r>
            <a:r>
              <a:rPr lang="cs-CZ" dirty="0"/>
              <a:t>), </a:t>
            </a:r>
            <a:r>
              <a:rPr lang="cs-CZ" dirty="0" err="1"/>
              <a:t>Alza</a:t>
            </a:r>
            <a:r>
              <a:rPr lang="cs-CZ" dirty="0"/>
              <a:t> (</a:t>
            </a:r>
            <a:r>
              <a:rPr lang="cs-CZ" dirty="0" err="1"/>
              <a:t>Alza</a:t>
            </a:r>
            <a:r>
              <a:rPr lang="cs-CZ" dirty="0"/>
              <a:t> Box), v polské firmě </a:t>
            </a:r>
            <a:r>
              <a:rPr lang="cs-CZ" dirty="0" err="1"/>
              <a:t>InPost</a:t>
            </a:r>
            <a:r>
              <a:rPr lang="cs-CZ" dirty="0"/>
              <a:t>. </a:t>
            </a:r>
            <a:r>
              <a:rPr lang="cs-CZ" dirty="0" err="1"/>
              <a:t>Balíkomaty</a:t>
            </a:r>
            <a:r>
              <a:rPr lang="cs-CZ" dirty="0"/>
              <a:t> zkoušela i Česká pošta, podle posledních informací je ale do plného provozu nenasadí.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100E393C-B70A-4E7F-91E4-437D5EBEE928}" type="slidenum">
              <a:rPr lang="cs-CZ" smtClean="0"/>
              <a:t>54</a:t>
            </a:fld>
            <a:endParaRPr lang="cs-CZ"/>
          </a:p>
        </p:txBody>
      </p:sp>
    </p:spTree>
    <p:extLst>
      <p:ext uri="{BB962C8B-B14F-4D97-AF65-F5344CB8AC3E}">
        <p14:creationId xmlns:p14="http://schemas.microsoft.com/office/powerpoint/2010/main" val="817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6</a:t>
            </a:fld>
            <a:endParaRPr lang="cs-CZ"/>
          </a:p>
        </p:txBody>
      </p:sp>
    </p:spTree>
    <p:extLst>
      <p:ext uri="{BB962C8B-B14F-4D97-AF65-F5344CB8AC3E}">
        <p14:creationId xmlns:p14="http://schemas.microsoft.com/office/powerpoint/2010/main" val="416074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7</a:t>
            </a:fld>
            <a:endParaRPr lang="cs-CZ"/>
          </a:p>
        </p:txBody>
      </p:sp>
    </p:spTree>
    <p:extLst>
      <p:ext uri="{BB962C8B-B14F-4D97-AF65-F5344CB8AC3E}">
        <p14:creationId xmlns:p14="http://schemas.microsoft.com/office/powerpoint/2010/main" val="356403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None/>
            </a:pPr>
            <a:r>
              <a:rPr lang="cs-CZ" dirty="0"/>
              <a:t>S budoucí recyklací je nutno počítat již v projektové přípravě nového výrobku, je nutno volit vhodné materiálové složení, možnost demontáže. Problémem recyklace je nedostatečná spolupráce mezi odvětvími, protože odpad z jednoho odvětví může být cennou surovinou v jiném odvětví. Důvodem může být i nedostatek informací.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9</a:t>
            </a:fld>
            <a:endParaRPr lang="cs-CZ"/>
          </a:p>
        </p:txBody>
      </p:sp>
    </p:spTree>
    <p:extLst>
      <p:ext uri="{BB962C8B-B14F-4D97-AF65-F5344CB8AC3E}">
        <p14:creationId xmlns:p14="http://schemas.microsoft.com/office/powerpoint/2010/main" val="412798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5AE537-457C-4219-AF8A-D9C2BA7D480D}" type="slidenum">
              <a:rPr lang="cs-CZ" smtClean="0"/>
              <a:t>11</a:t>
            </a:fld>
            <a:endParaRPr lang="cs-CZ"/>
          </a:p>
        </p:txBody>
      </p:sp>
    </p:spTree>
    <p:extLst>
      <p:ext uri="{BB962C8B-B14F-4D97-AF65-F5344CB8AC3E}">
        <p14:creationId xmlns:p14="http://schemas.microsoft.com/office/powerpoint/2010/main" val="93894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6D25203-56AC-445E-B759-57EA8EBA329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8E91F72F-BA32-47E6-AD08-581BEAC75188}" type="datetimeFigureOut">
              <a:rPr lang="cs-CZ" smtClean="0"/>
              <a:t>29.11.2024</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36D25203-56AC-445E-B759-57EA8EBA3298}"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E91F72F-BA32-47E6-AD08-581BEAC75188}" type="datetimeFigureOut">
              <a:rPr lang="cs-CZ" smtClean="0"/>
              <a:t>29.11.2024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E91F72F-BA32-47E6-AD08-581BEAC75188}" type="datetimeFigureOut">
              <a:rPr lang="cs-CZ" smtClean="0"/>
              <a:t>29.11.2024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1F72F-BA32-47E6-AD08-581BEAC75188}" type="datetimeFigureOut">
              <a:rPr lang="cs-CZ" smtClean="0"/>
              <a:t>29.11.2024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6D25203-56AC-445E-B759-57EA8EBA329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8E91F72F-BA32-47E6-AD08-581BEAC75188}" type="datetimeFigureOut">
              <a:rPr lang="cs-CZ" smtClean="0"/>
              <a:t>29.11.2024</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36D25203-56AC-445E-B759-57EA8EBA329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8E91F72F-BA32-47E6-AD08-581BEAC75188}" type="datetimeFigureOut">
              <a:rPr lang="cs-CZ" smtClean="0"/>
              <a:t>29.11.2024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8E91F72F-BA32-47E6-AD08-581BEAC75188}" type="datetimeFigureOut">
              <a:rPr lang="cs-CZ" smtClean="0"/>
              <a:t>29.11.2024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8E91F72F-BA32-47E6-AD08-581BEAC75188}" type="datetimeFigureOut">
              <a:rPr lang="cs-CZ" smtClean="0"/>
              <a:t>29.11.2024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1F72F-BA32-47E6-AD08-581BEAC75188}" type="datetimeFigureOut">
              <a:rPr lang="cs-CZ" smtClean="0"/>
              <a:t>29.11.2024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8E91F72F-BA32-47E6-AD08-581BEAC75188}" type="datetimeFigureOut">
              <a:rPr lang="cs-CZ" smtClean="0"/>
              <a:t>29.11.2024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D25203-56AC-445E-B759-57EA8EBA329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F72F-BA32-47E6-AD08-581BEAC75188}" type="datetimeFigureOut">
              <a:rPr lang="cs-CZ" smtClean="0"/>
              <a:t>29.11.2024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203-56AC-445E-B759-57EA8EBA329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F72F-BA32-47E6-AD08-581BEAC75188}" type="datetimeFigureOut">
              <a:rPr lang="cs-CZ" smtClean="0"/>
              <a:t>29.11.2024</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25203-56AC-445E-B759-57EA8EBA329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15.xml"/><Relationship Id="rId1" Type="http://schemas.openxmlformats.org/officeDocument/2006/relationships/themeOverride" Target="../theme/themeOverride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hemeOverride" Target="../theme/themeOverride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themeOverride" Target="../theme/themeOverride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hemeOverride" Target="../theme/themeOverride20.xml"/><Relationship Id="rId5" Type="http://schemas.openxmlformats.org/officeDocument/2006/relationships/image" Target="../media/image11.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o6NnjLPY4A" TargetMode="External"/><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hemeOverride" Target="../theme/themeOverride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Logistický management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49512419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Druhotná surovina</a:t>
            </a:r>
          </a:p>
        </p:txBody>
      </p:sp>
      <p:sp>
        <p:nvSpPr>
          <p:cNvPr id="3" name="Zástupný symbol pro obsah 2"/>
          <p:cNvSpPr>
            <a:spLocks noGrp="1"/>
          </p:cNvSpPr>
          <p:nvPr>
            <p:ph idx="1"/>
          </p:nvPr>
        </p:nvSpPr>
        <p:spPr/>
        <p:txBody>
          <a:bodyPr>
            <a:normAutofit fontScale="92500" lnSpcReduction="20000"/>
          </a:bodyPr>
          <a:lstStyle/>
          <a:p>
            <a:r>
              <a:rPr lang="cs-CZ" dirty="0"/>
              <a:t>je na rozdíl od běžných přírodních surovin vždy produkt nějaké lidské činnosti. </a:t>
            </a:r>
          </a:p>
          <a:p>
            <a:r>
              <a:rPr lang="cs-CZ" dirty="0"/>
              <a:t>Materiál, který lze opětovně použít do výroby a jeho použitím dojde k náhradě primárních surovin.</a:t>
            </a:r>
          </a:p>
          <a:p>
            <a:r>
              <a:rPr lang="cs-CZ" dirty="0"/>
              <a:t>Vznikají jako vedlejší produkt výroby, anebo přímo jako materiál (např. železné a neželezné kovy, sklo, papír, plasty-  po úpravě se mohou použít jako materiál na další výrobu (např. při výrobě železa v hutním průmyslu, výroba obalů z recyklovaných plastů aj.)).</a:t>
            </a:r>
          </a:p>
        </p:txBody>
      </p:sp>
    </p:spTree>
    <p:extLst>
      <p:ext uri="{BB962C8B-B14F-4D97-AF65-F5344CB8AC3E}">
        <p14:creationId xmlns:p14="http://schemas.microsoft.com/office/powerpoint/2010/main" val="203037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zdroj druhotných surovin</a:t>
            </a:r>
            <a:endParaRPr lang="cs-CZ" dirty="0"/>
          </a:p>
        </p:txBody>
      </p:sp>
      <p:sp>
        <p:nvSpPr>
          <p:cNvPr id="3" name="Zástupný symbol pro obsah 2"/>
          <p:cNvSpPr>
            <a:spLocks noGrp="1"/>
          </p:cNvSpPr>
          <p:nvPr>
            <p:ph idx="1"/>
          </p:nvPr>
        </p:nvSpPr>
        <p:spPr/>
        <p:txBody>
          <a:bodyPr>
            <a:normAutofit/>
          </a:bodyPr>
          <a:lstStyle/>
          <a:p>
            <a:pPr>
              <a:buNone/>
            </a:pPr>
            <a:r>
              <a:rPr lang="cs-CZ" dirty="0"/>
              <a:t>Podle charakteru vzniku se druhotné zdroje surovin člení na:</a:t>
            </a:r>
          </a:p>
          <a:p>
            <a:pPr lvl="0"/>
            <a:r>
              <a:rPr lang="cs-CZ" dirty="0"/>
              <a:t>staré nebo sběrné suroviny</a:t>
            </a:r>
          </a:p>
          <a:p>
            <a:pPr lvl="0"/>
            <a:r>
              <a:rPr lang="cs-CZ" dirty="0"/>
              <a:t>průmyslové odpady</a:t>
            </a:r>
          </a:p>
          <a:p>
            <a:pPr lvl="0"/>
            <a:r>
              <a:rPr lang="cs-CZ" dirty="0"/>
              <a:t>vedlejší produkty z výroby nebo úpravy surovin</a:t>
            </a:r>
          </a:p>
        </p:txBody>
      </p:sp>
    </p:spTree>
    <p:extLst>
      <p:ext uri="{BB962C8B-B14F-4D97-AF65-F5344CB8AC3E}">
        <p14:creationId xmlns:p14="http://schemas.microsoft.com/office/powerpoint/2010/main" val="249661095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a:bodyPr>
          <a:lstStyle/>
          <a:p>
            <a:pPr lvl="0"/>
            <a:r>
              <a:rPr lang="cs-CZ" dirty="0"/>
              <a:t>staré nebo sběrné suroviny jako materiálové podstaty vyřazených výrobků, u kterých po ztrátě funkční způsobilosti zůstává užitná hodnota jejich surovinového obsahu,</a:t>
            </a:r>
          </a:p>
          <a:p>
            <a:pPr lvl="0"/>
            <a:endParaRPr lang="cs-CZ" dirty="0"/>
          </a:p>
          <a:p>
            <a:endParaRPr lang="cs-CZ" dirty="0"/>
          </a:p>
        </p:txBody>
      </p:sp>
    </p:spTree>
    <p:extLst>
      <p:ext uri="{BB962C8B-B14F-4D97-AF65-F5344CB8AC3E}">
        <p14:creationId xmlns:p14="http://schemas.microsoft.com/office/powerpoint/2010/main" val="383708103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staré nebo sběrné suroviny</a:t>
            </a:r>
          </a:p>
        </p:txBody>
      </p:sp>
      <p:sp>
        <p:nvSpPr>
          <p:cNvPr id="2" name="Zástupný symbol pro obsah 1"/>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5" cstate="print"/>
          <a:srcRect/>
          <a:stretch>
            <a:fillRect/>
          </a:stretch>
        </p:blipFill>
        <p:spPr bwMode="auto">
          <a:xfrm>
            <a:off x="0" y="1484784"/>
            <a:ext cx="5546353" cy="4163929"/>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067944" y="3857625"/>
            <a:ext cx="4629150" cy="3000375"/>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148064" y="1484783"/>
            <a:ext cx="3672408" cy="2750761"/>
          </a:xfrm>
          <a:prstGeom prst="rect">
            <a:avLst/>
          </a:prstGeom>
          <a:noFill/>
          <a:ln w="9525">
            <a:noFill/>
            <a:miter lim="800000"/>
            <a:headEnd/>
            <a:tailEnd/>
          </a:ln>
        </p:spPr>
      </p:pic>
    </p:spTree>
    <p:extLst>
      <p:ext uri="{BB962C8B-B14F-4D97-AF65-F5344CB8AC3E}">
        <p14:creationId xmlns:p14="http://schemas.microsoft.com/office/powerpoint/2010/main" val="364244150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a:bodyPr>
          <a:lstStyle/>
          <a:p>
            <a:pPr lvl="0"/>
            <a:r>
              <a:rPr lang="cs-CZ" dirty="0"/>
              <a:t>průmyslové odpady jako technologicky modifikované suroviny, které v průběhu výrobního procesu odpadají, nestávají se součástí hotového výrobku,</a:t>
            </a:r>
          </a:p>
        </p:txBody>
      </p:sp>
    </p:spTree>
    <p:extLst>
      <p:ext uri="{BB962C8B-B14F-4D97-AF65-F5344CB8AC3E}">
        <p14:creationId xmlns:p14="http://schemas.microsoft.com/office/powerpoint/2010/main" val="18574950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průmyslové odpady</a:t>
            </a:r>
          </a:p>
        </p:txBody>
      </p:sp>
      <p:sp>
        <p:nvSpPr>
          <p:cNvPr id="2" name="Zástupný symbol pro obsah 1"/>
          <p:cNvSpPr>
            <a:spLocks noGrp="1"/>
          </p:cNvSpPr>
          <p:nvPr>
            <p:ph idx="1"/>
          </p:nvPr>
        </p:nvSpPr>
        <p:spPr/>
        <p:txBody>
          <a:bodyPr/>
          <a:lstStyle/>
          <a:p>
            <a:endParaRPr lang="cs-CZ"/>
          </a:p>
        </p:txBody>
      </p:sp>
      <p:pic>
        <p:nvPicPr>
          <p:cNvPr id="2051" name="Picture 3"/>
          <p:cNvPicPr>
            <a:picLocks noChangeAspect="1" noChangeArrowheads="1"/>
          </p:cNvPicPr>
          <p:nvPr/>
        </p:nvPicPr>
        <p:blipFill>
          <a:blip r:embed="rId5" cstate="print"/>
          <a:srcRect/>
          <a:stretch>
            <a:fillRect/>
          </a:stretch>
        </p:blipFill>
        <p:spPr bwMode="auto">
          <a:xfrm>
            <a:off x="92183" y="1916832"/>
            <a:ext cx="6928089" cy="2736304"/>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220072" y="3284984"/>
            <a:ext cx="3600400" cy="2696825"/>
          </a:xfrm>
          <a:prstGeom prst="rect">
            <a:avLst/>
          </a:prstGeom>
          <a:noFill/>
          <a:ln w="9525">
            <a:noFill/>
            <a:miter lim="800000"/>
            <a:headEnd/>
            <a:tailEnd/>
          </a:ln>
        </p:spPr>
      </p:pic>
    </p:spTree>
    <p:extLst>
      <p:ext uri="{BB962C8B-B14F-4D97-AF65-F5344CB8AC3E}">
        <p14:creationId xmlns:p14="http://schemas.microsoft.com/office/powerpoint/2010/main" val="257470871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pPr lvl="0"/>
            <a:r>
              <a:rPr lang="cs-CZ" dirty="0"/>
              <a:t>vedlejší produkty z výroby nebo úpravy surovin jako souběh bezprostředně dále nepotřebných materiálů, majících ekonomicky vhodný charakter jako výrobní odpady, za něž se často označují, zpravidla jde o homogenní látky.</a:t>
            </a:r>
          </a:p>
          <a:p>
            <a:pPr>
              <a:buNone/>
            </a:pPr>
            <a:endParaRPr lang="cs-CZ" dirty="0"/>
          </a:p>
        </p:txBody>
      </p:sp>
    </p:spTree>
    <p:extLst>
      <p:ext uri="{BB962C8B-B14F-4D97-AF65-F5344CB8AC3E}">
        <p14:creationId xmlns:p14="http://schemas.microsoft.com/office/powerpoint/2010/main" val="22798181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a:t>vedlejší produkty z výroby nebo úpravy surovin</a:t>
            </a:r>
          </a:p>
        </p:txBody>
      </p:sp>
      <p:sp>
        <p:nvSpPr>
          <p:cNvPr id="2" name="Zástupný symbol pro obsah 1"/>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5" cstate="print"/>
          <a:srcRect/>
          <a:stretch>
            <a:fillRect/>
          </a:stretch>
        </p:blipFill>
        <p:spPr bwMode="auto">
          <a:xfrm>
            <a:off x="0" y="1628800"/>
            <a:ext cx="4427984" cy="3316714"/>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3347864" y="3780062"/>
            <a:ext cx="4200103" cy="3077938"/>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4427984" y="1340768"/>
            <a:ext cx="4213654" cy="3156173"/>
          </a:xfrm>
          <a:prstGeom prst="rect">
            <a:avLst/>
          </a:prstGeom>
          <a:noFill/>
          <a:ln w="9525">
            <a:noFill/>
            <a:miter lim="800000"/>
            <a:headEnd/>
            <a:tailEnd/>
          </a:ln>
        </p:spPr>
      </p:pic>
    </p:spTree>
    <p:extLst>
      <p:ext uri="{BB962C8B-B14F-4D97-AF65-F5344CB8AC3E}">
        <p14:creationId xmlns:p14="http://schemas.microsoft.com/office/powerpoint/2010/main" val="127336450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endParaRPr lang="cs-CZ" dirty="0"/>
          </a:p>
          <a:p>
            <a:pPr marL="0" indent="0">
              <a:buNone/>
            </a:pPr>
            <a:r>
              <a:rPr lang="cs-CZ" dirty="0"/>
              <a:t>Všechny druhotné suroviny jsou nezávislé na potřebě. Vyskytují se, ale cíleně se nevyrábějí.</a:t>
            </a:r>
          </a:p>
          <a:p>
            <a:pPr marL="0" indent="0">
              <a:buNone/>
            </a:pPr>
            <a:r>
              <a:rPr lang="cs-CZ" dirty="0"/>
              <a:t>Pro kvalitní využití odpadů jako druhotných surovin je bezpodmínečně nutné, aby byly již při sběru tříděné a tím bylo usnadněné jejich další zpracování.</a:t>
            </a:r>
          </a:p>
          <a:p>
            <a:endParaRPr lang="cs-CZ" dirty="0"/>
          </a:p>
          <a:p>
            <a:endParaRPr lang="cs-CZ" dirty="0"/>
          </a:p>
        </p:txBody>
      </p:sp>
    </p:spTree>
    <p:extLst>
      <p:ext uri="{BB962C8B-B14F-4D97-AF65-F5344CB8AC3E}">
        <p14:creationId xmlns:p14="http://schemas.microsoft.com/office/powerpoint/2010/main" val="6262558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Podniková ekologie a logistika</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a:t>Řada firem zavádí komplexní systémy řešení podnikové ekologie a logistiky. Týká se to jak průmyslových a zemědělských podniků tak potravinářských provozů, farmaceutických výrob jakož i </a:t>
            </a:r>
            <a:r>
              <a:rPr lang="cs-CZ" dirty="0" err="1"/>
              <a:t>facility</a:t>
            </a:r>
            <a:r>
              <a:rPr lang="cs-CZ" dirty="0"/>
              <a:t> managementu a dalších provozů. </a:t>
            </a:r>
          </a:p>
          <a:p>
            <a:pPr marL="0" indent="0">
              <a:buNone/>
            </a:pPr>
            <a:endParaRPr lang="cs-CZ" dirty="0"/>
          </a:p>
        </p:txBody>
      </p:sp>
    </p:spTree>
    <p:extLst>
      <p:ext uri="{BB962C8B-B14F-4D97-AF65-F5344CB8AC3E}">
        <p14:creationId xmlns:p14="http://schemas.microsoft.com/office/powerpoint/2010/main" val="348821395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Odpadové hospodářství (2/2)</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137189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Oborová certifikace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V ochraně životního prostředí mohou být průmyslové výrobní podniky certifikovány podle norem řady ISO 14000 pro oblast environmentálního managementu.</a:t>
            </a:r>
          </a:p>
          <a:p>
            <a:r>
              <a:rPr lang="cs-CZ" dirty="0"/>
              <a:t>Podniky, které se zabývají výhradně odpadovým hospodářstvím, mají svá specifika. Na jedné straně jsou úzce napojeny na veřejnost a obecní rozpočty a na druhé straně musí být i spolehlivými partnery podniků. Ti všichni mají povinnost postarat se o své odpady a splnění této povinnosti průkazně doložit. </a:t>
            </a:r>
          </a:p>
        </p:txBody>
      </p:sp>
    </p:spTree>
    <p:extLst>
      <p:ext uri="{BB962C8B-B14F-4D97-AF65-F5344CB8AC3E}">
        <p14:creationId xmlns:p14="http://schemas.microsoft.com/office/powerpoint/2010/main" val="119129677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normAutofit fontScale="92500" lnSpcReduction="20000"/>
          </a:bodyPr>
          <a:lstStyle/>
          <a:p>
            <a:r>
              <a:rPr lang="cs-CZ" dirty="0"/>
              <a:t>Protože společnosti podnikající v odpadovém hospodářství a poskytující především služby je možno certifikovat podle ISO norem jen s určitými obtížemi, byly výše jmenované normy doplněny o specifickou certifikaci </a:t>
            </a:r>
            <a:r>
              <a:rPr lang="cs-CZ" b="1" dirty="0"/>
              <a:t>„Odborný podnik pro nakládání s odpady“</a:t>
            </a:r>
            <a:r>
              <a:rPr lang="cs-CZ" dirty="0"/>
              <a:t>, která má pro své držitele i jejich partnery oproti ISO normám mnohé výhody: jednoznačná kvalita, celostátní a mezinárodní uznání, snížení administrativy, zvýšení motivace zaměstnanců, optimalizace procesů ve firmě, účast na výběrových řízeních</a:t>
            </a:r>
          </a:p>
        </p:txBody>
      </p:sp>
    </p:spTree>
    <p:extLst>
      <p:ext uri="{BB962C8B-B14F-4D97-AF65-F5344CB8AC3E}">
        <p14:creationId xmlns:p14="http://schemas.microsoft.com/office/powerpoint/2010/main" val="131251393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5" cstate="print"/>
          <a:srcRect/>
          <a:stretch>
            <a:fillRect/>
          </a:stretch>
        </p:blipFill>
        <p:spPr bwMode="auto">
          <a:xfrm>
            <a:off x="2267744" y="173781"/>
            <a:ext cx="4608512" cy="6510438"/>
          </a:xfrm>
          <a:prstGeom prst="rect">
            <a:avLst/>
          </a:prstGeom>
          <a:noFill/>
          <a:ln w="9525">
            <a:noFill/>
            <a:miter lim="800000"/>
            <a:headEnd/>
            <a:tailEnd/>
          </a:ln>
        </p:spPr>
      </p:pic>
    </p:spTree>
    <p:extLst>
      <p:ext uri="{BB962C8B-B14F-4D97-AF65-F5344CB8AC3E}">
        <p14:creationId xmlns:p14="http://schemas.microsoft.com/office/powerpoint/2010/main" val="313622679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Doprava a dopravní technologie</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2277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Doprava, přeprava- definice</a:t>
            </a:r>
          </a:p>
        </p:txBody>
      </p:sp>
      <p:sp>
        <p:nvSpPr>
          <p:cNvPr id="3" name="Zástupný symbol pro obsah 2"/>
          <p:cNvSpPr>
            <a:spLocks noGrp="1"/>
          </p:cNvSpPr>
          <p:nvPr>
            <p:ph idx="1"/>
          </p:nvPr>
        </p:nvSpPr>
        <p:spPr/>
        <p:txBody>
          <a:bodyPr/>
          <a:lstStyle/>
          <a:p>
            <a:endParaRPr lang="cs-CZ" dirty="0"/>
          </a:p>
          <a:p>
            <a:endParaRPr lang="cs-CZ" dirty="0"/>
          </a:p>
          <a:p>
            <a:r>
              <a:rPr lang="cs-CZ" dirty="0"/>
              <a:t>Dopravu lze chápat jako součást hospodářské infrastruktury s tím, že jejím produktem je </a:t>
            </a:r>
            <a:r>
              <a:rPr lang="cs-CZ" b="1" dirty="0"/>
              <a:t>nehmotný užitečný efekt – přemístění, přeprava</a:t>
            </a:r>
            <a:r>
              <a:rPr lang="cs-CZ" dirty="0"/>
              <a:t>. </a:t>
            </a:r>
          </a:p>
          <a:p>
            <a:r>
              <a:rPr lang="cs-CZ" dirty="0"/>
              <a:t>Doprava představuje pohyb dopravních prostředků (aktivních prvků) po dopravní cestě </a:t>
            </a:r>
          </a:p>
          <a:p>
            <a:endParaRPr lang="cs-CZ" dirty="0"/>
          </a:p>
        </p:txBody>
      </p:sp>
    </p:spTree>
    <p:extLst>
      <p:ext uri="{BB962C8B-B14F-4D97-AF65-F5344CB8AC3E}">
        <p14:creationId xmlns:p14="http://schemas.microsoft.com/office/powerpoint/2010/main" val="1073068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Efektivnost dopravy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Produkt dopravy ( přeprava) není skladovatelný </a:t>
            </a:r>
          </a:p>
          <a:p>
            <a:r>
              <a:rPr lang="cs-CZ" b="1" i="1" dirty="0">
                <a:solidFill>
                  <a:srgbClr val="C00000"/>
                </a:solidFill>
              </a:rPr>
              <a:t>Podmínkou efektivnosti dopravy je předpoklad, že realizací přepravy bude užitečná hodnota (hmotný statek, zboží) spotřebována</a:t>
            </a:r>
            <a:r>
              <a:rPr lang="cs-CZ" dirty="0">
                <a:solidFill>
                  <a:srgbClr val="C00000"/>
                </a:solidFill>
              </a:rPr>
              <a:t>. </a:t>
            </a:r>
          </a:p>
          <a:p>
            <a:endParaRPr lang="cs-CZ" dirty="0"/>
          </a:p>
          <a:p>
            <a:r>
              <a:rPr lang="cs-CZ" dirty="0"/>
              <a:t>V opačném případě vznikají ztráty: </a:t>
            </a:r>
          </a:p>
          <a:p>
            <a:pPr lvl="1"/>
            <a:r>
              <a:rPr lang="cs-CZ" dirty="0"/>
              <a:t>ztráty, které se rovnají nákladům nespotřebovaných užitných hodnot, </a:t>
            </a:r>
          </a:p>
          <a:p>
            <a:pPr lvl="1"/>
            <a:r>
              <a:rPr lang="cs-CZ" dirty="0"/>
              <a:t>ztráty, které se rovnají nákladům na přemístění těchto užitečných hodnot. </a:t>
            </a:r>
          </a:p>
          <a:p>
            <a:endParaRPr lang="cs-CZ" dirty="0"/>
          </a:p>
        </p:txBody>
      </p:sp>
    </p:spTree>
    <p:extLst>
      <p:ext uri="{BB962C8B-B14F-4D97-AF65-F5344CB8AC3E}">
        <p14:creationId xmlns:p14="http://schemas.microsoft.com/office/powerpoint/2010/main" val="39966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Efektivnost dopravy</a:t>
            </a:r>
          </a:p>
        </p:txBody>
      </p:sp>
      <p:sp>
        <p:nvSpPr>
          <p:cNvPr id="3" name="Zástupný symbol pro obsah 2"/>
          <p:cNvSpPr>
            <a:spLocks noGrp="1"/>
          </p:cNvSpPr>
          <p:nvPr>
            <p:ph idx="1"/>
          </p:nvPr>
        </p:nvSpPr>
        <p:spPr/>
        <p:txBody>
          <a:bodyPr>
            <a:normAutofit lnSpcReduction="10000"/>
          </a:bodyPr>
          <a:lstStyle/>
          <a:p>
            <a:endParaRPr lang="cs-CZ" dirty="0"/>
          </a:p>
          <a:p>
            <a:r>
              <a:rPr lang="cs-CZ" dirty="0"/>
              <a:t>Zboží se přepravuje z místa, kde je ho dostatek a má malý užitek, do místa, kde je ho nedostatek a má velký užitek. </a:t>
            </a:r>
          </a:p>
          <a:p>
            <a:r>
              <a:rPr lang="cs-CZ" b="1" i="1" dirty="0">
                <a:solidFill>
                  <a:srgbClr val="C00000"/>
                </a:solidFill>
              </a:rPr>
              <a:t>Produkt přepravy lze měřit, jednotkou přemístění je jeden tunový kilometr (</a:t>
            </a:r>
            <a:r>
              <a:rPr lang="cs-CZ" b="1" i="1" dirty="0" err="1">
                <a:solidFill>
                  <a:srgbClr val="C00000"/>
                </a:solidFill>
              </a:rPr>
              <a:t>tkm</a:t>
            </a:r>
            <a:r>
              <a:rPr lang="cs-CZ" b="1" i="1" dirty="0">
                <a:solidFill>
                  <a:srgbClr val="C00000"/>
                </a:solidFill>
              </a:rPr>
              <a:t>)</a:t>
            </a:r>
            <a:r>
              <a:rPr lang="cs-CZ" i="1" dirty="0">
                <a:solidFill>
                  <a:srgbClr val="C00000"/>
                </a:solidFill>
              </a:rPr>
              <a:t>. </a:t>
            </a:r>
          </a:p>
          <a:p>
            <a:r>
              <a:rPr lang="cs-CZ" dirty="0"/>
              <a:t>Do výpočtu je nutno zahrnout hmotnost zboží, hmotnost vozidla a vytížení vozidla s ohledem na vzdálenost přepravy. </a:t>
            </a:r>
          </a:p>
        </p:txBody>
      </p:sp>
    </p:spTree>
    <p:extLst>
      <p:ext uri="{BB962C8B-B14F-4D97-AF65-F5344CB8AC3E}">
        <p14:creationId xmlns:p14="http://schemas.microsoft.com/office/powerpoint/2010/main" val="1994396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Logistický podnik</a:t>
            </a:r>
          </a:p>
        </p:txBody>
      </p:sp>
      <p:sp>
        <p:nvSpPr>
          <p:cNvPr id="3" name="Zástupný symbol pro obsah 2"/>
          <p:cNvSpPr>
            <a:spLocks noGrp="1"/>
          </p:cNvSpPr>
          <p:nvPr>
            <p:ph idx="1"/>
          </p:nvPr>
        </p:nvSpPr>
        <p:spPr/>
        <p:txBody>
          <a:bodyPr>
            <a:normAutofit/>
          </a:bodyPr>
          <a:lstStyle/>
          <a:p>
            <a:r>
              <a:rPr lang="cs-CZ" dirty="0"/>
              <a:t>Specializované logistické služby. </a:t>
            </a:r>
          </a:p>
          <a:p>
            <a:r>
              <a:rPr lang="cs-CZ" dirty="0"/>
              <a:t>Optimalizace logistických procesů, snižování logistických nákladů. </a:t>
            </a:r>
          </a:p>
          <a:p>
            <a:r>
              <a:rPr lang="pl-PL" dirty="0"/>
              <a:t>Zaměření na svoji specializaci </a:t>
            </a:r>
          </a:p>
          <a:p>
            <a:r>
              <a:rPr lang="cs-CZ" dirty="0"/>
              <a:t>partnerské vztahy, vzájemná informovanost a sladěné činnosti </a:t>
            </a:r>
          </a:p>
          <a:p>
            <a:r>
              <a:rPr lang="cs-CZ" b="1" i="1" dirty="0">
                <a:solidFill>
                  <a:srgbClr val="C00000"/>
                </a:solidFill>
              </a:rPr>
              <a:t>Outsourcing logistických činností </a:t>
            </a:r>
            <a:endParaRPr lang="cs-CZ" i="1" dirty="0">
              <a:solidFill>
                <a:srgbClr val="C00000"/>
              </a:solidFill>
            </a:endParaRPr>
          </a:p>
          <a:p>
            <a:endParaRPr lang="cs-CZ" dirty="0"/>
          </a:p>
        </p:txBody>
      </p:sp>
    </p:spTree>
    <p:extLst>
      <p:ext uri="{BB962C8B-B14F-4D97-AF65-F5344CB8AC3E}">
        <p14:creationId xmlns:p14="http://schemas.microsoft.com/office/powerpoint/2010/main" val="3664128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grpSp>
        <p:nvGrpSpPr>
          <p:cNvPr id="4" name="Group 6"/>
          <p:cNvGrpSpPr>
            <a:grpSpLocks noChangeAspect="1"/>
          </p:cNvGrpSpPr>
          <p:nvPr/>
        </p:nvGrpSpPr>
        <p:grpSpPr bwMode="auto">
          <a:xfrm>
            <a:off x="423863" y="1033463"/>
            <a:ext cx="8305800" cy="5324475"/>
            <a:chOff x="267" y="651"/>
            <a:chExt cx="5232" cy="3354"/>
          </a:xfrm>
        </p:grpSpPr>
        <p:sp>
          <p:nvSpPr>
            <p:cNvPr id="5" name="AutoShape 5"/>
            <p:cNvSpPr>
              <a:spLocks noChangeAspect="1" noChangeArrowheads="1" noTextEdit="1"/>
            </p:cNvSpPr>
            <p:nvPr/>
          </p:nvSpPr>
          <p:spPr bwMode="auto">
            <a:xfrm>
              <a:off x="267" y="651"/>
              <a:ext cx="5226" cy="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pic>
          <p:nvPicPr>
            <p:cNvPr id="6" name="Picture 7"/>
            <p:cNvPicPr>
              <a:picLocks noChangeAspect="1" noChangeArrowheads="1"/>
            </p:cNvPicPr>
            <p:nvPr/>
          </p:nvPicPr>
          <p:blipFill rotWithShape="1">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p:blipFill>
          <p:spPr bwMode="auto">
            <a:xfrm>
              <a:off x="267" y="981"/>
              <a:ext cx="5232" cy="30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144486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1PL (</a:t>
            </a:r>
            <a:r>
              <a:rPr lang="cs-CZ" b="1" dirty="0" err="1"/>
              <a:t>first</a:t>
            </a:r>
            <a:r>
              <a:rPr lang="cs-CZ" b="1" dirty="0"/>
              <a:t> – part </a:t>
            </a:r>
            <a:r>
              <a:rPr lang="cs-CZ" b="1" dirty="0" err="1"/>
              <a:t>logistics</a:t>
            </a:r>
            <a:r>
              <a:rPr lang="cs-CZ" b="1" dirty="0"/>
              <a:t>) </a:t>
            </a:r>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logistické služby zabezpečuje sám výrobce </a:t>
            </a:r>
          </a:p>
          <a:p>
            <a:r>
              <a:rPr lang="cs-CZ" dirty="0"/>
              <a:t>základ pro další stupně vývoje outsourcing</a:t>
            </a:r>
          </a:p>
        </p:txBody>
      </p:sp>
    </p:spTree>
    <p:extLst>
      <p:ext uri="{BB962C8B-B14F-4D97-AF65-F5344CB8AC3E}">
        <p14:creationId xmlns:p14="http://schemas.microsoft.com/office/powerpoint/2010/main" val="167069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Odpady jako složka životního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Zákonná úprava nutí výrobce k omezování vzniku odpadů, vzniklé odpady ekonomicky využívat a pouze ty, které nelze využít vhodným způsobem, ekologicky nezávadným způsobem likvidovat.</a:t>
            </a:r>
          </a:p>
          <a:p>
            <a:pPr>
              <a:buNone/>
            </a:pPr>
            <a:r>
              <a:rPr lang="cs-CZ" i="1" dirty="0"/>
              <a:t> </a:t>
            </a:r>
            <a:endParaRPr lang="cs-CZ" dirty="0"/>
          </a:p>
          <a:p>
            <a:pPr>
              <a:buNone/>
            </a:pPr>
            <a:r>
              <a:rPr lang="cs-CZ" i="1" dirty="0"/>
              <a:t>Likvidace odpadů</a:t>
            </a:r>
            <a:endParaRPr lang="cs-CZ" dirty="0"/>
          </a:p>
          <a:p>
            <a:pPr>
              <a:buNone/>
            </a:pPr>
            <a:r>
              <a:rPr lang="cs-CZ" dirty="0"/>
              <a:t>S veškerými odpady se musí nakládat podle zákonných úprav. Odpady lze využívat:</a:t>
            </a:r>
          </a:p>
          <a:p>
            <a:pPr lvl="0"/>
            <a:r>
              <a:rPr lang="cs-CZ" dirty="0"/>
              <a:t>materiálově (druhotné suroviny),</a:t>
            </a:r>
          </a:p>
          <a:p>
            <a:pPr lvl="0"/>
            <a:r>
              <a:rPr lang="cs-CZ" dirty="0"/>
              <a:t>energeticky (výroba tepla).</a:t>
            </a:r>
          </a:p>
          <a:p>
            <a:endParaRPr lang="cs-CZ" dirty="0"/>
          </a:p>
        </p:txBody>
      </p:sp>
    </p:spTree>
    <p:extLst>
      <p:ext uri="{BB962C8B-B14F-4D97-AF65-F5344CB8AC3E}">
        <p14:creationId xmlns:p14="http://schemas.microsoft.com/office/powerpoint/2010/main" val="223868209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2PL (Second Party </a:t>
            </a:r>
            <a:r>
              <a:rPr lang="cs-CZ" b="1" dirty="0" err="1"/>
              <a:t>Logistics</a:t>
            </a:r>
            <a:r>
              <a:rPr lang="cs-CZ" b="1" dirty="0"/>
              <a:t>)</a:t>
            </a:r>
          </a:p>
        </p:txBody>
      </p:sp>
      <p:sp>
        <p:nvSpPr>
          <p:cNvPr id="3" name="Zástupný symbol pro obsah 2"/>
          <p:cNvSpPr>
            <a:spLocks noGrp="1"/>
          </p:cNvSpPr>
          <p:nvPr>
            <p:ph idx="1"/>
          </p:nvPr>
        </p:nvSpPr>
        <p:spPr/>
        <p:txBody>
          <a:bodyPr>
            <a:normAutofit fontScale="85000" lnSpcReduction="10000"/>
          </a:bodyPr>
          <a:lstStyle/>
          <a:p>
            <a:endParaRPr lang="cs-CZ" dirty="0"/>
          </a:p>
          <a:p>
            <a:r>
              <a:rPr lang="cs-CZ" b="1" i="1" dirty="0">
                <a:solidFill>
                  <a:srgbClr val="C00000"/>
                </a:solidFill>
              </a:rPr>
              <a:t>poskytovatel služeb, který vykonává určité služby </a:t>
            </a:r>
            <a:r>
              <a:rPr lang="cs-CZ" dirty="0"/>
              <a:t>(přeprava, překládka nebo skladování) pro své zákazníky </a:t>
            </a:r>
          </a:p>
          <a:p>
            <a:r>
              <a:rPr lang="cs-CZ" b="1" i="1" dirty="0">
                <a:solidFill>
                  <a:srgbClr val="C00000"/>
                </a:solidFill>
              </a:rPr>
              <a:t>nejméně propojený </a:t>
            </a:r>
            <a:r>
              <a:rPr lang="cs-CZ" dirty="0"/>
              <a:t>a nejčastěji využívaný systém v ČR. </a:t>
            </a:r>
          </a:p>
          <a:p>
            <a:r>
              <a:rPr lang="cs-CZ" dirty="0"/>
              <a:t>Firma objednává </a:t>
            </a:r>
            <a:r>
              <a:rPr lang="cs-CZ" b="1" i="1" dirty="0">
                <a:solidFill>
                  <a:srgbClr val="C00000"/>
                </a:solidFill>
              </a:rPr>
              <a:t>logistické služby přímo u jednotlivých poskytovatelů</a:t>
            </a:r>
            <a:r>
              <a:rPr lang="cs-CZ" dirty="0"/>
              <a:t>. 2PL služby zajišťují </a:t>
            </a:r>
            <a:r>
              <a:rPr lang="cs-CZ" b="1" i="1" dirty="0">
                <a:solidFill>
                  <a:srgbClr val="C00000"/>
                </a:solidFill>
              </a:rPr>
              <a:t>klasičtí poskytovatelé zasílatelských, dopravních a skladovacích služeb </a:t>
            </a:r>
          </a:p>
          <a:p>
            <a:r>
              <a:rPr lang="cs-CZ" i="1" dirty="0"/>
              <a:t>Příklad: Česká pošta, </a:t>
            </a:r>
            <a:r>
              <a:rPr lang="cs-CZ" i="1" dirty="0" err="1"/>
              <a:t>FEDex</a:t>
            </a:r>
            <a:r>
              <a:rPr lang="cs-CZ" i="1" dirty="0"/>
              <a:t>, PPL, </a:t>
            </a:r>
            <a:r>
              <a:rPr lang="cs-CZ" i="1" dirty="0" err="1"/>
              <a:t>Autoexpres</a:t>
            </a:r>
            <a:r>
              <a:rPr lang="cs-CZ" i="1" dirty="0"/>
              <a:t> s.r.o., ČSAD, </a:t>
            </a:r>
            <a:r>
              <a:rPr lang="en-US" i="1" dirty="0"/>
              <a:t>OL Trans CZ</a:t>
            </a:r>
            <a:endParaRPr lang="cs-CZ" i="1" dirty="0"/>
          </a:p>
          <a:p>
            <a:endParaRPr lang="cs-CZ" dirty="0"/>
          </a:p>
        </p:txBody>
      </p:sp>
    </p:spTree>
    <p:extLst>
      <p:ext uri="{BB962C8B-B14F-4D97-AF65-F5344CB8AC3E}">
        <p14:creationId xmlns:p14="http://schemas.microsoft.com/office/powerpoint/2010/main" val="3066020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3PL (</a:t>
            </a:r>
            <a:r>
              <a:rPr lang="cs-CZ" b="1" dirty="0" err="1"/>
              <a:t>Third</a:t>
            </a:r>
            <a:r>
              <a:rPr lang="cs-CZ" b="1" dirty="0"/>
              <a:t> Party </a:t>
            </a:r>
            <a:r>
              <a:rPr lang="cs-CZ" b="1" dirty="0" err="1"/>
              <a:t>Logistics</a:t>
            </a:r>
            <a:r>
              <a:rPr lang="cs-CZ" b="1" dirty="0"/>
              <a:t> )</a:t>
            </a:r>
          </a:p>
        </p:txBody>
      </p:sp>
      <p:sp>
        <p:nvSpPr>
          <p:cNvPr id="3" name="Zástupný symbol pro obsah 2"/>
          <p:cNvSpPr>
            <a:spLocks noGrp="1"/>
          </p:cNvSpPr>
          <p:nvPr>
            <p:ph idx="1"/>
          </p:nvPr>
        </p:nvSpPr>
        <p:spPr/>
        <p:txBody>
          <a:bodyPr>
            <a:normAutofit/>
          </a:bodyPr>
          <a:lstStyle/>
          <a:p>
            <a:r>
              <a:rPr lang="cs-CZ" b="1" i="1" dirty="0">
                <a:solidFill>
                  <a:srgbClr val="C00000"/>
                </a:solidFill>
              </a:rPr>
              <a:t>poskytovatelé</a:t>
            </a:r>
            <a:r>
              <a:rPr lang="cs-CZ" dirty="0"/>
              <a:t> logistických služeb, kteří pro svoje zákazníky </a:t>
            </a:r>
            <a:r>
              <a:rPr lang="cs-CZ" b="1" i="1" dirty="0">
                <a:solidFill>
                  <a:srgbClr val="C00000"/>
                </a:solidFill>
              </a:rPr>
              <a:t>organizují tok informací a zboží, přebírají celou jejich logistiku</a:t>
            </a:r>
            <a:r>
              <a:rPr lang="cs-CZ" dirty="0"/>
              <a:t> </a:t>
            </a:r>
            <a:r>
              <a:rPr lang="cs-CZ" sz="2000" dirty="0"/>
              <a:t>(+zpracování objednávek a péče o zákazníka, implementace a provoz informačního systému a systému komunikace, nebo podpora při plánování logistiky) </a:t>
            </a:r>
            <a:endParaRPr lang="cs-CZ" dirty="0"/>
          </a:p>
          <a:p>
            <a:r>
              <a:rPr lang="cs-CZ" dirty="0"/>
              <a:t>3PL </a:t>
            </a:r>
            <a:r>
              <a:rPr lang="cs-CZ" b="1" i="1" dirty="0">
                <a:solidFill>
                  <a:srgbClr val="C00000"/>
                </a:solidFill>
              </a:rPr>
              <a:t>disponují vlastními prostředky </a:t>
            </a:r>
            <a:r>
              <a:rPr lang="cs-CZ" dirty="0"/>
              <a:t>a majetkem pro potřeby přepravy, překládky a skladování. </a:t>
            </a:r>
          </a:p>
        </p:txBody>
      </p:sp>
      <p:sp>
        <p:nvSpPr>
          <p:cNvPr id="4" name="TextovéPole 3"/>
          <p:cNvSpPr txBox="1"/>
          <p:nvPr/>
        </p:nvSpPr>
        <p:spPr>
          <a:xfrm>
            <a:off x="0" y="5805264"/>
            <a:ext cx="9144000" cy="646331"/>
          </a:xfrm>
          <a:prstGeom prst="rect">
            <a:avLst/>
          </a:prstGeom>
          <a:noFill/>
        </p:spPr>
        <p:txBody>
          <a:bodyPr wrap="square" rtlCol="0">
            <a:spAutoFit/>
          </a:bodyPr>
          <a:lstStyle/>
          <a:p>
            <a:r>
              <a:rPr lang="cs-CZ" i="1" dirty="0"/>
              <a:t>Příklad: </a:t>
            </a:r>
            <a:r>
              <a:rPr lang="cs-CZ" i="1" dirty="0" err="1"/>
              <a:t>Exel</a:t>
            </a:r>
            <a:r>
              <a:rPr lang="cs-CZ" i="1" dirty="0"/>
              <a:t> </a:t>
            </a:r>
            <a:r>
              <a:rPr lang="cs-CZ" i="1" dirty="0" err="1"/>
              <a:t>plc</a:t>
            </a:r>
            <a:r>
              <a:rPr lang="cs-CZ" i="1" dirty="0"/>
              <a:t> </a:t>
            </a:r>
            <a:r>
              <a:rPr lang="en-US" i="1" dirty="0"/>
              <a:t>, </a:t>
            </a:r>
            <a:r>
              <a:rPr lang="cs-CZ" i="1" dirty="0" err="1"/>
              <a:t>Kuehne</a:t>
            </a:r>
            <a:r>
              <a:rPr lang="cs-CZ" i="1" dirty="0"/>
              <a:t> &amp; </a:t>
            </a:r>
            <a:r>
              <a:rPr lang="cs-CZ" i="1" dirty="0" err="1"/>
              <a:t>Nagel</a:t>
            </a:r>
            <a:r>
              <a:rPr lang="cs-CZ" i="1" dirty="0"/>
              <a:t> International</a:t>
            </a:r>
            <a:r>
              <a:rPr lang="en-US" i="1" dirty="0"/>
              <a:t>, </a:t>
            </a:r>
            <a:r>
              <a:rPr lang="cs-CZ" i="1" dirty="0" err="1"/>
              <a:t>Schenker</a:t>
            </a:r>
            <a:r>
              <a:rPr lang="cs-CZ" i="1" dirty="0"/>
              <a:t> </a:t>
            </a:r>
            <a:r>
              <a:rPr lang="cs-CZ" i="1" dirty="0" err="1"/>
              <a:t>Assen</a:t>
            </a:r>
            <a:r>
              <a:rPr lang="en-US" i="1" dirty="0"/>
              <a:t>, </a:t>
            </a:r>
            <a:r>
              <a:rPr lang="cs-CZ" i="1" dirty="0"/>
              <a:t>DHL </a:t>
            </a:r>
            <a:r>
              <a:rPr lang="cs-CZ" i="1" dirty="0" err="1"/>
              <a:t>Danzas</a:t>
            </a:r>
            <a:r>
              <a:rPr lang="cs-CZ" i="1" dirty="0"/>
              <a:t> Air &amp; </a:t>
            </a:r>
            <a:r>
              <a:rPr lang="cs-CZ" i="1" dirty="0" err="1"/>
              <a:t>Ocean</a:t>
            </a:r>
            <a:r>
              <a:rPr lang="cs-CZ" i="1" dirty="0"/>
              <a:t> </a:t>
            </a:r>
            <a:r>
              <a:rPr lang="cs-CZ" i="1" dirty="0" err="1"/>
              <a:t>Basel</a:t>
            </a:r>
            <a:r>
              <a:rPr lang="cs-CZ" i="1" dirty="0"/>
              <a:t> </a:t>
            </a:r>
          </a:p>
          <a:p>
            <a:endParaRPr lang="cs-CZ" i="1" dirty="0"/>
          </a:p>
        </p:txBody>
      </p:sp>
    </p:spTree>
    <p:extLst>
      <p:ext uri="{BB962C8B-B14F-4D97-AF65-F5344CB8AC3E}">
        <p14:creationId xmlns:p14="http://schemas.microsoft.com/office/powerpoint/2010/main" val="298587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4PL (</a:t>
            </a:r>
            <a:r>
              <a:rPr lang="cs-CZ" dirty="0" err="1"/>
              <a:t>Fourth</a:t>
            </a:r>
            <a:r>
              <a:rPr lang="cs-CZ" dirty="0"/>
              <a:t> Party </a:t>
            </a:r>
            <a:r>
              <a:rPr lang="cs-CZ" dirty="0" err="1"/>
              <a:t>Logistics</a:t>
            </a:r>
            <a:r>
              <a:rPr lang="cs-CZ" dirty="0"/>
              <a:t>)</a:t>
            </a:r>
          </a:p>
        </p:txBody>
      </p:sp>
      <p:sp>
        <p:nvSpPr>
          <p:cNvPr id="3" name="Zástupný symbol pro obsah 2"/>
          <p:cNvSpPr>
            <a:spLocks noGrp="1"/>
          </p:cNvSpPr>
          <p:nvPr>
            <p:ph idx="1"/>
          </p:nvPr>
        </p:nvSpPr>
        <p:spPr>
          <a:xfrm>
            <a:off x="395536" y="1196752"/>
            <a:ext cx="8229600" cy="4525963"/>
          </a:xfrm>
        </p:spPr>
        <p:txBody>
          <a:bodyPr>
            <a:noAutofit/>
          </a:bodyPr>
          <a:lstStyle/>
          <a:p>
            <a:r>
              <a:rPr lang="cs-CZ" sz="2400" dirty="0"/>
              <a:t>logistické společnosti, které </a:t>
            </a:r>
            <a:r>
              <a:rPr lang="cs-CZ" sz="2400" b="1" i="1" dirty="0">
                <a:solidFill>
                  <a:srgbClr val="C00000"/>
                </a:solidFill>
              </a:rPr>
              <a:t>koordinují logistické procesy určitého podniku (většinou) bez použití vlastních prostředků</a:t>
            </a:r>
            <a:r>
              <a:rPr lang="cs-CZ" sz="2400" dirty="0"/>
              <a:t>. </a:t>
            </a:r>
          </a:p>
          <a:p>
            <a:r>
              <a:rPr lang="cs-CZ" sz="2400" dirty="0"/>
              <a:t>strategické seskupení vedené integrátorem, jehož dominantní orientací je řízení vztahů, v nichž propojuje zdroje, kapacity a technologie vlastní se zdroji, kapacitami a technologiemi zapojených specialistů. </a:t>
            </a:r>
          </a:p>
          <a:p>
            <a:r>
              <a:rPr lang="cs-CZ" sz="2400" dirty="0"/>
              <a:t>Zapojením zdrojů, technologií a know-how ostatních doplňkových poskytovatelů, jako je 3PL nebo poskytovatelé IT řešení, </a:t>
            </a:r>
            <a:r>
              <a:rPr lang="cs-CZ" sz="2400" b="1" i="1" dirty="0">
                <a:solidFill>
                  <a:srgbClr val="C00000"/>
                </a:solidFill>
              </a:rPr>
              <a:t>vytvoří procesní řízení. </a:t>
            </a:r>
          </a:p>
          <a:p>
            <a:r>
              <a:rPr lang="cs-CZ" sz="2400" b="1" i="1" dirty="0">
                <a:solidFill>
                  <a:srgbClr val="C00000"/>
                </a:solidFill>
              </a:rPr>
              <a:t>orientace na tvorbu hodnot </a:t>
            </a:r>
            <a:r>
              <a:rPr lang="cs-CZ" sz="2400" dirty="0"/>
              <a:t>pro klienta, a to v každém článku dodavatelského řetězce</a:t>
            </a:r>
          </a:p>
          <a:p>
            <a:pPr marL="0" indent="0">
              <a:buNone/>
            </a:pPr>
            <a:r>
              <a:rPr lang="cs-CZ" sz="2400" i="1" dirty="0"/>
              <a:t>Poskytovatelé: </a:t>
            </a:r>
            <a:r>
              <a:rPr lang="en-US" sz="2400" i="1" dirty="0"/>
              <a:t>Accenture,</a:t>
            </a:r>
            <a:r>
              <a:rPr lang="cs-CZ" sz="2400" i="1" dirty="0" err="1"/>
              <a:t>Kuehne</a:t>
            </a:r>
            <a:r>
              <a:rPr lang="cs-CZ" sz="2400" i="1" dirty="0"/>
              <a:t> &amp; </a:t>
            </a:r>
            <a:r>
              <a:rPr lang="cs-CZ" sz="2400" i="1" dirty="0" err="1"/>
              <a:t>Nagel</a:t>
            </a:r>
            <a:r>
              <a:rPr lang="en-US" sz="2400" i="1" dirty="0"/>
              <a:t>, </a:t>
            </a:r>
            <a:r>
              <a:rPr lang="cs-CZ" sz="2400" i="1" dirty="0"/>
              <a:t>DHL </a:t>
            </a:r>
            <a:r>
              <a:rPr lang="en-US" sz="2400" i="1" dirty="0"/>
              <a:t> Supply Chain, </a:t>
            </a:r>
            <a:r>
              <a:rPr lang="cs-CZ" sz="2400" i="1" dirty="0" err="1"/>
              <a:t>Wincanton</a:t>
            </a:r>
            <a:r>
              <a:rPr lang="cs-CZ" sz="2400" i="1" dirty="0"/>
              <a:t> </a:t>
            </a:r>
            <a:r>
              <a:rPr lang="cs-CZ" sz="2400" i="1" dirty="0" err="1"/>
              <a:t>Logistics</a:t>
            </a:r>
            <a:r>
              <a:rPr lang="en-US" sz="2400" i="1" dirty="0"/>
              <a:t>, </a:t>
            </a:r>
            <a:r>
              <a:rPr lang="cs-CZ" sz="2400" i="1" dirty="0" err="1"/>
              <a:t>Power</a:t>
            </a:r>
            <a:r>
              <a:rPr lang="cs-CZ" sz="2400" i="1" dirty="0"/>
              <a:t> Group, CS </a:t>
            </a:r>
            <a:r>
              <a:rPr lang="cs-CZ" sz="2400" i="1" dirty="0" err="1"/>
              <a:t>Cargo</a:t>
            </a:r>
            <a:endParaRPr lang="cs-CZ" sz="2400" i="1" dirty="0"/>
          </a:p>
          <a:p>
            <a:pPr marL="0" indent="0">
              <a:buNone/>
            </a:pPr>
            <a:r>
              <a:rPr lang="cs-CZ" sz="2400" i="1" dirty="0"/>
              <a:t>Uživatelé: </a:t>
            </a:r>
            <a:r>
              <a:rPr lang="cs-CZ" sz="2400" i="1" dirty="0" err="1"/>
              <a:t>Benteler</a:t>
            </a:r>
            <a:r>
              <a:rPr lang="cs-CZ" sz="2400" i="1" dirty="0"/>
              <a:t>, Matador, Continental </a:t>
            </a:r>
            <a:r>
              <a:rPr lang="cs-CZ" sz="2400" i="1" dirty="0" err="1"/>
              <a:t>Teves</a:t>
            </a:r>
            <a:r>
              <a:rPr lang="cs-CZ" sz="2400" i="1" dirty="0"/>
              <a:t>, Siemens </a:t>
            </a:r>
          </a:p>
        </p:txBody>
      </p:sp>
    </p:spTree>
    <p:extLst>
      <p:ext uri="{BB962C8B-B14F-4D97-AF65-F5344CB8AC3E}">
        <p14:creationId xmlns:p14="http://schemas.microsoft.com/office/powerpoint/2010/main" val="2419152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5PL (</a:t>
            </a:r>
            <a:r>
              <a:rPr lang="cs-CZ" b="1" dirty="0" err="1"/>
              <a:t>Fifth</a:t>
            </a:r>
            <a:r>
              <a:rPr lang="cs-CZ" b="1" dirty="0"/>
              <a:t> Party </a:t>
            </a:r>
            <a:r>
              <a:rPr lang="cs-CZ" b="1" dirty="0" err="1"/>
              <a:t>Logistics</a:t>
            </a:r>
            <a:r>
              <a:rPr lang="cs-CZ" b="1" dirty="0"/>
              <a:t>)</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Poskytovatelé 5PL služeb jsou ti kteří </a:t>
            </a:r>
            <a:r>
              <a:rPr lang="cs-CZ" b="1" i="1" dirty="0">
                <a:solidFill>
                  <a:srgbClr val="C00000"/>
                </a:solidFill>
              </a:rPr>
              <a:t>plánují, organizují a realizují řešení logistiky jménem jiných stran. </a:t>
            </a:r>
          </a:p>
          <a:p>
            <a:endParaRPr lang="cs-CZ" dirty="0"/>
          </a:p>
          <a:p>
            <a:r>
              <a:rPr lang="cs-CZ" dirty="0"/>
              <a:t>Poskytovatel 5PL služeb převezme požadavky poskytovatelů 3PL a ostatních, které se spojí v jeden požadavek, který poskytovateli 5PL umožní  </a:t>
            </a:r>
            <a:r>
              <a:rPr lang="pl-PL" dirty="0"/>
              <a:t>poptávku po lepší ceně u jednotlivých dopravců. </a:t>
            </a:r>
          </a:p>
          <a:p>
            <a:endParaRPr lang="cs-CZ" dirty="0"/>
          </a:p>
        </p:txBody>
      </p:sp>
    </p:spTree>
    <p:extLst>
      <p:ext uri="{BB962C8B-B14F-4D97-AF65-F5344CB8AC3E}">
        <p14:creationId xmlns:p14="http://schemas.microsoft.com/office/powerpoint/2010/main" val="446583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LLP- Lead Logistics Provider</a:t>
            </a:r>
            <a:endParaRPr lang="cs-CZ" b="1" dirty="0"/>
          </a:p>
        </p:txBody>
      </p:sp>
      <p:sp>
        <p:nvSpPr>
          <p:cNvPr id="3" name="Zástupný symbol pro obsah 2"/>
          <p:cNvSpPr>
            <a:spLocks noGrp="1"/>
          </p:cNvSpPr>
          <p:nvPr>
            <p:ph idx="1"/>
          </p:nvPr>
        </p:nvSpPr>
        <p:spPr/>
        <p:txBody>
          <a:bodyPr>
            <a:normAutofit lnSpcReduction="10000"/>
          </a:bodyPr>
          <a:lstStyle/>
          <a:p>
            <a:r>
              <a:rPr lang="cs-CZ" dirty="0"/>
              <a:t>„</a:t>
            </a:r>
            <a:r>
              <a:rPr lang="pt-BR" dirty="0"/>
              <a:t>Vedouci</a:t>
            </a:r>
            <a:r>
              <a:rPr lang="cs-CZ" dirty="0"/>
              <a:t> poskytovatel logistických služeb“</a:t>
            </a:r>
          </a:p>
          <a:p>
            <a:r>
              <a:rPr lang="cs-CZ" b="1" i="1" dirty="0" err="1">
                <a:solidFill>
                  <a:srgbClr val="C00000"/>
                </a:solidFill>
              </a:rPr>
              <a:t>outsourcuje</a:t>
            </a:r>
            <a:r>
              <a:rPr lang="cs-CZ" b="1" i="1" dirty="0">
                <a:solidFill>
                  <a:srgbClr val="C00000"/>
                </a:solidFill>
              </a:rPr>
              <a:t> a sám přebírá analyzovaní, projektové řízení, realizaci a řízení </a:t>
            </a:r>
            <a:r>
              <a:rPr lang="cs-CZ" dirty="0"/>
              <a:t>logistických řetězců klienta</a:t>
            </a:r>
          </a:p>
          <a:p>
            <a:r>
              <a:rPr lang="cs-CZ" b="1" i="1" dirty="0">
                <a:solidFill>
                  <a:srgbClr val="C00000"/>
                </a:solidFill>
              </a:rPr>
              <a:t>slaďuje řetězce, ale má vlastni logistickou síť</a:t>
            </a:r>
            <a:r>
              <a:rPr lang="cs-CZ" dirty="0"/>
              <a:t>.</a:t>
            </a:r>
          </a:p>
          <a:p>
            <a:endParaRPr lang="cs-CZ" dirty="0"/>
          </a:p>
          <a:p>
            <a:r>
              <a:rPr lang="cs-CZ" b="1" i="1" dirty="0">
                <a:solidFill>
                  <a:srgbClr val="C00000"/>
                </a:solidFill>
              </a:rPr>
              <a:t>Přínosy: </a:t>
            </a:r>
            <a:r>
              <a:rPr lang="cs-CZ" i="1" dirty="0"/>
              <a:t>optimální průběh procesů a snížení logistických nákladů, zkrácení dodacích lhůt, snížení škod atd.</a:t>
            </a:r>
          </a:p>
        </p:txBody>
      </p:sp>
    </p:spTree>
    <p:extLst>
      <p:ext uri="{BB962C8B-B14F-4D97-AF65-F5344CB8AC3E}">
        <p14:creationId xmlns:p14="http://schemas.microsoft.com/office/powerpoint/2010/main" val="4233340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Druhy dopravy</a:t>
            </a:r>
          </a:p>
        </p:txBody>
      </p:sp>
      <p:sp>
        <p:nvSpPr>
          <p:cNvPr id="3" name="Zástupný symbol pro obsah 2"/>
          <p:cNvSpPr>
            <a:spLocks noGrp="1"/>
          </p:cNvSpPr>
          <p:nvPr>
            <p:ph idx="1"/>
          </p:nvPr>
        </p:nvSpPr>
        <p:spPr/>
        <p:txBody>
          <a:bodyPr/>
          <a:lstStyle/>
          <a:p>
            <a:pPr marL="0" indent="0">
              <a:buNone/>
            </a:pPr>
            <a:endParaRPr lang="cs-CZ" dirty="0"/>
          </a:p>
          <a:p>
            <a:r>
              <a:rPr lang="cs-CZ" dirty="0"/>
              <a:t>Silniční doprava </a:t>
            </a:r>
          </a:p>
          <a:p>
            <a:r>
              <a:rPr lang="cs-CZ" dirty="0"/>
              <a:t>Železniční doprava </a:t>
            </a:r>
          </a:p>
          <a:p>
            <a:r>
              <a:rPr lang="cs-CZ" dirty="0"/>
              <a:t>Letecká doprava </a:t>
            </a:r>
          </a:p>
          <a:p>
            <a:r>
              <a:rPr lang="cs-CZ" dirty="0"/>
              <a:t>Lodní</a:t>
            </a:r>
          </a:p>
          <a:p>
            <a:r>
              <a:rPr lang="cs-CZ" dirty="0"/>
              <a:t>Potrubní doprava </a:t>
            </a:r>
          </a:p>
          <a:p>
            <a:r>
              <a:rPr lang="cs-CZ" dirty="0"/>
              <a:t>Intermodální (kombinovaná) doprava </a:t>
            </a:r>
          </a:p>
          <a:p>
            <a:endParaRPr lang="cs-CZ" dirty="0"/>
          </a:p>
        </p:txBody>
      </p:sp>
    </p:spTree>
    <p:extLst>
      <p:ext uri="{BB962C8B-B14F-4D97-AF65-F5344CB8AC3E}">
        <p14:creationId xmlns:p14="http://schemas.microsoft.com/office/powerpoint/2010/main" val="2091719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92500"/>
          </a:bodyPr>
          <a:lstStyle/>
          <a:p>
            <a:endParaRPr lang="cs-CZ" dirty="0"/>
          </a:p>
          <a:p>
            <a:endParaRPr lang="cs-CZ" dirty="0"/>
          </a:p>
          <a:p>
            <a:r>
              <a:rPr lang="cs-CZ" dirty="0"/>
              <a:t>Profesionální přepravu zboží po silnicích provádějí firmy, které vlastní a provozují k tomu různé typy silničních vozidel, tzv. kamionů. </a:t>
            </a:r>
          </a:p>
          <a:p>
            <a:r>
              <a:rPr lang="cs-CZ" dirty="0"/>
              <a:t>Jsou to nákladní auta s různým typem korby (otevřené, skříňové), se sedadlovými návěsy, samostatnými přívěsy, chladícími vozy, cisternami. </a:t>
            </a:r>
          </a:p>
          <a:p>
            <a:endParaRPr lang="cs-CZ" dirty="0"/>
          </a:p>
        </p:txBody>
      </p:sp>
    </p:spTree>
    <p:extLst>
      <p:ext uri="{BB962C8B-B14F-4D97-AF65-F5344CB8AC3E}">
        <p14:creationId xmlns:p14="http://schemas.microsoft.com/office/powerpoint/2010/main" val="2983091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85000" lnSpcReduction="10000"/>
          </a:bodyPr>
          <a:lstStyle/>
          <a:p>
            <a:endParaRPr lang="cs-CZ" dirty="0"/>
          </a:p>
          <a:p>
            <a:r>
              <a:rPr lang="cs-CZ" dirty="0"/>
              <a:t>Speciální firmy přepravují průmyslové zboží s nadměrnými rozměry. Jsou vybaveny speciálními nízkopodlažními návěsy, přepravu provádějí po vytypovaných trasách. </a:t>
            </a:r>
          </a:p>
          <a:p>
            <a:endParaRPr lang="cs-CZ" dirty="0"/>
          </a:p>
          <a:p>
            <a:endParaRPr lang="cs-CZ" dirty="0"/>
          </a:p>
          <a:p>
            <a:r>
              <a:rPr lang="cs-CZ" dirty="0"/>
              <a:t>Tyto přepravy provází hlídky k tomu určené, a to pro zvýšení bezpečnosti silničního provozu. Většina těchto přeprav se provádí v noci nebo mimo dopravní špičku. Toto se nazývá transport </a:t>
            </a:r>
            <a:r>
              <a:rPr lang="cs-CZ" dirty="0" err="1"/>
              <a:t>engineering</a:t>
            </a:r>
            <a:r>
              <a:rPr lang="cs-CZ" dirty="0"/>
              <a:t>. </a:t>
            </a:r>
          </a:p>
        </p:txBody>
      </p:sp>
    </p:spTree>
    <p:extLst>
      <p:ext uri="{BB962C8B-B14F-4D97-AF65-F5344CB8AC3E}">
        <p14:creationId xmlns:p14="http://schemas.microsoft.com/office/powerpoint/2010/main" val="1225014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Silniční doprava</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Kamiony jsou vybaveny nejrůznější komunikační technikou: palubní počítače s daty o nákladu, transportu, vykládce jsou napojeny na centrální počítač u provozovatele kamionů. Dále mobilní telefony, vysílačky, GPS. </a:t>
            </a:r>
          </a:p>
          <a:p>
            <a:endParaRPr lang="cs-CZ" dirty="0"/>
          </a:p>
          <a:p>
            <a:endParaRPr lang="cs-CZ" dirty="0"/>
          </a:p>
          <a:p>
            <a:r>
              <a:rPr lang="cs-CZ" dirty="0">
                <a:hlinkClick r:id="rId3"/>
              </a:rPr>
              <a:t>Přeprava nadměrného nákladu </a:t>
            </a:r>
            <a:endParaRPr lang="cs-CZ" dirty="0"/>
          </a:p>
          <a:p>
            <a:endParaRPr lang="cs-CZ" dirty="0"/>
          </a:p>
        </p:txBody>
      </p:sp>
    </p:spTree>
    <p:extLst>
      <p:ext uri="{BB962C8B-B14F-4D97-AF65-F5344CB8AC3E}">
        <p14:creationId xmlns:p14="http://schemas.microsoft.com/office/powerpoint/2010/main" val="2137740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Železniční doprava</a:t>
            </a:r>
          </a:p>
        </p:txBody>
      </p:sp>
      <p:sp>
        <p:nvSpPr>
          <p:cNvPr id="3" name="Zástupný symbol pro text 2"/>
          <p:cNvSpPr>
            <a:spLocks noGrp="1"/>
          </p:cNvSpPr>
          <p:nvPr>
            <p:ph type="body" idx="1"/>
          </p:nvPr>
        </p:nvSpPr>
        <p:spPr/>
        <p:txBody>
          <a:bodyPr/>
          <a:lstStyle/>
          <a:p>
            <a:r>
              <a:rPr lang="cs-CZ" dirty="0"/>
              <a:t>Výhody: </a:t>
            </a:r>
          </a:p>
        </p:txBody>
      </p:sp>
      <p:sp>
        <p:nvSpPr>
          <p:cNvPr id="4" name="Zástupný symbol pro obsah 3"/>
          <p:cNvSpPr>
            <a:spLocks noGrp="1"/>
          </p:cNvSpPr>
          <p:nvPr>
            <p:ph sz="half" idx="2"/>
          </p:nvPr>
        </p:nvSpPr>
        <p:spPr/>
        <p:txBody>
          <a:bodyPr>
            <a:normAutofit fontScale="92500"/>
          </a:bodyPr>
          <a:lstStyle/>
          <a:p>
            <a:r>
              <a:rPr lang="cs-CZ" dirty="0"/>
              <a:t>výhodnost způsobu objednání </a:t>
            </a:r>
          </a:p>
          <a:p>
            <a:r>
              <a:rPr lang="cs-CZ" dirty="0"/>
              <a:t>pravidelnost </a:t>
            </a:r>
          </a:p>
          <a:p>
            <a:r>
              <a:rPr lang="cs-CZ" dirty="0"/>
              <a:t>kvalita manipulace </a:t>
            </a:r>
          </a:p>
          <a:p>
            <a:r>
              <a:rPr lang="cs-CZ" dirty="0"/>
              <a:t>dostupnost dopravních prostředků </a:t>
            </a:r>
          </a:p>
          <a:p>
            <a:r>
              <a:rPr lang="cs-CZ" dirty="0"/>
              <a:t>vhodnost dopravního prostředku pro určitý druh zboží </a:t>
            </a:r>
          </a:p>
          <a:p>
            <a:r>
              <a:rPr lang="cs-CZ" dirty="0"/>
              <a:t>pružnost v sezónních výkyvech </a:t>
            </a:r>
          </a:p>
          <a:p>
            <a:r>
              <a:rPr lang="cs-CZ" dirty="0"/>
              <a:t>cena. </a:t>
            </a:r>
          </a:p>
          <a:p>
            <a:endParaRPr lang="cs-CZ" dirty="0"/>
          </a:p>
        </p:txBody>
      </p:sp>
      <p:sp>
        <p:nvSpPr>
          <p:cNvPr id="5" name="Zástupný symbol pro text 4"/>
          <p:cNvSpPr>
            <a:spLocks noGrp="1"/>
          </p:cNvSpPr>
          <p:nvPr>
            <p:ph type="body" sz="quarter" idx="3"/>
          </p:nvPr>
        </p:nvSpPr>
        <p:spPr/>
        <p:txBody>
          <a:bodyPr/>
          <a:lstStyle/>
          <a:p>
            <a:r>
              <a:rPr lang="cs-CZ" dirty="0"/>
              <a:t>Nevýhody: </a:t>
            </a:r>
          </a:p>
        </p:txBody>
      </p:sp>
      <p:sp>
        <p:nvSpPr>
          <p:cNvPr id="6" name="Zástupný symbol pro obsah 5"/>
          <p:cNvSpPr>
            <a:spLocks noGrp="1"/>
          </p:cNvSpPr>
          <p:nvPr>
            <p:ph sz="quarter" idx="4"/>
          </p:nvPr>
        </p:nvSpPr>
        <p:spPr/>
        <p:txBody>
          <a:bodyPr>
            <a:normAutofit/>
          </a:bodyPr>
          <a:lstStyle/>
          <a:p>
            <a:endParaRPr lang="cs-CZ" dirty="0"/>
          </a:p>
          <a:p>
            <a:r>
              <a:rPr lang="cs-CZ" dirty="0"/>
              <a:t>pomalejší přeprava (zkvalitňuje se kyvadlovými vlaky) </a:t>
            </a:r>
          </a:p>
          <a:p>
            <a:r>
              <a:rPr lang="cs-CZ" dirty="0"/>
              <a:t>železniční stanice jsou terminály a pokud zákazník nemá železniční vlečku, musí být zboží do cíle dopraveno nákladními auty. </a:t>
            </a:r>
          </a:p>
          <a:p>
            <a:endParaRPr lang="cs-CZ" dirty="0"/>
          </a:p>
        </p:txBody>
      </p:sp>
    </p:spTree>
    <p:extLst>
      <p:ext uri="{BB962C8B-B14F-4D97-AF65-F5344CB8AC3E}">
        <p14:creationId xmlns:p14="http://schemas.microsoft.com/office/powerpoint/2010/main" val="33292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Způsoby nakládání s odpady:</a:t>
            </a:r>
          </a:p>
        </p:txBody>
      </p:sp>
      <p:sp>
        <p:nvSpPr>
          <p:cNvPr id="2" name="Zástupný symbol pro obsah 1"/>
          <p:cNvSpPr>
            <a:spLocks noGrp="1"/>
          </p:cNvSpPr>
          <p:nvPr>
            <p:ph idx="1"/>
          </p:nvPr>
        </p:nvSpPr>
        <p:spPr/>
        <p:txBody>
          <a:bodyPr>
            <a:normAutofit/>
          </a:bodyPr>
          <a:lstStyle/>
          <a:p>
            <a:pPr lvl="0"/>
            <a:r>
              <a:rPr lang="cs-CZ" dirty="0"/>
              <a:t>omezování vzniku (minimalizace) odpadů,</a:t>
            </a:r>
          </a:p>
          <a:p>
            <a:pPr lvl="0"/>
            <a:r>
              <a:rPr lang="cs-CZ" dirty="0"/>
              <a:t>třídění a recyklace odpadů,</a:t>
            </a:r>
          </a:p>
          <a:p>
            <a:pPr lvl="0"/>
            <a:r>
              <a:rPr lang="cs-CZ" dirty="0"/>
              <a:t>odstraňování odpadů. Ty, které nelze využít, se zneškodňují skládkováním.</a:t>
            </a:r>
          </a:p>
          <a:p>
            <a:pPr>
              <a:buNone/>
            </a:pPr>
            <a:endParaRPr lang="cs-CZ" dirty="0"/>
          </a:p>
          <a:p>
            <a:pPr>
              <a:buNone/>
            </a:pPr>
            <a:r>
              <a:rPr lang="cs-CZ" dirty="0"/>
              <a:t>Zvýšenou pozornost je nutno věnovat odpadům, které ohrožují zdraví lidí a životní podmínky (nebezpečné odpady).</a:t>
            </a:r>
          </a:p>
          <a:p>
            <a:endParaRPr lang="cs-CZ" dirty="0"/>
          </a:p>
        </p:txBody>
      </p:sp>
    </p:spTree>
    <p:extLst>
      <p:ext uri="{BB962C8B-B14F-4D97-AF65-F5344CB8AC3E}">
        <p14:creationId xmlns:p14="http://schemas.microsoft.com/office/powerpoint/2010/main" val="83367824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Kombinovaná (intermodální) doprava</a:t>
            </a:r>
          </a:p>
        </p:txBody>
      </p:sp>
      <p:sp>
        <p:nvSpPr>
          <p:cNvPr id="3" name="Zástupný symbol pro obsah 2"/>
          <p:cNvSpPr>
            <a:spLocks noGrp="1"/>
          </p:cNvSpPr>
          <p:nvPr>
            <p:ph idx="1"/>
          </p:nvPr>
        </p:nvSpPr>
        <p:spPr/>
        <p:txBody>
          <a:bodyPr>
            <a:normAutofit fontScale="92500" lnSpcReduction="20000"/>
          </a:bodyPr>
          <a:lstStyle/>
          <a:p>
            <a:pPr marL="0" indent="0">
              <a:buNone/>
            </a:pPr>
            <a:r>
              <a:rPr lang="en-US" dirty="0"/>
              <a:t>Je to</a:t>
            </a:r>
            <a:r>
              <a:rPr lang="cs-CZ" dirty="0"/>
              <a:t> kombinace několika druhů dopravy</a:t>
            </a:r>
          </a:p>
          <a:p>
            <a:endParaRPr lang="cs-CZ" dirty="0"/>
          </a:p>
          <a:p>
            <a:r>
              <a:rPr lang="cs-CZ" dirty="0"/>
              <a:t>je velmi častá, </a:t>
            </a:r>
          </a:p>
          <a:p>
            <a:r>
              <a:rPr lang="cs-CZ" dirty="0"/>
              <a:t>Železnice přepraví náklad na velkou vzdálenost a autodopravce zajišťuje nakládku a vykládku na trase mezi zákazníkem a železnicí. </a:t>
            </a:r>
          </a:p>
          <a:p>
            <a:r>
              <a:rPr lang="cs-CZ" dirty="0"/>
              <a:t>Kombinují se tak nízké náklady železniční dopravy s pružností a praktičností silniční dopravy. </a:t>
            </a:r>
          </a:p>
          <a:p>
            <a:r>
              <a:rPr lang="cs-CZ" dirty="0"/>
              <a:t>Výhodou je i ekologicky šetrnější způsob přepravy. </a:t>
            </a:r>
          </a:p>
          <a:p>
            <a:endParaRPr lang="cs-CZ" dirty="0"/>
          </a:p>
        </p:txBody>
      </p:sp>
    </p:spTree>
    <p:extLst>
      <p:ext uri="{BB962C8B-B14F-4D97-AF65-F5344CB8AC3E}">
        <p14:creationId xmlns:p14="http://schemas.microsoft.com/office/powerpoint/2010/main" val="304827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Letecká doprava</a:t>
            </a:r>
          </a:p>
        </p:txBody>
      </p:sp>
      <p:sp>
        <p:nvSpPr>
          <p:cNvPr id="3" name="Zástupný symbol pro obsah 2"/>
          <p:cNvSpPr>
            <a:spLocks noGrp="1"/>
          </p:cNvSpPr>
          <p:nvPr>
            <p:ph idx="1"/>
          </p:nvPr>
        </p:nvSpPr>
        <p:spPr/>
        <p:txBody>
          <a:bodyPr/>
          <a:lstStyle/>
          <a:p>
            <a:endParaRPr lang="cs-CZ" dirty="0"/>
          </a:p>
          <a:p>
            <a:endParaRPr lang="cs-CZ" dirty="0"/>
          </a:p>
          <a:p>
            <a:r>
              <a:rPr lang="cs-CZ" dirty="0"/>
              <a:t>Letištní terminály jsou vybaveny příslušnou logistickou technikou pro nakládku, překládku a vykládku (přepravníky, pojízdné vozíky, vysokozdvižné vozíky). </a:t>
            </a:r>
          </a:p>
          <a:p>
            <a:endParaRPr lang="cs-CZ" dirty="0"/>
          </a:p>
        </p:txBody>
      </p:sp>
    </p:spTree>
    <p:extLst>
      <p:ext uri="{BB962C8B-B14F-4D97-AF65-F5344CB8AC3E}">
        <p14:creationId xmlns:p14="http://schemas.microsoft.com/office/powerpoint/2010/main" val="145043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Lodní doprava</a:t>
            </a:r>
          </a:p>
        </p:txBody>
      </p:sp>
      <p:sp>
        <p:nvSpPr>
          <p:cNvPr id="3" name="Zástupný symbol pro obsah 2"/>
          <p:cNvSpPr>
            <a:spLocks noGrp="1"/>
          </p:cNvSpPr>
          <p:nvPr>
            <p:ph idx="1"/>
          </p:nvPr>
        </p:nvSpPr>
        <p:spPr/>
        <p:txBody>
          <a:bodyPr>
            <a:normAutofit fontScale="92500" lnSpcReduction="20000"/>
          </a:bodyPr>
          <a:lstStyle/>
          <a:p>
            <a:endParaRPr lang="cs-CZ" dirty="0"/>
          </a:p>
          <a:p>
            <a:endParaRPr lang="cs-CZ" dirty="0"/>
          </a:p>
          <a:p>
            <a:r>
              <a:rPr lang="cs-CZ" dirty="0"/>
              <a:t>Lodní doprava se rozděluje na </a:t>
            </a:r>
            <a:r>
              <a:rPr lang="cs-CZ" b="1" dirty="0"/>
              <a:t>říční </a:t>
            </a:r>
            <a:r>
              <a:rPr lang="cs-CZ" dirty="0"/>
              <a:t>a </a:t>
            </a:r>
            <a:r>
              <a:rPr lang="cs-CZ" b="1" dirty="0"/>
              <a:t>námořní</a:t>
            </a:r>
            <a:endParaRPr lang="cs-CZ" dirty="0"/>
          </a:p>
          <a:p>
            <a:r>
              <a:rPr lang="cs-CZ" b="1" dirty="0"/>
              <a:t>říční </a:t>
            </a:r>
            <a:r>
              <a:rPr lang="cs-CZ" dirty="0"/>
              <a:t>se provádí na člunech a plavidlech, která se plaví a kotví v říčních přístavech. Podmínkou je splavnost řek. Přepravuje se zejména těžké zboží, např. sypké zboží (obilí, písek, cement), stavební materiál, ale i nafta a benzín. Říční lodě jsou určeny i pro přepravu nadměrných průmyslových výrobků do námořních přístavů. Pro překládku jsou využívány silné plovoucí jeřáby. </a:t>
            </a:r>
          </a:p>
          <a:p>
            <a:endParaRPr lang="cs-CZ" dirty="0"/>
          </a:p>
        </p:txBody>
      </p:sp>
    </p:spTree>
    <p:extLst>
      <p:ext uri="{BB962C8B-B14F-4D97-AF65-F5344CB8AC3E}">
        <p14:creationId xmlns:p14="http://schemas.microsoft.com/office/powerpoint/2010/main" val="307272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Lodní doprava</a:t>
            </a:r>
          </a:p>
        </p:txBody>
      </p:sp>
      <p:sp>
        <p:nvSpPr>
          <p:cNvPr id="3" name="Zástupný symbol pro obsah 2"/>
          <p:cNvSpPr>
            <a:spLocks noGrp="1"/>
          </p:cNvSpPr>
          <p:nvPr>
            <p:ph idx="1"/>
          </p:nvPr>
        </p:nvSpPr>
        <p:spPr/>
        <p:txBody>
          <a:bodyPr>
            <a:normAutofit fontScale="70000" lnSpcReduction="20000"/>
          </a:bodyPr>
          <a:lstStyle/>
          <a:p>
            <a:endParaRPr lang="cs-CZ" dirty="0"/>
          </a:p>
          <a:p>
            <a:endParaRPr lang="cs-CZ" dirty="0"/>
          </a:p>
          <a:p>
            <a:r>
              <a:rPr lang="cs-CZ" b="1" dirty="0"/>
              <a:t>námořní přeprava </a:t>
            </a:r>
            <a:r>
              <a:rPr lang="cs-CZ" dirty="0"/>
              <a:t>je velmi levná, ale časově zdlouhavá. Vyplatí se na velké vzdálenosti pro hromadné zboží (automobily, kontejnery, ropa, plyn). </a:t>
            </a:r>
          </a:p>
          <a:p>
            <a:pPr marL="0" indent="0">
              <a:buNone/>
            </a:pPr>
            <a:r>
              <a:rPr lang="cs-CZ" dirty="0"/>
              <a:t>Jsou dva druhy rejdařských firem: </a:t>
            </a:r>
          </a:p>
          <a:p>
            <a:r>
              <a:rPr lang="cs-CZ" dirty="0"/>
              <a:t>jezdí pravidelně (linková přeprava) </a:t>
            </a:r>
          </a:p>
          <a:p>
            <a:r>
              <a:rPr lang="cs-CZ" dirty="0"/>
              <a:t>přepravují na zakázku. Nemají přesné jízdní řády, ale vyplouvají, až když jsou naložené. Mají tak nižší tarify. </a:t>
            </a:r>
          </a:p>
          <a:p>
            <a:endParaRPr lang="cs-CZ" dirty="0"/>
          </a:p>
          <a:p>
            <a:r>
              <a:rPr lang="cs-CZ" dirty="0"/>
              <a:t>Ve vnitrozemí mají svoje agenty, kteří zajišťují zboží pro přepravu. Dávají zasilatelům k dispozici kontejnery a zprostředkovávají jejich přepravu po železnici a řece. </a:t>
            </a:r>
          </a:p>
        </p:txBody>
      </p:sp>
    </p:spTree>
    <p:extLst>
      <p:ext uri="{BB962C8B-B14F-4D97-AF65-F5344CB8AC3E}">
        <p14:creationId xmlns:p14="http://schemas.microsoft.com/office/powerpoint/2010/main" val="3938343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Potrubní doprava</a:t>
            </a:r>
          </a:p>
        </p:txBody>
      </p:sp>
      <p:sp>
        <p:nvSpPr>
          <p:cNvPr id="3" name="Zástupný symbol pro obsah 2"/>
          <p:cNvSpPr>
            <a:spLocks noGrp="1"/>
          </p:cNvSpPr>
          <p:nvPr>
            <p:ph idx="1"/>
          </p:nvPr>
        </p:nvSpPr>
        <p:spPr/>
        <p:txBody>
          <a:bodyPr>
            <a:normAutofit fontScale="92500" lnSpcReduction="10000"/>
          </a:bodyPr>
          <a:lstStyle/>
          <a:p>
            <a:endParaRPr lang="cs-CZ" dirty="0"/>
          </a:p>
          <a:p>
            <a:endParaRPr lang="cs-CZ" dirty="0"/>
          </a:p>
          <a:p>
            <a:r>
              <a:rPr lang="cs-CZ" dirty="0"/>
              <a:t>Potrubní dopravou lze přepravovat pouze omezený počet produktů – zemní plyn, ropu, ropné produkty, vodu, chemikálie nebo zkapalněné produkty. Potrubní doprava je mimořádně spolehlivá s velmi nízkými provozními náklady, neovlivňují ji klimatické vlivy, není náročná na pracovní síly, tok produktů je monitorován a řízen počítači </a:t>
            </a:r>
          </a:p>
          <a:p>
            <a:endParaRPr lang="cs-CZ" dirty="0"/>
          </a:p>
        </p:txBody>
      </p:sp>
    </p:spTree>
    <p:extLst>
      <p:ext uri="{BB962C8B-B14F-4D97-AF65-F5344CB8AC3E}">
        <p14:creationId xmlns:p14="http://schemas.microsoft.com/office/powerpoint/2010/main" val="2617150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Dopravní technologie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3049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Aktuální trendy v technologii dopravy</a:t>
            </a:r>
          </a:p>
        </p:txBody>
      </p:sp>
      <p:sp>
        <p:nvSpPr>
          <p:cNvPr id="3" name="Zástupný symbol pro obsah 2"/>
          <p:cNvSpPr>
            <a:spLocks noGrp="1"/>
          </p:cNvSpPr>
          <p:nvPr>
            <p:ph idx="1"/>
          </p:nvPr>
        </p:nvSpPr>
        <p:spPr/>
        <p:txBody>
          <a:bodyPr>
            <a:normAutofit/>
          </a:bodyPr>
          <a:lstStyle/>
          <a:p>
            <a:pPr marL="0" indent="0">
              <a:buNone/>
            </a:pPr>
            <a:endParaRPr lang="cs-CZ" dirty="0"/>
          </a:p>
          <a:p>
            <a:r>
              <a:rPr lang="cs-CZ" dirty="0"/>
              <a:t>GPS </a:t>
            </a:r>
          </a:p>
          <a:p>
            <a:r>
              <a:rPr lang="cs-CZ" dirty="0"/>
              <a:t>Hub and </a:t>
            </a:r>
            <a:r>
              <a:rPr lang="cs-CZ" dirty="0" err="1"/>
              <a:t>Spoke</a:t>
            </a:r>
            <a:r>
              <a:rPr lang="cs-CZ" dirty="0"/>
              <a:t> </a:t>
            </a:r>
          </a:p>
          <a:p>
            <a:r>
              <a:rPr lang="cs-CZ" dirty="0"/>
              <a:t>Track and </a:t>
            </a:r>
            <a:r>
              <a:rPr lang="cs-CZ" dirty="0" err="1"/>
              <a:t>Trace</a:t>
            </a:r>
            <a:endParaRPr lang="cs-CZ" dirty="0"/>
          </a:p>
          <a:p>
            <a:r>
              <a:rPr lang="cs-CZ" dirty="0" err="1"/>
              <a:t>Cross-docking</a:t>
            </a:r>
            <a:r>
              <a:rPr lang="cs-CZ" dirty="0"/>
              <a:t> </a:t>
            </a:r>
          </a:p>
          <a:p>
            <a:r>
              <a:rPr lang="cs-CZ" dirty="0"/>
              <a:t>Z domu do domu</a:t>
            </a:r>
          </a:p>
          <a:p>
            <a:r>
              <a:rPr lang="cs-CZ" dirty="0"/>
              <a:t>Last mile </a:t>
            </a:r>
            <a:r>
              <a:rPr lang="cs-CZ" dirty="0" err="1"/>
              <a:t>delivery</a:t>
            </a:r>
            <a:endParaRPr lang="cs-CZ" dirty="0"/>
          </a:p>
        </p:txBody>
      </p:sp>
    </p:spTree>
    <p:extLst>
      <p:ext uri="{BB962C8B-B14F-4D97-AF65-F5344CB8AC3E}">
        <p14:creationId xmlns:p14="http://schemas.microsoft.com/office/powerpoint/2010/main" val="2289970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F2FF372-50A2-328B-FECF-6BE6DAFBA3B7}"/>
              </a:ext>
            </a:extLst>
          </p:cNvPr>
          <p:cNvSpPr txBox="1"/>
          <p:nvPr/>
        </p:nvSpPr>
        <p:spPr>
          <a:xfrm>
            <a:off x="323528" y="908720"/>
            <a:ext cx="8424936" cy="1631216"/>
          </a:xfrm>
          <a:prstGeom prst="rect">
            <a:avLst/>
          </a:prstGeom>
          <a:noFill/>
        </p:spPr>
        <p:txBody>
          <a:bodyPr wrap="square">
            <a:spAutoFit/>
          </a:bodyPr>
          <a:lstStyle/>
          <a:p>
            <a:pPr algn="just"/>
            <a:r>
              <a:rPr lang="cs-CZ" sz="2000" b="1" i="0" dirty="0">
                <a:solidFill>
                  <a:srgbClr val="202122"/>
                </a:solidFill>
                <a:effectLst/>
                <a:latin typeface="Arial" panose="020B0604020202020204" pitchFamily="34" charset="0"/>
              </a:rPr>
              <a:t>GPS</a:t>
            </a:r>
            <a:r>
              <a:rPr lang="cs-CZ" sz="2000" b="0" i="0" dirty="0">
                <a:solidFill>
                  <a:srgbClr val="202122"/>
                </a:solidFill>
                <a:effectLst/>
                <a:latin typeface="Arial" panose="020B0604020202020204" pitchFamily="34" charset="0"/>
              </a:rPr>
              <a:t> (</a:t>
            </a:r>
            <a:r>
              <a:rPr lang="cs-CZ" sz="2000" b="0" i="0" u="none" strike="noStrike" dirty="0">
                <a:effectLst/>
                <a:latin typeface="Arial" panose="020B0604020202020204" pitchFamily="34" charset="0"/>
              </a:rPr>
              <a:t>anglicky</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Global</a:t>
            </a:r>
            <a:r>
              <a:rPr lang="cs-CZ" sz="2000" b="0" i="1" dirty="0">
                <a:solidFill>
                  <a:srgbClr val="202122"/>
                </a:solidFill>
                <a:effectLst/>
                <a:latin typeface="Arial" panose="020B0604020202020204" pitchFamily="34" charset="0"/>
              </a:rPr>
              <a:t> Positioning </a:t>
            </a:r>
            <a:r>
              <a:rPr lang="cs-CZ" sz="2000" b="0" i="1" dirty="0" err="1">
                <a:solidFill>
                  <a:srgbClr val="202122"/>
                </a:solidFill>
                <a:effectLst/>
                <a:latin typeface="Arial" panose="020B0604020202020204" pitchFamily="34" charset="0"/>
              </a:rPr>
              <a:t>System</a:t>
            </a:r>
            <a:r>
              <a:rPr lang="cs-CZ" sz="2000" b="0" i="0" dirty="0">
                <a:solidFill>
                  <a:srgbClr val="202122"/>
                </a:solidFill>
                <a:effectLst/>
                <a:latin typeface="Arial" panose="020B0604020202020204" pitchFamily="34" charset="0"/>
              </a:rPr>
              <a:t>, </a:t>
            </a:r>
            <a:r>
              <a:rPr lang="cs-CZ" sz="2000" b="0" i="0" u="none" strike="noStrike" dirty="0">
                <a:effectLst/>
                <a:latin typeface="Arial" panose="020B0604020202020204" pitchFamily="34" charset="0"/>
              </a:rPr>
              <a:t>česky</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globální polohový systém</a:t>
            </a:r>
            <a:r>
              <a:rPr lang="cs-CZ" sz="2000" b="0" i="0" dirty="0">
                <a:solidFill>
                  <a:srgbClr val="202122"/>
                </a:solidFill>
                <a:effectLst/>
                <a:latin typeface="Arial" panose="020B0604020202020204" pitchFamily="34" charset="0"/>
              </a:rPr>
              <a:t>, hovorově </a:t>
            </a:r>
            <a:r>
              <a:rPr lang="cs-CZ" sz="2000" b="0" i="1" dirty="0" err="1">
                <a:solidFill>
                  <a:srgbClr val="202122"/>
                </a:solidFill>
                <a:effectLst/>
                <a:latin typeface="Arial" panose="020B0604020202020204" pitchFamily="34" charset="0"/>
              </a:rPr>
              <a:t>džípíeska</a:t>
            </a:r>
            <a:r>
              <a:rPr lang="cs-CZ" sz="2000" b="0" i="0" dirty="0">
                <a:solidFill>
                  <a:srgbClr val="202122"/>
                </a:solidFill>
                <a:effectLst/>
                <a:latin typeface="Arial" panose="020B0604020202020204" pitchFamily="34" charset="0"/>
              </a:rPr>
              <a:t>) je </a:t>
            </a:r>
            <a:r>
              <a:rPr lang="cs-CZ" sz="2000" b="0" i="0" u="none" strike="noStrike" dirty="0">
                <a:effectLst/>
                <a:latin typeface="Arial" panose="020B0604020202020204" pitchFamily="34" charset="0"/>
              </a:rPr>
              <a:t>globální družicový polohový systém</a:t>
            </a:r>
            <a:r>
              <a:rPr lang="cs-CZ" sz="2000" b="0" i="0" dirty="0">
                <a:solidFill>
                  <a:srgbClr val="202122"/>
                </a:solidFill>
                <a:effectLst/>
                <a:latin typeface="Arial" panose="020B0604020202020204" pitchFamily="34" charset="0"/>
              </a:rPr>
              <a:t> vlastněný </a:t>
            </a:r>
            <a:r>
              <a:rPr lang="cs-CZ" sz="2000" b="0" i="0" u="none" strike="noStrike" dirty="0">
                <a:effectLst/>
                <a:latin typeface="Arial" panose="020B0604020202020204" pitchFamily="34" charset="0"/>
              </a:rPr>
              <a:t>USA</a:t>
            </a:r>
            <a:r>
              <a:rPr lang="cs-CZ" sz="2000" b="0" i="0" dirty="0">
                <a:solidFill>
                  <a:srgbClr val="202122"/>
                </a:solidFill>
                <a:effectLst/>
                <a:latin typeface="Arial" panose="020B0604020202020204" pitchFamily="34" charset="0"/>
              </a:rPr>
              <a:t> a provozovaný </a:t>
            </a:r>
            <a:r>
              <a:rPr lang="cs-CZ" sz="2000" b="0" i="0" u="none" strike="noStrike" dirty="0">
                <a:effectLst/>
                <a:latin typeface="Arial" panose="020B0604020202020204" pitchFamily="34" charset="0"/>
              </a:rPr>
              <a:t>Vesmírnými silami Spojených států amerických</a:t>
            </a:r>
            <a:r>
              <a:rPr lang="cs-CZ" sz="2000" b="0" i="0" dirty="0">
                <a:solidFill>
                  <a:srgbClr val="202122"/>
                </a:solidFill>
                <a:effectLst/>
                <a:latin typeface="Arial" panose="020B0604020202020204" pitchFamily="34" charset="0"/>
              </a:rPr>
              <a:t>. GPS umožňuje pomocí elektronického přijímače určit přesnou polohu na povrchu Země.</a:t>
            </a:r>
            <a:endParaRPr lang="cs-CZ" sz="2000" dirty="0"/>
          </a:p>
        </p:txBody>
      </p:sp>
    </p:spTree>
    <p:extLst>
      <p:ext uri="{BB962C8B-B14F-4D97-AF65-F5344CB8AC3E}">
        <p14:creationId xmlns:p14="http://schemas.microsoft.com/office/powerpoint/2010/main" val="329291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Hub-and-</a:t>
            </a:r>
            <a:r>
              <a:rPr lang="cs-CZ" b="1" dirty="0" err="1"/>
              <a:t>Spoke</a:t>
            </a:r>
            <a:endParaRPr lang="cs-CZ" b="1" dirty="0"/>
          </a:p>
        </p:txBody>
      </p:sp>
      <p:sp>
        <p:nvSpPr>
          <p:cNvPr id="3" name="Zástupný symbol pro obsah 2"/>
          <p:cNvSpPr>
            <a:spLocks noGrp="1"/>
          </p:cNvSpPr>
          <p:nvPr>
            <p:ph idx="1"/>
          </p:nvPr>
        </p:nvSpPr>
        <p:spPr>
          <a:xfrm>
            <a:off x="457200" y="1600201"/>
            <a:ext cx="8229600" cy="1756792"/>
          </a:xfrm>
        </p:spPr>
        <p:txBody>
          <a:bodyPr>
            <a:normAutofit fontScale="92500" lnSpcReduction="10000"/>
          </a:bodyPr>
          <a:lstStyle/>
          <a:p>
            <a:pPr marL="0" indent="0">
              <a:buNone/>
            </a:pPr>
            <a:r>
              <a:rPr lang="cs-CZ" b="1" i="1" dirty="0">
                <a:solidFill>
                  <a:srgbClr val="C00000"/>
                </a:solidFill>
              </a:rPr>
              <a:t>sdružuje – konsoliduje menší zásilky do větších </a:t>
            </a:r>
            <a:r>
              <a:rPr lang="cs-CZ" dirty="0"/>
              <a:t>celků, které jsou </a:t>
            </a:r>
            <a:r>
              <a:rPr lang="cs-CZ" b="1" i="1" dirty="0">
                <a:solidFill>
                  <a:srgbClr val="C00000"/>
                </a:solidFill>
              </a:rPr>
              <a:t>po přepravě </a:t>
            </a:r>
            <a:r>
              <a:rPr lang="cs-CZ" dirty="0"/>
              <a:t>kapacitními dopravními prostředky opět </a:t>
            </a:r>
            <a:r>
              <a:rPr lang="cs-CZ" b="1" i="1" dirty="0">
                <a:solidFill>
                  <a:srgbClr val="C00000"/>
                </a:solidFill>
              </a:rPr>
              <a:t>rozdruženy – </a:t>
            </a:r>
            <a:r>
              <a:rPr lang="cs-CZ" b="1" i="1" dirty="0" err="1">
                <a:solidFill>
                  <a:srgbClr val="C00000"/>
                </a:solidFill>
              </a:rPr>
              <a:t>dekonsolidovány</a:t>
            </a:r>
            <a:r>
              <a:rPr lang="cs-CZ" b="1" i="1" dirty="0">
                <a:solidFill>
                  <a:srgbClr val="C00000"/>
                </a:solidFill>
              </a:rPr>
              <a:t> </a:t>
            </a:r>
          </a:p>
          <a:p>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7824" y="3270135"/>
            <a:ext cx="3808270" cy="285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882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Hub-and-</a:t>
            </a:r>
            <a:r>
              <a:rPr lang="cs-CZ" b="1" dirty="0" err="1"/>
              <a:t>Spoke</a:t>
            </a:r>
            <a:endParaRPr lang="cs-CZ" b="1" dirty="0"/>
          </a:p>
        </p:txBody>
      </p:sp>
      <p:sp>
        <p:nvSpPr>
          <p:cNvPr id="3" name="Zástupný symbol pro obsah 2"/>
          <p:cNvSpPr>
            <a:spLocks noGrp="1"/>
          </p:cNvSpPr>
          <p:nvPr>
            <p:ph idx="1"/>
          </p:nvPr>
        </p:nvSpPr>
        <p:spPr/>
        <p:txBody>
          <a:bodyPr>
            <a:normAutofit fontScale="92500"/>
          </a:bodyPr>
          <a:lstStyle/>
          <a:p>
            <a:pPr marL="0" indent="0">
              <a:buNone/>
            </a:pPr>
            <a:r>
              <a:rPr lang="cs-CZ" b="1" i="1" dirty="0">
                <a:solidFill>
                  <a:srgbClr val="C00000"/>
                </a:solidFill>
              </a:rPr>
              <a:t>Výhody: </a:t>
            </a:r>
          </a:p>
          <a:p>
            <a:r>
              <a:rPr lang="cs-CZ" dirty="0"/>
              <a:t>nižší náklady na dopravu, </a:t>
            </a:r>
          </a:p>
          <a:p>
            <a:r>
              <a:rPr lang="cs-CZ" dirty="0"/>
              <a:t>odlehčení dopravních komunikací, </a:t>
            </a:r>
          </a:p>
          <a:p>
            <a:r>
              <a:rPr lang="cs-CZ" dirty="0"/>
              <a:t>ekologická šetrnost. </a:t>
            </a:r>
          </a:p>
          <a:p>
            <a:endParaRPr lang="cs-CZ" dirty="0"/>
          </a:p>
          <a:p>
            <a:pPr marL="0" indent="0">
              <a:buNone/>
            </a:pPr>
            <a:r>
              <a:rPr lang="cs-CZ" b="1" i="1" dirty="0">
                <a:solidFill>
                  <a:srgbClr val="C00000"/>
                </a:solidFill>
              </a:rPr>
              <a:t>Nevýhody</a:t>
            </a:r>
            <a:r>
              <a:rPr lang="cs-CZ" b="1" dirty="0"/>
              <a:t>: </a:t>
            </a:r>
            <a:endParaRPr lang="cs-CZ" dirty="0"/>
          </a:p>
          <a:p>
            <a:r>
              <a:rPr lang="cs-CZ" dirty="0"/>
              <a:t>investiční náročnost, </a:t>
            </a:r>
          </a:p>
          <a:p>
            <a:r>
              <a:rPr lang="cs-CZ" dirty="0"/>
              <a:t>použitelnost pouze na delší přepravní vzdálenosti. </a:t>
            </a:r>
          </a:p>
          <a:p>
            <a:endParaRPr lang="cs-CZ" dirty="0"/>
          </a:p>
        </p:txBody>
      </p:sp>
    </p:spTree>
    <p:extLst>
      <p:ext uri="{BB962C8B-B14F-4D97-AF65-F5344CB8AC3E}">
        <p14:creationId xmlns:p14="http://schemas.microsoft.com/office/powerpoint/2010/main" val="113249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sp>
        <p:nvSpPr>
          <p:cNvPr id="2" name="Zástupný symbol pro obsah 1"/>
          <p:cNvSpPr>
            <a:spLocks noGrp="1"/>
          </p:cNvSpPr>
          <p:nvPr>
            <p:ph idx="1"/>
          </p:nvPr>
        </p:nvSpPr>
        <p:spPr/>
        <p:txBody>
          <a:bodyPr/>
          <a:lstStyle/>
          <a:p>
            <a:r>
              <a:rPr lang="cs-CZ" dirty="0"/>
              <a:t>Z hlediska ochrany životního prostředí mají odpady </a:t>
            </a:r>
            <a:r>
              <a:rPr lang="cs-CZ" u="sng" dirty="0"/>
              <a:t>minusovou cenu</a:t>
            </a:r>
            <a:r>
              <a:rPr lang="cs-CZ" dirty="0"/>
              <a:t>, kterou určuje výše nákladů na jejich likvidaci. V propočtech podnikové efektivnosti se k této minusové ceně nepřihlíží, a proto chybí žádoucí tlak na využívání odpadů jako suroviny.</a:t>
            </a:r>
          </a:p>
          <a:p>
            <a:endParaRPr lang="cs-CZ" dirty="0"/>
          </a:p>
        </p:txBody>
      </p:sp>
    </p:spTree>
    <p:extLst>
      <p:ext uri="{BB962C8B-B14F-4D97-AF65-F5344CB8AC3E}">
        <p14:creationId xmlns:p14="http://schemas.microsoft.com/office/powerpoint/2010/main" val="4157386706"/>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Cross-Docking</a:t>
            </a:r>
            <a:endParaRPr lang="cs-CZ" b="1" dirty="0"/>
          </a:p>
        </p:txBody>
      </p:sp>
      <p:sp>
        <p:nvSpPr>
          <p:cNvPr id="3" name="Zástupný symbol pro obsah 2"/>
          <p:cNvSpPr>
            <a:spLocks noGrp="1"/>
          </p:cNvSpPr>
          <p:nvPr>
            <p:ph idx="1"/>
          </p:nvPr>
        </p:nvSpPr>
        <p:spPr/>
        <p:txBody>
          <a:bodyPr>
            <a:normAutofit/>
          </a:bodyPr>
          <a:lstStyle/>
          <a:p>
            <a:endParaRPr lang="cs-CZ" dirty="0"/>
          </a:p>
          <a:p>
            <a:endParaRPr lang="cs-CZ" dirty="0"/>
          </a:p>
          <a:p>
            <a:r>
              <a:rPr lang="cs-CZ" dirty="0"/>
              <a:t>Distribuční centrum </a:t>
            </a:r>
            <a:r>
              <a:rPr lang="cs-CZ" b="1" i="1" dirty="0">
                <a:solidFill>
                  <a:srgbClr val="C00000"/>
                </a:solidFill>
              </a:rPr>
              <a:t>třídí, kompletuje a expeduje zásilky přímo do jednotlivých prodejen. </a:t>
            </a:r>
          </a:p>
          <a:p>
            <a:endParaRPr lang="cs-CZ" b="1" i="1" dirty="0">
              <a:solidFill>
                <a:srgbClr val="C00000"/>
              </a:solidFill>
            </a:endParaRPr>
          </a:p>
          <a:p>
            <a:r>
              <a:rPr lang="cs-CZ" b="1" i="1" dirty="0">
                <a:solidFill>
                  <a:srgbClr val="C00000"/>
                </a:solidFill>
              </a:rPr>
              <a:t>Zboží se neskladuje </a:t>
            </a:r>
          </a:p>
          <a:p>
            <a:endParaRPr lang="cs-CZ" dirty="0"/>
          </a:p>
        </p:txBody>
      </p:sp>
    </p:spTree>
    <p:extLst>
      <p:ext uri="{BB962C8B-B14F-4D97-AF65-F5344CB8AC3E}">
        <p14:creationId xmlns:p14="http://schemas.microsoft.com/office/powerpoint/2010/main" val="1925504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t>CROSS-DOCKING </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54030" y="1600200"/>
            <a:ext cx="3835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492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b="1" dirty="0"/>
            </a:br>
            <a:r>
              <a:rPr lang="cs-CZ" b="1" dirty="0"/>
              <a:t>CROSS-DOCKING </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758633"/>
            <a:ext cx="8229600" cy="42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078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Technologie z domu do domu</a:t>
            </a:r>
          </a:p>
        </p:txBody>
      </p:sp>
      <p:sp>
        <p:nvSpPr>
          <p:cNvPr id="3" name="Zástupný symbol pro obsah 2"/>
          <p:cNvSpPr>
            <a:spLocks noGrp="1"/>
          </p:cNvSpPr>
          <p:nvPr>
            <p:ph idx="1"/>
          </p:nvPr>
        </p:nvSpPr>
        <p:spPr/>
        <p:txBody>
          <a:bodyPr>
            <a:normAutofit/>
          </a:bodyPr>
          <a:lstStyle/>
          <a:p>
            <a:r>
              <a:rPr lang="cs-CZ" dirty="0"/>
              <a:t>zákazníkovi jsou poskytovány </a:t>
            </a:r>
            <a:r>
              <a:rPr lang="cs-CZ" b="1" i="1" dirty="0">
                <a:solidFill>
                  <a:srgbClr val="C00000"/>
                </a:solidFill>
              </a:rPr>
              <a:t>všechny služby související s přepravou zásilky od dodavatele až „ke dveřím“ zákazníka</a:t>
            </a:r>
            <a:r>
              <a:rPr lang="cs-CZ" dirty="0"/>
              <a:t>, a to vše </a:t>
            </a:r>
            <a:r>
              <a:rPr lang="cs-CZ" b="1" i="1" dirty="0">
                <a:solidFill>
                  <a:srgbClr val="C00000"/>
                </a:solidFill>
              </a:rPr>
              <a:t>na jeden přepravní doklad</a:t>
            </a:r>
          </a:p>
        </p:txBody>
      </p:sp>
    </p:spTree>
    <p:extLst>
      <p:ext uri="{BB962C8B-B14F-4D97-AF65-F5344CB8AC3E}">
        <p14:creationId xmlns:p14="http://schemas.microsoft.com/office/powerpoint/2010/main" val="3896345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Last mile </a:t>
            </a:r>
            <a:r>
              <a:rPr lang="cs-CZ" b="1" dirty="0" err="1"/>
              <a:t>delivery</a:t>
            </a:r>
            <a:endParaRPr lang="cs-CZ" b="1" dirty="0"/>
          </a:p>
        </p:txBody>
      </p:sp>
      <p:sp>
        <p:nvSpPr>
          <p:cNvPr id="3" name="Zástupný symbol pro obsah 2"/>
          <p:cNvSpPr>
            <a:spLocks noGrp="1"/>
          </p:cNvSpPr>
          <p:nvPr>
            <p:ph idx="1"/>
          </p:nvPr>
        </p:nvSpPr>
        <p:spPr>
          <a:xfrm>
            <a:off x="323528" y="1268760"/>
            <a:ext cx="6264696" cy="4525963"/>
          </a:xfrm>
        </p:spPr>
        <p:txBody>
          <a:bodyPr>
            <a:normAutofit fontScale="77500" lnSpcReduction="20000"/>
          </a:bodyPr>
          <a:lstStyle/>
          <a:p>
            <a:r>
              <a:rPr lang="cs-CZ" dirty="0"/>
              <a:t>dodání „poslední míle“, </a:t>
            </a:r>
            <a:r>
              <a:rPr lang="cs-CZ" b="1" i="1" dirty="0">
                <a:solidFill>
                  <a:srgbClr val="C00000"/>
                </a:solidFill>
              </a:rPr>
              <a:t>dodání mezi posledním uzlem (např. depo, sklad) a místem doručení</a:t>
            </a:r>
            <a:r>
              <a:rPr lang="cs-CZ" dirty="0"/>
              <a:t>. </a:t>
            </a:r>
          </a:p>
          <a:p>
            <a:r>
              <a:rPr lang="cs-CZ" dirty="0"/>
              <a:t>Jedním z největších problémů v on-line prodeji potravin (nečekané událostí na cestě, rentabilita cest atd.).</a:t>
            </a:r>
          </a:p>
          <a:p>
            <a:r>
              <a:rPr lang="cs-CZ" dirty="0"/>
              <a:t>Potenciální řešení pro některé druhy zboží -</a:t>
            </a:r>
            <a:r>
              <a:rPr lang="cs-CZ" b="1" i="1" dirty="0" err="1">
                <a:solidFill>
                  <a:srgbClr val="C00000"/>
                </a:solidFill>
              </a:rPr>
              <a:t>balíkomaty</a:t>
            </a:r>
            <a:r>
              <a:rPr lang="cs-CZ" b="1" i="1" dirty="0">
                <a:solidFill>
                  <a:srgbClr val="C00000"/>
                </a:solidFill>
              </a:rPr>
              <a:t>.  </a:t>
            </a:r>
          </a:p>
          <a:p>
            <a:pPr lvl="1"/>
            <a:r>
              <a:rPr lang="cs-CZ" dirty="0"/>
              <a:t>schránky, do kterých je uloženo zboží pro konkrétního zákazníka. </a:t>
            </a:r>
          </a:p>
          <a:p>
            <a:pPr lvl="1"/>
            <a:r>
              <a:rPr lang="cs-CZ" dirty="0"/>
              <a:t>DHL (DHL </a:t>
            </a:r>
            <a:r>
              <a:rPr lang="cs-CZ" dirty="0" err="1"/>
              <a:t>Locker</a:t>
            </a:r>
            <a:r>
              <a:rPr lang="cs-CZ" dirty="0"/>
              <a:t>), </a:t>
            </a:r>
            <a:r>
              <a:rPr lang="cs-CZ" dirty="0" err="1"/>
              <a:t>Alza</a:t>
            </a:r>
            <a:r>
              <a:rPr lang="cs-CZ" dirty="0"/>
              <a:t> (</a:t>
            </a:r>
            <a:r>
              <a:rPr lang="cs-CZ" dirty="0" err="1"/>
              <a:t>Alza</a:t>
            </a:r>
            <a:r>
              <a:rPr lang="cs-CZ" dirty="0"/>
              <a:t> Box), v polské firmě </a:t>
            </a:r>
            <a:r>
              <a:rPr lang="cs-CZ" dirty="0" err="1"/>
              <a:t>InPost</a:t>
            </a:r>
            <a:r>
              <a:rPr lang="cs-CZ" dirty="0"/>
              <a:t>. </a:t>
            </a:r>
            <a:r>
              <a:rPr lang="cs-CZ" dirty="0" err="1"/>
              <a:t>Balíkomaty</a:t>
            </a:r>
            <a:r>
              <a:rPr lang="cs-CZ" dirty="0"/>
              <a:t> zkoušela i Česká pošta, podle posledních informací je ale do plného provozu nenasadí.</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625" y="4005064"/>
            <a:ext cx="3000375" cy="1866067"/>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3743" y="1772816"/>
            <a:ext cx="2652239" cy="1492236"/>
          </a:xfrm>
          <a:prstGeom prst="rect">
            <a:avLst/>
          </a:prstGeom>
        </p:spPr>
      </p:pic>
    </p:spTree>
    <p:extLst>
      <p:ext uri="{BB962C8B-B14F-4D97-AF65-F5344CB8AC3E}">
        <p14:creationId xmlns:p14="http://schemas.microsoft.com/office/powerpoint/2010/main" val="270416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složka životního prostředí</a:t>
            </a:r>
            <a:endParaRPr lang="cs-CZ" dirty="0"/>
          </a:p>
        </p:txBody>
      </p:sp>
      <p:sp>
        <p:nvSpPr>
          <p:cNvPr id="3" name="Zástupný symbol pro obsah 2"/>
          <p:cNvSpPr>
            <a:spLocks noGrp="1"/>
          </p:cNvSpPr>
          <p:nvPr>
            <p:ph idx="1"/>
          </p:nvPr>
        </p:nvSpPr>
        <p:spPr/>
        <p:txBody>
          <a:bodyPr>
            <a:normAutofit lnSpcReduction="10000"/>
          </a:bodyPr>
          <a:lstStyle/>
          <a:p>
            <a:r>
              <a:rPr lang="cs-CZ" i="1" dirty="0"/>
              <a:t>Ekologie</a:t>
            </a:r>
            <a:endParaRPr lang="cs-CZ" dirty="0"/>
          </a:p>
          <a:p>
            <a:pPr>
              <a:buNone/>
            </a:pPr>
            <a:r>
              <a:rPr lang="cs-CZ" dirty="0"/>
              <a:t>V současné době se výrobky označují symbolem trojúhelníku vytvořeného ze šipek a popisu.</a:t>
            </a:r>
          </a:p>
          <a:p>
            <a:pPr>
              <a:buNone/>
            </a:pPr>
            <a:r>
              <a:rPr lang="cs-CZ" dirty="0"/>
              <a:t>Na výrobku jsou vytištěny znaky materiálů použitých na výrobu komponentů, příslušenství a balení, jakož i jejich recyklace.</a:t>
            </a:r>
          </a:p>
          <a:p>
            <a:pPr>
              <a:buNone/>
            </a:pPr>
            <a:r>
              <a:rPr lang="cs-CZ" dirty="0"/>
              <a:t>Po ukončení životnosti výrobku je nutno tyto komponenty zlikvidovat prostřednictvím k tomu určených sběrných sítí.</a:t>
            </a:r>
          </a:p>
          <a:p>
            <a:endParaRPr lang="cs-CZ" dirty="0"/>
          </a:p>
        </p:txBody>
      </p:sp>
    </p:spTree>
    <p:extLst>
      <p:ext uri="{BB962C8B-B14F-4D97-AF65-F5344CB8AC3E}">
        <p14:creationId xmlns:p14="http://schemas.microsoft.com/office/powerpoint/2010/main" val="22971180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Odpady jako zdroj druhotných surovin</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cs-CZ" dirty="0"/>
              <a:t>V moderním surovinovém hospodářství jsou odpady a vedlejší produkty součástí surovinové základny. </a:t>
            </a:r>
          </a:p>
          <a:p>
            <a:pPr>
              <a:buNone/>
            </a:pPr>
            <a:endParaRPr lang="cs-CZ" dirty="0"/>
          </a:p>
          <a:p>
            <a:pPr>
              <a:buNone/>
            </a:pPr>
            <a:r>
              <a:rPr lang="cs-CZ" dirty="0"/>
              <a:t>Tyto druhotné zdroje surovin jsou zdroje </a:t>
            </a:r>
            <a:r>
              <a:rPr lang="cs-CZ" b="1" dirty="0"/>
              <a:t>dynamické</a:t>
            </a:r>
            <a:r>
              <a:rPr lang="cs-CZ" dirty="0"/>
              <a:t>, jsou v neustálém pohybu v reprodukčních procesech výroby, užívání, vyřazování s následným sběrem a návaznou recyklací či alternativní likvidací odpadů.</a:t>
            </a:r>
          </a:p>
          <a:p>
            <a:pPr>
              <a:buNone/>
            </a:pPr>
            <a:r>
              <a:rPr lang="cs-CZ" b="1" dirty="0"/>
              <a:t>Recycling</a:t>
            </a:r>
            <a:r>
              <a:rPr lang="cs-CZ" dirty="0"/>
              <a:t> (recyklace) je mezinárodně užívaný termín pro proces využívání odpadů jako suroviny zpětným zhodnocovacím oběhem. </a:t>
            </a:r>
          </a:p>
        </p:txBody>
      </p:sp>
    </p:spTree>
    <p:extLst>
      <p:ext uri="{BB962C8B-B14F-4D97-AF65-F5344CB8AC3E}">
        <p14:creationId xmlns:p14="http://schemas.microsoft.com/office/powerpoint/2010/main" val="422005511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Recyklace</a:t>
            </a:r>
            <a:endParaRPr lang="cs-CZ" dirty="0"/>
          </a:p>
        </p:txBody>
      </p:sp>
      <p:sp>
        <p:nvSpPr>
          <p:cNvPr id="3" name="Zástupný symbol pro obsah 2"/>
          <p:cNvSpPr>
            <a:spLocks noGrp="1"/>
          </p:cNvSpPr>
          <p:nvPr>
            <p:ph idx="1"/>
          </p:nvPr>
        </p:nvSpPr>
        <p:spPr/>
        <p:txBody>
          <a:bodyPr/>
          <a:lstStyle/>
          <a:p>
            <a:r>
              <a:rPr lang="cs-CZ" dirty="0"/>
              <a:t>proces nakládání s odpadem, který vede k jeho dalšímu materiálovému využití.</a:t>
            </a:r>
          </a:p>
          <a:p>
            <a:r>
              <a:rPr lang="cs-CZ" dirty="0"/>
              <a:t>opětovné cyklické využití odpadů a jejich vlastností jako druhotné suroviny ve výrobním procesu</a:t>
            </a:r>
          </a:p>
          <a:p>
            <a:endParaRPr lang="cs-CZ" dirty="0"/>
          </a:p>
        </p:txBody>
      </p:sp>
    </p:spTree>
    <p:extLst>
      <p:ext uri="{BB962C8B-B14F-4D97-AF65-F5344CB8AC3E}">
        <p14:creationId xmlns:p14="http://schemas.microsoft.com/office/powerpoint/2010/main" val="3769800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a:t>Důvodem recyklace je: </a:t>
            </a:r>
          </a:p>
        </p:txBody>
      </p:sp>
      <p:sp>
        <p:nvSpPr>
          <p:cNvPr id="2" name="Zástupný symbol pro obsah 1"/>
          <p:cNvSpPr>
            <a:spLocks noGrp="1"/>
          </p:cNvSpPr>
          <p:nvPr>
            <p:ph idx="1"/>
          </p:nvPr>
        </p:nvSpPr>
        <p:spPr/>
        <p:txBody>
          <a:bodyPr>
            <a:normAutofit/>
          </a:bodyPr>
          <a:lstStyle/>
          <a:p>
            <a:pPr lvl="0"/>
            <a:r>
              <a:rPr lang="cs-CZ" dirty="0"/>
              <a:t>růst průmyslové výroby,</a:t>
            </a:r>
          </a:p>
          <a:p>
            <a:pPr lvl="0"/>
            <a:r>
              <a:rPr lang="cs-CZ" dirty="0"/>
              <a:t>zvýšená spotřeba surovin,</a:t>
            </a:r>
          </a:p>
          <a:p>
            <a:pPr lvl="0"/>
            <a:r>
              <a:rPr lang="cs-CZ" dirty="0"/>
              <a:t>ochrana životního prostředí.</a:t>
            </a:r>
          </a:p>
          <a:p>
            <a:pPr>
              <a:buNone/>
            </a:pPr>
            <a:endParaRPr lang="cs-CZ" dirty="0"/>
          </a:p>
        </p:txBody>
      </p:sp>
    </p:spTree>
    <p:extLst>
      <p:ext uri="{BB962C8B-B14F-4D97-AF65-F5344CB8AC3E}">
        <p14:creationId xmlns:p14="http://schemas.microsoft.com/office/powerpoint/2010/main" val="136572632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690</TotalTime>
  <Words>5707</Words>
  <Application>Microsoft Office PowerPoint</Application>
  <PresentationFormat>Předvádění na obrazovce (4:3)</PresentationFormat>
  <Paragraphs>376</Paragraphs>
  <Slides>54</Slides>
  <Notes>51</Notes>
  <HiddenSlides>0</HiddenSlides>
  <MMClips>0</MMClips>
  <ScaleCrop>false</ScaleCrop>
  <HeadingPairs>
    <vt:vector size="6" baseType="variant">
      <vt:variant>
        <vt:lpstr>Použitá písma</vt:lpstr>
      </vt:variant>
      <vt:variant>
        <vt:i4>2</vt:i4>
      </vt:variant>
      <vt:variant>
        <vt:lpstr>Motiv</vt:lpstr>
      </vt:variant>
      <vt:variant>
        <vt:i4>2</vt:i4>
      </vt:variant>
      <vt:variant>
        <vt:lpstr>Nadpisy snímků</vt:lpstr>
      </vt:variant>
      <vt:variant>
        <vt:i4>54</vt:i4>
      </vt:variant>
    </vt:vector>
  </HeadingPairs>
  <TitlesOfParts>
    <vt:vector size="58" baseType="lpstr">
      <vt:lpstr>Arial</vt:lpstr>
      <vt:lpstr>Calibri</vt:lpstr>
      <vt:lpstr>Office Theme</vt:lpstr>
      <vt:lpstr>1_Office Theme</vt:lpstr>
      <vt:lpstr>Logistický management</vt:lpstr>
      <vt:lpstr>Odpadové hospodářství (2/2)</vt:lpstr>
      <vt:lpstr>Odpady jako složka životního prostředí</vt:lpstr>
      <vt:lpstr>Způsoby nakládání s odpady:</vt:lpstr>
      <vt:lpstr>Prezentace aplikace PowerPoint</vt:lpstr>
      <vt:lpstr>Odpady jako složka životního prostředí</vt:lpstr>
      <vt:lpstr>Odpady jako zdroj druhotných surovin</vt:lpstr>
      <vt:lpstr>Recyklace</vt:lpstr>
      <vt:lpstr>Důvodem recyklace je: </vt:lpstr>
      <vt:lpstr>Druhotná surovina</vt:lpstr>
      <vt:lpstr>Odpady jako zdroj druhotných surovin</vt:lpstr>
      <vt:lpstr>Prezentace aplikace PowerPoint</vt:lpstr>
      <vt:lpstr>staré nebo sběrné suroviny</vt:lpstr>
      <vt:lpstr>Prezentace aplikace PowerPoint</vt:lpstr>
      <vt:lpstr>průmyslové odpady</vt:lpstr>
      <vt:lpstr>Prezentace aplikace PowerPoint</vt:lpstr>
      <vt:lpstr>vedlejší produkty z výroby nebo úpravy surovin</vt:lpstr>
      <vt:lpstr>Prezentace aplikace PowerPoint</vt:lpstr>
      <vt:lpstr>Podniková ekologie a logistika</vt:lpstr>
      <vt:lpstr>Oborová certifikace</vt:lpstr>
      <vt:lpstr>Prezentace aplikace PowerPoint</vt:lpstr>
      <vt:lpstr>Prezentace aplikace PowerPoint</vt:lpstr>
      <vt:lpstr>Doprava a dopravní technologie</vt:lpstr>
      <vt:lpstr>Doprava, přeprava- definice</vt:lpstr>
      <vt:lpstr>Efektivnost dopravy</vt:lpstr>
      <vt:lpstr>Efektivnost dopravy</vt:lpstr>
      <vt:lpstr>Logistický podnik</vt:lpstr>
      <vt:lpstr>Prezentace aplikace PowerPoint</vt:lpstr>
      <vt:lpstr>1PL (first – part logistics) </vt:lpstr>
      <vt:lpstr>2PL (Second Party Logistics)</vt:lpstr>
      <vt:lpstr>3PL (Third Party Logistics )</vt:lpstr>
      <vt:lpstr>4PL (Fourth Party Logistics)</vt:lpstr>
      <vt:lpstr>5PL (Fifth Party Logistics)</vt:lpstr>
      <vt:lpstr>LLP- Lead Logistics Provider</vt:lpstr>
      <vt:lpstr>Druhy dopravy</vt:lpstr>
      <vt:lpstr>Silniční doprava</vt:lpstr>
      <vt:lpstr>Silniční doprava</vt:lpstr>
      <vt:lpstr>Silniční doprava</vt:lpstr>
      <vt:lpstr>Železniční doprava</vt:lpstr>
      <vt:lpstr>Kombinovaná (intermodální) doprava</vt:lpstr>
      <vt:lpstr>Letecká doprava</vt:lpstr>
      <vt:lpstr>Lodní doprava</vt:lpstr>
      <vt:lpstr>Lodní doprava</vt:lpstr>
      <vt:lpstr>Potrubní doprava</vt:lpstr>
      <vt:lpstr>Dopravní technologie</vt:lpstr>
      <vt:lpstr>Aktuální trendy v technologii dopravy</vt:lpstr>
      <vt:lpstr>Prezentace aplikace PowerPoint</vt:lpstr>
      <vt:lpstr>Hub-and-Spoke</vt:lpstr>
      <vt:lpstr>Hub-and-Spoke</vt:lpstr>
      <vt:lpstr>Cross-Docking</vt:lpstr>
      <vt:lpstr> CROSS-DOCKING </vt:lpstr>
      <vt:lpstr> CROSS-DOCKING </vt:lpstr>
      <vt:lpstr>Technologie z domu do domu</vt:lpstr>
      <vt:lpstr>Last mile delivery</vt:lpstr>
    </vt:vector>
  </TitlesOfParts>
  <Company>TESCOSW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khitilovae</dc:creator>
  <cp:lastModifiedBy>Hart Martin</cp:lastModifiedBy>
  <cp:revision>24</cp:revision>
  <cp:lastPrinted>2019-10-21T06:36:33Z</cp:lastPrinted>
  <dcterms:created xsi:type="dcterms:W3CDTF">2013-03-21T09:29:25Z</dcterms:created>
  <dcterms:modified xsi:type="dcterms:W3CDTF">2024-11-29T13:13:30Z</dcterms:modified>
</cp:coreProperties>
</file>