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7.xml" ContentType="application/vnd.openxmlformats-officedocument.themeOverride+xml"/>
  <Override PartName="/ppt/notesSlides/notesSlide41.xml" ContentType="application/vnd.openxmlformats-officedocument.presentationml.notesSlide+xml"/>
  <Override PartName="/ppt/theme/themeOverride18.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9.xml" ContentType="application/vnd.openxmlformats-officedocument.themeOverride+xml"/>
  <Override PartName="/ppt/notesSlides/notesSlide44.xml" ContentType="application/vnd.openxmlformats-officedocument.presentationml.notesSlide+xml"/>
  <Override PartName="/ppt/theme/themeOverride20.xml" ContentType="application/vnd.openxmlformats-officedocument.themeOverride+xml"/>
  <Override PartName="/ppt/notesSlides/notesSlide45.xml" ContentType="application/vnd.openxmlformats-officedocument.presentationml.notesSlide+xml"/>
  <Override PartName="/ppt/theme/themeOverride2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22.xml" ContentType="application/vnd.openxmlformats-officedocument.themeOverride+xml"/>
  <Override PartName="/ppt/notesSlides/notesSlide48.xml" ContentType="application/vnd.openxmlformats-officedocument.presentationml.notesSlide+xml"/>
  <Override PartName="/ppt/theme/themeOverride23.xml" ContentType="application/vnd.openxmlformats-officedocument.themeOverride+xml"/>
  <Override PartName="/ppt/notesSlides/notesSlide49.xml" ContentType="application/vnd.openxmlformats-officedocument.presentationml.notesSlide+xml"/>
  <Override PartName="/ppt/theme/themeOverride24.xml" ContentType="application/vnd.openxmlformats-officedocument.themeOverride+xml"/>
  <Override PartName="/ppt/notesSlides/notesSlide50.xml" ContentType="application/vnd.openxmlformats-officedocument.presentationml.notesSlide+xml"/>
  <Override PartName="/ppt/theme/themeOverride25.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6.xml" ContentType="application/vnd.openxmlformats-officedocument.themeOverride+xml"/>
  <Override PartName="/ppt/notesSlides/notesSlide53.xml" ContentType="application/vnd.openxmlformats-officedocument.presentationml.notesSlide+xml"/>
  <Override PartName="/ppt/theme/themeOverride27.xml" ContentType="application/vnd.openxmlformats-officedocument.themeOverride+xml"/>
  <Override PartName="/ppt/notesSlides/notesSlide54.xml" ContentType="application/vnd.openxmlformats-officedocument.presentationml.notesSlide+xml"/>
  <Override PartName="/ppt/theme/themeOverride28.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29.xml" ContentType="application/vnd.openxmlformats-officedocument.themeOverride+xml"/>
  <Override PartName="/ppt/notesSlides/notesSlide58.xml" ContentType="application/vnd.openxmlformats-officedocument.presentationml.notesSlide+xml"/>
  <Override PartName="/ppt/theme/themeOverride30.xml" ContentType="application/vnd.openxmlformats-officedocument.themeOverride+xml"/>
  <Override PartName="/ppt/notesSlides/notesSlide59.xml" ContentType="application/vnd.openxmlformats-officedocument.presentationml.notesSlide+xml"/>
  <Override PartName="/ppt/theme/themeOverride31.xml" ContentType="application/vnd.openxmlformats-officedocument.themeOverride+xml"/>
  <Override PartName="/ppt/notesSlides/notesSlide60.xml" ContentType="application/vnd.openxmlformats-officedocument.presentationml.notesSlide+xml"/>
  <Override PartName="/ppt/theme/themeOverride32.xml" ContentType="application/vnd.openxmlformats-officedocument.themeOverride+xml"/>
  <Override PartName="/ppt/notesSlides/notesSlide61.xml" ContentType="application/vnd.openxmlformats-officedocument.presentationml.notesSlide+xml"/>
  <Override PartName="/ppt/theme/themeOverride33.xml" ContentType="application/vnd.openxmlformats-officedocument.themeOverride+xml"/>
  <Override PartName="/ppt/notesSlides/notesSlide62.xml" ContentType="application/vnd.openxmlformats-officedocument.presentationml.notesSlide+xml"/>
  <Override PartName="/ppt/theme/themeOverride34.xml" ContentType="application/vnd.openxmlformats-officedocument.themeOverride+xml"/>
  <Override PartName="/ppt/notesSlides/notesSlide63.xml" ContentType="application/vnd.openxmlformats-officedocument.presentationml.notesSlide+xml"/>
  <Override PartName="/ppt/theme/themeOverride35.xml" ContentType="application/vnd.openxmlformats-officedocument.themeOverride+xml"/>
  <Override PartName="/ppt/notesSlides/notesSlide64.xml" ContentType="application/vnd.openxmlformats-officedocument.presentationml.notesSlide+xml"/>
  <Override PartName="/ppt/theme/themeOverride36.xml" ContentType="application/vnd.openxmlformats-officedocument.themeOverride+xml"/>
  <Override PartName="/ppt/notesSlides/notesSlide65.xml" ContentType="application/vnd.openxmlformats-officedocument.presentationml.notesSlide+xml"/>
  <Override PartName="/ppt/theme/themeOverride37.xml" ContentType="application/vnd.openxmlformats-officedocument.themeOverride+xml"/>
  <Override PartName="/ppt/notesSlides/notesSlide66.xml" ContentType="application/vnd.openxmlformats-officedocument.presentationml.notesSlide+xml"/>
  <Override PartName="/ppt/theme/themeOverride38.xml" ContentType="application/vnd.openxmlformats-officedocument.themeOverride+xml"/>
  <Override PartName="/ppt/notesSlides/notesSlide67.xml" ContentType="application/vnd.openxmlformats-officedocument.presentationml.notesSlide+xml"/>
  <Override PartName="/ppt/theme/themeOverride39.xml" ContentType="application/vnd.openxmlformats-officedocument.themeOverride+xml"/>
  <Override PartName="/ppt/notesSlides/notesSlide68.xml" ContentType="application/vnd.openxmlformats-officedocument.presentationml.notesSlide+xml"/>
  <Override PartName="/ppt/theme/themeOverride40.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9" r:id="rId1"/>
    <p:sldMasterId id="2147483713" r:id="rId2"/>
  </p:sldMasterIdLst>
  <p:notesMasterIdLst>
    <p:notesMasterId r:id="rId98"/>
  </p:notesMasterIdLst>
  <p:sldIdLst>
    <p:sldId id="256" r:id="rId3"/>
    <p:sldId id="257" r:id="rId4"/>
    <p:sldId id="304" r:id="rId5"/>
    <p:sldId id="338" r:id="rId6"/>
    <p:sldId id="306" r:id="rId7"/>
    <p:sldId id="307" r:id="rId8"/>
    <p:sldId id="308" r:id="rId9"/>
    <p:sldId id="309" r:id="rId10"/>
    <p:sldId id="310" r:id="rId11"/>
    <p:sldId id="311" r:id="rId12"/>
    <p:sldId id="312" r:id="rId13"/>
    <p:sldId id="339" r:id="rId14"/>
    <p:sldId id="313" r:id="rId15"/>
    <p:sldId id="340" r:id="rId16"/>
    <p:sldId id="314" r:id="rId17"/>
    <p:sldId id="315" r:id="rId18"/>
    <p:sldId id="341" r:id="rId19"/>
    <p:sldId id="316" r:id="rId20"/>
    <p:sldId id="317" r:id="rId21"/>
    <p:sldId id="318" r:id="rId22"/>
    <p:sldId id="342" r:id="rId23"/>
    <p:sldId id="343" r:id="rId24"/>
    <p:sldId id="305" r:id="rId25"/>
    <p:sldId id="344" r:id="rId26"/>
    <p:sldId id="323"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267" r:id="rId47"/>
    <p:sldId id="268" r:id="rId48"/>
    <p:sldId id="364" r:id="rId49"/>
    <p:sldId id="321" r:id="rId50"/>
    <p:sldId id="365" r:id="rId51"/>
    <p:sldId id="272" r:id="rId52"/>
    <p:sldId id="366" r:id="rId53"/>
    <p:sldId id="273" r:id="rId54"/>
    <p:sldId id="275" r:id="rId55"/>
    <p:sldId id="322" r:id="rId56"/>
    <p:sldId id="280" r:id="rId57"/>
    <p:sldId id="282" r:id="rId58"/>
    <p:sldId id="303" r:id="rId59"/>
    <p:sldId id="283" r:id="rId60"/>
    <p:sldId id="324" r:id="rId61"/>
    <p:sldId id="284" r:id="rId62"/>
    <p:sldId id="285" r:id="rId63"/>
    <p:sldId id="286" r:id="rId64"/>
    <p:sldId id="319" r:id="rId65"/>
    <p:sldId id="320" r:id="rId66"/>
    <p:sldId id="367" r:id="rId67"/>
    <p:sldId id="368" r:id="rId68"/>
    <p:sldId id="369" r:id="rId69"/>
    <p:sldId id="290" r:id="rId70"/>
    <p:sldId id="291" r:id="rId71"/>
    <p:sldId id="292" r:id="rId72"/>
    <p:sldId id="370" r:id="rId73"/>
    <p:sldId id="293" r:id="rId74"/>
    <p:sldId id="294" r:id="rId75"/>
    <p:sldId id="295" r:id="rId76"/>
    <p:sldId id="296" r:id="rId77"/>
    <p:sldId id="297" r:id="rId78"/>
    <p:sldId id="298" r:id="rId79"/>
    <p:sldId id="299" r:id="rId80"/>
    <p:sldId id="300" r:id="rId81"/>
    <p:sldId id="301" r:id="rId82"/>
    <p:sldId id="325" r:id="rId83"/>
    <p:sldId id="326" r:id="rId84"/>
    <p:sldId id="327" r:id="rId85"/>
    <p:sldId id="328" r:id="rId86"/>
    <p:sldId id="329" r:id="rId87"/>
    <p:sldId id="330" r:id="rId88"/>
    <p:sldId id="371" r:id="rId89"/>
    <p:sldId id="331" r:id="rId90"/>
    <p:sldId id="332" r:id="rId91"/>
    <p:sldId id="333" r:id="rId92"/>
    <p:sldId id="334" r:id="rId93"/>
    <p:sldId id="372" r:id="rId94"/>
    <p:sldId id="335" r:id="rId95"/>
    <p:sldId id="336" r:id="rId96"/>
    <p:sldId id="337" r:id="rId97"/>
  </p:sldIdLst>
  <p:sldSz cx="9144000" cy="6858000" type="screen4x3"/>
  <p:notesSz cx="6797675" cy="9928225"/>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Lucida Sans Unicode"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Lucida Sans Unicode"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Lucida Sans Unicode"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Lucida Sans Unicode"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Lucida Sans Unicode" charset="0"/>
      </a:defRPr>
    </a:lvl5pPr>
    <a:lvl6pPr marL="2286000" algn="l" defTabSz="914400" rtl="0" eaLnBrk="1" latinLnBrk="0" hangingPunct="1">
      <a:defRPr kern="1200">
        <a:solidFill>
          <a:schemeClr val="tx1"/>
        </a:solidFill>
        <a:latin typeface="Arial" charset="0"/>
        <a:ea typeface="+mn-ea"/>
        <a:cs typeface="Lucida Sans Unicode" charset="0"/>
      </a:defRPr>
    </a:lvl6pPr>
    <a:lvl7pPr marL="2743200" algn="l" defTabSz="914400" rtl="0" eaLnBrk="1" latinLnBrk="0" hangingPunct="1">
      <a:defRPr kern="1200">
        <a:solidFill>
          <a:schemeClr val="tx1"/>
        </a:solidFill>
        <a:latin typeface="Arial" charset="0"/>
        <a:ea typeface="+mn-ea"/>
        <a:cs typeface="Lucida Sans Unicode" charset="0"/>
      </a:defRPr>
    </a:lvl7pPr>
    <a:lvl8pPr marL="3200400" algn="l" defTabSz="914400" rtl="0" eaLnBrk="1" latinLnBrk="0" hangingPunct="1">
      <a:defRPr kern="1200">
        <a:solidFill>
          <a:schemeClr val="tx1"/>
        </a:solidFill>
        <a:latin typeface="Arial" charset="0"/>
        <a:ea typeface="+mn-ea"/>
        <a:cs typeface="Lucida Sans Unicode" charset="0"/>
      </a:defRPr>
    </a:lvl8pPr>
    <a:lvl9pPr marL="3657600" algn="l" defTabSz="914400" rtl="0" eaLnBrk="1" latinLnBrk="0" hangingPunct="1">
      <a:defRPr kern="1200">
        <a:solidFill>
          <a:schemeClr val="tx1"/>
        </a:solidFill>
        <a:latin typeface="Arial" charset="0"/>
        <a:ea typeface="+mn-ea"/>
        <a:cs typeface="Lucida Sans Unicode"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4">
          <p15:clr>
            <a:srgbClr val="A4A3A4"/>
          </p15:clr>
        </p15:guide>
        <p15:guide id="2" pos="19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79" autoAdjust="0"/>
  </p:normalViewPr>
  <p:slideViewPr>
    <p:cSldViewPr>
      <p:cViewPr varScale="1">
        <p:scale>
          <a:sx n="111" d="100"/>
          <a:sy n="111" d="100"/>
        </p:scale>
        <p:origin x="1614" y="10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674"/>
        <p:guide pos="19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noChangeArrowheads="1"/>
          </p:cNvSpPr>
          <p:nvPr>
            <p:ph type="sldImg"/>
          </p:nvPr>
        </p:nvSpPr>
        <p:spPr bwMode="auto">
          <a:xfrm>
            <a:off x="917575" y="754063"/>
            <a:ext cx="4959350" cy="3721100"/>
          </a:xfrm>
          <a:prstGeom prst="rect">
            <a:avLst/>
          </a:prstGeom>
          <a:noFill/>
          <a:ln w="9525">
            <a:noFill/>
            <a:round/>
            <a:headEnd/>
            <a:tailEnd/>
          </a:ln>
          <a:effectLst/>
        </p:spPr>
      </p:sp>
      <p:sp>
        <p:nvSpPr>
          <p:cNvPr id="3074" name="Rectangle 2"/>
          <p:cNvSpPr>
            <a:spLocks noGrp="1" noChangeArrowheads="1"/>
          </p:cNvSpPr>
          <p:nvPr>
            <p:ph type="body"/>
          </p:nvPr>
        </p:nvSpPr>
        <p:spPr bwMode="auto">
          <a:xfrm>
            <a:off x="679482" y="4715724"/>
            <a:ext cx="5437284" cy="446659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cs-CZ"/>
          </a:p>
        </p:txBody>
      </p:sp>
      <p:sp>
        <p:nvSpPr>
          <p:cNvPr id="3075" name="Rectangle 3"/>
          <p:cNvSpPr>
            <a:spLocks noGrp="1" noChangeArrowheads="1"/>
          </p:cNvSpPr>
          <p:nvPr>
            <p:ph type="hdr"/>
          </p:nvPr>
        </p:nvSpPr>
        <p:spPr bwMode="auto">
          <a:xfrm>
            <a:off x="1" y="0"/>
            <a:ext cx="2949180" cy="495306"/>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tabLst>
                <a:tab pos="663382" algn="l"/>
                <a:tab pos="1326764" algn="l"/>
                <a:tab pos="1990146" algn="l"/>
                <a:tab pos="2653528" algn="l"/>
              </a:tabLst>
              <a:defRPr sz="1300">
                <a:solidFill>
                  <a:srgbClr val="000000"/>
                </a:solidFill>
                <a:latin typeface="Times New Roman" pitchFamily="16" charset="0"/>
              </a:defRPr>
            </a:lvl1pPr>
          </a:lstStyle>
          <a:p>
            <a:endParaRPr lang="cs-CZ"/>
          </a:p>
        </p:txBody>
      </p:sp>
      <p:sp>
        <p:nvSpPr>
          <p:cNvPr id="3076" name="Rectangle 4"/>
          <p:cNvSpPr>
            <a:spLocks noGrp="1" noChangeArrowheads="1"/>
          </p:cNvSpPr>
          <p:nvPr>
            <p:ph type="dt"/>
          </p:nvPr>
        </p:nvSpPr>
        <p:spPr bwMode="auto">
          <a:xfrm>
            <a:off x="3847068" y="0"/>
            <a:ext cx="2949180" cy="495306"/>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tabLst>
                <a:tab pos="663382" algn="l"/>
                <a:tab pos="1326764" algn="l"/>
                <a:tab pos="1990146" algn="l"/>
                <a:tab pos="2653528" algn="l"/>
              </a:tabLst>
              <a:defRPr sz="1300">
                <a:solidFill>
                  <a:srgbClr val="000000"/>
                </a:solidFill>
                <a:latin typeface="Times New Roman" pitchFamily="16" charset="0"/>
              </a:defRPr>
            </a:lvl1pPr>
          </a:lstStyle>
          <a:p>
            <a:endParaRPr lang="cs-CZ"/>
          </a:p>
        </p:txBody>
      </p:sp>
      <p:sp>
        <p:nvSpPr>
          <p:cNvPr id="3077" name="Rectangle 5"/>
          <p:cNvSpPr>
            <a:spLocks noGrp="1" noChangeArrowheads="1"/>
          </p:cNvSpPr>
          <p:nvPr>
            <p:ph type="ftr"/>
          </p:nvPr>
        </p:nvSpPr>
        <p:spPr bwMode="auto">
          <a:xfrm>
            <a:off x="1" y="9431445"/>
            <a:ext cx="2949180" cy="495306"/>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5000"/>
              </a:lnSpc>
              <a:tabLst>
                <a:tab pos="663382" algn="l"/>
                <a:tab pos="1326764" algn="l"/>
                <a:tab pos="1990146" algn="l"/>
                <a:tab pos="2653528" algn="l"/>
              </a:tabLst>
              <a:defRPr sz="1300">
                <a:solidFill>
                  <a:srgbClr val="000000"/>
                </a:solidFill>
                <a:latin typeface="Times New Roman" pitchFamily="16" charset="0"/>
              </a:defRPr>
            </a:lvl1pPr>
          </a:lstStyle>
          <a:p>
            <a:endParaRPr lang="cs-CZ"/>
          </a:p>
        </p:txBody>
      </p:sp>
      <p:sp>
        <p:nvSpPr>
          <p:cNvPr id="3078" name="Rectangle 6"/>
          <p:cNvSpPr>
            <a:spLocks noGrp="1" noChangeArrowheads="1"/>
          </p:cNvSpPr>
          <p:nvPr>
            <p:ph type="sldNum"/>
          </p:nvPr>
        </p:nvSpPr>
        <p:spPr bwMode="auto">
          <a:xfrm>
            <a:off x="3847068" y="9431445"/>
            <a:ext cx="2949180" cy="495306"/>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5000"/>
              </a:lnSpc>
              <a:tabLst>
                <a:tab pos="663382" algn="l"/>
                <a:tab pos="1326764" algn="l"/>
                <a:tab pos="1990146" algn="l"/>
                <a:tab pos="2653528" algn="l"/>
              </a:tabLst>
              <a:defRPr sz="1300">
                <a:solidFill>
                  <a:srgbClr val="000000"/>
                </a:solidFill>
                <a:latin typeface="Times New Roman" pitchFamily="16" charset="0"/>
              </a:defRPr>
            </a:lvl1pPr>
          </a:lstStyle>
          <a:p>
            <a:fld id="{5F6DAA06-818D-463C-9F86-32176F9E6CAC}" type="slidenum">
              <a:rPr lang="cs-CZ"/>
              <a:pPr/>
              <a:t>‹#›</a:t>
            </a:fld>
            <a:endParaRPr lang="cs-CZ"/>
          </a:p>
        </p:txBody>
      </p:sp>
    </p:spTree>
    <p:extLst>
      <p:ext uri="{BB962C8B-B14F-4D97-AF65-F5344CB8AC3E}">
        <p14:creationId xmlns:p14="http://schemas.microsoft.com/office/powerpoint/2010/main" val="2795717571"/>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05160F8-F923-498A-A208-FBFBCDC789BE}" type="slidenum">
              <a:rPr lang="cs-CZ"/>
              <a:pPr/>
              <a:t>1</a:t>
            </a:fld>
            <a:endParaRPr lang="cs-CZ"/>
          </a:p>
        </p:txBody>
      </p:sp>
      <p:sp>
        <p:nvSpPr>
          <p:cNvPr id="5222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52226"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411705">
              <a:defRPr/>
            </a:pPr>
            <a:r>
              <a:rPr lang="cs-CZ" sz="1100" b="1" dirty="0"/>
              <a:t>Dopravní prostředky zabezpečují v logistických systémech přemístění (přepravu)  zboží  na větší vzdálenosti </a:t>
            </a:r>
            <a:endParaRPr lang="cs-CZ" sz="1100" dirty="0"/>
          </a:p>
          <a:p>
            <a:r>
              <a:rPr lang="cs-CZ" sz="1100" b="1" dirty="0"/>
              <a:t> </a:t>
            </a:r>
            <a:endParaRPr lang="cs-CZ" sz="1100" dirty="0"/>
          </a:p>
          <a:p>
            <a:r>
              <a:rPr lang="cs-CZ" sz="1100" b="1" u="sng" dirty="0"/>
              <a:t>Plavidla</a:t>
            </a:r>
            <a:endParaRPr lang="cs-CZ" sz="1100" dirty="0"/>
          </a:p>
          <a:p>
            <a:r>
              <a:rPr lang="cs-CZ" sz="1100" b="1" dirty="0"/>
              <a:t>Ve vnitrozemské vodní dopravě se používají pro přepravu tato plavidla:</a:t>
            </a:r>
          </a:p>
          <a:p>
            <a:pPr lvl="0"/>
            <a:r>
              <a:rPr lang="cs-CZ" sz="1100" b="1" dirty="0"/>
              <a:t>motorové nákladní lodě(jsou rychlejší a operativnější),</a:t>
            </a:r>
          </a:p>
          <a:p>
            <a:pPr lvl="0"/>
            <a:r>
              <a:rPr lang="cs-CZ" sz="1100" b="1" dirty="0"/>
              <a:t>vlečné čluny (spíše v minulosti),</a:t>
            </a:r>
          </a:p>
          <a:p>
            <a:pPr lvl="0"/>
            <a:r>
              <a:rPr lang="cs-CZ" sz="1100" b="1" dirty="0"/>
              <a:t>tlačné čluny( spojené na velkých řekách do větších soulodí), </a:t>
            </a:r>
          </a:p>
          <a:p>
            <a:pPr lvl="0"/>
            <a:r>
              <a:rPr lang="cs-CZ" sz="1100" b="1" dirty="0"/>
              <a:t>plovoucí kontejnery - bárky </a:t>
            </a:r>
          </a:p>
          <a:p>
            <a:pPr lvl="0"/>
            <a:r>
              <a:rPr lang="cs-CZ" sz="1100" b="1" dirty="0"/>
              <a:t>říčně námořní lodě na větších tocích  a</a:t>
            </a:r>
          </a:p>
          <a:p>
            <a:pPr lvl="0"/>
            <a:r>
              <a:rPr lang="cs-CZ" sz="1100" b="1" dirty="0"/>
              <a:t>různé speciální lodě (cisternové, plovoucí jeřáby, sací bagry apod. )</a:t>
            </a:r>
          </a:p>
          <a:p>
            <a:r>
              <a:rPr lang="cs-CZ" sz="1100" b="1" u="sng" dirty="0"/>
              <a:t>V námořní dopravě se používají lodě:</a:t>
            </a:r>
            <a:endParaRPr lang="cs-CZ" sz="1100" dirty="0"/>
          </a:p>
          <a:p>
            <a:pPr lvl="0"/>
            <a:r>
              <a:rPr lang="cs-CZ" sz="1100" b="1" dirty="0"/>
              <a:t>konvenční                            -  kabotážní </a:t>
            </a:r>
          </a:p>
          <a:p>
            <a:r>
              <a:rPr lang="cs-CZ" sz="1100" dirty="0"/>
              <a:t>kontejnerové </a:t>
            </a:r>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11</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None/>
            </a:pPr>
            <a:endParaRPr lang="cs-CZ" sz="1100" dirty="0"/>
          </a:p>
          <a:p>
            <a:pPr>
              <a:buNone/>
            </a:pPr>
            <a:r>
              <a:rPr lang="cs-CZ" sz="1100" dirty="0"/>
              <a:t>Ke zvýšení kapacity i jejího využití se v silniční dopravě  proto používají automobilové soupravy tvořené:  </a:t>
            </a:r>
          </a:p>
          <a:p>
            <a:r>
              <a:rPr lang="cs-CZ" sz="1100" dirty="0"/>
              <a:t>klasickými automobily  a přívěsy (mohou být i dva) a</a:t>
            </a:r>
          </a:p>
          <a:p>
            <a:r>
              <a:rPr lang="cs-CZ" sz="1100" dirty="0"/>
              <a:t>tahače a návěsy.</a:t>
            </a:r>
          </a:p>
          <a:p>
            <a:pPr>
              <a:buNone/>
            </a:pPr>
            <a:endParaRPr lang="cs-CZ" sz="1100" dirty="0"/>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13</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idx="10"/>
          </p:nvPr>
        </p:nvSpPr>
        <p:spPr/>
        <p:txBody>
          <a:bodyPr/>
          <a:lstStyle/>
          <a:p>
            <a:fld id="{5F6DAA06-818D-463C-9F86-32176F9E6CAC}" type="slidenum">
              <a:rPr lang="cs-CZ" smtClean="0"/>
              <a:pPr/>
              <a:t>15</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411705">
              <a:defRPr/>
            </a:pPr>
            <a:r>
              <a:rPr lang="cs-CZ" sz="1100" b="1" dirty="0"/>
              <a:t>Vozový park nákladních železničních vozů je velmi různorodý </a:t>
            </a:r>
          </a:p>
          <a:p>
            <a:r>
              <a:rPr lang="cs-CZ" sz="1100" b="1" dirty="0"/>
              <a:t>Pro přepravu kontejnerů se používají plošinové vozy, nově pak vozy, které místo plošiny mají pouze ocelový rám ( rámové vozy), nebo páteřové uspořádání. </a:t>
            </a:r>
            <a:endParaRPr lang="cs-CZ" sz="1100" dirty="0"/>
          </a:p>
          <a:p>
            <a:endParaRPr lang="cs-CZ" dirty="0"/>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16</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lvl="0"/>
            <a:r>
              <a:rPr lang="cs-CZ" sz="1100" b="1" dirty="0"/>
              <a:t>motorové nákladní lodě(jsou rychlejší a operativnější),</a:t>
            </a:r>
          </a:p>
          <a:p>
            <a:pPr lvl="0"/>
            <a:r>
              <a:rPr lang="cs-CZ" sz="1100" b="1" dirty="0"/>
              <a:t>vlečné čluny (spíše v minulosti),</a:t>
            </a:r>
          </a:p>
          <a:p>
            <a:pPr lvl="0"/>
            <a:r>
              <a:rPr lang="cs-CZ" sz="1100" b="1" dirty="0"/>
              <a:t>tlačné čluny( spojené na velkých řekách do větších soulodí), </a:t>
            </a:r>
          </a:p>
          <a:p>
            <a:pPr lvl="0"/>
            <a:r>
              <a:rPr lang="cs-CZ" sz="1100" b="1" dirty="0"/>
              <a:t>plovoucí kontejnery - bárky </a:t>
            </a:r>
          </a:p>
          <a:p>
            <a:pPr lvl="0"/>
            <a:r>
              <a:rPr lang="cs-CZ" sz="1100" b="1" dirty="0"/>
              <a:t>říčně námořní lodě na větších tocích  a</a:t>
            </a:r>
          </a:p>
          <a:p>
            <a:pPr lvl="0"/>
            <a:r>
              <a:rPr lang="cs-CZ" sz="1100" b="1" dirty="0"/>
              <a:t>různé speciální lodě (cisternové, plovoucí jeřáby, sací bagry apod. )</a:t>
            </a: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18</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idx="10"/>
          </p:nvPr>
        </p:nvSpPr>
        <p:spPr/>
        <p:txBody>
          <a:bodyPr/>
          <a:lstStyle/>
          <a:p>
            <a:fld id="{5F6DAA06-818D-463C-9F86-32176F9E6CAC}" type="slidenum">
              <a:rPr lang="cs-CZ" smtClean="0"/>
              <a:pPr/>
              <a:t>19</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a:t>prostředky  pro získávání (označování, sledování, automatickou identifikaci) i zpracování informací </a:t>
            </a:r>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20</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Zástupný symbol pro obrázek snímku 1">
            <a:extLst>
              <a:ext uri="{FF2B5EF4-FFF2-40B4-BE49-F238E27FC236}">
                <a16:creationId xmlns:a16="http://schemas.microsoft.com/office/drawing/2014/main" id="{D99DBA1B-15B8-F48A-57FE-5E7B9866C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Zástupný symbol pro poznámky 2">
            <a:extLst>
              <a:ext uri="{FF2B5EF4-FFF2-40B4-BE49-F238E27FC236}">
                <a16:creationId xmlns:a16="http://schemas.microsoft.com/office/drawing/2014/main" id="{A1BF721A-13CF-9FCA-053D-2623D568DC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2036" name="Zástupný symbol pro číslo snímku 3">
            <a:extLst>
              <a:ext uri="{FF2B5EF4-FFF2-40B4-BE49-F238E27FC236}">
                <a16:creationId xmlns:a16="http://schemas.microsoft.com/office/drawing/2014/main" id="{15A1BD0C-4004-7AF9-9986-92BED6B27B0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6D225A-3220-4276-AB99-33584035FEF8}" type="slidenum">
              <a:rPr lang="cs-CZ" altLang="cs-CZ">
                <a:latin typeface="Calibri" panose="020F0502020204030204" pitchFamily="34" charset="0"/>
              </a:rPr>
              <a:pPr eaLnBrk="1" hangingPunct="1"/>
              <a:t>21</a:t>
            </a:fld>
            <a:endParaRPr lang="cs-CZ" altLang="cs-CZ">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Zástupný symbol pro obrázek snímku 1">
            <a:extLst>
              <a:ext uri="{FF2B5EF4-FFF2-40B4-BE49-F238E27FC236}">
                <a16:creationId xmlns:a16="http://schemas.microsoft.com/office/drawing/2014/main" id="{69A212A8-A371-4764-21A6-0E07611FFA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Zástupný symbol pro poznámky 2">
            <a:extLst>
              <a:ext uri="{FF2B5EF4-FFF2-40B4-BE49-F238E27FC236}">
                <a16:creationId xmlns:a16="http://schemas.microsoft.com/office/drawing/2014/main" id="{40B4FB83-D262-6F90-07AE-B5F81CB279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3060" name="Zástupný symbol pro číslo snímku 3">
            <a:extLst>
              <a:ext uri="{FF2B5EF4-FFF2-40B4-BE49-F238E27FC236}">
                <a16:creationId xmlns:a16="http://schemas.microsoft.com/office/drawing/2014/main" id="{D3131ABC-B206-7DDA-160A-0937ED74D45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4483F66-EFC5-4F68-966D-C118E8ED57D0}" type="slidenum">
              <a:rPr lang="cs-CZ" altLang="cs-CZ">
                <a:latin typeface="Calibri" panose="020F0502020204030204" pitchFamily="34" charset="0"/>
              </a:rPr>
              <a:pPr eaLnBrk="1" hangingPunct="1"/>
              <a:t>22</a:t>
            </a:fld>
            <a:endParaRPr lang="cs-CZ" altLang="cs-CZ">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Zástupný symbol pro obrázek snímku 1">
            <a:extLst>
              <a:ext uri="{FF2B5EF4-FFF2-40B4-BE49-F238E27FC236}">
                <a16:creationId xmlns:a16="http://schemas.microsoft.com/office/drawing/2014/main" id="{1F4BAD7F-7D2F-2809-4482-1BE77C8192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Zástupný symbol pro poznámky 2">
            <a:extLst>
              <a:ext uri="{FF2B5EF4-FFF2-40B4-BE49-F238E27FC236}">
                <a16:creationId xmlns:a16="http://schemas.microsoft.com/office/drawing/2014/main" id="{E18CF1DE-A8DB-0362-E8E4-D4DA68CBB0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4084" name="Zástupný symbol pro číslo snímku 3">
            <a:extLst>
              <a:ext uri="{FF2B5EF4-FFF2-40B4-BE49-F238E27FC236}">
                <a16:creationId xmlns:a16="http://schemas.microsoft.com/office/drawing/2014/main" id="{62F61EFA-DEA5-4DC5-416D-231D3DE71C5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920888-AC0A-46AC-8F80-ACF35C43F7AA}" type="slidenum">
              <a:rPr lang="cs-CZ" altLang="cs-CZ">
                <a:latin typeface="Calibri" panose="020F0502020204030204" pitchFamily="34" charset="0"/>
              </a:rPr>
              <a:pPr eaLnBrk="1" hangingPunct="1"/>
              <a:t>23</a:t>
            </a:fld>
            <a:endParaRPr lang="cs-CZ" altLang="cs-CZ">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625112-0CBE-4028-982B-EA8BC3D275BF}" type="slidenum">
              <a:rPr lang="cs-CZ"/>
              <a:pPr/>
              <a:t>2</a:t>
            </a:fld>
            <a:endParaRPr lang="cs-CZ"/>
          </a:p>
        </p:txBody>
      </p:sp>
      <p:sp>
        <p:nvSpPr>
          <p:cNvPr id="5324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53250"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i="1" dirty="0"/>
              <a:t>balení, tvorbu a rozebírání manipulačních a přepravních jednotek, nakládku, překládku, vykládku, uskladňování, vyskladňování, rozdělování, kompletaci, kontrolu, sledování či identifikaci, ale i sběr, zpracování, přenos a uchování informací.</a:t>
            </a:r>
          </a:p>
          <a:p>
            <a:pPr marL="314234" indent="-312779" hangingPunct="1">
              <a:spcBef>
                <a:spcPts val="585"/>
              </a:spcBef>
              <a:spcAft>
                <a:spcPts val="1306"/>
              </a:spcAft>
              <a:buClrTx/>
              <a:buSzTx/>
              <a:tabLst>
                <a:tab pos="663382" algn="l"/>
                <a:tab pos="1326764" algn="l"/>
                <a:tab pos="1990146" algn="l"/>
                <a:tab pos="2653528" algn="l"/>
                <a:tab pos="3316910" algn="l"/>
                <a:tab pos="3980292" algn="l"/>
                <a:tab pos="4643674" algn="l"/>
                <a:tab pos="5307056" algn="l"/>
                <a:tab pos="5970438" algn="l"/>
                <a:tab pos="6633820" algn="l"/>
                <a:tab pos="7297202" algn="l"/>
              </a:tabLst>
            </a:pPr>
            <a:endParaRPr lang="cs-CZ" sz="1600" dirty="0">
              <a:latin typeface="Calibri" charset="0"/>
            </a:endParaRPr>
          </a:p>
          <a:p>
            <a:endParaRPr lang="cs-C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Zástupný symbol pro obrázek snímku 1">
            <a:extLst>
              <a:ext uri="{FF2B5EF4-FFF2-40B4-BE49-F238E27FC236}">
                <a16:creationId xmlns:a16="http://schemas.microsoft.com/office/drawing/2014/main" id="{62669728-5BF2-09D2-FD18-7568A0AD81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Zástupný symbol pro poznámky 2">
            <a:extLst>
              <a:ext uri="{FF2B5EF4-FFF2-40B4-BE49-F238E27FC236}">
                <a16:creationId xmlns:a16="http://schemas.microsoft.com/office/drawing/2014/main" id="{6396AB8C-3EDB-95A9-445C-9F748ADE6B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5108" name="Zástupný symbol pro číslo snímku 3">
            <a:extLst>
              <a:ext uri="{FF2B5EF4-FFF2-40B4-BE49-F238E27FC236}">
                <a16:creationId xmlns:a16="http://schemas.microsoft.com/office/drawing/2014/main" id="{48241689-BAD5-6007-6516-BAF9A7465D75}"/>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F58A1C-FDB1-4294-A165-8E20796EEA01}" type="slidenum">
              <a:rPr lang="cs-CZ" altLang="cs-CZ">
                <a:latin typeface="Calibri" panose="020F0502020204030204" pitchFamily="34" charset="0"/>
              </a:rPr>
              <a:pPr eaLnBrk="1" hangingPunct="1"/>
              <a:t>24</a:t>
            </a:fld>
            <a:endParaRPr lang="cs-CZ" altLang="cs-CZ">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Zástupný symbol pro obrázek snímku 1">
            <a:extLst>
              <a:ext uri="{FF2B5EF4-FFF2-40B4-BE49-F238E27FC236}">
                <a16:creationId xmlns:a16="http://schemas.microsoft.com/office/drawing/2014/main" id="{50B9C2D3-40EC-6E5B-677B-292E2899D6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Zástupný symbol pro poznámky 2">
            <a:extLst>
              <a:ext uri="{FF2B5EF4-FFF2-40B4-BE49-F238E27FC236}">
                <a16:creationId xmlns:a16="http://schemas.microsoft.com/office/drawing/2014/main" id="{7493C5F9-8799-A008-A07F-3EBFAACE11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6132" name="Zástupný symbol pro číslo snímku 3">
            <a:extLst>
              <a:ext uri="{FF2B5EF4-FFF2-40B4-BE49-F238E27FC236}">
                <a16:creationId xmlns:a16="http://schemas.microsoft.com/office/drawing/2014/main" id="{09D45A07-4EC5-11F1-4AA3-B03277FE1626}"/>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C0CA8D4-8529-401E-8E76-6728648EC75B}" type="slidenum">
              <a:rPr lang="cs-CZ" altLang="cs-CZ">
                <a:latin typeface="Calibri" panose="020F0502020204030204" pitchFamily="34" charset="0"/>
              </a:rPr>
              <a:pPr eaLnBrk="1" hangingPunct="1"/>
              <a:t>25</a:t>
            </a:fld>
            <a:endParaRPr lang="cs-CZ" altLang="cs-CZ">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Zástupný symbol pro obrázek snímku 1">
            <a:extLst>
              <a:ext uri="{FF2B5EF4-FFF2-40B4-BE49-F238E27FC236}">
                <a16:creationId xmlns:a16="http://schemas.microsoft.com/office/drawing/2014/main" id="{70113D41-1F6D-4146-ADF8-4CB0581ACA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Zástupný symbol pro poznámky 2">
            <a:extLst>
              <a:ext uri="{FF2B5EF4-FFF2-40B4-BE49-F238E27FC236}">
                <a16:creationId xmlns:a16="http://schemas.microsoft.com/office/drawing/2014/main" id="{F4DC7A37-F101-3B01-362E-4F9B263298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7156" name="Zástupný symbol pro číslo snímku 3">
            <a:extLst>
              <a:ext uri="{FF2B5EF4-FFF2-40B4-BE49-F238E27FC236}">
                <a16:creationId xmlns:a16="http://schemas.microsoft.com/office/drawing/2014/main" id="{B43367A0-F97F-17E8-3ABE-68A2AF0BD7C6}"/>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8B9A19-B28D-4558-8E36-5B7DE2C14B39}" type="slidenum">
              <a:rPr lang="cs-CZ" altLang="cs-CZ">
                <a:latin typeface="Calibri" panose="020F0502020204030204" pitchFamily="34" charset="0"/>
              </a:rPr>
              <a:pPr eaLnBrk="1" hangingPunct="1"/>
              <a:t>26</a:t>
            </a:fld>
            <a:endParaRPr lang="cs-CZ" altLang="cs-CZ">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Zástupný symbol pro obrázek snímku 1">
            <a:extLst>
              <a:ext uri="{FF2B5EF4-FFF2-40B4-BE49-F238E27FC236}">
                <a16:creationId xmlns:a16="http://schemas.microsoft.com/office/drawing/2014/main" id="{7D982C0A-123B-A3FD-B178-7A4C42F945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Zástupný symbol pro poznámky 2">
            <a:extLst>
              <a:ext uri="{FF2B5EF4-FFF2-40B4-BE49-F238E27FC236}">
                <a16:creationId xmlns:a16="http://schemas.microsoft.com/office/drawing/2014/main" id="{6F8E46D9-6F8C-6900-1C45-79BE34BA42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8180" name="Zástupný symbol pro číslo snímku 3">
            <a:extLst>
              <a:ext uri="{FF2B5EF4-FFF2-40B4-BE49-F238E27FC236}">
                <a16:creationId xmlns:a16="http://schemas.microsoft.com/office/drawing/2014/main" id="{7182E1BE-4C4A-20AF-3821-51A54BEBFCD4}"/>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07C011-B567-4A25-8580-FF23C19106C1}" type="slidenum">
              <a:rPr lang="cs-CZ" altLang="cs-CZ">
                <a:latin typeface="Calibri" panose="020F0502020204030204" pitchFamily="34" charset="0"/>
              </a:rPr>
              <a:pPr eaLnBrk="1" hangingPunct="1"/>
              <a:t>27</a:t>
            </a:fld>
            <a:endParaRPr lang="cs-CZ" altLang="cs-CZ">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Zástupný symbol pro obrázek snímku 1">
            <a:extLst>
              <a:ext uri="{FF2B5EF4-FFF2-40B4-BE49-F238E27FC236}">
                <a16:creationId xmlns:a16="http://schemas.microsoft.com/office/drawing/2014/main" id="{163D1714-29C3-E111-DF9E-1229EF92E6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Zástupný symbol pro poznámky 2">
            <a:extLst>
              <a:ext uri="{FF2B5EF4-FFF2-40B4-BE49-F238E27FC236}">
                <a16:creationId xmlns:a16="http://schemas.microsoft.com/office/drawing/2014/main" id="{482A9DFB-AD19-9C2E-1CE2-710599F95B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9204" name="Zástupný symbol pro číslo snímku 3">
            <a:extLst>
              <a:ext uri="{FF2B5EF4-FFF2-40B4-BE49-F238E27FC236}">
                <a16:creationId xmlns:a16="http://schemas.microsoft.com/office/drawing/2014/main" id="{B228A6A8-5084-0687-CA0D-50E9C8FD07E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7664F6-C4E5-44DC-8085-1E3839E24BD2}" type="slidenum">
              <a:rPr lang="cs-CZ" altLang="cs-CZ">
                <a:latin typeface="Calibri" panose="020F0502020204030204" pitchFamily="34" charset="0"/>
              </a:rPr>
              <a:pPr eaLnBrk="1" hangingPunct="1"/>
              <a:t>28</a:t>
            </a:fld>
            <a:endParaRPr lang="cs-CZ" altLang="cs-CZ">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Zástupný symbol pro obrázek snímku 1">
            <a:extLst>
              <a:ext uri="{FF2B5EF4-FFF2-40B4-BE49-F238E27FC236}">
                <a16:creationId xmlns:a16="http://schemas.microsoft.com/office/drawing/2014/main" id="{305AB55A-F404-1AED-DED1-1EEBE86D08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Zástupný symbol pro poznámky 2">
            <a:extLst>
              <a:ext uri="{FF2B5EF4-FFF2-40B4-BE49-F238E27FC236}">
                <a16:creationId xmlns:a16="http://schemas.microsoft.com/office/drawing/2014/main" id="{BEAB5AA3-AAF2-B8C5-5BEA-858E9EE8D5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0228" name="Zástupný symbol pro číslo snímku 3">
            <a:extLst>
              <a:ext uri="{FF2B5EF4-FFF2-40B4-BE49-F238E27FC236}">
                <a16:creationId xmlns:a16="http://schemas.microsoft.com/office/drawing/2014/main" id="{D6A8F45E-4353-06E0-BCBB-700C4F68EE3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670842-8651-494F-AAED-F209D739A8FC}" type="slidenum">
              <a:rPr lang="cs-CZ" altLang="cs-CZ">
                <a:latin typeface="Calibri" panose="020F0502020204030204" pitchFamily="34" charset="0"/>
              </a:rPr>
              <a:pPr eaLnBrk="1" hangingPunct="1"/>
              <a:t>29</a:t>
            </a:fld>
            <a:endParaRPr lang="cs-CZ" altLang="cs-CZ">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Zástupný symbol pro obrázek snímku 1">
            <a:extLst>
              <a:ext uri="{FF2B5EF4-FFF2-40B4-BE49-F238E27FC236}">
                <a16:creationId xmlns:a16="http://schemas.microsoft.com/office/drawing/2014/main" id="{6389AF3A-72A2-F211-9F42-22B4C080A3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Zástupný symbol pro poznámky 2">
            <a:extLst>
              <a:ext uri="{FF2B5EF4-FFF2-40B4-BE49-F238E27FC236}">
                <a16:creationId xmlns:a16="http://schemas.microsoft.com/office/drawing/2014/main" id="{0488E824-506A-4D7C-6475-61B1AF6066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1252" name="Zástupný symbol pro číslo snímku 3">
            <a:extLst>
              <a:ext uri="{FF2B5EF4-FFF2-40B4-BE49-F238E27FC236}">
                <a16:creationId xmlns:a16="http://schemas.microsoft.com/office/drawing/2014/main" id="{451DC37E-D49A-02CB-9B8D-9A5EB9A0B95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A936633-BBAE-4976-9590-DDD774644F7F}" type="slidenum">
              <a:rPr lang="cs-CZ" altLang="cs-CZ">
                <a:latin typeface="Calibri" panose="020F0502020204030204" pitchFamily="34" charset="0"/>
              </a:rPr>
              <a:pPr eaLnBrk="1" hangingPunct="1"/>
              <a:t>30</a:t>
            </a:fld>
            <a:endParaRPr lang="cs-CZ" altLang="cs-CZ">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Zástupný symbol pro obrázek snímku 1">
            <a:extLst>
              <a:ext uri="{FF2B5EF4-FFF2-40B4-BE49-F238E27FC236}">
                <a16:creationId xmlns:a16="http://schemas.microsoft.com/office/drawing/2014/main" id="{464153B9-9EDE-43A3-C3D2-4A04F22178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Zástupný symbol pro poznámky 2">
            <a:extLst>
              <a:ext uri="{FF2B5EF4-FFF2-40B4-BE49-F238E27FC236}">
                <a16:creationId xmlns:a16="http://schemas.microsoft.com/office/drawing/2014/main" id="{7EF87D16-D2AA-98B4-C0CD-B1405D1D91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2276" name="Zástupný symbol pro číslo snímku 3">
            <a:extLst>
              <a:ext uri="{FF2B5EF4-FFF2-40B4-BE49-F238E27FC236}">
                <a16:creationId xmlns:a16="http://schemas.microsoft.com/office/drawing/2014/main" id="{C411BE09-1B62-7EF8-6F84-15DFC0556F4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97627D-D81E-466E-B220-8FC5C3186CD8}" type="slidenum">
              <a:rPr lang="cs-CZ" altLang="cs-CZ">
                <a:latin typeface="Calibri" panose="020F0502020204030204" pitchFamily="34" charset="0"/>
              </a:rPr>
              <a:pPr eaLnBrk="1" hangingPunct="1"/>
              <a:t>31</a:t>
            </a:fld>
            <a:endParaRPr lang="cs-CZ" altLang="cs-CZ">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Zástupný symbol pro obrázek snímku 1">
            <a:extLst>
              <a:ext uri="{FF2B5EF4-FFF2-40B4-BE49-F238E27FC236}">
                <a16:creationId xmlns:a16="http://schemas.microsoft.com/office/drawing/2014/main" id="{A3F72912-4369-88C3-3225-8537EFEC42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Zástupný symbol pro poznámky 2">
            <a:extLst>
              <a:ext uri="{FF2B5EF4-FFF2-40B4-BE49-F238E27FC236}">
                <a16:creationId xmlns:a16="http://schemas.microsoft.com/office/drawing/2014/main" id="{8B642978-2721-7B77-7EFD-B6D0A1D6F1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3300" name="Zástupný symbol pro číslo snímku 3">
            <a:extLst>
              <a:ext uri="{FF2B5EF4-FFF2-40B4-BE49-F238E27FC236}">
                <a16:creationId xmlns:a16="http://schemas.microsoft.com/office/drawing/2014/main" id="{6C056D59-7D64-0C72-9622-83A5B97997B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59C171-3AF7-45F9-A57A-E5E33A5CBD73}" type="slidenum">
              <a:rPr lang="cs-CZ" altLang="cs-CZ">
                <a:latin typeface="Calibri" panose="020F0502020204030204" pitchFamily="34" charset="0"/>
              </a:rPr>
              <a:pPr eaLnBrk="1" hangingPunct="1"/>
              <a:t>32</a:t>
            </a:fld>
            <a:endParaRPr lang="cs-CZ" altLang="cs-CZ">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Zástupný symbol pro obrázek snímku 1">
            <a:extLst>
              <a:ext uri="{FF2B5EF4-FFF2-40B4-BE49-F238E27FC236}">
                <a16:creationId xmlns:a16="http://schemas.microsoft.com/office/drawing/2014/main" id="{3BEAF231-C214-34D9-B45E-7878ECBE28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Zástupný symbol pro poznámky 2">
            <a:extLst>
              <a:ext uri="{FF2B5EF4-FFF2-40B4-BE49-F238E27FC236}">
                <a16:creationId xmlns:a16="http://schemas.microsoft.com/office/drawing/2014/main" id="{78F922CD-B975-95E6-4902-F9E4B67F07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4324" name="Zástupný symbol pro číslo snímku 3">
            <a:extLst>
              <a:ext uri="{FF2B5EF4-FFF2-40B4-BE49-F238E27FC236}">
                <a16:creationId xmlns:a16="http://schemas.microsoft.com/office/drawing/2014/main" id="{EC598264-4B80-1442-2068-0B7F456AFDE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86856A-1E8E-4EB0-842C-83665082304B}" type="slidenum">
              <a:rPr lang="cs-CZ" altLang="cs-CZ">
                <a:latin typeface="Calibri" panose="020F0502020204030204" pitchFamily="34" charset="0"/>
              </a:rPr>
              <a:pPr eaLnBrk="1" hangingPunct="1"/>
              <a:t>33</a:t>
            </a:fld>
            <a:endParaRPr lang="cs-CZ" altLang="cs-CZ">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dirty="0">
                <a:latin typeface="Calibri" charset="0"/>
              </a:rPr>
              <a:t>Technické prostředky a zařízení pro </a:t>
            </a:r>
            <a:r>
              <a:rPr lang="cs-CZ" sz="1100" i="1" dirty="0">
                <a:latin typeface="Calibri" charset="0"/>
              </a:rPr>
              <a:t>manipulaci</a:t>
            </a:r>
            <a:r>
              <a:rPr lang="cs-CZ" sz="1100" dirty="0">
                <a:latin typeface="Calibri" charset="0"/>
              </a:rPr>
              <a:t>, přepravu, skladování, balení a fixaci a další pomocné prostředky a zařízení, které </a:t>
            </a:r>
            <a:r>
              <a:rPr lang="cs-CZ" sz="1100" i="1" dirty="0">
                <a:latin typeface="Calibri" charset="0"/>
              </a:rPr>
              <a:t>fungují ve spojení s potřebnými budovami, manipulačními a skladovými plochami a dopravními komunikacemi</a:t>
            </a:r>
            <a:r>
              <a:rPr lang="cs-CZ" sz="1100" dirty="0">
                <a:latin typeface="Calibri" charset="0"/>
              </a:rPr>
              <a:t>.</a:t>
            </a:r>
            <a:endParaRPr lang="en-GB" sz="1100" dirty="0">
              <a:latin typeface="Calibri" charset="0"/>
            </a:endParaRPr>
          </a:p>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dirty="0">
                <a:latin typeface="Calibri" charset="0"/>
              </a:rPr>
              <a:t>Technické prostředky a zařízení sloužící činnostem </a:t>
            </a:r>
            <a:r>
              <a:rPr lang="cs-CZ" sz="1100" i="1" dirty="0">
                <a:latin typeface="Calibri" charset="0"/>
              </a:rPr>
              <a:t>s informacemi</a:t>
            </a:r>
            <a:r>
              <a:rPr lang="cs-CZ" sz="1100" dirty="0">
                <a:latin typeface="Calibri" charset="0"/>
              </a:rPr>
              <a:t> (s nosiči informací), </a:t>
            </a:r>
            <a:r>
              <a:rPr lang="cs-CZ" sz="1100" i="1" dirty="0">
                <a:latin typeface="Calibri" charset="0"/>
              </a:rPr>
              <a:t>jako prostředky pro automatické sledování a identifikaci pasivních prvků, počítače, prostředky a sítě pro dálkový přenos zpráv, údajů a dat a další</a:t>
            </a:r>
            <a:r>
              <a:rPr lang="cs-CZ" sz="1100" dirty="0">
                <a:latin typeface="Calibri" charset="0"/>
              </a:rPr>
              <a:t>.</a:t>
            </a:r>
          </a:p>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i="1" dirty="0">
                <a:latin typeface="Calibri" charset="0"/>
              </a:rPr>
              <a:t>Lidská složka</a:t>
            </a:r>
            <a:r>
              <a:rPr lang="cs-CZ" sz="1100" dirty="0">
                <a:latin typeface="Calibri" charset="0"/>
              </a:rPr>
              <a:t> je nedílnou součástí příslušného aktivního prvku, tzn. </a:t>
            </a:r>
            <a:r>
              <a:rPr lang="cs-CZ" sz="1100" i="1" dirty="0">
                <a:latin typeface="Calibri" charset="0"/>
              </a:rPr>
              <a:t>že aktivními prvky jsou i sami řídící pracovníci, kteří řídí složky logistického procesu.</a:t>
            </a:r>
          </a:p>
          <a:p>
            <a:pPr marL="314234" indent="-312779" hangingPunct="1">
              <a:spcBef>
                <a:spcPts val="585"/>
              </a:spcBef>
              <a:spcAft>
                <a:spcPts val="1306"/>
              </a:spcAft>
              <a:buClrTx/>
              <a:buSzTx/>
              <a:tabLst>
                <a:tab pos="663382" algn="l"/>
                <a:tab pos="1326764" algn="l"/>
                <a:tab pos="1990146" algn="l"/>
                <a:tab pos="2653528" algn="l"/>
                <a:tab pos="3316910" algn="l"/>
                <a:tab pos="3980292" algn="l"/>
                <a:tab pos="4643674" algn="l"/>
                <a:tab pos="5307056" algn="l"/>
                <a:tab pos="5970438" algn="l"/>
                <a:tab pos="6633820" algn="l"/>
                <a:tab pos="7297202" algn="l"/>
              </a:tabLst>
            </a:pPr>
            <a:endParaRPr lang="cs-CZ" sz="1100" dirty="0">
              <a:latin typeface="Calibri" charset="0"/>
            </a:endParaRP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3</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Zástupný symbol pro obrázek snímku 1">
            <a:extLst>
              <a:ext uri="{FF2B5EF4-FFF2-40B4-BE49-F238E27FC236}">
                <a16:creationId xmlns:a16="http://schemas.microsoft.com/office/drawing/2014/main" id="{2157FA0C-DFA9-8E49-7960-0BD0FE6403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Zástupný symbol pro poznámky 2">
            <a:extLst>
              <a:ext uri="{FF2B5EF4-FFF2-40B4-BE49-F238E27FC236}">
                <a16:creationId xmlns:a16="http://schemas.microsoft.com/office/drawing/2014/main" id="{361F6EE6-B8D5-AF5A-145E-3381D64A42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5348" name="Zástupný symbol pro číslo snímku 3">
            <a:extLst>
              <a:ext uri="{FF2B5EF4-FFF2-40B4-BE49-F238E27FC236}">
                <a16:creationId xmlns:a16="http://schemas.microsoft.com/office/drawing/2014/main" id="{D07FEB90-D69F-5A9F-FF6A-6A19B35CA6C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343C37-EF4F-4769-9AEF-2C84A437C2F8}" type="slidenum">
              <a:rPr lang="cs-CZ" altLang="cs-CZ">
                <a:latin typeface="Calibri" panose="020F0502020204030204" pitchFamily="34" charset="0"/>
              </a:rPr>
              <a:pPr eaLnBrk="1" hangingPunct="1"/>
              <a:t>34</a:t>
            </a:fld>
            <a:endParaRPr lang="cs-CZ" altLang="cs-CZ">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Zástupný symbol pro obrázek snímku 1">
            <a:extLst>
              <a:ext uri="{FF2B5EF4-FFF2-40B4-BE49-F238E27FC236}">
                <a16:creationId xmlns:a16="http://schemas.microsoft.com/office/drawing/2014/main" id="{65D4FCDD-FCD4-F789-4555-B9E35688EC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Zástupný symbol pro poznámky 2">
            <a:extLst>
              <a:ext uri="{FF2B5EF4-FFF2-40B4-BE49-F238E27FC236}">
                <a16:creationId xmlns:a16="http://schemas.microsoft.com/office/drawing/2014/main" id="{8D60D81E-615F-BDE6-03EB-C38582609B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6372" name="Zástupný symbol pro číslo snímku 3">
            <a:extLst>
              <a:ext uri="{FF2B5EF4-FFF2-40B4-BE49-F238E27FC236}">
                <a16:creationId xmlns:a16="http://schemas.microsoft.com/office/drawing/2014/main" id="{943F842C-C444-3ACC-EFDC-55804A3A210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1053F7-D290-41B3-91E7-E9B715E975C1}" type="slidenum">
              <a:rPr lang="cs-CZ" altLang="cs-CZ">
                <a:latin typeface="Calibri" panose="020F0502020204030204" pitchFamily="34" charset="0"/>
              </a:rPr>
              <a:pPr eaLnBrk="1" hangingPunct="1"/>
              <a:t>35</a:t>
            </a:fld>
            <a:endParaRPr lang="cs-CZ" altLang="cs-CZ">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Zástupný symbol pro obrázek snímku 1">
            <a:extLst>
              <a:ext uri="{FF2B5EF4-FFF2-40B4-BE49-F238E27FC236}">
                <a16:creationId xmlns:a16="http://schemas.microsoft.com/office/drawing/2014/main" id="{445B34AC-82F5-6684-D0AD-AB2C50AC38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Zástupný symbol pro poznámky 2">
            <a:extLst>
              <a:ext uri="{FF2B5EF4-FFF2-40B4-BE49-F238E27FC236}">
                <a16:creationId xmlns:a16="http://schemas.microsoft.com/office/drawing/2014/main" id="{4492EA7B-0D1A-029E-CF5C-DFE56CCB4E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7396" name="Zástupný symbol pro číslo snímku 3">
            <a:extLst>
              <a:ext uri="{FF2B5EF4-FFF2-40B4-BE49-F238E27FC236}">
                <a16:creationId xmlns:a16="http://schemas.microsoft.com/office/drawing/2014/main" id="{031FA21F-6601-EDE3-D232-9F31AF3887C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8EE800-65A1-4E37-B4CB-AF34918AEEDD}" type="slidenum">
              <a:rPr lang="cs-CZ" altLang="cs-CZ">
                <a:latin typeface="Calibri" panose="020F0502020204030204" pitchFamily="34" charset="0"/>
              </a:rPr>
              <a:pPr eaLnBrk="1" hangingPunct="1"/>
              <a:t>36</a:t>
            </a:fld>
            <a:endParaRPr lang="cs-CZ" altLang="cs-CZ">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Zástupný symbol pro obrázek snímku 1">
            <a:extLst>
              <a:ext uri="{FF2B5EF4-FFF2-40B4-BE49-F238E27FC236}">
                <a16:creationId xmlns:a16="http://schemas.microsoft.com/office/drawing/2014/main" id="{4ACD6511-A21C-96E0-A9D4-CB1F62D00D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Zástupný symbol pro poznámky 2">
            <a:extLst>
              <a:ext uri="{FF2B5EF4-FFF2-40B4-BE49-F238E27FC236}">
                <a16:creationId xmlns:a16="http://schemas.microsoft.com/office/drawing/2014/main" id="{D21F1C7D-71ED-D7A6-D53F-1C5A71A3B2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8420" name="Zástupný symbol pro číslo snímku 3">
            <a:extLst>
              <a:ext uri="{FF2B5EF4-FFF2-40B4-BE49-F238E27FC236}">
                <a16:creationId xmlns:a16="http://schemas.microsoft.com/office/drawing/2014/main" id="{6DF5F5FE-9794-9C76-35FD-10949D60915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DAF819-181E-4ABD-BA9A-8C84C4E15409}" type="slidenum">
              <a:rPr lang="cs-CZ" altLang="cs-CZ">
                <a:latin typeface="Calibri" panose="020F0502020204030204" pitchFamily="34" charset="0"/>
              </a:rPr>
              <a:pPr eaLnBrk="1" hangingPunct="1"/>
              <a:t>37</a:t>
            </a:fld>
            <a:endParaRPr lang="cs-CZ" altLang="cs-CZ">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Zástupný symbol pro obrázek snímku 1">
            <a:extLst>
              <a:ext uri="{FF2B5EF4-FFF2-40B4-BE49-F238E27FC236}">
                <a16:creationId xmlns:a16="http://schemas.microsoft.com/office/drawing/2014/main" id="{D90AA930-B880-72D8-D47E-7BA897E1FE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Zástupný symbol pro poznámky 2">
            <a:extLst>
              <a:ext uri="{FF2B5EF4-FFF2-40B4-BE49-F238E27FC236}">
                <a16:creationId xmlns:a16="http://schemas.microsoft.com/office/drawing/2014/main" id="{E4C29175-70C0-6FCD-94FC-7994A94A69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9444" name="Zástupný symbol pro číslo snímku 3">
            <a:extLst>
              <a:ext uri="{FF2B5EF4-FFF2-40B4-BE49-F238E27FC236}">
                <a16:creationId xmlns:a16="http://schemas.microsoft.com/office/drawing/2014/main" id="{1BD5A2AC-58F4-392E-E6B3-C6F3A336DE56}"/>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01EB38-F3F9-4ED0-B777-9788DC2BDD14}" type="slidenum">
              <a:rPr lang="cs-CZ" altLang="cs-CZ">
                <a:latin typeface="Calibri" panose="020F0502020204030204" pitchFamily="34" charset="0"/>
              </a:rPr>
              <a:pPr eaLnBrk="1" hangingPunct="1"/>
              <a:t>38</a:t>
            </a:fld>
            <a:endParaRPr lang="cs-CZ" altLang="cs-CZ">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Zástupný symbol pro obrázek snímku 1">
            <a:extLst>
              <a:ext uri="{FF2B5EF4-FFF2-40B4-BE49-F238E27FC236}">
                <a16:creationId xmlns:a16="http://schemas.microsoft.com/office/drawing/2014/main" id="{EC84FCF0-35C7-2477-BEF2-BFD37E0ABB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Zástupný symbol pro poznámky 2">
            <a:extLst>
              <a:ext uri="{FF2B5EF4-FFF2-40B4-BE49-F238E27FC236}">
                <a16:creationId xmlns:a16="http://schemas.microsoft.com/office/drawing/2014/main" id="{7819246C-1302-B7EC-590D-BB20C09566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0468" name="Zástupný symbol pro číslo snímku 3">
            <a:extLst>
              <a:ext uri="{FF2B5EF4-FFF2-40B4-BE49-F238E27FC236}">
                <a16:creationId xmlns:a16="http://schemas.microsoft.com/office/drawing/2014/main" id="{B69BB90B-AE98-4BF7-89EC-6DB2AF77C78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3EAB186-7A4D-400B-A1F4-00C5CB1C0D9C}" type="slidenum">
              <a:rPr lang="cs-CZ" altLang="cs-CZ">
                <a:latin typeface="Calibri" panose="020F0502020204030204" pitchFamily="34" charset="0"/>
              </a:rPr>
              <a:pPr eaLnBrk="1" hangingPunct="1"/>
              <a:t>39</a:t>
            </a:fld>
            <a:endParaRPr lang="cs-CZ" altLang="cs-CZ">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Zástupný symbol pro obrázek snímku 1">
            <a:extLst>
              <a:ext uri="{FF2B5EF4-FFF2-40B4-BE49-F238E27FC236}">
                <a16:creationId xmlns:a16="http://schemas.microsoft.com/office/drawing/2014/main" id="{6496D208-EE2E-38AD-FF7A-C35B64F656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Zástupný symbol pro poznámky 2">
            <a:extLst>
              <a:ext uri="{FF2B5EF4-FFF2-40B4-BE49-F238E27FC236}">
                <a16:creationId xmlns:a16="http://schemas.microsoft.com/office/drawing/2014/main" id="{B4260917-1931-3A57-7987-4A22CF5161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1492" name="Zástupný symbol pro číslo snímku 3">
            <a:extLst>
              <a:ext uri="{FF2B5EF4-FFF2-40B4-BE49-F238E27FC236}">
                <a16:creationId xmlns:a16="http://schemas.microsoft.com/office/drawing/2014/main" id="{1FE7BBE1-AC47-4542-E902-2F2A9475A95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FA49FB-0250-4039-A297-079B73BE04BD}" type="slidenum">
              <a:rPr lang="cs-CZ" altLang="cs-CZ">
                <a:latin typeface="Calibri" panose="020F0502020204030204" pitchFamily="34" charset="0"/>
              </a:rPr>
              <a:pPr eaLnBrk="1" hangingPunct="1"/>
              <a:t>40</a:t>
            </a:fld>
            <a:endParaRPr lang="cs-CZ" altLang="cs-CZ">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Zástupný symbol pro obrázek snímku 1">
            <a:extLst>
              <a:ext uri="{FF2B5EF4-FFF2-40B4-BE49-F238E27FC236}">
                <a16:creationId xmlns:a16="http://schemas.microsoft.com/office/drawing/2014/main" id="{D871CA9B-8A4D-BA12-2DAC-8E173433F4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Zástupný symbol pro poznámky 2">
            <a:extLst>
              <a:ext uri="{FF2B5EF4-FFF2-40B4-BE49-F238E27FC236}">
                <a16:creationId xmlns:a16="http://schemas.microsoft.com/office/drawing/2014/main" id="{F13E794B-940A-11E1-BAED-ACFE68B763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2516" name="Zástupný symbol pro číslo snímku 3">
            <a:extLst>
              <a:ext uri="{FF2B5EF4-FFF2-40B4-BE49-F238E27FC236}">
                <a16:creationId xmlns:a16="http://schemas.microsoft.com/office/drawing/2014/main" id="{BF41F479-902D-694A-1631-959BBACE71F2}"/>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A5F516-8709-4234-BE02-8A8E2E891066}" type="slidenum">
              <a:rPr lang="cs-CZ" altLang="cs-CZ">
                <a:latin typeface="Calibri" panose="020F0502020204030204" pitchFamily="34" charset="0"/>
              </a:rPr>
              <a:pPr eaLnBrk="1" hangingPunct="1"/>
              <a:t>41</a:t>
            </a:fld>
            <a:endParaRPr lang="cs-CZ" altLang="cs-CZ">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Zástupný symbol pro obrázek snímku 1">
            <a:extLst>
              <a:ext uri="{FF2B5EF4-FFF2-40B4-BE49-F238E27FC236}">
                <a16:creationId xmlns:a16="http://schemas.microsoft.com/office/drawing/2014/main" id="{0D033FD1-9E31-D628-1212-4786132AB5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Zástupný symbol pro poznámky 2">
            <a:extLst>
              <a:ext uri="{FF2B5EF4-FFF2-40B4-BE49-F238E27FC236}">
                <a16:creationId xmlns:a16="http://schemas.microsoft.com/office/drawing/2014/main" id="{6C9E2C6D-1C42-29D7-76DE-58CD5E7834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3540" name="Zástupný symbol pro číslo snímku 3">
            <a:extLst>
              <a:ext uri="{FF2B5EF4-FFF2-40B4-BE49-F238E27FC236}">
                <a16:creationId xmlns:a16="http://schemas.microsoft.com/office/drawing/2014/main" id="{E70C72B7-E9D6-510A-9A5C-85FBF1A2CEB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3ABDD7-43BD-478A-89E8-0BCF796E6C4C}" type="slidenum">
              <a:rPr lang="cs-CZ" altLang="cs-CZ">
                <a:latin typeface="Calibri" panose="020F0502020204030204" pitchFamily="34" charset="0"/>
              </a:rPr>
              <a:pPr eaLnBrk="1" hangingPunct="1"/>
              <a:t>42</a:t>
            </a:fld>
            <a:endParaRPr lang="cs-CZ" altLang="cs-CZ">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Zástupný symbol pro obrázek snímku 1">
            <a:extLst>
              <a:ext uri="{FF2B5EF4-FFF2-40B4-BE49-F238E27FC236}">
                <a16:creationId xmlns:a16="http://schemas.microsoft.com/office/drawing/2014/main" id="{C1EE8722-DDB7-4B3E-C8CA-72C2B1E1A8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Zástupný symbol pro poznámky 2">
            <a:extLst>
              <a:ext uri="{FF2B5EF4-FFF2-40B4-BE49-F238E27FC236}">
                <a16:creationId xmlns:a16="http://schemas.microsoft.com/office/drawing/2014/main" id="{F0BD0A53-6EF7-1A2C-1CE7-5A77F15B07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4564" name="Zástupný symbol pro číslo snímku 3">
            <a:extLst>
              <a:ext uri="{FF2B5EF4-FFF2-40B4-BE49-F238E27FC236}">
                <a16:creationId xmlns:a16="http://schemas.microsoft.com/office/drawing/2014/main" id="{16203C63-93FF-4B6B-AAE8-81619BE1280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472343-8E02-43C0-A9EA-46A178D725E7}" type="slidenum">
              <a:rPr lang="cs-CZ" altLang="cs-CZ">
                <a:latin typeface="Calibri" panose="020F0502020204030204" pitchFamily="34" charset="0"/>
              </a:rPr>
              <a:pPr eaLnBrk="1" hangingPunct="1"/>
              <a:t>43</a:t>
            </a:fld>
            <a:endParaRPr lang="cs-CZ" altLang="cs-CZ">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je možno zařadit</a:t>
            </a:r>
          </a:p>
        </p:txBody>
      </p:sp>
      <p:sp>
        <p:nvSpPr>
          <p:cNvPr id="4" name="Zástupný symbol pro číslo snímku 3"/>
          <p:cNvSpPr>
            <a:spLocks noGrp="1"/>
          </p:cNvSpPr>
          <p:nvPr>
            <p:ph type="sldNum" idx="10"/>
          </p:nvPr>
        </p:nvSpPr>
        <p:spPr/>
        <p:txBody>
          <a:bodyPr/>
          <a:lstStyle/>
          <a:p>
            <a:fld id="{5F6DAA06-818D-463C-9F86-32176F9E6CAC}" type="slidenum">
              <a:rPr lang="cs-CZ" smtClean="0"/>
              <a:pPr/>
              <a:t>5</a:t>
            </a:fld>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Zástupný symbol pro obrázek snímku 1">
            <a:extLst>
              <a:ext uri="{FF2B5EF4-FFF2-40B4-BE49-F238E27FC236}">
                <a16:creationId xmlns:a16="http://schemas.microsoft.com/office/drawing/2014/main" id="{A657F07E-1850-1892-5D03-5865EFC511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Zástupný symbol pro poznámky 2">
            <a:extLst>
              <a:ext uri="{FF2B5EF4-FFF2-40B4-BE49-F238E27FC236}">
                <a16:creationId xmlns:a16="http://schemas.microsoft.com/office/drawing/2014/main" id="{5BB9ED68-68A7-9D42-960A-6747BD5D39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5588" name="Zástupný symbol pro číslo snímku 3">
            <a:extLst>
              <a:ext uri="{FF2B5EF4-FFF2-40B4-BE49-F238E27FC236}">
                <a16:creationId xmlns:a16="http://schemas.microsoft.com/office/drawing/2014/main" id="{F5184CC1-77B5-1511-6F91-49D64869878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445635-89E4-4934-8D4F-74EE2D203622}" type="slidenum">
              <a:rPr lang="cs-CZ" altLang="cs-CZ">
                <a:latin typeface="Calibri" panose="020F0502020204030204" pitchFamily="34" charset="0"/>
              </a:rPr>
              <a:pPr eaLnBrk="1" hangingPunct="1"/>
              <a:t>44</a:t>
            </a:fld>
            <a:endParaRPr lang="cs-CZ" altLang="cs-CZ">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83C02A7-DBCF-4F60-BCEC-71480FD98174}" type="slidenum">
              <a:rPr lang="cs-CZ"/>
              <a:pPr/>
              <a:t>45</a:t>
            </a:fld>
            <a:endParaRPr lang="cs-CZ"/>
          </a:p>
        </p:txBody>
      </p:sp>
      <p:sp>
        <p:nvSpPr>
          <p:cNvPr id="6348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63490"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E1929C9-D21B-4655-8416-E1A53361EBB2}" type="slidenum">
              <a:rPr lang="cs-CZ"/>
              <a:pPr/>
              <a:t>46</a:t>
            </a:fld>
            <a:endParaRPr lang="cs-CZ"/>
          </a:p>
        </p:txBody>
      </p:sp>
      <p:sp>
        <p:nvSpPr>
          <p:cNvPr id="6451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64514"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pPr defTabSz="411705">
              <a:defRPr/>
            </a:pPr>
            <a:r>
              <a:rPr lang="cs-CZ" sz="1100" dirty="0">
                <a:latin typeface="Calibri" charset="0"/>
              </a:rPr>
              <a:t>Skladování je nedílnou součástí každého logistického řetězce, je to ta část logistického systému, která zabezpečuje uskladnění produktů v místech jejich vzniku a mezi místem vzniku a místem jejich spotřeby a </a:t>
            </a:r>
            <a:r>
              <a:rPr lang="cs-CZ" sz="1100" b="1" dirty="0">
                <a:latin typeface="Calibri" charset="0"/>
              </a:rPr>
              <a:t>poskytuje managementu informace o stavu, podmínkách a rozmístění skladovaných produktů.</a:t>
            </a:r>
          </a:p>
          <a:p>
            <a:endParaRPr lang="cs-CZ"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14234" indent="-312779" hangingPunct="1">
              <a:spcBef>
                <a:spcPts val="585"/>
              </a:spcBef>
              <a:spcAft>
                <a:spcPts val="1306"/>
              </a:spcAft>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dirty="0">
                <a:latin typeface="Calibri" charset="0"/>
              </a:rPr>
              <a:t>Potřeba skladování vzniká rozdílným rytmem výroby a spotřeby. Často je skladování součástí technologie výroby. Problematiku skladu lze posuzovat z různých hledisek:</a:t>
            </a:r>
          </a:p>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dirty="0">
                <a:latin typeface="Calibri" charset="0"/>
              </a:rPr>
              <a:t>stavební řešení,</a:t>
            </a:r>
          </a:p>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dirty="0">
                <a:latin typeface="Calibri" charset="0"/>
              </a:rPr>
              <a:t>organizace,</a:t>
            </a:r>
          </a:p>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dirty="0">
                <a:latin typeface="Calibri" charset="0"/>
              </a:rPr>
              <a:t>technické vybavení aj.</a:t>
            </a:r>
          </a:p>
          <a:p>
            <a:endParaRPr lang="cs-CZ" sz="1100" dirty="0"/>
          </a:p>
          <a:p>
            <a:endParaRPr lang="cs-CZ" sz="1100" dirty="0"/>
          </a:p>
          <a:p>
            <a:endParaRPr lang="cs-CZ" sz="1100" dirty="0"/>
          </a:p>
          <a:p>
            <a:endParaRPr lang="cs-CZ" sz="1100" dirty="0"/>
          </a:p>
          <a:p>
            <a:r>
              <a:rPr lang="cs-CZ" sz="1100" dirty="0"/>
              <a:t>Mezi hlavní motivy skladování patří zejména:</a:t>
            </a:r>
          </a:p>
          <a:p>
            <a:r>
              <a:rPr lang="cs-CZ" sz="1100" dirty="0"/>
              <a:t> Vyrovnávací funkce při vzájemně odchylném materiálovém toku a materiálové</a:t>
            </a:r>
          </a:p>
          <a:p>
            <a:r>
              <a:rPr lang="cs-CZ" sz="1100" dirty="0"/>
              <a:t>potřebě z hlediska množství, kvality nebo z hlediska časových termínů.</a:t>
            </a:r>
          </a:p>
          <a:p>
            <a:r>
              <a:rPr lang="cs-CZ" sz="1100" dirty="0"/>
              <a:t> Zabezpečovací funkce vyplývá z nepředvídatelných rizik během výrobního</a:t>
            </a:r>
          </a:p>
          <a:p>
            <a:r>
              <a:rPr lang="pl-PL" sz="1100" dirty="0"/>
              <a:t>procesu a z kolísání potřeb na odbytových trzích a z časových posunů dodávek</a:t>
            </a:r>
          </a:p>
          <a:p>
            <a:r>
              <a:rPr lang="cs-CZ" sz="1100" dirty="0"/>
              <a:t>na zásobovacích trzích.</a:t>
            </a:r>
          </a:p>
          <a:p>
            <a:r>
              <a:rPr lang="cs-CZ" sz="1100" dirty="0"/>
              <a:t>Kompletační funkce spočívá v tvorbě sortimentu pro obchod nebo pro výrobu dle</a:t>
            </a:r>
          </a:p>
          <a:p>
            <a:r>
              <a:rPr lang="cs-CZ" sz="1100" dirty="0"/>
              <a:t>požadavků jednotlivých prodejen nebo dílen.</a:t>
            </a:r>
          </a:p>
          <a:p>
            <a:r>
              <a:rPr lang="cs-CZ" sz="1100" dirty="0"/>
              <a:t> Spekulační funkce vyplývá z očekávaných cenových zvýšení na zásobovacích</a:t>
            </a:r>
          </a:p>
          <a:p>
            <a:r>
              <a:rPr lang="cs-CZ" sz="1100" dirty="0"/>
              <a:t>a odbytových trzích.</a:t>
            </a:r>
          </a:p>
          <a:p>
            <a:r>
              <a:rPr lang="cs-CZ" sz="1100" dirty="0"/>
              <a:t> Zušlechťovací funkce spočívá v jakostní změně uskladněných druhů sortimentu</a:t>
            </a:r>
          </a:p>
          <a:p>
            <a:r>
              <a:rPr lang="cs-CZ" sz="1100" dirty="0"/>
              <a:t>(např. stárnutí, kvašení, zrání, sušení).</a:t>
            </a:r>
          </a:p>
          <a:p>
            <a:r>
              <a:rPr lang="cs-CZ" sz="1100" dirty="0"/>
              <a:t> Racionalizační funkce - sklad umožňuje dosáhnout za určitých podmínek úspor ve</a:t>
            </a:r>
          </a:p>
          <a:p>
            <a:r>
              <a:rPr lang="cs-CZ" sz="1100" dirty="0"/>
              <a:t>výrobě, v přepravě, například při větším nákupu se získají množstevní slevy.</a:t>
            </a:r>
          </a:p>
          <a:p>
            <a:r>
              <a:rPr lang="cs-CZ" sz="1100" dirty="0"/>
              <a:t> Informační funkce. Sklad umožňuje nejen uskladnit zboží, ale skladové informace</a:t>
            </a:r>
          </a:p>
          <a:p>
            <a:r>
              <a:rPr lang="cs-CZ" sz="1100" dirty="0"/>
              <a:t>slouží dále k doplňování zboží a k vyřízení došlých objednávek.</a:t>
            </a:r>
          </a:p>
          <a:p>
            <a:r>
              <a:rPr lang="cs-CZ" sz="1100" dirty="0"/>
              <a:t> Ekologická funkce. Dočasné uskladnění materiálů, které mají být zlikvidovány</a:t>
            </a:r>
          </a:p>
          <a:p>
            <a:r>
              <a:rPr lang="cs-CZ" sz="1100" dirty="0"/>
              <a:t>nebo recyklovány (tzv. zpětná logistika u obalů).</a:t>
            </a:r>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48</a:t>
            </a:fld>
            <a:endParaRPr lang="cs-CZ"/>
          </a:p>
        </p:txBody>
      </p:sp>
    </p:spTree>
    <p:extLst>
      <p:ext uri="{BB962C8B-B14F-4D97-AF65-F5344CB8AC3E}">
        <p14:creationId xmlns:p14="http://schemas.microsoft.com/office/powerpoint/2010/main" val="38597911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F6B28E5-131D-4708-AC14-2F5F7B8C4912}" type="slidenum">
              <a:rPr lang="cs-CZ"/>
              <a:pPr/>
              <a:t>50</a:t>
            </a:fld>
            <a:endParaRPr lang="cs-CZ"/>
          </a:p>
        </p:txBody>
      </p:sp>
      <p:sp>
        <p:nvSpPr>
          <p:cNvPr id="6860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68610"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r>
              <a:rPr lang="cs-CZ" sz="1100" b="1" dirty="0"/>
              <a:t>P</a:t>
            </a:r>
            <a:r>
              <a:rPr lang="cs-CZ" sz="1100" dirty="0"/>
              <a:t>ř</a:t>
            </a:r>
            <a:r>
              <a:rPr lang="cs-CZ" sz="1100" b="1" dirty="0"/>
              <a:t>íjem zboží. </a:t>
            </a:r>
            <a:r>
              <a:rPr lang="cs-CZ" sz="1100" dirty="0"/>
              <a:t>Zahrnuje fyzické vyložení či vybalení zboží z dopravního</a:t>
            </a:r>
          </a:p>
          <a:p>
            <a:r>
              <a:rPr lang="cs-CZ" sz="1100" dirty="0"/>
              <a:t>prostředku, aktualizaci skladových záznamů, kontrolu stavu zboží (poškození),</a:t>
            </a:r>
          </a:p>
          <a:p>
            <a:r>
              <a:rPr lang="cs-CZ" sz="1100" dirty="0"/>
              <a:t>a překontrolování fyzického počtu položek s údaji na původní dokumentaci.</a:t>
            </a:r>
          </a:p>
          <a:p>
            <a:r>
              <a:rPr lang="cs-CZ" sz="1100" dirty="0"/>
              <a:t> </a:t>
            </a:r>
            <a:r>
              <a:rPr lang="cs-CZ" sz="1100" b="1" dirty="0"/>
              <a:t>Transfer nebo ukládání zboží </a:t>
            </a:r>
            <a:r>
              <a:rPr lang="cs-CZ" sz="1100" dirty="0"/>
              <a:t>zahrnuje fyzický přesun produktů do skladu a</a:t>
            </a:r>
          </a:p>
          <a:p>
            <a:r>
              <a:rPr lang="cs-CZ" sz="1100" dirty="0"/>
              <a:t>jejich uskladnění, dále přesuny produktů do oblasti </a:t>
            </a:r>
            <a:r>
              <a:rPr lang="cs-CZ" sz="1100" dirty="0" err="1"/>
              <a:t>specielních</a:t>
            </a:r>
            <a:r>
              <a:rPr lang="cs-CZ" sz="1100" dirty="0"/>
              <a:t> služeb - např.</a:t>
            </a:r>
          </a:p>
          <a:p>
            <a:r>
              <a:rPr lang="cs-CZ" sz="1100" dirty="0"/>
              <a:t>Konsolidace a přesuny produktů do místa výstupní expedice.</a:t>
            </a:r>
          </a:p>
          <a:p>
            <a:r>
              <a:rPr lang="cs-CZ" sz="1100" dirty="0"/>
              <a:t> </a:t>
            </a:r>
            <a:r>
              <a:rPr lang="cs-CZ" sz="1100" b="1" dirty="0"/>
              <a:t>P</a:t>
            </a:r>
            <a:r>
              <a:rPr lang="cs-CZ" sz="1100" dirty="0"/>
              <a:t>ř</a:t>
            </a:r>
            <a:r>
              <a:rPr lang="cs-CZ" sz="1100" b="1" dirty="0"/>
              <a:t>ekládka zboží </a:t>
            </a:r>
            <a:r>
              <a:rPr lang="cs-CZ" sz="1100" dirty="0"/>
              <a:t>typu </a:t>
            </a:r>
            <a:r>
              <a:rPr lang="cs-CZ" sz="1100" dirty="0" err="1"/>
              <a:t>cross</a:t>
            </a:r>
            <a:r>
              <a:rPr lang="cs-CZ" sz="1100" dirty="0"/>
              <a:t> - </a:t>
            </a:r>
            <a:r>
              <a:rPr lang="cs-CZ" sz="1100" dirty="0" err="1"/>
              <a:t>docking</a:t>
            </a:r>
            <a:r>
              <a:rPr lang="cs-CZ" sz="1100" dirty="0"/>
              <a:t> Obchází funkci uskladnění produktů,</a:t>
            </a:r>
          </a:p>
          <a:p>
            <a:r>
              <a:rPr lang="cs-CZ" sz="1100" dirty="0"/>
              <a:t>neboť zboží se překládá z místa příjmu přímo do místa expedice. Nesmírně se zde</a:t>
            </a:r>
          </a:p>
          <a:p>
            <a:r>
              <a:rPr lang="cs-CZ" sz="1100" dirty="0"/>
              <a:t>zvyšuje význam transferu informací, neboť dodávky vyžadují přesnou koordinaci</a:t>
            </a:r>
          </a:p>
          <a:p>
            <a:r>
              <a:rPr lang="cs-CZ" sz="1100" dirty="0"/>
              <a:t>činností.</a:t>
            </a:r>
          </a:p>
          <a:p>
            <a:r>
              <a:rPr lang="cs-CZ" sz="1100" dirty="0"/>
              <a:t> </a:t>
            </a:r>
            <a:r>
              <a:rPr lang="cs-CZ" sz="1100" b="1" dirty="0"/>
              <a:t>Odesílání - expedice zboží. </a:t>
            </a:r>
            <a:r>
              <a:rPr lang="cs-CZ" sz="1100" dirty="0"/>
              <a:t>Skládá se ze zabalení zásilek a jejich naložení</a:t>
            </a:r>
          </a:p>
          <a:p>
            <a:r>
              <a:rPr lang="cs-CZ" sz="1100" dirty="0"/>
              <a:t>do dopravního prostředku a z úpravy skladových záznamů. Zboží se obyčejně</a:t>
            </a:r>
          </a:p>
          <a:p>
            <a:r>
              <a:rPr lang="cs-CZ" sz="1100" dirty="0"/>
              <a:t>umisťuje na palety a balí se do smrštitelné fólie.</a:t>
            </a:r>
            <a:endParaRPr lang="cs-CZ"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62B45E5-E050-414B-B561-322042FE8869}" type="slidenum">
              <a:rPr lang="cs-CZ"/>
              <a:pPr/>
              <a:t>52</a:t>
            </a:fld>
            <a:endParaRPr lang="cs-CZ"/>
          </a:p>
        </p:txBody>
      </p:sp>
      <p:sp>
        <p:nvSpPr>
          <p:cNvPr id="6963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69634"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412518-2C0E-4B55-9A7B-7DE2C1A64151}" type="slidenum">
              <a:rPr lang="cs-CZ"/>
              <a:pPr/>
              <a:t>53</a:t>
            </a:fld>
            <a:endParaRPr lang="cs-CZ"/>
          </a:p>
        </p:txBody>
      </p:sp>
      <p:sp>
        <p:nvSpPr>
          <p:cNvPr id="7168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71682"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835A50B-4BAC-4F07-AAAE-50A37DC6B595}" type="slidenum">
              <a:rPr lang="cs-CZ"/>
              <a:pPr/>
              <a:t>54</a:t>
            </a:fld>
            <a:endParaRPr lang="cs-CZ"/>
          </a:p>
        </p:txBody>
      </p:sp>
      <p:sp>
        <p:nvSpPr>
          <p:cNvPr id="6758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67586"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pPr>
              <a:spcBef>
                <a:spcPts val="1100"/>
              </a:spcBef>
              <a:spcAft>
                <a:spcPts val="916"/>
              </a:spcAft>
              <a:tabLst>
                <a:tab pos="663382" algn="l"/>
                <a:tab pos="1326764" algn="l"/>
                <a:tab pos="1990146" algn="l"/>
              </a:tabLst>
            </a:pPr>
            <a:r>
              <a:rPr lang="cs-CZ" sz="1100" dirty="0"/>
              <a:t>Srovnávací ukazatele</a:t>
            </a:r>
          </a:p>
          <a:p>
            <a:pPr>
              <a:spcBef>
                <a:spcPts val="1100"/>
              </a:spcBef>
              <a:spcAft>
                <a:spcPts val="916"/>
              </a:spcAft>
              <a:tabLst>
                <a:tab pos="663382" algn="l"/>
                <a:tab pos="1326764" algn="l"/>
                <a:tab pos="1990146" algn="l"/>
              </a:tabLst>
            </a:pPr>
            <a:endParaRPr lang="cs-CZ" sz="1100" dirty="0"/>
          </a:p>
          <a:p>
            <a:pPr>
              <a:spcBef>
                <a:spcPts val="1100"/>
              </a:spcBef>
              <a:spcAft>
                <a:spcPts val="916"/>
              </a:spcAft>
              <a:tabLst>
                <a:tab pos="663382" algn="l"/>
                <a:tab pos="1326764" algn="l"/>
                <a:tab pos="1990146" algn="l"/>
              </a:tabLst>
            </a:pPr>
            <a:r>
              <a:rPr lang="cs-CZ" sz="1100" dirty="0"/>
              <a:t>využití ploch,</a:t>
            </a:r>
          </a:p>
          <a:p>
            <a:pPr>
              <a:spcBef>
                <a:spcPts val="1100"/>
              </a:spcBef>
              <a:spcAft>
                <a:spcPts val="916"/>
              </a:spcAft>
              <a:tabLst>
                <a:tab pos="663382" algn="l"/>
                <a:tab pos="1326764" algn="l"/>
                <a:tab pos="1990146" algn="l"/>
              </a:tabLst>
            </a:pPr>
            <a:r>
              <a:rPr lang="cs-CZ" sz="1100" dirty="0"/>
              <a:t>využití objemu,</a:t>
            </a:r>
          </a:p>
          <a:p>
            <a:pPr>
              <a:spcBef>
                <a:spcPts val="1100"/>
              </a:spcBef>
              <a:spcAft>
                <a:spcPts val="916"/>
              </a:spcAft>
              <a:tabLst>
                <a:tab pos="663382" algn="l"/>
                <a:tab pos="1326764" algn="l"/>
                <a:tab pos="1990146" algn="l"/>
              </a:tabLst>
            </a:pPr>
            <a:r>
              <a:rPr lang="cs-CZ" sz="1100" dirty="0"/>
              <a:t>stupeň mechanizace,</a:t>
            </a:r>
          </a:p>
          <a:p>
            <a:pPr>
              <a:spcBef>
                <a:spcPts val="1100"/>
              </a:spcBef>
              <a:spcAft>
                <a:spcPts val="916"/>
              </a:spcAft>
              <a:tabLst>
                <a:tab pos="663382" algn="l"/>
                <a:tab pos="1326764" algn="l"/>
                <a:tab pos="1990146" algn="l"/>
              </a:tabLst>
            </a:pPr>
            <a:r>
              <a:rPr lang="cs-CZ" sz="1100" dirty="0"/>
              <a:t>stupeň automatizace.</a:t>
            </a:r>
          </a:p>
          <a:p>
            <a:pPr>
              <a:spcBef>
                <a:spcPts val="1100"/>
              </a:spcBef>
              <a:spcAft>
                <a:spcPts val="916"/>
              </a:spcAft>
              <a:tabLst>
                <a:tab pos="663382" algn="l"/>
                <a:tab pos="1326764" algn="l"/>
                <a:tab pos="1990146" algn="l"/>
              </a:tabLst>
            </a:pPr>
            <a:endParaRPr lang="cs-CZ" sz="1100" dirty="0"/>
          </a:p>
          <a:p>
            <a:endParaRPr lang="cs-CZ" dirty="0"/>
          </a:p>
          <a:p>
            <a:endParaRPr lang="cs-CZ"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28773BB-CFA2-4CFA-8D7F-E77E6626ACA5}" type="slidenum">
              <a:rPr lang="cs-CZ"/>
              <a:pPr/>
              <a:t>55</a:t>
            </a:fld>
            <a:endParaRPr lang="cs-CZ"/>
          </a:p>
        </p:txBody>
      </p:sp>
      <p:sp>
        <p:nvSpPr>
          <p:cNvPr id="7680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76802"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F0D699F-7BC6-412F-9480-C676811C7351}" type="slidenum">
              <a:rPr lang="cs-CZ"/>
              <a:pPr/>
              <a:t>56</a:t>
            </a:fld>
            <a:endParaRPr lang="cs-CZ"/>
          </a:p>
        </p:txBody>
      </p:sp>
      <p:sp>
        <p:nvSpPr>
          <p:cNvPr id="7884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78850"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411705">
              <a:defRPr/>
            </a:pPr>
            <a:r>
              <a:rPr lang="cs-CZ" sz="1100" b="1" dirty="0"/>
              <a:t>Manipulační prostředky jsou </a:t>
            </a:r>
            <a:r>
              <a:rPr lang="cs-CZ" sz="1100" b="1" u="sng" dirty="0"/>
              <a:t>zařízení pro přemísťování materiálu</a:t>
            </a:r>
            <a:r>
              <a:rPr lang="cs-CZ" sz="1100" b="1" dirty="0"/>
              <a:t> ve vertikálním i horizontálním směru  na krátkou vzdálenost. </a:t>
            </a:r>
            <a:endParaRPr lang="cs-CZ" sz="1100" dirty="0"/>
          </a:p>
          <a:p>
            <a:r>
              <a:rPr lang="cs-CZ" sz="1100" b="1" u="sng" dirty="0"/>
              <a:t>Základní členění manipulačních prostředků</a:t>
            </a:r>
            <a:r>
              <a:rPr lang="cs-CZ" sz="1100" b="1" dirty="0"/>
              <a:t>, které vychází z  časové návaznosti jejich činnosti.  </a:t>
            </a:r>
            <a:endParaRPr lang="cs-CZ" sz="1100" dirty="0"/>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6</a:t>
            </a:fld>
            <a:endParaRPr 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idx="10"/>
          </p:nvPr>
        </p:nvSpPr>
        <p:spPr/>
        <p:txBody>
          <a:bodyPr/>
          <a:lstStyle/>
          <a:p>
            <a:fld id="{5F6DAA06-818D-463C-9F86-32176F9E6CAC}" type="slidenum">
              <a:rPr lang="cs-CZ" smtClean="0"/>
              <a:pPr/>
              <a:t>57</a:t>
            </a:fld>
            <a:endParaRPr 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0077A0F-F28D-4A5D-902F-368445B6195A}" type="slidenum">
              <a:rPr lang="cs-CZ"/>
              <a:pPr/>
              <a:t>58</a:t>
            </a:fld>
            <a:endParaRPr lang="cs-CZ"/>
          </a:p>
        </p:txBody>
      </p:sp>
      <p:sp>
        <p:nvSpPr>
          <p:cNvPr id="7987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79874"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100" i="1" dirty="0"/>
              <a:t>Ve</a:t>
            </a:r>
            <a:r>
              <a:rPr lang="cs-CZ" sz="1100" dirty="0"/>
              <a:t>ř</a:t>
            </a:r>
            <a:r>
              <a:rPr lang="cs-CZ" sz="1100" i="1" dirty="0"/>
              <a:t>ejné sklady – výhody:</a:t>
            </a:r>
          </a:p>
          <a:p>
            <a:r>
              <a:rPr lang="cs-CZ" sz="1100" dirty="0"/>
              <a:t>1. Uchování kapitálu. Ze strany uživatele se nevyžaduje žádná investice do nákupu</a:t>
            </a:r>
          </a:p>
          <a:p>
            <a:r>
              <a:rPr lang="cs-CZ" sz="1100" dirty="0"/>
              <a:t>pozemků, budování skladů a jejich zařízení nebo do získávání a zaškolování</a:t>
            </a:r>
          </a:p>
          <a:p>
            <a:r>
              <a:rPr lang="cs-CZ" sz="1100" dirty="0"/>
              <a:t>personálu.</a:t>
            </a:r>
          </a:p>
          <a:p>
            <a:r>
              <a:rPr lang="cs-CZ" sz="1100" dirty="0"/>
              <a:t>2. Přizpůsobení sezónnosti. Pokud provoz podniku podléhá sezónním výkyvům, potom</a:t>
            </a:r>
          </a:p>
          <a:p>
            <a:r>
              <a:rPr lang="cs-CZ" sz="1100" dirty="0"/>
              <a:t>veřejné skladování umožňuje uživateli, aby si v dobách zvýšených požadavků na</a:t>
            </a:r>
          </a:p>
          <a:p>
            <a:r>
              <a:rPr lang="cs-CZ" sz="1100" dirty="0"/>
              <a:t>skladování najal dodatečnou skladovou kapacitu. Soukromé sklady mají nevýhodu, že</a:t>
            </a:r>
          </a:p>
          <a:p>
            <a:r>
              <a:rPr lang="cs-CZ" sz="1100" dirty="0"/>
              <a:t>jejich kapacitu nelze v krátkém čase rozšířit. Také je dost pravděpodobné, že v jiné</a:t>
            </a:r>
          </a:p>
          <a:p>
            <a:r>
              <a:rPr lang="cs-CZ" sz="1100" dirty="0"/>
              <a:t>roční době budou nevytížené.</a:t>
            </a:r>
          </a:p>
          <a:p>
            <a:r>
              <a:rPr lang="cs-CZ" sz="1100" dirty="0"/>
              <a:t>3. Snížení rizika. Při plánování výstavby skladů se obyčejně vychází z předpokladu, že</a:t>
            </a:r>
          </a:p>
          <a:p>
            <a:r>
              <a:rPr lang="cs-CZ" sz="1100" dirty="0"/>
              <a:t>zařízení bude mít životnost 20 - 40 let. Během této doby se ale obchodní činnost</a:t>
            </a:r>
          </a:p>
          <a:p>
            <a:r>
              <a:rPr lang="cs-CZ" sz="1100" dirty="0"/>
              <a:t>podniku může přesunout na jiná místa a sklad nebude využit. U nájemných skladů se</a:t>
            </a:r>
          </a:p>
          <a:p>
            <a:r>
              <a:rPr lang="cs-CZ" sz="1100" dirty="0"/>
              <a:t>pouze zruší smlouva.</a:t>
            </a:r>
          </a:p>
          <a:p>
            <a:r>
              <a:rPr lang="cs-CZ" sz="1100" dirty="0"/>
              <a:t>4. Efekty založené na rozsahu. Veřejné sklady jsou schopné dosahovat určitých úspor,</a:t>
            </a:r>
          </a:p>
          <a:p>
            <a:r>
              <a:rPr lang="cs-CZ" sz="1100" dirty="0"/>
              <a:t>vyplývajících z velkovýrobních technologií. Bývají to velké sklady, kde se skladuje</a:t>
            </a:r>
          </a:p>
          <a:p>
            <a:r>
              <a:rPr lang="cs-CZ" sz="1100" dirty="0"/>
              <a:t>zboží mnoha podniků, zaměstnanci zde pracují na plný úvazek.</a:t>
            </a:r>
          </a:p>
          <a:p>
            <a:r>
              <a:rPr lang="cs-CZ" sz="1100" dirty="0"/>
              <a:t>5. Větší pružnost. Veřejné sklady vyžadují pouze krátkodobé smlouvy a představují tedy</a:t>
            </a:r>
          </a:p>
          <a:p>
            <a:r>
              <a:rPr lang="cs-CZ" sz="1100" dirty="0"/>
              <a:t>krátkodobý závazek, který lze rychle upravovat podle měnících se tržních podmínek.</a:t>
            </a:r>
          </a:p>
          <a:p>
            <a:r>
              <a:rPr lang="cs-CZ" sz="1100" dirty="0"/>
              <a:t>6. Přesná znalost skladovacích nákladů. Při použití veřejného skladu je podniku účtována</a:t>
            </a:r>
          </a:p>
          <a:p>
            <a:r>
              <a:rPr lang="cs-CZ" sz="1100" dirty="0"/>
              <a:t>přesná částka za skladování a manipulaci. Pokud podnik provozuje vlastní sklad, mívá</a:t>
            </a:r>
          </a:p>
          <a:p>
            <a:r>
              <a:rPr lang="cs-CZ" sz="1100" dirty="0"/>
              <a:t>s vyjádřením některých skladovacích položek potíže, protože se samostatně neevidují.</a:t>
            </a:r>
          </a:p>
          <a:p>
            <a:r>
              <a:rPr lang="pl-PL" sz="1100" dirty="0"/>
              <a:t>7. Minimalizace sporů s odbory.</a:t>
            </a:r>
            <a:endParaRPr lang="cs-CZ" i="1" dirty="0"/>
          </a:p>
          <a:p>
            <a:endParaRPr lang="cs-CZ" i="1" dirty="0"/>
          </a:p>
          <a:p>
            <a:r>
              <a:rPr lang="cs-CZ" sz="1100" i="1" dirty="0"/>
              <a:t>Ve</a:t>
            </a:r>
            <a:r>
              <a:rPr lang="cs-CZ" sz="1100" dirty="0"/>
              <a:t>ř</a:t>
            </a:r>
            <a:r>
              <a:rPr lang="cs-CZ" sz="1100" i="1" dirty="0"/>
              <a:t>ejné sklady – nevýhody:</a:t>
            </a:r>
          </a:p>
          <a:p>
            <a:r>
              <a:rPr lang="cs-CZ" sz="1100" dirty="0"/>
              <a:t>1. Skladový prostor veřejného skladu nemusí být vždy k dispozici tam, kdo ho</a:t>
            </a:r>
          </a:p>
          <a:p>
            <a:r>
              <a:rPr lang="cs-CZ" sz="1100" dirty="0"/>
              <a:t>potřebujeme.</a:t>
            </a:r>
          </a:p>
          <a:p>
            <a:r>
              <a:rPr lang="cs-CZ" sz="1100" dirty="0"/>
              <a:t>2. Nedostatečný rozsah služeb, které nabízí vlastník skladu.</a:t>
            </a:r>
          </a:p>
          <a:p>
            <a:r>
              <a:rPr lang="cs-CZ" sz="1100" dirty="0"/>
              <a:t>3. Komunikační problémy. Provozovatel skladu nemusí být schopen se svojí technikou</a:t>
            </a:r>
          </a:p>
          <a:p>
            <a:r>
              <a:rPr lang="cs-CZ" sz="1100" dirty="0"/>
              <a:t>poskytovat všechny potřebné informace a měnit svůj systém jen kvůli jednomu</a:t>
            </a:r>
          </a:p>
          <a:p>
            <a:r>
              <a:rPr lang="cs-CZ" sz="1100" dirty="0"/>
              <a:t>klientovi.</a:t>
            </a:r>
            <a:endParaRPr lang="cs-CZ" i="1" dirty="0"/>
          </a:p>
          <a:p>
            <a:endParaRPr lang="cs-CZ" i="1" dirty="0"/>
          </a:p>
          <a:p>
            <a:endParaRPr lang="cs-CZ" i="1" dirty="0"/>
          </a:p>
          <a:p>
            <a:r>
              <a:rPr lang="cs-CZ" i="1" dirty="0"/>
              <a:t>Soukromé sklady – výhody:</a:t>
            </a:r>
          </a:p>
          <a:p>
            <a:r>
              <a:rPr lang="cs-CZ" dirty="0"/>
              <a:t>1. Podnik má větší míru kontroly nad uskladněným zbožím.</a:t>
            </a:r>
          </a:p>
          <a:p>
            <a:r>
              <a:rPr lang="cs-CZ" dirty="0"/>
              <a:t>2. Vlastní sklad může snižovat skladovací náklady v dlouhodobém časovém horizontu,</a:t>
            </a:r>
          </a:p>
          <a:p>
            <a:r>
              <a:rPr lang="cs-CZ" dirty="0"/>
              <a:t>pokud se sklad dostatečně využívá. Uvádí se možnost snížit náklady o 15- 20% oproti</a:t>
            </a:r>
          </a:p>
          <a:p>
            <a:r>
              <a:rPr lang="cs-CZ" dirty="0"/>
              <a:t>cenám veřejných skladů. Podnik však musí využívat skladovou kapacitu alespoň na</a:t>
            </a:r>
          </a:p>
          <a:p>
            <a:r>
              <a:rPr lang="cs-CZ" dirty="0"/>
              <a:t>75 - 80 %.</a:t>
            </a:r>
          </a:p>
          <a:p>
            <a:r>
              <a:rPr lang="cs-CZ" i="1" dirty="0"/>
              <a:t>Soukromé sklady – nevýhody:</a:t>
            </a:r>
          </a:p>
          <a:p>
            <a:r>
              <a:rPr lang="cs-CZ" dirty="0"/>
              <a:t>1. Nedostatek pružnosti.</a:t>
            </a:r>
          </a:p>
          <a:p>
            <a:r>
              <a:rPr lang="cs-CZ" dirty="0"/>
              <a:t>2. Soukromé skladové zařízení se nemůže zvětšovat nebo zmenšovat tak, aby bylo</a:t>
            </a:r>
          </a:p>
          <a:p>
            <a:r>
              <a:rPr lang="cs-CZ" dirty="0"/>
              <a:t>v souladu s měnící se poptávkou. I v době, kdy je poptávka malá, musí podnik hradit</a:t>
            </a:r>
          </a:p>
          <a:p>
            <a:r>
              <a:rPr lang="cs-CZ" dirty="0"/>
              <a:t>fixní náklady a vyrovnávat se s nízkou produktivitou, která je důsledkem nevyužitého</a:t>
            </a:r>
          </a:p>
          <a:p>
            <a:r>
              <a:rPr lang="cs-CZ" dirty="0"/>
              <a:t>skladového prostoru.</a:t>
            </a:r>
          </a:p>
          <a:p>
            <a:r>
              <a:rPr lang="cs-CZ" dirty="0"/>
              <a:t>3. Finanční omezení. Mnoho podniků si budování nového skladu nemůže dovolit,</a:t>
            </a:r>
          </a:p>
          <a:p>
            <a:r>
              <a:rPr lang="cs-CZ" dirty="0"/>
              <a:t>protože nemají dostatek kapitálu. Volí proto jako optimální strategii kompromis.</a:t>
            </a:r>
          </a:p>
          <a:p>
            <a:r>
              <a:rPr lang="cs-CZ" dirty="0"/>
              <a:t>Budují si menší vlastní sklad pro trhy s dostatečným prodejem a najímají si veřejné</a:t>
            </a:r>
          </a:p>
          <a:p>
            <a:r>
              <a:rPr lang="pl-PL" dirty="0"/>
              <a:t>sklady tam, kde je objem jejich prodeje menší.</a:t>
            </a:r>
            <a:endParaRPr lang="cs-CZ" dirty="0"/>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59</a:t>
            </a:fld>
            <a:endParaRPr lang="cs-CZ"/>
          </a:p>
        </p:txBody>
      </p:sp>
    </p:spTree>
    <p:extLst>
      <p:ext uri="{BB962C8B-B14F-4D97-AF65-F5344CB8AC3E}">
        <p14:creationId xmlns:p14="http://schemas.microsoft.com/office/powerpoint/2010/main" val="2822402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861FFC8-0258-4E2D-A6D4-204201620AD3}" type="slidenum">
              <a:rPr lang="cs-CZ"/>
              <a:pPr/>
              <a:t>60</a:t>
            </a:fld>
            <a:endParaRPr lang="cs-CZ"/>
          </a:p>
        </p:txBody>
      </p:sp>
      <p:sp>
        <p:nvSpPr>
          <p:cNvPr id="8089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80898"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F8ED19B-FEF5-45EC-8336-4D8B03107214}" type="slidenum">
              <a:rPr lang="cs-CZ"/>
              <a:pPr/>
              <a:t>61</a:t>
            </a:fld>
            <a:endParaRPr lang="cs-CZ"/>
          </a:p>
        </p:txBody>
      </p:sp>
      <p:sp>
        <p:nvSpPr>
          <p:cNvPr id="8192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81922"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8D2F95A-8955-4F28-974F-DDF9ACA6065C}" type="slidenum">
              <a:rPr lang="cs-CZ"/>
              <a:pPr/>
              <a:t>62</a:t>
            </a:fld>
            <a:endParaRPr lang="cs-CZ"/>
          </a:p>
        </p:txBody>
      </p:sp>
      <p:sp>
        <p:nvSpPr>
          <p:cNvPr id="8294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82946"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411705">
              <a:defRPr/>
            </a:pPr>
            <a:r>
              <a:rPr lang="cs-CZ" dirty="0"/>
              <a:t>sklad u </a:t>
            </a:r>
            <a:r>
              <a:rPr lang="cs-CZ" dirty="0" err="1"/>
              <a:t>nevlastníka</a:t>
            </a:r>
            <a:r>
              <a:rPr lang="cs-CZ" dirty="0"/>
              <a:t> zboží (odběratele, obchodního zástupce nebo komisionáře) za účelem přiblížení zboží k zákazníkům</a:t>
            </a:r>
            <a:br>
              <a:rPr lang="cs-CZ" dirty="0"/>
            </a:br>
            <a:br>
              <a:rPr lang="cs-CZ" dirty="0"/>
            </a:br>
            <a:r>
              <a:rPr lang="cs-CZ" dirty="0"/>
              <a:t>Do okamžiku odběru/zaplacení je zboží majetkem zřizovatele skladu, který nese riziko neprodejnosti zboží, pohybu cen, inflace atp. Zřizovatel konsignačního skladu jej obvykle automaticky doplňuje a osoba, u níž je sklad umístěn z něj zboží odebírá v okamžiku potřeby. Po odběru zboží je zřizovateli konsignačního skladu zasílána konsignace (seznam odebraného zboží). Zřizovatel na základě konsignací odebrané zboží vyúčtovává a doplňuje.</a:t>
            </a:r>
          </a:p>
          <a:p>
            <a:pPr defTabSz="411705">
              <a:defRPr/>
            </a:pPr>
            <a:endParaRPr lang="cs-CZ" dirty="0">
              <a:effectLst/>
            </a:endParaRPr>
          </a:p>
          <a:p>
            <a:pPr defTabSz="411705">
              <a:defRPr/>
            </a:pPr>
            <a:endParaRPr lang="cs-CZ" dirty="0">
              <a:effectLst/>
            </a:endParaRPr>
          </a:p>
          <a:p>
            <a:pPr defTabSz="411705">
              <a:defRPr/>
            </a:pPr>
            <a:endParaRPr lang="cs-CZ" dirty="0">
              <a:effectLst/>
            </a:endParaRPr>
          </a:p>
          <a:p>
            <a:pPr defTabSz="411705">
              <a:defRPr/>
            </a:pPr>
            <a:r>
              <a:rPr lang="cs-CZ" dirty="0">
                <a:effectLst/>
              </a:rPr>
              <a:t>Konsignační sklad je obvykle zřizován vývozcem u obchodního zástupce v zahraničí.</a:t>
            </a:r>
            <a:br>
              <a:rPr lang="cs-CZ" dirty="0">
                <a:effectLst/>
              </a:rPr>
            </a:br>
            <a:r>
              <a:rPr lang="cs-CZ" dirty="0">
                <a:effectLst/>
              </a:rPr>
              <a:t>Často se jedná též o sklad určitého materiálu u zákazníka, který si z tohoto skladu v okamžiku své potřeby zboží odebírá a zřizovatel skladu toto zboží automaticky doplňuje. </a:t>
            </a:r>
            <a:r>
              <a:rPr lang="cs-CZ" b="1" dirty="0">
                <a:effectLst/>
              </a:rPr>
              <a:t>Viz také</a:t>
            </a:r>
          </a:p>
          <a:p>
            <a:endParaRPr lang="cs-CZ" dirty="0"/>
          </a:p>
          <a:p>
            <a:endParaRPr lang="cs-CZ" dirty="0"/>
          </a:p>
          <a:p>
            <a:r>
              <a:rPr lang="cs-CZ" sz="1100" dirty="0"/>
              <a:t>Tyto sklady si zřizuje zákazník u dodavatele. Zboží je skladováno na účet a riziko</a:t>
            </a:r>
          </a:p>
          <a:p>
            <a:r>
              <a:rPr lang="cs-CZ" sz="1100" dirty="0"/>
              <a:t>dodavatele, odběratel má právo si zboží odebírat podle potřeby a v určitém časovém odstupu</a:t>
            </a:r>
          </a:p>
          <a:p>
            <a:r>
              <a:rPr lang="cs-CZ" sz="1100" dirty="0"/>
              <a:t>zboží platí, případně upozorňuje na nutnost sklad doplnit.</a:t>
            </a:r>
          </a:p>
          <a:p>
            <a:r>
              <a:rPr lang="cs-CZ" sz="1100" dirty="0"/>
              <a:t>Tento systém je obvyklý zejména při zásobování náhradními díly. V ČR jej udržují například</a:t>
            </a:r>
          </a:p>
          <a:p>
            <a:r>
              <a:rPr lang="cs-CZ" sz="1100" dirty="0"/>
              <a:t>výrobci výpočetní techniky, rozmnožovací techniky, výrobci některých značek zahraničních</a:t>
            </a:r>
          </a:p>
          <a:p>
            <a:r>
              <a:rPr lang="cs-CZ" sz="1100" dirty="0"/>
              <a:t>automobilů aj.</a:t>
            </a:r>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63</a:t>
            </a:fld>
            <a:endParaRPr lang="cs-CZ"/>
          </a:p>
        </p:txBody>
      </p:sp>
    </p:spTree>
    <p:extLst>
      <p:ext uri="{BB962C8B-B14F-4D97-AF65-F5344CB8AC3E}">
        <p14:creationId xmlns:p14="http://schemas.microsoft.com/office/powerpoint/2010/main" val="107077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spcBef>
                <a:spcPts val="1100"/>
              </a:spcBef>
              <a:spcAft>
                <a:spcPts val="916"/>
              </a:spcAft>
              <a:tabLst>
                <a:tab pos="663382" algn="l"/>
                <a:tab pos="1326764" algn="l"/>
                <a:tab pos="1990146" algn="l"/>
                <a:tab pos="2653528" algn="l"/>
                <a:tab pos="3316910" algn="l"/>
                <a:tab pos="3980292" algn="l"/>
                <a:tab pos="4643674" algn="l"/>
              </a:tabLst>
            </a:pPr>
            <a:r>
              <a:rPr lang="cs-CZ" dirty="0"/>
              <a:t>Přesun produktu:</a:t>
            </a:r>
          </a:p>
          <a:p>
            <a:pPr>
              <a:spcBef>
                <a:spcPts val="1100"/>
              </a:spcBef>
              <a:spcAft>
                <a:spcPts val="916"/>
              </a:spcAft>
              <a:tabLst>
                <a:tab pos="663382" algn="l"/>
                <a:tab pos="1326764" algn="l"/>
                <a:tab pos="1990146" algn="l"/>
                <a:tab pos="2653528" algn="l"/>
                <a:tab pos="3316910" algn="l"/>
                <a:tab pos="3980292" algn="l"/>
                <a:tab pos="4643674" algn="l"/>
              </a:tabLst>
            </a:pPr>
            <a:r>
              <a:rPr lang="cs-CZ" dirty="0"/>
              <a:t>- příjem zboží,</a:t>
            </a:r>
          </a:p>
          <a:p>
            <a:pPr>
              <a:spcBef>
                <a:spcPts val="1100"/>
              </a:spcBef>
              <a:spcAft>
                <a:spcPts val="916"/>
              </a:spcAft>
              <a:tabLst>
                <a:tab pos="663382" algn="l"/>
                <a:tab pos="1326764" algn="l"/>
                <a:tab pos="1990146" algn="l"/>
                <a:tab pos="2653528" algn="l"/>
                <a:tab pos="3316910" algn="l"/>
                <a:tab pos="3980292" algn="l"/>
                <a:tab pos="4643674" algn="l"/>
              </a:tabLst>
            </a:pPr>
            <a:r>
              <a:rPr lang="cs-CZ" dirty="0"/>
              <a:t>- transfer (ukládání),</a:t>
            </a:r>
          </a:p>
          <a:p>
            <a:pPr>
              <a:spcBef>
                <a:spcPts val="1100"/>
              </a:spcBef>
              <a:spcAft>
                <a:spcPts val="916"/>
              </a:spcAft>
              <a:tabLst>
                <a:tab pos="663382" algn="l"/>
                <a:tab pos="1326764" algn="l"/>
                <a:tab pos="1990146" algn="l"/>
                <a:tab pos="2653528" algn="l"/>
                <a:tab pos="3316910" algn="l"/>
                <a:tab pos="3980292" algn="l"/>
                <a:tab pos="4643674" algn="l"/>
              </a:tabLst>
            </a:pPr>
            <a:r>
              <a:rPr lang="cs-CZ" dirty="0"/>
              <a:t>- kompletace zboží podle objednávek,</a:t>
            </a:r>
          </a:p>
          <a:p>
            <a:pPr>
              <a:spcBef>
                <a:spcPts val="1100"/>
              </a:spcBef>
              <a:spcAft>
                <a:spcPts val="916"/>
              </a:spcAft>
              <a:tabLst>
                <a:tab pos="663382" algn="l"/>
                <a:tab pos="1326764" algn="l"/>
                <a:tab pos="1990146" algn="l"/>
                <a:tab pos="2653528" algn="l"/>
                <a:tab pos="3316910" algn="l"/>
                <a:tab pos="3980292" algn="l"/>
                <a:tab pos="4643674" algn="l"/>
              </a:tabLst>
            </a:pPr>
            <a:r>
              <a:rPr lang="cs-CZ" dirty="0"/>
              <a:t>- překládka (</a:t>
            </a:r>
            <a:r>
              <a:rPr lang="cs-CZ" dirty="0" err="1"/>
              <a:t>cross-docking</a:t>
            </a:r>
            <a:r>
              <a:rPr lang="cs-CZ" dirty="0"/>
              <a:t>),</a:t>
            </a:r>
          </a:p>
          <a:p>
            <a:pPr>
              <a:spcBef>
                <a:spcPts val="1100"/>
              </a:spcBef>
              <a:spcAft>
                <a:spcPts val="916"/>
              </a:spcAft>
              <a:tabLst>
                <a:tab pos="663382" algn="l"/>
                <a:tab pos="1326764" algn="l"/>
                <a:tab pos="1990146" algn="l"/>
                <a:tab pos="2653528" algn="l"/>
                <a:tab pos="3316910" algn="l"/>
                <a:tab pos="3980292" algn="l"/>
                <a:tab pos="4643674" algn="l"/>
              </a:tabLst>
            </a:pPr>
            <a:r>
              <a:rPr lang="cs-CZ" dirty="0"/>
              <a:t>- odeslání, expedice zboží.</a:t>
            </a:r>
          </a:p>
          <a:p>
            <a:pPr>
              <a:spcBef>
                <a:spcPts val="1100"/>
              </a:spcBef>
              <a:spcAft>
                <a:spcPts val="916"/>
              </a:spcAft>
              <a:tabLst>
                <a:tab pos="663382" algn="l"/>
                <a:tab pos="1326764" algn="l"/>
                <a:tab pos="1990146" algn="l"/>
                <a:tab pos="2653528" algn="l"/>
                <a:tab pos="3316910" algn="l"/>
                <a:tab pos="3980292" algn="l"/>
                <a:tab pos="4643674" algn="l"/>
              </a:tabLst>
            </a:pPr>
            <a:r>
              <a:rPr lang="cs-CZ" i="1" dirty="0"/>
              <a:t>Roste význam transferu informací, protože dodávky vyžadují přesnou koordinaci činností.</a:t>
            </a:r>
          </a:p>
          <a:p>
            <a:pPr>
              <a:spcBef>
                <a:spcPts val="1100"/>
              </a:spcBef>
              <a:spcAft>
                <a:spcPts val="916"/>
              </a:spcAft>
              <a:tabLst>
                <a:tab pos="663382" algn="l"/>
                <a:tab pos="1326764" algn="l"/>
                <a:tab pos="1990146" algn="l"/>
                <a:tab pos="2653528" algn="l"/>
                <a:tab pos="3316910" algn="l"/>
                <a:tab pos="3980292" algn="l"/>
                <a:tab pos="4643674" algn="l"/>
              </a:tabLst>
            </a:pPr>
            <a:endParaRPr lang="cs-CZ" i="1" dirty="0"/>
          </a:p>
          <a:p>
            <a:pPr>
              <a:spcBef>
                <a:spcPts val="1100"/>
              </a:spcBef>
              <a:spcAft>
                <a:spcPts val="916"/>
              </a:spcAft>
              <a:tabLst>
                <a:tab pos="663382" algn="l"/>
                <a:tab pos="1326764" algn="l"/>
                <a:tab pos="1990146" algn="l"/>
                <a:tab pos="2653528" algn="l"/>
                <a:tab pos="3316910" algn="l"/>
                <a:tab pos="3980292" algn="l"/>
                <a:tab pos="4643674" algn="l"/>
              </a:tabLst>
            </a:pPr>
            <a:r>
              <a:rPr lang="cs-CZ" i="1" dirty="0"/>
              <a:t>Uskladnění produktu:</a:t>
            </a:r>
          </a:p>
          <a:p>
            <a:pPr>
              <a:spcBef>
                <a:spcPts val="1100"/>
              </a:spcBef>
              <a:spcAft>
                <a:spcPts val="916"/>
              </a:spcAft>
              <a:tabLst>
                <a:tab pos="663382" algn="l"/>
                <a:tab pos="1326764" algn="l"/>
                <a:tab pos="1990146" algn="l"/>
                <a:tab pos="2653528" algn="l"/>
                <a:tab pos="3316910" algn="l"/>
                <a:tab pos="3980292" algn="l"/>
                <a:tab pos="4643674" algn="l"/>
                <a:tab pos="5307056" algn="l"/>
              </a:tabLst>
            </a:pPr>
            <a:r>
              <a:rPr lang="cs-CZ" i="1" dirty="0"/>
              <a:t>přechodné uskladnění </a:t>
            </a:r>
            <a:r>
              <a:rPr lang="cs-CZ" dirty="0"/>
              <a:t>– nezbytné pro doplňování základních zásob (</a:t>
            </a:r>
            <a:r>
              <a:rPr lang="cs-CZ" dirty="0" err="1"/>
              <a:t>cross-docking</a:t>
            </a:r>
            <a:r>
              <a:rPr lang="cs-CZ" dirty="0"/>
              <a:t>),</a:t>
            </a:r>
          </a:p>
          <a:p>
            <a:pPr>
              <a:spcBef>
                <a:spcPts val="1100"/>
              </a:spcBef>
              <a:spcAft>
                <a:spcPts val="916"/>
              </a:spcAft>
              <a:tabLst>
                <a:tab pos="663382" algn="l"/>
                <a:tab pos="1326764" algn="l"/>
                <a:tab pos="1990146" algn="l"/>
                <a:tab pos="2653528" algn="l"/>
                <a:tab pos="3316910" algn="l"/>
                <a:tab pos="3980292" algn="l"/>
                <a:tab pos="4643674" algn="l"/>
                <a:tab pos="5307056" algn="l"/>
              </a:tabLst>
            </a:pPr>
            <a:r>
              <a:rPr lang="cs-CZ" i="1" dirty="0"/>
              <a:t>časově omezené uskladnění </a:t>
            </a:r>
            <a:r>
              <a:rPr lang="cs-CZ" dirty="0"/>
              <a:t>– důvodem je sezónní poptávka, kolísavá poptávka, úprava výrobků, spekulativní nákupy, zvláštní podmínky (např. množstevní slevy).</a:t>
            </a:r>
          </a:p>
          <a:p>
            <a:pPr>
              <a:spcBef>
                <a:spcPts val="1100"/>
              </a:spcBef>
              <a:spcAft>
                <a:spcPts val="916"/>
              </a:spcAft>
              <a:tabLst>
                <a:tab pos="663382" algn="l"/>
                <a:tab pos="1326764" algn="l"/>
                <a:tab pos="1990146" algn="l"/>
                <a:tab pos="2653528" algn="l"/>
                <a:tab pos="3316910" algn="l"/>
                <a:tab pos="3980292" algn="l"/>
                <a:tab pos="4643674" algn="l"/>
                <a:tab pos="5307056" algn="l"/>
              </a:tabLst>
            </a:pPr>
            <a:endParaRPr lang="cs-CZ" dirty="0"/>
          </a:p>
          <a:p>
            <a:r>
              <a:rPr lang="cs-CZ" dirty="0"/>
              <a:t>Přenos informací:</a:t>
            </a:r>
          </a:p>
          <a:p>
            <a:pPr>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dirty="0"/>
              <a:t>- informace o stavu zásob,</a:t>
            </a:r>
          </a:p>
          <a:p>
            <a:pPr>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dirty="0"/>
              <a:t>- stavu zboží v pohybu, </a:t>
            </a:r>
          </a:p>
          <a:p>
            <a:pPr>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dirty="0"/>
              <a:t>- umístění zásob,</a:t>
            </a:r>
          </a:p>
          <a:p>
            <a:pPr>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dirty="0"/>
              <a:t>- vstupních a výstupních dodávkách,</a:t>
            </a:r>
          </a:p>
          <a:p>
            <a:pPr>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dirty="0"/>
              <a:t>- údaje o zákaznících,</a:t>
            </a:r>
          </a:p>
          <a:p>
            <a:pPr>
              <a:spcBef>
                <a:spcPts val="0"/>
              </a:spcBef>
              <a:spcAft>
                <a:spcPts val="0"/>
              </a:spcAft>
              <a:buFontTx/>
              <a:buChar char="-"/>
              <a:tabLst>
                <a:tab pos="663382" algn="l"/>
                <a:tab pos="1326764" algn="l"/>
                <a:tab pos="1990146" algn="l"/>
                <a:tab pos="2653528" algn="l"/>
                <a:tab pos="3316910" algn="l"/>
                <a:tab pos="3980292" algn="l"/>
                <a:tab pos="4643674" algn="l"/>
                <a:tab pos="5307056" algn="l"/>
                <a:tab pos="5970438" algn="l"/>
                <a:tab pos="6633820" algn="l"/>
              </a:tabLst>
            </a:pPr>
            <a:r>
              <a:rPr lang="cs-CZ" dirty="0"/>
              <a:t>o využití skladového prostoru a personálu.</a:t>
            </a:r>
          </a:p>
          <a:p>
            <a:pPr>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endParaRPr lang="cs-CZ" dirty="0"/>
          </a:p>
          <a:p>
            <a:pPr>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sz="1000" i="1" dirty="0"/>
              <a:t>Pro přenos informací se využívají počítačové systémy a technologie čárových kódů, umožňuje to snižovat objem administrativních prací. </a:t>
            </a:r>
          </a:p>
          <a:p>
            <a:endParaRPr lang="cs-CZ" b="1" dirty="0"/>
          </a:p>
          <a:p>
            <a:pPr>
              <a:spcBef>
                <a:spcPts val="1100"/>
              </a:spcBef>
              <a:spcAft>
                <a:spcPts val="916"/>
              </a:spcAft>
              <a:tabLst>
                <a:tab pos="663382" algn="l"/>
                <a:tab pos="1326764" algn="l"/>
                <a:tab pos="1990146" algn="l"/>
                <a:tab pos="2653528" algn="l"/>
                <a:tab pos="3316910" algn="l"/>
                <a:tab pos="3980292" algn="l"/>
                <a:tab pos="4643674" algn="l"/>
              </a:tabLst>
            </a:pPr>
            <a:endParaRPr lang="cs-CZ" i="1" dirty="0"/>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64</a:t>
            </a:fld>
            <a:endParaRPr lang="cs-CZ"/>
          </a:p>
        </p:txBody>
      </p:sp>
    </p:spTree>
    <p:extLst>
      <p:ext uri="{BB962C8B-B14F-4D97-AF65-F5344CB8AC3E}">
        <p14:creationId xmlns:p14="http://schemas.microsoft.com/office/powerpoint/2010/main" val="4250646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777A9F-3E13-4A72-BAC5-0AA70CEF04C1}" type="slidenum">
              <a:rPr lang="cs-CZ"/>
              <a:pPr/>
              <a:t>68</a:t>
            </a:fld>
            <a:endParaRPr lang="cs-CZ"/>
          </a:p>
        </p:txBody>
      </p:sp>
      <p:sp>
        <p:nvSpPr>
          <p:cNvPr id="8704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87042"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002A0B2-B62E-4883-B240-D91A9284BCF8}" type="slidenum">
              <a:rPr lang="cs-CZ"/>
              <a:pPr/>
              <a:t>69</a:t>
            </a:fld>
            <a:endParaRPr lang="cs-CZ"/>
          </a:p>
        </p:txBody>
      </p:sp>
      <p:sp>
        <p:nvSpPr>
          <p:cNvPr id="8806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88066"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100" b="1" u="sng" dirty="0"/>
              <a:t>1. Zařízení na přetržitou manipulaci s cyklickým provozem:</a:t>
            </a:r>
          </a:p>
          <a:p>
            <a:pPr lvl="0"/>
            <a:r>
              <a:rPr lang="cs-CZ" sz="1100" b="1" dirty="0"/>
              <a:t>dopravní vozíky,</a:t>
            </a:r>
          </a:p>
          <a:p>
            <a:pPr lvl="0"/>
            <a:r>
              <a:rPr lang="cs-CZ" sz="1100" b="1" dirty="0"/>
              <a:t>jeřáby,</a:t>
            </a:r>
          </a:p>
          <a:p>
            <a:pPr lvl="0"/>
            <a:r>
              <a:rPr lang="cs-CZ" sz="1100" b="1" dirty="0"/>
              <a:t>lopatové rypadla a buldozery,</a:t>
            </a:r>
          </a:p>
          <a:p>
            <a:pPr lvl="0"/>
            <a:r>
              <a:rPr lang="cs-CZ" sz="1100" b="1" dirty="0"/>
              <a:t>výtahy a</a:t>
            </a:r>
          </a:p>
          <a:p>
            <a:r>
              <a:rPr lang="cs-CZ" sz="1100" b="1" dirty="0"/>
              <a:t>shrnovací mechanické lopaty a lanové shrnovače.</a:t>
            </a: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7</a:t>
            </a:fld>
            <a:endParaRPr 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9CBCF94-909E-443F-AF6F-B30AFF8E1697}" type="slidenum">
              <a:rPr lang="cs-CZ"/>
              <a:pPr/>
              <a:t>70</a:t>
            </a:fld>
            <a:endParaRPr lang="cs-CZ"/>
          </a:p>
        </p:txBody>
      </p:sp>
      <p:sp>
        <p:nvSpPr>
          <p:cNvPr id="8908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89090"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pPr>
              <a:spcBef>
                <a:spcPts val="1100"/>
              </a:spcBef>
              <a:spcAft>
                <a:spcPts val="916"/>
              </a:spcAft>
              <a:buFontTx/>
              <a:buChar char="-"/>
              <a:tabLst>
                <a:tab pos="663382" algn="l"/>
                <a:tab pos="1326764" algn="l"/>
                <a:tab pos="1990146" algn="l"/>
                <a:tab pos="2653528" algn="l"/>
                <a:tab pos="3316910" algn="l"/>
                <a:tab pos="3980292" algn="l"/>
                <a:tab pos="4643674" algn="l"/>
                <a:tab pos="5307056" algn="l"/>
                <a:tab pos="5970438" algn="l"/>
                <a:tab pos="6633820" algn="l"/>
                <a:tab pos="7297202" algn="l"/>
                <a:tab pos="7960584" algn="l"/>
              </a:tabLst>
            </a:pPr>
            <a:r>
              <a:rPr lang="cs-CZ" sz="1100" i="1" dirty="0"/>
              <a:t>využívání matematických metod </a:t>
            </a:r>
            <a:r>
              <a:rPr lang="cs-CZ" sz="1100" dirty="0"/>
              <a:t>pro optimalizaci stavu zásob, sortimentu skladby zásob, rozmístění skladové sítě, rozvozu zboží atd.,</a:t>
            </a:r>
          </a:p>
          <a:p>
            <a:pPr>
              <a:spcBef>
                <a:spcPts val="1100"/>
              </a:spcBef>
              <a:spcAft>
                <a:spcPts val="916"/>
              </a:spcAft>
              <a:buFontTx/>
              <a:buChar char="-"/>
              <a:tabLst>
                <a:tab pos="663382" algn="l"/>
                <a:tab pos="1326764" algn="l"/>
                <a:tab pos="1990146" algn="l"/>
                <a:tab pos="2653528" algn="l"/>
                <a:tab pos="3316910" algn="l"/>
                <a:tab pos="3980292" algn="l"/>
                <a:tab pos="4643674" algn="l"/>
                <a:tab pos="5307056" algn="l"/>
                <a:tab pos="5970438" algn="l"/>
                <a:tab pos="6633820" algn="l"/>
                <a:tab pos="7297202" algn="l"/>
                <a:tab pos="7960584" algn="l"/>
              </a:tabLst>
            </a:pPr>
            <a:r>
              <a:rPr lang="cs-CZ" sz="1100" i="1" dirty="0"/>
              <a:t>využívání prostředků výpočetní techniky </a:t>
            </a:r>
            <a:r>
              <a:rPr lang="cs-CZ" sz="1100" dirty="0"/>
              <a:t>pro operativní řízení stavu zásob a pohybu zásob,</a:t>
            </a:r>
          </a:p>
          <a:p>
            <a:pPr>
              <a:spcBef>
                <a:spcPts val="1100"/>
              </a:spcBef>
              <a:spcAft>
                <a:spcPts val="916"/>
              </a:spcAft>
              <a:buFontTx/>
              <a:buChar char="-"/>
              <a:tabLst>
                <a:tab pos="663382" algn="l"/>
                <a:tab pos="1326764" algn="l"/>
                <a:tab pos="1990146" algn="l"/>
                <a:tab pos="2653528" algn="l"/>
                <a:tab pos="3316910" algn="l"/>
                <a:tab pos="3980292" algn="l"/>
                <a:tab pos="4643674" algn="l"/>
                <a:tab pos="5307056" algn="l"/>
                <a:tab pos="5970438" algn="l"/>
                <a:tab pos="6633820" algn="l"/>
                <a:tab pos="7297202" algn="l"/>
                <a:tab pos="7960584" algn="l"/>
              </a:tabLst>
            </a:pPr>
            <a:r>
              <a:rPr lang="cs-CZ" sz="1100" i="1" dirty="0"/>
              <a:t>využívání prostředků progresivního stavebně-technického řešení </a:t>
            </a:r>
            <a:r>
              <a:rPr lang="cs-CZ" sz="1100" dirty="0"/>
              <a:t>při budování nových skladů,</a:t>
            </a:r>
          </a:p>
          <a:p>
            <a:pPr>
              <a:spcBef>
                <a:spcPts val="1100"/>
              </a:spcBef>
              <a:spcAft>
                <a:spcPts val="916"/>
              </a:spcAft>
              <a:buFontTx/>
              <a:buChar char="-"/>
              <a:tabLst>
                <a:tab pos="663382" algn="l"/>
                <a:tab pos="1326764" algn="l"/>
                <a:tab pos="1990146" algn="l"/>
                <a:tab pos="2653528" algn="l"/>
                <a:tab pos="3316910" algn="l"/>
                <a:tab pos="3980292" algn="l"/>
                <a:tab pos="4643674" algn="l"/>
                <a:tab pos="5307056" algn="l"/>
                <a:tab pos="5970438" algn="l"/>
                <a:tab pos="6633820" algn="l"/>
                <a:tab pos="7297202" algn="l"/>
                <a:tab pos="7960584" algn="l"/>
              </a:tabLst>
            </a:pPr>
            <a:r>
              <a:rPr lang="cs-CZ" sz="1100" i="1" dirty="0"/>
              <a:t>pro vnitřní vybavení skladů </a:t>
            </a:r>
            <a:r>
              <a:rPr lang="cs-CZ" sz="1100" dirty="0"/>
              <a:t>používat stavebnicové regály, výškové regály, vysokozdvižné akumulátorové vozíky, stohovací jeřáby, zakladače, maximálně uplatňovat paletizaci.</a:t>
            </a:r>
          </a:p>
          <a:p>
            <a:endParaRPr lang="cs-CZ" dirty="0"/>
          </a:p>
          <a:p>
            <a:endParaRPr lang="cs-CZ"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67EF579-ED82-4009-ACFC-787BD1923277}" type="slidenum">
              <a:rPr lang="cs-CZ"/>
              <a:pPr/>
              <a:t>72</a:t>
            </a:fld>
            <a:endParaRPr lang="cs-CZ"/>
          </a:p>
        </p:txBody>
      </p:sp>
      <p:sp>
        <p:nvSpPr>
          <p:cNvPr id="9011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90114"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BB52C4-3C71-4090-A842-EC595555B98E}" type="slidenum">
              <a:rPr lang="cs-CZ"/>
              <a:pPr/>
              <a:t>73</a:t>
            </a:fld>
            <a:endParaRPr lang="cs-CZ"/>
          </a:p>
        </p:txBody>
      </p:sp>
      <p:sp>
        <p:nvSpPr>
          <p:cNvPr id="9113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91138"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CB696FB-5637-47CA-8879-A693433E7B59}" type="slidenum">
              <a:rPr lang="cs-CZ"/>
              <a:pPr/>
              <a:t>74</a:t>
            </a:fld>
            <a:endParaRPr lang="cs-CZ"/>
          </a:p>
        </p:txBody>
      </p:sp>
      <p:sp>
        <p:nvSpPr>
          <p:cNvPr id="9216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92162"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A830D37-55ED-4EC9-BA44-74C041D57F48}" type="slidenum">
              <a:rPr lang="cs-CZ"/>
              <a:pPr/>
              <a:t>75</a:t>
            </a:fld>
            <a:endParaRPr lang="cs-CZ"/>
          </a:p>
        </p:txBody>
      </p:sp>
      <p:sp>
        <p:nvSpPr>
          <p:cNvPr id="9318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93186"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53CC6AD-2472-4E3B-95E7-3DCD913CC270}" type="slidenum">
              <a:rPr lang="cs-CZ"/>
              <a:pPr/>
              <a:t>76</a:t>
            </a:fld>
            <a:endParaRPr lang="cs-CZ"/>
          </a:p>
        </p:txBody>
      </p:sp>
      <p:sp>
        <p:nvSpPr>
          <p:cNvPr id="9420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94210"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E307D2D-84ED-42DD-ABF9-E34C3962253E}" type="slidenum">
              <a:rPr lang="cs-CZ"/>
              <a:pPr/>
              <a:t>77</a:t>
            </a:fld>
            <a:endParaRPr lang="cs-CZ"/>
          </a:p>
        </p:txBody>
      </p:sp>
      <p:sp>
        <p:nvSpPr>
          <p:cNvPr id="9523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95234"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8A3EDDE-C50E-4C96-87F0-EFC01CA1115C}" type="slidenum">
              <a:rPr lang="cs-CZ"/>
              <a:pPr/>
              <a:t>78</a:t>
            </a:fld>
            <a:endParaRPr lang="cs-CZ"/>
          </a:p>
        </p:txBody>
      </p:sp>
      <p:sp>
        <p:nvSpPr>
          <p:cNvPr id="9625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96258"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5167D88-54EB-4225-92D9-8E3FCAD40604}" type="slidenum">
              <a:rPr lang="cs-CZ"/>
              <a:pPr/>
              <a:t>79</a:t>
            </a:fld>
            <a:endParaRPr lang="cs-CZ"/>
          </a:p>
        </p:txBody>
      </p:sp>
      <p:sp>
        <p:nvSpPr>
          <p:cNvPr id="9728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97282"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9EBDD17-EA2B-4AD7-B8DB-2E403A6FDFD6}" type="slidenum">
              <a:rPr lang="cs-CZ"/>
              <a:pPr/>
              <a:t>80</a:t>
            </a:fld>
            <a:endParaRPr lang="cs-CZ"/>
          </a:p>
        </p:txBody>
      </p:sp>
      <p:sp>
        <p:nvSpPr>
          <p:cNvPr id="9830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98306"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lvl="0"/>
            <a:r>
              <a:rPr lang="cs-CZ" sz="1100" b="1" dirty="0" err="1"/>
              <a:t>podvěsné</a:t>
            </a:r>
            <a:r>
              <a:rPr lang="cs-CZ" sz="1100" b="1" dirty="0"/>
              <a:t> dopravníky,</a:t>
            </a:r>
          </a:p>
          <a:p>
            <a:pPr lvl="0"/>
            <a:r>
              <a:rPr lang="cs-CZ" sz="1100" b="1" dirty="0"/>
              <a:t>visuté lanovky a</a:t>
            </a:r>
          </a:p>
          <a:p>
            <a:pPr lvl="0"/>
            <a:r>
              <a:rPr lang="cs-CZ" sz="1100" b="1" dirty="0"/>
              <a:t>podlahové dopravníky.</a:t>
            </a: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8</a:t>
            </a:fld>
            <a:endParaRPr lang="cs-CZ"/>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9EBDD17-EA2B-4AD7-B8DB-2E403A6FDFD6}" type="slidenum">
              <a:rPr lang="cs-CZ"/>
              <a:pPr/>
              <a:t>81</a:t>
            </a:fld>
            <a:endParaRPr lang="cs-CZ"/>
          </a:p>
        </p:txBody>
      </p:sp>
      <p:sp>
        <p:nvSpPr>
          <p:cNvPr id="98305" name="Rectangle 1"/>
          <p:cNvSpPr txBox="1">
            <a:spLocks noGrp="1" noRot="1" noChangeAspect="1" noChangeArrowheads="1"/>
          </p:cNvSpPr>
          <p:nvPr>
            <p:ph type="sldImg"/>
          </p:nvPr>
        </p:nvSpPr>
        <p:spPr bwMode="auto">
          <a:xfrm>
            <a:off x="917575" y="755650"/>
            <a:ext cx="4960938" cy="3721100"/>
          </a:xfrm>
          <a:prstGeom prst="rect">
            <a:avLst/>
          </a:prstGeom>
          <a:solidFill>
            <a:srgbClr val="FFFFFF"/>
          </a:solidFill>
          <a:ln>
            <a:solidFill>
              <a:srgbClr val="000000"/>
            </a:solidFill>
            <a:miter lim="800000"/>
            <a:headEnd/>
            <a:tailEnd/>
          </a:ln>
        </p:spPr>
      </p:sp>
      <p:sp>
        <p:nvSpPr>
          <p:cNvPr id="98306"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r>
              <a:rPr lang="cs-CZ" sz="1200" kern="1200" dirty="0">
                <a:solidFill>
                  <a:schemeClr val="tx1"/>
                </a:solidFill>
                <a:effectLst/>
                <a:latin typeface="+mn-lt"/>
                <a:ea typeface="+mn-ea"/>
                <a:cs typeface="+mn-cs"/>
              </a:rPr>
              <a:t>Paletizace ve skladech směřuje k co nejlepšímu využití prostoru nejen vodorovně, ale i vzhůru, proto se palety stohují a ukládají do regálů. Bez regálu lze stohovat palety do 6000 mm. Nad stohem má být světlý prostor 200 – 400 mm, z toho plyne, že nejvhodnější výška skladu je 6500 mm. Optimální využití skladu ovlivňuje volba způsobu skladování paletovaných jednotek (obr. 16), která závisí na:</a:t>
            </a:r>
          </a:p>
          <a:p>
            <a:pPr lvl="0"/>
            <a:r>
              <a:rPr lang="cs-CZ" sz="1200" kern="1200" dirty="0">
                <a:solidFill>
                  <a:schemeClr val="tx1"/>
                </a:solidFill>
                <a:effectLst/>
                <a:latin typeface="+mn-lt"/>
                <a:ea typeface="+mn-ea"/>
                <a:cs typeface="+mn-cs"/>
              </a:rPr>
              <a:t>vlastní paletě, je-li stohovatelná či ne,</a:t>
            </a:r>
          </a:p>
          <a:p>
            <a:pPr lvl="0"/>
            <a:r>
              <a:rPr lang="cs-CZ" sz="1200" kern="1200" dirty="0">
                <a:solidFill>
                  <a:schemeClr val="tx1"/>
                </a:solidFill>
                <a:effectLst/>
                <a:latin typeface="+mn-lt"/>
                <a:ea typeface="+mn-ea"/>
                <a:cs typeface="+mn-cs"/>
              </a:rPr>
              <a:t>množství v sortimentní položce, tj. malé nebo velké množství,</a:t>
            </a:r>
          </a:p>
          <a:p>
            <a:pPr lvl="0"/>
            <a:r>
              <a:rPr lang="cs-CZ" sz="1200" kern="1200" dirty="0">
                <a:solidFill>
                  <a:schemeClr val="tx1"/>
                </a:solidFill>
                <a:effectLst/>
                <a:latin typeface="+mn-lt"/>
                <a:ea typeface="+mn-ea"/>
                <a:cs typeface="+mn-cs"/>
              </a:rPr>
              <a:t>velikosti jednoho odběru, tj. dílčího odběru z jedné palety,</a:t>
            </a:r>
          </a:p>
          <a:p>
            <a:pPr lvl="0"/>
            <a:r>
              <a:rPr lang="cs-CZ" sz="1200" kern="1200" dirty="0">
                <a:solidFill>
                  <a:schemeClr val="tx1"/>
                </a:solidFill>
                <a:effectLst/>
                <a:latin typeface="+mn-lt"/>
                <a:ea typeface="+mn-ea"/>
                <a:cs typeface="+mn-cs"/>
              </a:rPr>
              <a:t>odběru celých palet najednou.</a:t>
            </a:r>
          </a:p>
          <a:p>
            <a:r>
              <a:rPr lang="cs-CZ" sz="1200" kern="1200" dirty="0">
                <a:solidFill>
                  <a:schemeClr val="tx1"/>
                </a:solidFill>
                <a:effectLst/>
                <a:latin typeface="+mn-lt"/>
                <a:ea typeface="+mn-ea"/>
                <a:cs typeface="+mn-cs"/>
              </a:rPr>
              <a:t>Mezi paletami je nutno ponechat při stohování manipulační vůli 100 mm ve směru uličky a 500 mm do hloubky.</a:t>
            </a:r>
          </a:p>
          <a:p>
            <a:r>
              <a:rPr lang="cs-CZ" sz="1200" kern="1200" dirty="0">
                <a:solidFill>
                  <a:schemeClr val="tx1"/>
                </a:solidFill>
                <a:effectLst/>
                <a:latin typeface="+mn-lt"/>
                <a:ea typeface="+mn-ea"/>
                <a:cs typeface="+mn-cs"/>
              </a:rPr>
              <a:t>Adresní ukládání např. E/03/02 znamená v řadě E (v páté řadě odleva), ve třetím pořadí sloupků od čela regálu, ve druhé vrstvě od podlahy. </a:t>
            </a:r>
          </a:p>
          <a:p>
            <a:endParaRPr lang="cs-CZ"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82</a:t>
            </a:fld>
            <a:endParaRPr lang="cs-CZ"/>
          </a:p>
        </p:txBody>
      </p:sp>
    </p:spTree>
    <p:extLst>
      <p:ext uri="{BB962C8B-B14F-4D97-AF65-F5344CB8AC3E}">
        <p14:creationId xmlns:p14="http://schemas.microsoft.com/office/powerpoint/2010/main" val="34999670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83</a:t>
            </a:fld>
            <a:endParaRPr lang="cs-CZ"/>
          </a:p>
        </p:txBody>
      </p:sp>
    </p:spTree>
    <p:extLst>
      <p:ext uri="{BB962C8B-B14F-4D97-AF65-F5344CB8AC3E}">
        <p14:creationId xmlns:p14="http://schemas.microsoft.com/office/powerpoint/2010/main" val="27912326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84</a:t>
            </a:fld>
            <a:endParaRPr lang="cs-CZ"/>
          </a:p>
        </p:txBody>
      </p:sp>
    </p:spTree>
    <p:extLst>
      <p:ext uri="{BB962C8B-B14F-4D97-AF65-F5344CB8AC3E}">
        <p14:creationId xmlns:p14="http://schemas.microsoft.com/office/powerpoint/2010/main" val="30924307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85</a:t>
            </a:fld>
            <a:endParaRPr lang="cs-CZ"/>
          </a:p>
        </p:txBody>
      </p:sp>
    </p:spTree>
    <p:extLst>
      <p:ext uri="{BB962C8B-B14F-4D97-AF65-F5344CB8AC3E}">
        <p14:creationId xmlns:p14="http://schemas.microsoft.com/office/powerpoint/2010/main" val="14804875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a:solidFill>
                  <a:schemeClr val="tx1"/>
                </a:solidFill>
                <a:latin typeface="+mn-lt"/>
                <a:ea typeface="+mn-ea"/>
                <a:cs typeface="+mn-cs"/>
              </a:rPr>
              <a:t>Zvyšování produktivity ve skladech jednak snižuje náklady, jednak zvyšuje úroveň</a:t>
            </a:r>
          </a:p>
          <a:p>
            <a:r>
              <a:rPr lang="cs-CZ" sz="1200" b="0" i="0" u="none" strike="noStrike" kern="1200" baseline="0" dirty="0">
                <a:solidFill>
                  <a:schemeClr val="tx1"/>
                </a:solidFill>
                <a:latin typeface="+mn-lt"/>
                <a:ea typeface="+mn-ea"/>
                <a:cs typeface="+mn-cs"/>
              </a:rPr>
              <a:t>zákaznického servisu.</a:t>
            </a:r>
          </a:p>
          <a:p>
            <a:r>
              <a:rPr lang="cs-CZ" sz="1200" b="1" i="0" u="none" strike="noStrike" kern="1200" baseline="0" dirty="0">
                <a:solidFill>
                  <a:schemeClr val="tx1"/>
                </a:solidFill>
                <a:latin typeface="+mn-lt"/>
                <a:ea typeface="+mn-ea"/>
                <a:cs typeface="+mn-cs"/>
              </a:rPr>
              <a:t>Produktivita: </a:t>
            </a:r>
            <a:r>
              <a:rPr lang="cs-CZ" sz="1200" b="0" i="0" u="none" strike="noStrike" kern="1200" baseline="0" dirty="0">
                <a:solidFill>
                  <a:schemeClr val="tx1"/>
                </a:solidFill>
                <a:latin typeface="+mn-lt"/>
                <a:ea typeface="+mn-ea"/>
                <a:cs typeface="+mn-cs"/>
              </a:rPr>
              <a:t>je poměr reálného výstupu a reálného vstupu. Lze ji měřit například hodnotou</a:t>
            </a:r>
          </a:p>
          <a:p>
            <a:r>
              <a:rPr lang="cs-CZ" sz="1200" b="0" i="0" u="none" strike="noStrike" kern="1200" baseline="0" dirty="0">
                <a:solidFill>
                  <a:schemeClr val="tx1"/>
                </a:solidFill>
                <a:latin typeface="+mn-lt"/>
                <a:ea typeface="+mn-ea"/>
                <a:cs typeface="+mn-cs"/>
              </a:rPr>
              <a:t>vyskladněného zboží (výstup) a počtu všech pracovníků (vstupy).</a:t>
            </a:r>
          </a:p>
          <a:p>
            <a:r>
              <a:rPr lang="cs-CZ" sz="1200" b="1" i="0" u="none" strike="noStrike" kern="1200" baseline="0" dirty="0">
                <a:solidFill>
                  <a:schemeClr val="tx1"/>
                </a:solidFill>
                <a:latin typeface="+mn-lt"/>
                <a:ea typeface="+mn-ea"/>
                <a:cs typeface="+mn-cs"/>
              </a:rPr>
              <a:t>Kapacita skladu: j</a:t>
            </a:r>
            <a:r>
              <a:rPr lang="cs-CZ" sz="1200" b="0" i="0" u="none" strike="noStrike" kern="1200" baseline="0" dirty="0">
                <a:solidFill>
                  <a:schemeClr val="tx1"/>
                </a:solidFill>
                <a:latin typeface="+mn-lt"/>
                <a:ea typeface="+mn-ea"/>
                <a:cs typeface="+mn-cs"/>
              </a:rPr>
              <a:t>e to statický ukazatel, vyjadřující schopnost pojmout určité množství</a:t>
            </a:r>
          </a:p>
          <a:p>
            <a:r>
              <a:rPr lang="cs-CZ" sz="1200" b="0" i="0" u="none" strike="noStrike" kern="1200" baseline="0" dirty="0">
                <a:solidFill>
                  <a:schemeClr val="tx1"/>
                </a:solidFill>
                <a:latin typeface="+mn-lt"/>
                <a:ea typeface="+mn-ea"/>
                <a:cs typeface="+mn-cs"/>
              </a:rPr>
              <a:t>zboží jednorázově. Vyjadřuje se buď v m2, m3, počtu paletových míst aj.</a:t>
            </a:r>
          </a:p>
          <a:p>
            <a:r>
              <a:rPr lang="cs-CZ" sz="1200" b="1" i="0" u="none" strike="noStrike" kern="1200" baseline="0" dirty="0">
                <a:solidFill>
                  <a:schemeClr val="tx1"/>
                </a:solidFill>
                <a:latin typeface="+mn-lt"/>
                <a:ea typeface="+mn-ea"/>
                <a:cs typeface="+mn-cs"/>
              </a:rPr>
              <a:t>Využití kapacity skladu: j</a:t>
            </a:r>
            <a:r>
              <a:rPr lang="cs-CZ" sz="1200" b="0" i="0" u="none" strike="noStrike" kern="1200" baseline="0" dirty="0">
                <a:solidFill>
                  <a:schemeClr val="tx1"/>
                </a:solidFill>
                <a:latin typeface="+mn-lt"/>
                <a:ea typeface="+mn-ea"/>
                <a:cs typeface="+mn-cs"/>
              </a:rPr>
              <a:t>e to poměr využité a dostupné kapacity. Příkladem využití je třeba</a:t>
            </a:r>
          </a:p>
          <a:p>
            <a:r>
              <a:rPr lang="cs-CZ" sz="1200" b="0" i="0" u="none" strike="noStrike" kern="1200" baseline="0" dirty="0">
                <a:solidFill>
                  <a:schemeClr val="tx1"/>
                </a:solidFill>
                <a:latin typeface="+mn-lt"/>
                <a:ea typeface="+mn-ea"/>
                <a:cs typeface="+mn-cs"/>
              </a:rPr>
              <a:t>procento obsazených paletových míst.</a:t>
            </a:r>
          </a:p>
          <a:p>
            <a:r>
              <a:rPr lang="cs-CZ" sz="1200" b="1" i="0" u="none" strike="noStrike" kern="1200" baseline="0" dirty="0">
                <a:solidFill>
                  <a:schemeClr val="tx1"/>
                </a:solidFill>
                <a:latin typeface="+mn-lt"/>
                <a:ea typeface="+mn-ea"/>
                <a:cs typeface="+mn-cs"/>
              </a:rPr>
              <a:t>Výkon skladu: </a:t>
            </a:r>
            <a:r>
              <a:rPr lang="cs-CZ" sz="1200" b="0" i="0" u="none" strike="noStrike" kern="1200" baseline="0" dirty="0">
                <a:solidFill>
                  <a:schemeClr val="tx1"/>
                </a:solidFill>
                <a:latin typeface="+mn-lt"/>
                <a:ea typeface="+mn-ea"/>
                <a:cs typeface="+mn-cs"/>
              </a:rPr>
              <a:t>je to průtok zboží, měřený v úrovni expedice. Vyjadřuje se buď v jednotkách</a:t>
            </a:r>
          </a:p>
          <a:p>
            <a:r>
              <a:rPr lang="cs-CZ" sz="1200" b="0" i="0" u="none" strike="noStrike" kern="1200" baseline="0" dirty="0">
                <a:solidFill>
                  <a:schemeClr val="tx1"/>
                </a:solidFill>
                <a:latin typeface="+mn-lt"/>
                <a:ea typeface="+mn-ea"/>
                <a:cs typeface="+mn-cs"/>
              </a:rPr>
              <a:t>množství, hmotnostních jednotkách nebo ve finančním vyjádření. Běžně se uvádí výkon</a:t>
            </a:r>
          </a:p>
          <a:p>
            <a:r>
              <a:rPr lang="pl-PL" sz="1200" b="0" i="0" u="none" strike="noStrike" kern="1200" baseline="0" dirty="0">
                <a:solidFill>
                  <a:schemeClr val="tx1"/>
                </a:solidFill>
                <a:latin typeface="+mn-lt"/>
                <a:ea typeface="+mn-ea"/>
                <a:cs typeface="+mn-cs"/>
              </a:rPr>
              <a:t>skladu za rok, může to však být i za měsíc, den, hodinu.</a:t>
            </a:r>
          </a:p>
          <a:p>
            <a:r>
              <a:rPr lang="cs-CZ" sz="1200" b="1" i="0" u="none" strike="noStrike" kern="1200" baseline="0" dirty="0">
                <a:solidFill>
                  <a:schemeClr val="tx1"/>
                </a:solidFill>
                <a:latin typeface="+mn-lt"/>
                <a:ea typeface="+mn-ea"/>
                <a:cs typeface="+mn-cs"/>
              </a:rPr>
              <a:t>12.4.</a:t>
            </a:r>
            <a:endParaRPr lang="cs-CZ" dirty="0"/>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86</a:t>
            </a:fld>
            <a:endParaRPr lang="cs-CZ"/>
          </a:p>
        </p:txBody>
      </p:sp>
    </p:spTree>
    <p:extLst>
      <p:ext uri="{BB962C8B-B14F-4D97-AF65-F5344CB8AC3E}">
        <p14:creationId xmlns:p14="http://schemas.microsoft.com/office/powerpoint/2010/main" val="31203570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88</a:t>
            </a:fld>
            <a:endParaRPr lang="cs-CZ"/>
          </a:p>
        </p:txBody>
      </p:sp>
    </p:spTree>
    <p:extLst>
      <p:ext uri="{BB962C8B-B14F-4D97-AF65-F5344CB8AC3E}">
        <p14:creationId xmlns:p14="http://schemas.microsoft.com/office/powerpoint/2010/main" val="25460226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p>
            <a:endParaRPr lang="cs-CZ" dirty="0"/>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89</a:t>
            </a:fld>
            <a:endParaRPr lang="cs-CZ"/>
          </a:p>
        </p:txBody>
      </p:sp>
    </p:spTree>
    <p:extLst>
      <p:ext uri="{BB962C8B-B14F-4D97-AF65-F5344CB8AC3E}">
        <p14:creationId xmlns:p14="http://schemas.microsoft.com/office/powerpoint/2010/main" val="4904812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90</a:t>
            </a:fld>
            <a:endParaRPr lang="cs-CZ"/>
          </a:p>
        </p:txBody>
      </p:sp>
    </p:spTree>
    <p:extLst>
      <p:ext uri="{BB962C8B-B14F-4D97-AF65-F5344CB8AC3E}">
        <p14:creationId xmlns:p14="http://schemas.microsoft.com/office/powerpoint/2010/main" val="3279760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Tímto pojmem se označuje odstranění a případně i likvidace odpadového materiálu, který vzniká v procesu výroby, distribuce a balení zboží, patří sem i zpětný odběr použitých a zastaralých výrobků od zákazníků, jakož i nevyžádané, poškozené nebo vadné zboží, které bylo vráceno na dobropis, výměnu nebo opravu.</a:t>
            </a:r>
          </a:p>
          <a:p>
            <a:endParaRPr lang="cs-CZ" dirty="0"/>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91</a:t>
            </a:fld>
            <a:endParaRPr lang="cs-CZ"/>
          </a:p>
        </p:txBody>
      </p:sp>
    </p:spTree>
    <p:extLst>
      <p:ext uri="{BB962C8B-B14F-4D97-AF65-F5344CB8AC3E}">
        <p14:creationId xmlns:p14="http://schemas.microsoft.com/office/powerpoint/2010/main" val="2711397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lvl="0"/>
            <a:r>
              <a:rPr lang="cs-CZ" sz="1100" b="1" dirty="0"/>
              <a:t>dopravníky s tažným nosným prostředkem (pásové a článkové,elevátory),</a:t>
            </a:r>
          </a:p>
          <a:p>
            <a:pPr lvl="0"/>
            <a:r>
              <a:rPr lang="cs-CZ" sz="1100" b="1" dirty="0"/>
              <a:t>dopravníky s tažným vlečným prostředkem (hradlové a </a:t>
            </a:r>
            <a:r>
              <a:rPr lang="cs-CZ" sz="1100" b="1" dirty="0" err="1"/>
              <a:t>záchytkové</a:t>
            </a:r>
            <a:r>
              <a:rPr lang="cs-CZ" sz="1100" b="1" dirty="0"/>
              <a:t>, </a:t>
            </a:r>
            <a:r>
              <a:rPr lang="cs-CZ" sz="1100" b="1" dirty="0" err="1"/>
              <a:t>redlery</a:t>
            </a:r>
            <a:r>
              <a:rPr lang="cs-CZ" sz="1100" b="1" dirty="0"/>
              <a:t>),</a:t>
            </a:r>
          </a:p>
          <a:p>
            <a:pPr lvl="0"/>
            <a:r>
              <a:rPr lang="cs-CZ" sz="1100" b="1" dirty="0"/>
              <a:t>dopravníky bez tažného prostředku (dopravní skluzy,válečkové a kladičkové  tratě,závitové,vibrační a vrhací dopravníky),</a:t>
            </a:r>
          </a:p>
          <a:p>
            <a:pPr lvl="0"/>
            <a:r>
              <a:rPr lang="cs-CZ" sz="1100" b="1" dirty="0"/>
              <a:t>pneumatické dopravní soustavy a</a:t>
            </a:r>
          </a:p>
          <a:p>
            <a:pPr lvl="0"/>
            <a:r>
              <a:rPr lang="cs-CZ" sz="1100" b="1" dirty="0"/>
              <a:t>hydraulické dopravní soustavy.</a:t>
            </a: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9</a:t>
            </a:fld>
            <a:endParaRPr lang="cs-CZ"/>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93</a:t>
            </a:fld>
            <a:endParaRPr lang="cs-CZ"/>
          </a:p>
        </p:txBody>
      </p:sp>
    </p:spTree>
    <p:extLst>
      <p:ext uri="{BB962C8B-B14F-4D97-AF65-F5344CB8AC3E}">
        <p14:creationId xmlns:p14="http://schemas.microsoft.com/office/powerpoint/2010/main" val="34765358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94</a:t>
            </a:fld>
            <a:endParaRPr lang="cs-CZ"/>
          </a:p>
        </p:txBody>
      </p:sp>
    </p:spTree>
    <p:extLst>
      <p:ext uri="{BB962C8B-B14F-4D97-AF65-F5344CB8AC3E}">
        <p14:creationId xmlns:p14="http://schemas.microsoft.com/office/powerpoint/2010/main" val="29739097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5AE537-457C-4219-AF8A-D9C2BA7D480D}" type="slidenum">
              <a:rPr lang="cs-CZ" smtClean="0"/>
              <a:t>95</a:t>
            </a:fld>
            <a:endParaRPr lang="cs-CZ"/>
          </a:p>
        </p:txBody>
      </p:sp>
    </p:spTree>
    <p:extLst>
      <p:ext uri="{BB962C8B-B14F-4D97-AF65-F5344CB8AC3E}">
        <p14:creationId xmlns:p14="http://schemas.microsoft.com/office/powerpoint/2010/main" val="108489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lvl="0"/>
            <a:r>
              <a:rPr lang="cs-CZ" sz="1100" b="1" dirty="0"/>
              <a:t>zásobníky,</a:t>
            </a:r>
          </a:p>
          <a:p>
            <a:pPr lvl="0"/>
            <a:r>
              <a:rPr lang="cs-CZ" sz="1100" b="1" dirty="0"/>
              <a:t>uzávěry zásobníků,</a:t>
            </a:r>
          </a:p>
          <a:p>
            <a:pPr lvl="0"/>
            <a:r>
              <a:rPr lang="cs-CZ" sz="1100" b="1" dirty="0"/>
              <a:t>podávače,</a:t>
            </a:r>
          </a:p>
          <a:p>
            <a:pPr lvl="0"/>
            <a:r>
              <a:rPr lang="cs-CZ" sz="1100" b="1" dirty="0"/>
              <a:t>nakladače a vykladače,</a:t>
            </a:r>
          </a:p>
          <a:p>
            <a:pPr lvl="0"/>
            <a:r>
              <a:rPr lang="cs-CZ" sz="1100" b="1" dirty="0"/>
              <a:t>zakladače a vyskladňovací  stroje.</a:t>
            </a: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10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22.10.2024</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22372432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22.10.2024</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909822603"/>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22.10.2024</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638058672"/>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2"/>
          <p:cNvSpPr>
            <a:spLocks noGrp="1"/>
          </p:cNvSpPr>
          <p:nvPr>
            <p:ph type="ftr" sz="quarter" idx="10"/>
          </p:nvPr>
        </p:nvSpPr>
        <p:spPr/>
        <p:txBody>
          <a:bodyPr/>
          <a:lstStyle/>
          <a:p>
            <a:pPr algn="r" eaLnBrk="1" latinLnBrk="0" hangingPunct="1"/>
            <a:endParaRPr kumimoji="0" lang="en-US" sz="1000" dirty="0">
              <a:solidFill>
                <a:schemeClr val="tx1"/>
              </a:solidFill>
            </a:endParaRPr>
          </a:p>
        </p:txBody>
      </p:sp>
      <p:sp>
        <p:nvSpPr>
          <p:cNvPr id="4" name="Zástupný symbol pro číslo snímku 3"/>
          <p:cNvSpPr>
            <a:spLocks noGrp="1"/>
          </p:cNvSpPr>
          <p:nvPr>
            <p:ph type="sldNum" sz="quarter" idx="11"/>
          </p:nvPr>
        </p:nvSpPr>
        <p:spPr/>
        <p:txBody>
          <a:bodyPr/>
          <a:lstStyle/>
          <a:p>
            <a:fld id="{0019754E-0812-4DF2-B80F-AE0DDF9AED11}" type="slidenum">
              <a:rPr lang="cs-CZ" smtClean="0"/>
              <a:pPr/>
              <a:t>‹#›</a:t>
            </a:fld>
            <a:endParaRPr lang="cs-CZ"/>
          </a:p>
        </p:txBody>
      </p:sp>
      <p:sp>
        <p:nvSpPr>
          <p:cNvPr id="5" name="Zástupný symbol pro text 2"/>
          <p:cNvSpPr>
            <a:spLocks noGrp="1"/>
          </p:cNvSpPr>
          <p:nvPr>
            <p:ph idx="1"/>
          </p:nvPr>
        </p:nvSpPr>
        <p:spPr>
          <a:xfrm>
            <a:off x="395536" y="1844824"/>
            <a:ext cx="8615065" cy="432048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405913963"/>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685800" y="2130425"/>
            <a:ext cx="7770813" cy="1468438"/>
          </a:xfrm>
        </p:spPr>
        <p:txBody>
          <a:bodyPr/>
          <a:lstStyle/>
          <a:p>
            <a:r>
              <a:rPr lang="cs-CZ"/>
              <a:t>Klepnutím lze upravit styl předlohy nadpisů.</a:t>
            </a:r>
          </a:p>
        </p:txBody>
      </p:sp>
      <p:sp>
        <p:nvSpPr>
          <p:cNvPr id="3" name="Zástupný symbol pro datum 2"/>
          <p:cNvSpPr>
            <a:spLocks noGrp="1"/>
          </p:cNvSpPr>
          <p:nvPr>
            <p:ph type="dt" idx="10"/>
          </p:nvPr>
        </p:nvSpPr>
        <p:spPr>
          <a:xfrm>
            <a:off x="457200" y="6356350"/>
            <a:ext cx="2132013" cy="363538"/>
          </a:xfrm>
        </p:spPr>
        <p:txBody>
          <a:bodyPr/>
          <a:lstStyle>
            <a:lvl1pPr>
              <a:defRPr/>
            </a:lvl1pPr>
          </a:lstStyle>
          <a:p>
            <a:fld id="{D51A016C-A176-45CB-8A35-DB3B42E64A53}" type="datetime1">
              <a:rPr lang="cs-CZ" smtClean="0"/>
              <a:t>22.10.2024</a:t>
            </a:fld>
            <a:endParaRPr lang="cs-CZ"/>
          </a:p>
        </p:txBody>
      </p:sp>
      <p:sp>
        <p:nvSpPr>
          <p:cNvPr id="4" name="Zástupný symbol pro číslo snímku 3"/>
          <p:cNvSpPr>
            <a:spLocks noGrp="1"/>
          </p:cNvSpPr>
          <p:nvPr>
            <p:ph type="sldNum" idx="11"/>
          </p:nvPr>
        </p:nvSpPr>
        <p:spPr>
          <a:xfrm>
            <a:off x="6553200" y="6356350"/>
            <a:ext cx="2132013" cy="363538"/>
          </a:xfrm>
        </p:spPr>
        <p:txBody>
          <a:bodyPr/>
          <a:lstStyle>
            <a:lvl1pPr>
              <a:defRPr/>
            </a:lvl1pPr>
          </a:lstStyle>
          <a:p>
            <a:fld id="{56C7C5AC-B010-43A2-A7EC-4764E3B06EE9}" type="slidenum">
              <a:rPr lang="cs-CZ"/>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22.10.2024</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223724328"/>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22.10.2024</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106807726"/>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BF029E92-179A-4937-94D0-928C0089468E}" type="datetime1">
              <a:rPr lang="cs-CZ" smtClean="0"/>
              <a:t>22.10.2024</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005023449"/>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BF029E92-179A-4937-94D0-928C0089468E}" type="datetime1">
              <a:rPr lang="cs-CZ" smtClean="0"/>
              <a:t>22.10.2024</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954874795"/>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BF029E92-179A-4937-94D0-928C0089468E}" type="datetime1">
              <a:rPr lang="cs-CZ" smtClean="0"/>
              <a:t>22.10.2024</a:t>
            </a:fld>
            <a:endParaRPr lang="cs-CZ"/>
          </a:p>
        </p:txBody>
      </p:sp>
      <p:sp>
        <p:nvSpPr>
          <p:cNvPr id="8" name="Footer Placeholder 7"/>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9" name="Slide Number Placeholder 8"/>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125223572"/>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BF029E92-179A-4937-94D0-928C0089468E}" type="datetime1">
              <a:rPr lang="cs-CZ" smtClean="0"/>
              <a:t>22.10.2024</a:t>
            </a:fld>
            <a:endParaRPr lang="cs-CZ"/>
          </a:p>
        </p:txBody>
      </p:sp>
      <p:sp>
        <p:nvSpPr>
          <p:cNvPr id="4" name="Footer Placeholder 3"/>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5" name="Slide Number Placeholder 4"/>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214651086"/>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22.10.2024</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10680772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29E92-179A-4937-94D0-928C0089468E}" type="datetime1">
              <a:rPr lang="cs-CZ" smtClean="0"/>
              <a:t>22.10.2024</a:t>
            </a:fld>
            <a:endParaRPr lang="cs-CZ"/>
          </a:p>
        </p:txBody>
      </p:sp>
      <p:sp>
        <p:nvSpPr>
          <p:cNvPr id="3" name="Footer Placeholder 2"/>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4" name="Slide Number Placeholder 3"/>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13100219"/>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BF029E92-179A-4937-94D0-928C0089468E}" type="datetime1">
              <a:rPr lang="cs-CZ" smtClean="0"/>
              <a:t>22.10.2024</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964378364"/>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BF029E92-179A-4937-94D0-928C0089468E}" type="datetime1">
              <a:rPr lang="cs-CZ" smtClean="0"/>
              <a:t>22.10.2024</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089601986"/>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22.10.2024</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909822603"/>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22.10.2024</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638058672"/>
      </p:ext>
    </p:extLst>
  </p:cSld>
  <p:clrMapOvr>
    <a:masterClrMapping/>
  </p:clrMapOvr>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2"/>
          <p:cNvSpPr>
            <a:spLocks noGrp="1"/>
          </p:cNvSpPr>
          <p:nvPr>
            <p:ph type="ftr" sz="quarter" idx="10"/>
          </p:nvPr>
        </p:nvSpPr>
        <p:spPr/>
        <p:txBody>
          <a:bodyPr/>
          <a:lstStyle/>
          <a:p>
            <a:pPr algn="r" eaLnBrk="1" latinLnBrk="0" hangingPunct="1"/>
            <a:endParaRPr kumimoji="0" lang="en-US" sz="1000" dirty="0">
              <a:solidFill>
                <a:schemeClr val="tx1"/>
              </a:solidFill>
            </a:endParaRPr>
          </a:p>
        </p:txBody>
      </p:sp>
      <p:sp>
        <p:nvSpPr>
          <p:cNvPr id="4" name="Zástupný symbol pro číslo snímku 3"/>
          <p:cNvSpPr>
            <a:spLocks noGrp="1"/>
          </p:cNvSpPr>
          <p:nvPr>
            <p:ph type="sldNum" sz="quarter" idx="11"/>
          </p:nvPr>
        </p:nvSpPr>
        <p:spPr/>
        <p:txBody>
          <a:bodyPr/>
          <a:lstStyle/>
          <a:p>
            <a:fld id="{0019754E-0812-4DF2-B80F-AE0DDF9AED11}" type="slidenum">
              <a:rPr lang="cs-CZ" smtClean="0"/>
              <a:pPr/>
              <a:t>‹#›</a:t>
            </a:fld>
            <a:endParaRPr lang="cs-CZ"/>
          </a:p>
        </p:txBody>
      </p:sp>
      <p:sp>
        <p:nvSpPr>
          <p:cNvPr id="5" name="Zástupný symbol pro text 2"/>
          <p:cNvSpPr>
            <a:spLocks noGrp="1"/>
          </p:cNvSpPr>
          <p:nvPr>
            <p:ph idx="1"/>
          </p:nvPr>
        </p:nvSpPr>
        <p:spPr>
          <a:xfrm>
            <a:off x="395536" y="1844824"/>
            <a:ext cx="8615065" cy="432048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405913963"/>
      </p:ext>
    </p:extLst>
  </p:cSld>
  <p:clrMapOvr>
    <a:masterClrMapping/>
  </p:clrMapOvr>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685800" y="2130425"/>
            <a:ext cx="7770813" cy="1468438"/>
          </a:xfrm>
        </p:spPr>
        <p:txBody>
          <a:bodyPr/>
          <a:lstStyle/>
          <a:p>
            <a:r>
              <a:rPr lang="cs-CZ"/>
              <a:t>Klepnutím lze upravit styl předlohy nadpisů.</a:t>
            </a:r>
          </a:p>
        </p:txBody>
      </p:sp>
      <p:sp>
        <p:nvSpPr>
          <p:cNvPr id="3" name="Zástupný symbol pro datum 2"/>
          <p:cNvSpPr>
            <a:spLocks noGrp="1"/>
          </p:cNvSpPr>
          <p:nvPr>
            <p:ph type="dt" idx="10"/>
          </p:nvPr>
        </p:nvSpPr>
        <p:spPr>
          <a:xfrm>
            <a:off x="457200" y="6356350"/>
            <a:ext cx="2132013" cy="363538"/>
          </a:xfrm>
        </p:spPr>
        <p:txBody>
          <a:bodyPr/>
          <a:lstStyle>
            <a:lvl1pPr>
              <a:defRPr/>
            </a:lvl1pPr>
          </a:lstStyle>
          <a:p>
            <a:fld id="{D51A016C-A176-45CB-8A35-DB3B42E64A53}" type="datetime1">
              <a:rPr lang="cs-CZ" smtClean="0"/>
              <a:t>22.10.2024</a:t>
            </a:fld>
            <a:endParaRPr lang="cs-CZ"/>
          </a:p>
        </p:txBody>
      </p:sp>
      <p:sp>
        <p:nvSpPr>
          <p:cNvPr id="4" name="Zástupný symbol pro číslo snímku 3"/>
          <p:cNvSpPr>
            <a:spLocks noGrp="1"/>
          </p:cNvSpPr>
          <p:nvPr>
            <p:ph type="sldNum" idx="11"/>
          </p:nvPr>
        </p:nvSpPr>
        <p:spPr>
          <a:xfrm>
            <a:off x="6553200" y="6356350"/>
            <a:ext cx="2132013" cy="363538"/>
          </a:xfrm>
        </p:spPr>
        <p:txBody>
          <a:bodyPr/>
          <a:lstStyle>
            <a:lvl1pPr>
              <a:defRPr/>
            </a:lvl1pPr>
          </a:lstStyle>
          <a:p>
            <a:fld id="{56C7C5AC-B010-43A2-A7EC-4764E3B06EE9}" type="slidenum">
              <a:rPr lang="cs-CZ"/>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BF029E92-179A-4937-94D0-928C0089468E}" type="datetime1">
              <a:rPr lang="cs-CZ" smtClean="0"/>
              <a:t>22.10.2024</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005023449"/>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BF029E92-179A-4937-94D0-928C0089468E}" type="datetime1">
              <a:rPr lang="cs-CZ" smtClean="0"/>
              <a:t>22.10.2024</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954874795"/>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BF029E92-179A-4937-94D0-928C0089468E}" type="datetime1">
              <a:rPr lang="cs-CZ" smtClean="0"/>
              <a:t>22.10.2024</a:t>
            </a:fld>
            <a:endParaRPr lang="cs-CZ"/>
          </a:p>
        </p:txBody>
      </p:sp>
      <p:sp>
        <p:nvSpPr>
          <p:cNvPr id="8" name="Footer Placeholder 7"/>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9" name="Slide Number Placeholder 8"/>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125223572"/>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BF029E92-179A-4937-94D0-928C0089468E}" type="datetime1">
              <a:rPr lang="cs-CZ" smtClean="0"/>
              <a:t>22.10.2024</a:t>
            </a:fld>
            <a:endParaRPr lang="cs-CZ"/>
          </a:p>
        </p:txBody>
      </p:sp>
      <p:sp>
        <p:nvSpPr>
          <p:cNvPr id="4" name="Footer Placeholder 3"/>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5" name="Slide Number Placeholder 4"/>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214651086"/>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29E92-179A-4937-94D0-928C0089468E}" type="datetime1">
              <a:rPr lang="cs-CZ" smtClean="0"/>
              <a:t>22.10.2024</a:t>
            </a:fld>
            <a:endParaRPr lang="cs-CZ"/>
          </a:p>
        </p:txBody>
      </p:sp>
      <p:sp>
        <p:nvSpPr>
          <p:cNvPr id="3" name="Footer Placeholder 2"/>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4" name="Slide Number Placeholder 3"/>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13100219"/>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BF029E92-179A-4937-94D0-928C0089468E}" type="datetime1">
              <a:rPr lang="cs-CZ" smtClean="0"/>
              <a:t>22.10.2024</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964378364"/>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BF029E92-179A-4937-94D0-928C0089468E}" type="datetime1">
              <a:rPr lang="cs-CZ" smtClean="0"/>
              <a:t>22.10.2024</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089601986"/>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29E92-179A-4937-94D0-928C0089468E}" type="datetime1">
              <a:rPr lang="cs-CZ" smtClean="0"/>
              <a:t>22.10.2024</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9754E-0812-4DF2-B80F-AE0DDF9AED11}" type="slidenum">
              <a:rPr lang="cs-CZ" smtClean="0"/>
              <a:pPr/>
              <a:t>‹#›</a:t>
            </a:fld>
            <a:endParaRPr lang="cs-CZ"/>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29E92-179A-4937-94D0-928C0089468E}" type="datetime1">
              <a:rPr lang="cs-CZ" smtClean="0"/>
              <a:t>22.10.2024</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9754E-0812-4DF2-B80F-AE0DDF9AED11}" type="slidenum">
              <a:rPr lang="cs-CZ" smtClean="0"/>
              <a:pPr/>
              <a:t>‹#›</a:t>
            </a:fld>
            <a:endParaRPr lang="cs-CZ"/>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hemeOverride" Target="../theme/themeOverride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hemeOverride" Target="../theme/themeOverride10.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hemeOverride" Target="../theme/themeOverride1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hemeOverride" Target="../theme/themeOverride1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hemeOverride" Target="../theme/themeOverride1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hemeOverride" Target="../theme/themeOverride14.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hemeOverride" Target="../theme/themeOverride1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hemeOverride" Target="../theme/themeOverride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hemeOverride" Target="../theme/themeOverride16.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hemeOverride" Target="../theme/themeOverride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6.xml"/><Relationship Id="rId1" Type="http://schemas.openxmlformats.org/officeDocument/2006/relationships/themeOverride" Target="../theme/themeOverride17.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hemeOverride" Target="../theme/themeOverride18.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hemeOverride" Target="../theme/themeOverride4.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xml"/><Relationship Id="rId1" Type="http://schemas.openxmlformats.org/officeDocument/2006/relationships/themeOverride" Target="../theme/themeOverride19.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57.jpeg"/><Relationship Id="rId2" Type="http://schemas.openxmlformats.org/officeDocument/2006/relationships/slideLayout" Target="../slideLayouts/slideLayout15.xml"/><Relationship Id="rId1" Type="http://schemas.openxmlformats.org/officeDocument/2006/relationships/themeOverride" Target="../theme/themeOverride20.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5.xml"/><Relationship Id="rId1" Type="http://schemas.openxmlformats.org/officeDocument/2006/relationships/themeOverride" Target="../theme/themeOverride21.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5.xml"/><Relationship Id="rId1" Type="http://schemas.openxmlformats.org/officeDocument/2006/relationships/themeOverride" Target="../theme/themeOverride2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5.xml"/><Relationship Id="rId1" Type="http://schemas.openxmlformats.org/officeDocument/2006/relationships/themeOverride" Target="../theme/themeOverride23.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5.xml"/><Relationship Id="rId1" Type="http://schemas.openxmlformats.org/officeDocument/2006/relationships/themeOverride" Target="../theme/themeOverride24.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5.xml"/><Relationship Id="rId1" Type="http://schemas.openxmlformats.org/officeDocument/2006/relationships/themeOverride" Target="../theme/themeOverride25.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hemeOverride" Target="../theme/themeOverride5.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5.xml"/><Relationship Id="rId1" Type="http://schemas.openxmlformats.org/officeDocument/2006/relationships/themeOverride" Target="../theme/themeOverride26.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5.xml"/><Relationship Id="rId1" Type="http://schemas.openxmlformats.org/officeDocument/2006/relationships/themeOverride" Target="../theme/themeOverride27.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5.xml"/><Relationship Id="rId1" Type="http://schemas.openxmlformats.org/officeDocument/2006/relationships/themeOverride" Target="../theme/themeOverride28.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5.xml"/><Relationship Id="rId1" Type="http://schemas.openxmlformats.org/officeDocument/2006/relationships/themeOverride" Target="../theme/themeOverride29.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5.xml"/><Relationship Id="rId1" Type="http://schemas.openxmlformats.org/officeDocument/2006/relationships/themeOverride" Target="../theme/themeOverride30.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6.xml"/><Relationship Id="rId7" Type="http://schemas.openxmlformats.org/officeDocument/2006/relationships/image" Target="../media/image5.jpeg"/><Relationship Id="rId2" Type="http://schemas.openxmlformats.org/officeDocument/2006/relationships/slideLayout" Target="../slideLayouts/slideLayout15.xml"/><Relationship Id="rId1" Type="http://schemas.openxmlformats.org/officeDocument/2006/relationships/themeOverride" Target="../theme/themeOverride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5.xml"/><Relationship Id="rId1" Type="http://schemas.openxmlformats.org/officeDocument/2006/relationships/themeOverride" Target="../theme/themeOverride31.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5.xml"/><Relationship Id="rId1" Type="http://schemas.openxmlformats.org/officeDocument/2006/relationships/themeOverride" Target="../theme/themeOverride3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5.xml"/><Relationship Id="rId1" Type="http://schemas.openxmlformats.org/officeDocument/2006/relationships/themeOverride" Target="../theme/themeOverride33.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5.xml"/><Relationship Id="rId1" Type="http://schemas.openxmlformats.org/officeDocument/2006/relationships/themeOverride" Target="../theme/themeOverride34.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5.xml"/><Relationship Id="rId1" Type="http://schemas.openxmlformats.org/officeDocument/2006/relationships/themeOverride" Target="../theme/themeOverride35.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5.xml"/><Relationship Id="rId1" Type="http://schemas.openxmlformats.org/officeDocument/2006/relationships/themeOverride" Target="../theme/themeOverride36.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5.xml"/><Relationship Id="rId1" Type="http://schemas.openxmlformats.org/officeDocument/2006/relationships/themeOverride" Target="../theme/themeOverride37.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5.xml"/><Relationship Id="rId1" Type="http://schemas.openxmlformats.org/officeDocument/2006/relationships/themeOverride" Target="../theme/themeOverride38.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5.xml"/><Relationship Id="rId1" Type="http://schemas.openxmlformats.org/officeDocument/2006/relationships/themeOverride" Target="../theme/themeOverride39.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hemeOverride" Target="../theme/themeOverride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5.xml"/><Relationship Id="rId1" Type="http://schemas.openxmlformats.org/officeDocument/2006/relationships/themeOverride" Target="../theme/themeOverride40.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3.xml"/><Relationship Id="rId1" Type="http://schemas.openxmlformats.org/officeDocument/2006/relationships/slideLayout" Target="../slideLayouts/slideLayout15.xml"/><Relationship Id="rId4" Type="http://schemas.openxmlformats.org/officeDocument/2006/relationships/image" Target="../media/image63.jpg"/></Relationships>
</file>

<file path=ppt/slides/_rels/slide8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1.jpeg"/><Relationship Id="rId2" Type="http://schemas.openxmlformats.org/officeDocument/2006/relationships/slideLayout" Target="../slideLayouts/slideLayout15.xml"/><Relationship Id="rId1" Type="http://schemas.openxmlformats.org/officeDocument/2006/relationships/themeOverride" Target="../theme/themeOverride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685800" y="2130425"/>
            <a:ext cx="7772400" cy="1470025"/>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cs-CZ" sz="4400" b="1" dirty="0"/>
              <a:t>Logistické pracovní prostředky</a:t>
            </a:r>
          </a:p>
        </p:txBody>
      </p:sp>
      <p:sp>
        <p:nvSpPr>
          <p:cNvPr id="2" name="Zástupný symbol pro datum 1"/>
          <p:cNvSpPr>
            <a:spLocks noGrp="1"/>
          </p:cNvSpPr>
          <p:nvPr>
            <p:ph type="dt" idx="10"/>
          </p:nvPr>
        </p:nvSpPr>
        <p:spPr/>
        <p:txBody>
          <a:bodyPr/>
          <a:lstStyle/>
          <a:p>
            <a:fld id="{C7EDA10B-CDE6-425E-B982-211C89AF9FB5}" type="datetime1">
              <a:rPr lang="cs-CZ" smtClean="0"/>
              <a:t>22.10.2024</a:t>
            </a:fld>
            <a:endParaRPr lang="cs-CZ"/>
          </a:p>
        </p:txBody>
      </p:sp>
      <p:sp>
        <p:nvSpPr>
          <p:cNvPr id="4" name="TextovéPole 3"/>
          <p:cNvSpPr txBox="1"/>
          <p:nvPr/>
        </p:nvSpPr>
        <p:spPr>
          <a:xfrm>
            <a:off x="3419872" y="3933056"/>
            <a:ext cx="1872208" cy="349968"/>
          </a:xfrm>
          <a:prstGeom prst="rect">
            <a:avLst/>
          </a:prstGeom>
          <a:noFill/>
        </p:spPr>
        <p:txBody>
          <a:bodyPr wrap="square" rtlCol="0">
            <a:spAutoFit/>
          </a:bodyPr>
          <a:lstStyle/>
          <a:p>
            <a:r>
              <a:rPr lang="en-US" dirty="0">
                <a:solidFill>
                  <a:schemeClr val="tx1">
                    <a:lumMod val="50000"/>
                    <a:lumOff val="50000"/>
                  </a:schemeClr>
                </a:solidFill>
              </a:rPr>
              <a:t>V. </a:t>
            </a:r>
            <a:r>
              <a:rPr lang="cs-CZ" dirty="0">
                <a:solidFill>
                  <a:schemeClr val="tx1">
                    <a:lumMod val="50000"/>
                    <a:lumOff val="50000"/>
                  </a:schemeClr>
                </a:solidFill>
              </a:rPr>
              <a:t>přednáška</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3600" b="1" dirty="0">
                <a:solidFill>
                  <a:srgbClr val="000000"/>
                </a:solidFill>
                <a:latin typeface="+mn-lt"/>
              </a:rPr>
              <a:t>4. Doplňková manipulační zařízení:</a:t>
            </a:r>
            <a:endParaRPr lang="cs-CZ" sz="3600" b="1" dirty="0">
              <a:latin typeface="+mn-lt"/>
            </a:endParaRPr>
          </a:p>
        </p:txBody>
      </p:sp>
      <p:sp>
        <p:nvSpPr>
          <p:cNvPr id="2" name="Zástupný symbol pro obsah 1"/>
          <p:cNvSpPr>
            <a:spLocks noGrp="1"/>
          </p:cNvSpPr>
          <p:nvPr>
            <p:ph idx="1"/>
          </p:nvPr>
        </p:nvSpPr>
        <p:spPr/>
        <p:txBody>
          <a:bodyPr>
            <a:normAutofit/>
          </a:bodyPr>
          <a:lstStyle/>
          <a:p>
            <a:pPr lvl="0"/>
            <a:r>
              <a:rPr lang="cs-CZ" sz="2400" dirty="0">
                <a:solidFill>
                  <a:srgbClr val="000000"/>
                </a:solidFill>
              </a:rPr>
              <a:t>zásobníky,</a:t>
            </a:r>
          </a:p>
          <a:p>
            <a:pPr lvl="0"/>
            <a:r>
              <a:rPr lang="cs-CZ" sz="2400" dirty="0">
                <a:solidFill>
                  <a:srgbClr val="000000"/>
                </a:solidFill>
              </a:rPr>
              <a:t>uzávěry zásobníků,</a:t>
            </a:r>
          </a:p>
          <a:p>
            <a:pPr lvl="0"/>
            <a:r>
              <a:rPr lang="cs-CZ" sz="2400" dirty="0">
                <a:solidFill>
                  <a:srgbClr val="000000"/>
                </a:solidFill>
              </a:rPr>
              <a:t>podávače,</a:t>
            </a:r>
          </a:p>
          <a:p>
            <a:pPr lvl="0"/>
            <a:r>
              <a:rPr lang="cs-CZ" sz="2400" dirty="0">
                <a:solidFill>
                  <a:srgbClr val="000000"/>
                </a:solidFill>
              </a:rPr>
              <a:t>nakladače a vykladače,</a:t>
            </a:r>
          </a:p>
          <a:p>
            <a:pPr lvl="0"/>
            <a:r>
              <a:rPr lang="cs-CZ" sz="2400" dirty="0">
                <a:solidFill>
                  <a:srgbClr val="000000"/>
                </a:solidFill>
              </a:rPr>
              <a:t>zakladače a vyskladňovací  stroje.</a:t>
            </a:r>
          </a:p>
          <a:p>
            <a:endParaRPr lang="cs-CZ" sz="2400" dirty="0"/>
          </a:p>
        </p:txBody>
      </p:sp>
      <p:sp>
        <p:nvSpPr>
          <p:cNvPr id="3" name="Zástupný symbol pro datum 2"/>
          <p:cNvSpPr>
            <a:spLocks noGrp="1"/>
          </p:cNvSpPr>
          <p:nvPr>
            <p:ph type="dt" sz="half" idx="10"/>
          </p:nvPr>
        </p:nvSpPr>
        <p:spPr/>
        <p:txBody>
          <a:bodyPr/>
          <a:lstStyle/>
          <a:p>
            <a:fld id="{898791DF-9AD2-4DB1-83BD-B3A3226A8608}" type="datetime1">
              <a:rPr lang="cs-CZ" smtClean="0"/>
              <a:t>22.10.2024</a:t>
            </a:fld>
            <a:endParaRPr lang="cs-CZ"/>
          </a:p>
        </p:txBody>
      </p:sp>
      <p:pic>
        <p:nvPicPr>
          <p:cNvPr id="5" name="Obrázek 4" descr="images 11.jpg"/>
          <p:cNvPicPr>
            <a:picLocks noChangeAspect="1"/>
          </p:cNvPicPr>
          <p:nvPr/>
        </p:nvPicPr>
        <p:blipFill>
          <a:blip r:embed="rId5" cstate="print"/>
          <a:stretch>
            <a:fillRect/>
          </a:stretch>
        </p:blipFill>
        <p:spPr>
          <a:xfrm>
            <a:off x="6012160" y="4725144"/>
            <a:ext cx="2388096" cy="1791072"/>
          </a:xfrm>
          <a:prstGeom prst="rect">
            <a:avLst/>
          </a:prstGeom>
        </p:spPr>
      </p:pic>
      <p:pic>
        <p:nvPicPr>
          <p:cNvPr id="6" name="Obrázek 5" descr="images 10.jpg"/>
          <p:cNvPicPr>
            <a:picLocks noChangeAspect="1"/>
          </p:cNvPicPr>
          <p:nvPr/>
        </p:nvPicPr>
        <p:blipFill>
          <a:blip r:embed="rId6" cstate="print"/>
          <a:stretch>
            <a:fillRect/>
          </a:stretch>
        </p:blipFill>
        <p:spPr>
          <a:xfrm>
            <a:off x="6660232" y="2348880"/>
            <a:ext cx="1944216" cy="1456285"/>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06094 0.0513 L -0.31094 0.0513 " pathEditMode="relative" rAng="0" ptsTypes="AA">
                                      <p:cBhvr>
                                        <p:cTn id="10" dur="2000" fill="hold"/>
                                        <p:tgtEl>
                                          <p:spTgt spid="6"/>
                                        </p:tgtEl>
                                        <p:attrNameLst>
                                          <p:attrName>ppt_x</p:attrName>
                                          <p:attrName>ppt_y</p:attrName>
                                        </p:attrNameLst>
                                      </p:cBhvr>
                                      <p:rCtr x="-125" y="0"/>
                                    </p:animMotion>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 0  L -0.25 0  E" pathEditMode="relative" ptsTypes="">
                                      <p:cBhvr>
                                        <p:cTn id="18"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3600" b="1" dirty="0"/>
              <a:t>Dopravní prostředky</a:t>
            </a:r>
          </a:p>
        </p:txBody>
      </p:sp>
      <p:sp>
        <p:nvSpPr>
          <p:cNvPr id="2" name="Zástupný symbol pro obsah 1"/>
          <p:cNvSpPr>
            <a:spLocks noGrp="1"/>
          </p:cNvSpPr>
          <p:nvPr>
            <p:ph idx="1"/>
          </p:nvPr>
        </p:nvSpPr>
        <p:spPr/>
        <p:txBody>
          <a:bodyPr>
            <a:normAutofit/>
          </a:bodyPr>
          <a:lstStyle/>
          <a:p>
            <a:r>
              <a:rPr lang="cs-CZ" sz="2400" dirty="0">
                <a:solidFill>
                  <a:srgbClr val="000000"/>
                </a:solidFill>
                <a:latin typeface="+mj-lt"/>
              </a:rPr>
              <a:t>Silniční vozidla</a:t>
            </a:r>
          </a:p>
          <a:p>
            <a:r>
              <a:rPr lang="cs-CZ" sz="2400" dirty="0">
                <a:solidFill>
                  <a:srgbClr val="000000"/>
                </a:solidFill>
                <a:latin typeface="+mj-lt"/>
              </a:rPr>
              <a:t>Železniční vozidla</a:t>
            </a:r>
          </a:p>
          <a:p>
            <a:r>
              <a:rPr lang="cs-CZ" sz="2400" dirty="0">
                <a:solidFill>
                  <a:srgbClr val="000000"/>
                </a:solidFill>
                <a:latin typeface="+mj-lt"/>
              </a:rPr>
              <a:t>Plavidla</a:t>
            </a:r>
          </a:p>
          <a:p>
            <a:endParaRPr lang="cs-CZ" sz="2400" dirty="0">
              <a:latin typeface="+mj-lt"/>
            </a:endParaRPr>
          </a:p>
        </p:txBody>
      </p:sp>
      <p:sp>
        <p:nvSpPr>
          <p:cNvPr id="3" name="Zástupný symbol pro datum 2"/>
          <p:cNvSpPr>
            <a:spLocks noGrp="1"/>
          </p:cNvSpPr>
          <p:nvPr>
            <p:ph type="dt" sz="half" idx="10"/>
          </p:nvPr>
        </p:nvSpPr>
        <p:spPr/>
        <p:txBody>
          <a:bodyPr/>
          <a:lstStyle/>
          <a:p>
            <a:fld id="{3583A3D5-C358-4A03-BF26-9B3931547BEC}"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8FB8DD36-AFC5-ABB9-39F6-0E504252BB90}"/>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263D0EA1-8A0D-0388-5A03-E5BCDED04932}"/>
              </a:ext>
            </a:extLst>
          </p:cNvPr>
          <p:cNvSpPr txBox="1"/>
          <p:nvPr/>
        </p:nvSpPr>
        <p:spPr>
          <a:xfrm>
            <a:off x="251520" y="935305"/>
            <a:ext cx="8640960" cy="3956852"/>
          </a:xfrm>
          <a:prstGeom prst="rect">
            <a:avLst/>
          </a:prstGeom>
          <a:noFill/>
        </p:spPr>
        <p:txBody>
          <a:bodyPr wrap="square">
            <a:spAutoFit/>
          </a:bodyPr>
          <a:lstStyle/>
          <a:p>
            <a:pPr algn="just" defTabSz="411705">
              <a:defRPr/>
            </a:pPr>
            <a:r>
              <a:rPr lang="cs-CZ" sz="1800" b="1" dirty="0"/>
              <a:t>Dopravní prostředky zabezpečují v logistických systémech přemístění (přepravu)  zboží  na větší vzdálenosti </a:t>
            </a:r>
            <a:endParaRPr lang="cs-CZ" sz="1800" dirty="0"/>
          </a:p>
          <a:p>
            <a:pPr algn="just"/>
            <a:r>
              <a:rPr lang="cs-CZ" sz="1800" b="1" dirty="0"/>
              <a:t> </a:t>
            </a:r>
            <a:endParaRPr lang="cs-CZ" sz="1800" dirty="0"/>
          </a:p>
          <a:p>
            <a:pPr algn="just"/>
            <a:r>
              <a:rPr lang="cs-CZ" sz="1800" b="1" u="sng" dirty="0"/>
              <a:t>Plavidla</a:t>
            </a:r>
            <a:endParaRPr lang="cs-CZ" sz="1800" dirty="0"/>
          </a:p>
          <a:p>
            <a:pPr algn="just"/>
            <a:r>
              <a:rPr lang="cs-CZ" sz="1800" b="1" dirty="0"/>
              <a:t>Ve vnitrozemské vodní dopravě se používají pro přepravu tato plavidla:</a:t>
            </a:r>
          </a:p>
          <a:p>
            <a:pPr marL="285750" lvl="0" indent="-285750" algn="just">
              <a:buFont typeface="Arial" panose="020B0604020202020204" pitchFamily="34" charset="0"/>
              <a:buChar char="•"/>
            </a:pPr>
            <a:r>
              <a:rPr lang="cs-CZ" sz="1800" b="1" dirty="0"/>
              <a:t>motorové nákladní lodě(jsou rychlejší a operativnější),</a:t>
            </a:r>
          </a:p>
          <a:p>
            <a:pPr marL="285750" lvl="0" indent="-285750" algn="just">
              <a:buFont typeface="Arial" panose="020B0604020202020204" pitchFamily="34" charset="0"/>
              <a:buChar char="•"/>
            </a:pPr>
            <a:r>
              <a:rPr lang="cs-CZ" sz="1800" b="1" dirty="0"/>
              <a:t>vlečné čluny (spíše v minulosti),</a:t>
            </a:r>
          </a:p>
          <a:p>
            <a:pPr marL="285750" lvl="0" indent="-285750" algn="just">
              <a:buFont typeface="Arial" panose="020B0604020202020204" pitchFamily="34" charset="0"/>
              <a:buChar char="•"/>
            </a:pPr>
            <a:r>
              <a:rPr lang="cs-CZ" sz="1800" b="1" dirty="0"/>
              <a:t>tlačné čluny( spojené na velkých řekách do větších soulodí), </a:t>
            </a:r>
          </a:p>
          <a:p>
            <a:pPr marL="285750" lvl="0" indent="-285750" algn="just">
              <a:buFont typeface="Arial" panose="020B0604020202020204" pitchFamily="34" charset="0"/>
              <a:buChar char="•"/>
            </a:pPr>
            <a:r>
              <a:rPr lang="cs-CZ" sz="1800" b="1" dirty="0"/>
              <a:t>plovoucí kontejnery - bárky </a:t>
            </a:r>
          </a:p>
          <a:p>
            <a:pPr marL="285750" lvl="0" indent="-285750" algn="just">
              <a:buFont typeface="Arial" panose="020B0604020202020204" pitchFamily="34" charset="0"/>
              <a:buChar char="•"/>
            </a:pPr>
            <a:r>
              <a:rPr lang="cs-CZ" sz="1800" b="1" dirty="0"/>
              <a:t>říčně námořní lodě na větších tocích  a</a:t>
            </a:r>
          </a:p>
          <a:p>
            <a:pPr marL="285750" lvl="0" indent="-285750" algn="just">
              <a:buFont typeface="Arial" panose="020B0604020202020204" pitchFamily="34" charset="0"/>
              <a:buChar char="•"/>
            </a:pPr>
            <a:r>
              <a:rPr lang="cs-CZ" sz="1800" b="1" dirty="0"/>
              <a:t>různé speciální lodě (cisternové, plovoucí jeřáby, sací bagry apod. )</a:t>
            </a:r>
          </a:p>
          <a:p>
            <a:pPr algn="just"/>
            <a:endParaRPr lang="cs-CZ" sz="1800" b="1" u="sng" dirty="0"/>
          </a:p>
          <a:p>
            <a:pPr algn="just"/>
            <a:r>
              <a:rPr lang="cs-CZ" sz="1800" b="1" u="sng" dirty="0"/>
              <a:t>V námořní dopravě se používají lodě:</a:t>
            </a:r>
            <a:endParaRPr lang="cs-CZ" sz="1800" dirty="0"/>
          </a:p>
          <a:p>
            <a:pPr lvl="0" algn="just"/>
            <a:r>
              <a:rPr lang="cs-CZ" sz="1800" b="1" dirty="0"/>
              <a:t>- konvenční                            -  kabotážní </a:t>
            </a:r>
          </a:p>
          <a:p>
            <a:pPr algn="just"/>
            <a:r>
              <a:rPr lang="cs-CZ" sz="1800" dirty="0"/>
              <a:t>kontejnerové </a:t>
            </a:r>
            <a:endParaRPr lang="cs-CZ" dirty="0"/>
          </a:p>
        </p:txBody>
      </p:sp>
    </p:spTree>
    <p:extLst>
      <p:ext uri="{BB962C8B-B14F-4D97-AF65-F5344CB8AC3E}">
        <p14:creationId xmlns:p14="http://schemas.microsoft.com/office/powerpoint/2010/main" val="2519623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3600" b="1" dirty="0">
                <a:solidFill>
                  <a:srgbClr val="000000"/>
                </a:solidFill>
              </a:rPr>
              <a:t>Silniční vozidla</a:t>
            </a:r>
            <a:endParaRPr lang="cs-CZ" sz="3600" b="1" dirty="0"/>
          </a:p>
        </p:txBody>
      </p:sp>
      <p:sp>
        <p:nvSpPr>
          <p:cNvPr id="2" name="Zástupný symbol pro obsah 1"/>
          <p:cNvSpPr>
            <a:spLocks noGrp="1"/>
          </p:cNvSpPr>
          <p:nvPr>
            <p:ph idx="1"/>
          </p:nvPr>
        </p:nvSpPr>
        <p:spPr/>
        <p:txBody>
          <a:bodyPr>
            <a:noAutofit/>
          </a:bodyPr>
          <a:lstStyle/>
          <a:p>
            <a:pPr lvl="0"/>
            <a:r>
              <a:rPr lang="cs-CZ" sz="2400" b="1" dirty="0">
                <a:solidFill>
                  <a:srgbClr val="000000"/>
                </a:solidFill>
              </a:rPr>
              <a:t>dle podvozků : </a:t>
            </a:r>
          </a:p>
          <a:p>
            <a:pPr lvl="1">
              <a:buFont typeface="Arial" panose="020B0604020202020204" pitchFamily="34" charset="0"/>
              <a:buChar char="•"/>
            </a:pPr>
            <a:r>
              <a:rPr lang="cs-CZ" sz="2400" dirty="0">
                <a:solidFill>
                  <a:srgbClr val="000000"/>
                </a:solidFill>
              </a:rPr>
              <a:t>klasické nákladní automobily,</a:t>
            </a:r>
          </a:p>
          <a:p>
            <a:pPr lvl="1">
              <a:buFont typeface="Arial" panose="020B0604020202020204" pitchFamily="34" charset="0"/>
              <a:buChar char="•"/>
            </a:pPr>
            <a:r>
              <a:rPr lang="cs-CZ" sz="2400" dirty="0">
                <a:solidFill>
                  <a:srgbClr val="000000"/>
                </a:solidFill>
              </a:rPr>
              <a:t>přívěsy, nebo</a:t>
            </a:r>
          </a:p>
          <a:p>
            <a:pPr lvl="1">
              <a:buFont typeface="Arial" panose="020B0604020202020204" pitchFamily="34" charset="0"/>
              <a:buChar char="•"/>
            </a:pPr>
            <a:r>
              <a:rPr lang="cs-CZ" sz="2400" dirty="0">
                <a:solidFill>
                  <a:srgbClr val="000000"/>
                </a:solidFill>
              </a:rPr>
              <a:t>návěsy </a:t>
            </a:r>
          </a:p>
          <a:p>
            <a:pPr lvl="0"/>
            <a:r>
              <a:rPr lang="cs-CZ" sz="2400" b="1" dirty="0">
                <a:solidFill>
                  <a:srgbClr val="000000"/>
                </a:solidFill>
              </a:rPr>
              <a:t>dle koncepcí nástaveb:</a:t>
            </a:r>
          </a:p>
          <a:p>
            <a:pPr lvl="1">
              <a:buFont typeface="Arial" panose="020B0604020202020204" pitchFamily="34" charset="0"/>
              <a:buChar char="•"/>
            </a:pPr>
            <a:r>
              <a:rPr lang="cs-CZ" sz="2400" dirty="0">
                <a:solidFill>
                  <a:srgbClr val="000000"/>
                </a:solidFill>
              </a:rPr>
              <a:t>univerzální (valníky)a </a:t>
            </a:r>
          </a:p>
          <a:p>
            <a:pPr lvl="1">
              <a:buFont typeface="Arial" panose="020B0604020202020204" pitchFamily="34" charset="0"/>
              <a:buChar char="•"/>
            </a:pPr>
            <a:r>
              <a:rPr lang="cs-CZ" sz="2400" dirty="0">
                <a:solidFill>
                  <a:srgbClr val="000000"/>
                </a:solidFill>
              </a:rPr>
              <a:t>Speciální</a:t>
            </a:r>
          </a:p>
          <a:p>
            <a:pPr marL="457200" lvl="1" indent="0">
              <a:buNone/>
            </a:pPr>
            <a:endParaRPr lang="cs-CZ" sz="2400" dirty="0">
              <a:solidFill>
                <a:srgbClr val="000000"/>
              </a:solidFill>
            </a:endParaRPr>
          </a:p>
        </p:txBody>
      </p:sp>
      <p:sp>
        <p:nvSpPr>
          <p:cNvPr id="3" name="Zástupný symbol pro datum 2"/>
          <p:cNvSpPr>
            <a:spLocks noGrp="1"/>
          </p:cNvSpPr>
          <p:nvPr>
            <p:ph type="dt" sz="half" idx="10"/>
          </p:nvPr>
        </p:nvSpPr>
        <p:spPr/>
        <p:txBody>
          <a:bodyPr/>
          <a:lstStyle/>
          <a:p>
            <a:fld id="{9AA0B4FB-E5E5-4412-8F0B-43D4F6EF69DC}"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4DFBF2C2-4AF3-8D47-09F8-85FC8C33BFA3}"/>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ACACB352-B5F9-76FD-3653-A8C38365AEB0}"/>
              </a:ext>
            </a:extLst>
          </p:cNvPr>
          <p:cNvSpPr txBox="1"/>
          <p:nvPr/>
        </p:nvSpPr>
        <p:spPr>
          <a:xfrm>
            <a:off x="304800" y="836712"/>
            <a:ext cx="8443664" cy="1380506"/>
          </a:xfrm>
          <a:prstGeom prst="rect">
            <a:avLst/>
          </a:prstGeom>
          <a:noFill/>
        </p:spPr>
        <p:txBody>
          <a:bodyPr wrap="square">
            <a:spAutoFit/>
          </a:bodyPr>
          <a:lstStyle/>
          <a:p>
            <a:pPr algn="just">
              <a:buNone/>
            </a:pPr>
            <a:r>
              <a:rPr lang="cs-CZ" sz="1800" dirty="0"/>
              <a:t>Ke zvýšení kapacity i jejího využití se v silniční dopravě  proto používají automobilové soupravy tvořené:  </a:t>
            </a:r>
          </a:p>
          <a:p>
            <a:pPr algn="just">
              <a:buNone/>
            </a:pPr>
            <a:endParaRPr lang="cs-CZ" sz="1800" dirty="0"/>
          </a:p>
          <a:p>
            <a:pPr marL="285750" indent="-285750" algn="just">
              <a:buFont typeface="Arial" panose="020B0604020202020204" pitchFamily="34" charset="0"/>
              <a:buChar char="•"/>
            </a:pPr>
            <a:r>
              <a:rPr lang="cs-CZ" sz="1800" dirty="0"/>
              <a:t>klasickými automobily  a přívěsy (mohou být i dva) a</a:t>
            </a:r>
          </a:p>
          <a:p>
            <a:pPr marL="285750" indent="-285750" algn="just">
              <a:buFont typeface="Arial" panose="020B0604020202020204" pitchFamily="34" charset="0"/>
              <a:buChar char="•"/>
            </a:pPr>
            <a:r>
              <a:rPr lang="cs-CZ" sz="1800" dirty="0"/>
              <a:t>tahače a návěsy.</a:t>
            </a:r>
          </a:p>
        </p:txBody>
      </p:sp>
    </p:spTree>
    <p:extLst>
      <p:ext uri="{BB962C8B-B14F-4D97-AF65-F5344CB8AC3E}">
        <p14:creationId xmlns:p14="http://schemas.microsoft.com/office/powerpoint/2010/main" val="1356565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sz="4000" b="1" dirty="0">
                <a:solidFill>
                  <a:srgbClr val="000000"/>
                </a:solidFill>
              </a:rPr>
              <a:t>Silniční vozidla</a:t>
            </a:r>
            <a:endParaRPr lang="cs-CZ" b="1" dirty="0"/>
          </a:p>
        </p:txBody>
      </p:sp>
      <p:sp>
        <p:nvSpPr>
          <p:cNvPr id="2" name="Zástupný symbol pro obsah 1"/>
          <p:cNvSpPr>
            <a:spLocks noGrp="1"/>
          </p:cNvSpPr>
          <p:nvPr>
            <p:ph idx="1"/>
          </p:nvPr>
        </p:nvSpPr>
        <p:spPr/>
        <p:txBody>
          <a:bodyPr/>
          <a:lstStyle/>
          <a:p>
            <a:pPr>
              <a:buNone/>
            </a:pPr>
            <a:r>
              <a:rPr lang="cs-CZ" sz="2400" u="sng" dirty="0">
                <a:solidFill>
                  <a:srgbClr val="000000"/>
                </a:solidFill>
              </a:rPr>
              <a:t>Tahače a návěsy mohou být využity těmito způsoby:</a:t>
            </a:r>
            <a:endParaRPr lang="cs-CZ" sz="2400" dirty="0">
              <a:solidFill>
                <a:srgbClr val="000000"/>
              </a:solidFill>
            </a:endParaRPr>
          </a:p>
          <a:p>
            <a:r>
              <a:rPr lang="cs-CZ" sz="2400" dirty="0">
                <a:solidFill>
                  <a:srgbClr val="000000"/>
                </a:solidFill>
              </a:rPr>
              <a:t>přepojováním návěsů u ložných manipulací a zkracováním doby prostojů tahačů, </a:t>
            </a:r>
          </a:p>
          <a:p>
            <a:r>
              <a:rPr lang="cs-CZ" sz="2400" dirty="0">
                <a:solidFill>
                  <a:srgbClr val="000000"/>
                </a:solidFill>
              </a:rPr>
              <a:t>výměnou návěsů mezi dvěma dopravními prostředky (tahači, nebo i tahači a námořními loděmi, případně vlaky a tahači) a </a:t>
            </a:r>
          </a:p>
          <a:p>
            <a:r>
              <a:rPr lang="cs-CZ" sz="2400" dirty="0">
                <a:solidFill>
                  <a:srgbClr val="000000"/>
                </a:solidFill>
              </a:rPr>
              <a:t>uplatněním většího množství různých speciálních návěsů</a:t>
            </a:r>
          </a:p>
          <a:p>
            <a:endParaRPr lang="cs-CZ" sz="2400" dirty="0">
              <a:solidFill>
                <a:srgbClr val="000000"/>
              </a:solidFill>
            </a:endParaRPr>
          </a:p>
          <a:p>
            <a:endParaRPr lang="cs-CZ" dirty="0"/>
          </a:p>
          <a:p>
            <a:endParaRPr lang="cs-CZ" dirty="0"/>
          </a:p>
        </p:txBody>
      </p:sp>
      <p:sp>
        <p:nvSpPr>
          <p:cNvPr id="3" name="Zástupný symbol pro datum 2"/>
          <p:cNvSpPr>
            <a:spLocks noGrp="1"/>
          </p:cNvSpPr>
          <p:nvPr>
            <p:ph type="dt" sz="half" idx="10"/>
          </p:nvPr>
        </p:nvSpPr>
        <p:spPr/>
        <p:txBody>
          <a:bodyPr/>
          <a:lstStyle/>
          <a:p>
            <a:fld id="{F2AFCB8A-F000-4369-9C1C-5515BDF4E599}"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4400" b="1" dirty="0">
                <a:solidFill>
                  <a:srgbClr val="000000"/>
                </a:solidFill>
              </a:rPr>
              <a:t>Železniční vozidla</a:t>
            </a:r>
            <a:endParaRPr lang="cs-CZ" b="1" dirty="0"/>
          </a:p>
        </p:txBody>
      </p:sp>
      <p:sp>
        <p:nvSpPr>
          <p:cNvPr id="2" name="Zástupný symbol pro obsah 1"/>
          <p:cNvSpPr>
            <a:spLocks noGrp="1"/>
          </p:cNvSpPr>
          <p:nvPr>
            <p:ph idx="1"/>
          </p:nvPr>
        </p:nvSpPr>
        <p:spPr/>
        <p:txBody>
          <a:bodyPr>
            <a:normAutofit fontScale="92500" lnSpcReduction="10000"/>
          </a:bodyPr>
          <a:lstStyle/>
          <a:p>
            <a:r>
              <a:rPr lang="cs-CZ" sz="2800" b="1" i="1" dirty="0">
                <a:solidFill>
                  <a:srgbClr val="C00000"/>
                </a:solidFill>
              </a:rPr>
              <a:t>G</a:t>
            </a:r>
            <a:r>
              <a:rPr lang="cs-CZ" sz="2800" dirty="0">
                <a:solidFill>
                  <a:srgbClr val="000000"/>
                </a:solidFill>
              </a:rPr>
              <a:t>	-	kryté ( T s otevíratelnou střechou),</a:t>
            </a:r>
          </a:p>
          <a:p>
            <a:r>
              <a:rPr lang="cs-CZ" sz="2800" b="1" i="1" dirty="0">
                <a:solidFill>
                  <a:srgbClr val="C00000"/>
                </a:solidFill>
              </a:rPr>
              <a:t>M</a:t>
            </a:r>
            <a:r>
              <a:rPr lang="cs-CZ" sz="2800" dirty="0">
                <a:solidFill>
                  <a:srgbClr val="000000"/>
                </a:solidFill>
              </a:rPr>
              <a:t>	-	kryté pro přepravu živých zvířat,</a:t>
            </a:r>
          </a:p>
          <a:p>
            <a:r>
              <a:rPr lang="cs-CZ" sz="2800" b="1" i="1" dirty="0">
                <a:solidFill>
                  <a:srgbClr val="C00000"/>
                </a:solidFill>
              </a:rPr>
              <a:t>E</a:t>
            </a:r>
            <a:r>
              <a:rPr lang="cs-CZ" sz="2800" dirty="0">
                <a:solidFill>
                  <a:srgbClr val="000000"/>
                </a:solidFill>
              </a:rPr>
              <a:t>	-	otevřené vysokostěnné,</a:t>
            </a:r>
          </a:p>
          <a:p>
            <a:r>
              <a:rPr lang="cs-CZ" sz="2800" b="1" i="1" dirty="0">
                <a:solidFill>
                  <a:srgbClr val="C00000"/>
                </a:solidFill>
              </a:rPr>
              <a:t>K,R</a:t>
            </a:r>
            <a:r>
              <a:rPr lang="cs-CZ" sz="2800" dirty="0">
                <a:solidFill>
                  <a:srgbClr val="000000"/>
                </a:solidFill>
              </a:rPr>
              <a:t>	-	otevřené nízkostěnné,</a:t>
            </a:r>
          </a:p>
          <a:p>
            <a:r>
              <a:rPr lang="cs-CZ" sz="2800" b="1" i="1" dirty="0">
                <a:solidFill>
                  <a:srgbClr val="C00000"/>
                </a:solidFill>
              </a:rPr>
              <a:t>F,T</a:t>
            </a:r>
            <a:r>
              <a:rPr lang="cs-CZ" sz="2800" dirty="0">
                <a:solidFill>
                  <a:srgbClr val="000000"/>
                </a:solidFill>
              </a:rPr>
              <a:t>	-	výsypné,</a:t>
            </a:r>
          </a:p>
          <a:p>
            <a:r>
              <a:rPr lang="cs-CZ" sz="2800" b="1" i="1" dirty="0">
                <a:solidFill>
                  <a:srgbClr val="C00000"/>
                </a:solidFill>
              </a:rPr>
              <a:t>K,R</a:t>
            </a:r>
            <a:r>
              <a:rPr lang="cs-CZ" sz="2800" dirty="0">
                <a:solidFill>
                  <a:srgbClr val="000000"/>
                </a:solidFill>
              </a:rPr>
              <a:t>	-	plošinové,</a:t>
            </a:r>
          </a:p>
          <a:p>
            <a:r>
              <a:rPr lang="cs-CZ" sz="2800" b="1" i="1" dirty="0">
                <a:solidFill>
                  <a:srgbClr val="C00000"/>
                </a:solidFill>
              </a:rPr>
              <a:t>L,S</a:t>
            </a:r>
            <a:r>
              <a:rPr lang="cs-CZ" sz="2800" dirty="0">
                <a:solidFill>
                  <a:srgbClr val="000000"/>
                </a:solidFill>
              </a:rPr>
              <a:t>	-	oplenové,</a:t>
            </a:r>
          </a:p>
          <a:p>
            <a:r>
              <a:rPr lang="cs-CZ" sz="2800" b="1" i="1" dirty="0">
                <a:solidFill>
                  <a:srgbClr val="C00000"/>
                </a:solidFill>
              </a:rPr>
              <a:t>I	</a:t>
            </a:r>
            <a:r>
              <a:rPr lang="cs-CZ" sz="2800" dirty="0">
                <a:solidFill>
                  <a:srgbClr val="000000"/>
                </a:solidFill>
              </a:rPr>
              <a:t>-	chladící, </a:t>
            </a:r>
          </a:p>
          <a:p>
            <a:r>
              <a:rPr lang="cs-CZ" sz="2800" b="1" i="1" dirty="0">
                <a:solidFill>
                  <a:srgbClr val="C00000"/>
                </a:solidFill>
              </a:rPr>
              <a:t>U</a:t>
            </a:r>
            <a:r>
              <a:rPr lang="cs-CZ" sz="2800" dirty="0">
                <a:solidFill>
                  <a:srgbClr val="000000"/>
                </a:solidFill>
              </a:rPr>
              <a:t>	-	nádržkové,</a:t>
            </a:r>
          </a:p>
          <a:p>
            <a:pPr>
              <a:buNone/>
            </a:pPr>
            <a:r>
              <a:rPr lang="cs-CZ" sz="2800" dirty="0">
                <a:solidFill>
                  <a:srgbClr val="000000"/>
                </a:solidFill>
              </a:rPr>
              <a:t>	</a:t>
            </a:r>
          </a:p>
        </p:txBody>
      </p:sp>
      <p:sp>
        <p:nvSpPr>
          <p:cNvPr id="3" name="Zástupný symbol pro datum 2"/>
          <p:cNvSpPr>
            <a:spLocks noGrp="1"/>
          </p:cNvSpPr>
          <p:nvPr>
            <p:ph type="dt" sz="half" idx="10"/>
          </p:nvPr>
        </p:nvSpPr>
        <p:spPr/>
        <p:txBody>
          <a:bodyPr/>
          <a:lstStyle/>
          <a:p>
            <a:fld id="{D078946B-E250-47A2-9544-F9EADE9AF467}"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E7EA3553-FD2D-D367-D217-FB6FDE2A0306}"/>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5DC9AA47-46AE-362C-B928-63AC2C3272EC}"/>
              </a:ext>
            </a:extLst>
          </p:cNvPr>
          <p:cNvSpPr txBox="1"/>
          <p:nvPr/>
        </p:nvSpPr>
        <p:spPr>
          <a:xfrm>
            <a:off x="304800" y="764704"/>
            <a:ext cx="8443664" cy="1380506"/>
          </a:xfrm>
          <a:prstGeom prst="rect">
            <a:avLst/>
          </a:prstGeom>
          <a:noFill/>
        </p:spPr>
        <p:txBody>
          <a:bodyPr wrap="square">
            <a:spAutoFit/>
          </a:bodyPr>
          <a:lstStyle/>
          <a:p>
            <a:pPr algn="just" defTabSz="411705">
              <a:defRPr/>
            </a:pPr>
            <a:r>
              <a:rPr lang="cs-CZ" sz="1800" b="1" dirty="0"/>
              <a:t>Vozový park nákladních železničních vozů je velmi různorodý.</a:t>
            </a:r>
          </a:p>
          <a:p>
            <a:pPr algn="just" defTabSz="411705">
              <a:defRPr/>
            </a:pPr>
            <a:r>
              <a:rPr lang="cs-CZ" sz="1800" b="1" dirty="0"/>
              <a:t> </a:t>
            </a:r>
          </a:p>
          <a:p>
            <a:pPr algn="just"/>
            <a:r>
              <a:rPr lang="cs-CZ" sz="1800" b="1" dirty="0"/>
              <a:t>Pro přepravu kontejnerů se používají plošinové vozy, nově pak vozy, které místo plošiny mají pouze ocelový rám ( rámové vozy), nebo páteřové uspořádání. </a:t>
            </a:r>
            <a:endParaRPr lang="cs-CZ" sz="1800" dirty="0"/>
          </a:p>
        </p:txBody>
      </p:sp>
    </p:spTree>
    <p:extLst>
      <p:ext uri="{BB962C8B-B14F-4D97-AF65-F5344CB8AC3E}">
        <p14:creationId xmlns:p14="http://schemas.microsoft.com/office/powerpoint/2010/main" val="4195402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pPr algn="ctr"/>
            <a:r>
              <a:rPr lang="cs-CZ" sz="4400" b="1" dirty="0">
                <a:solidFill>
                  <a:srgbClr val="000000"/>
                </a:solidFill>
              </a:rPr>
              <a:t>Plavidla</a:t>
            </a:r>
            <a:endParaRPr lang="cs-CZ" b="1" dirty="0"/>
          </a:p>
        </p:txBody>
      </p:sp>
      <p:sp>
        <p:nvSpPr>
          <p:cNvPr id="2" name="Zástupný symbol pro obsah 1"/>
          <p:cNvSpPr>
            <a:spLocks noGrp="1"/>
          </p:cNvSpPr>
          <p:nvPr>
            <p:ph idx="1"/>
          </p:nvPr>
        </p:nvSpPr>
        <p:spPr/>
        <p:txBody>
          <a:bodyPr>
            <a:normAutofit/>
          </a:bodyPr>
          <a:lstStyle/>
          <a:p>
            <a:pPr>
              <a:buNone/>
            </a:pPr>
            <a:r>
              <a:rPr lang="cs-CZ" sz="2800" dirty="0">
                <a:solidFill>
                  <a:srgbClr val="000000"/>
                </a:solidFill>
              </a:rPr>
              <a:t>Ve </a:t>
            </a:r>
            <a:r>
              <a:rPr lang="cs-CZ" sz="2800" u="sng" dirty="0">
                <a:solidFill>
                  <a:srgbClr val="000000"/>
                </a:solidFill>
              </a:rPr>
              <a:t>vnitrozemské vodní dopravě </a:t>
            </a:r>
            <a:r>
              <a:rPr lang="cs-CZ" sz="2800" dirty="0">
                <a:solidFill>
                  <a:srgbClr val="000000"/>
                </a:solidFill>
              </a:rPr>
              <a:t>se používají pro přepravu tato plavidla:</a:t>
            </a:r>
          </a:p>
          <a:p>
            <a:pPr lvl="0"/>
            <a:r>
              <a:rPr lang="cs-CZ" sz="2800" dirty="0">
                <a:solidFill>
                  <a:srgbClr val="000000"/>
                </a:solidFill>
              </a:rPr>
              <a:t>motorové nákladní lodě,</a:t>
            </a:r>
          </a:p>
          <a:p>
            <a:pPr lvl="0"/>
            <a:r>
              <a:rPr lang="cs-CZ" sz="2800" dirty="0">
                <a:solidFill>
                  <a:srgbClr val="000000"/>
                </a:solidFill>
              </a:rPr>
              <a:t>vlečné čluny,</a:t>
            </a:r>
          </a:p>
          <a:p>
            <a:pPr lvl="0"/>
            <a:r>
              <a:rPr lang="cs-CZ" sz="2800" dirty="0">
                <a:solidFill>
                  <a:srgbClr val="000000"/>
                </a:solidFill>
              </a:rPr>
              <a:t>tlačné čluny, </a:t>
            </a:r>
          </a:p>
          <a:p>
            <a:pPr lvl="0"/>
            <a:r>
              <a:rPr lang="cs-CZ" sz="2800" dirty="0">
                <a:solidFill>
                  <a:srgbClr val="000000"/>
                </a:solidFill>
              </a:rPr>
              <a:t>plovoucí kontejnery - bárky </a:t>
            </a:r>
          </a:p>
          <a:p>
            <a:pPr lvl="0"/>
            <a:r>
              <a:rPr lang="cs-CZ" sz="2800" dirty="0">
                <a:solidFill>
                  <a:srgbClr val="000000"/>
                </a:solidFill>
              </a:rPr>
              <a:t>říčně námořní lodě na větších tocích</a:t>
            </a:r>
          </a:p>
          <a:p>
            <a:pPr lvl="0"/>
            <a:r>
              <a:rPr lang="cs-CZ" sz="2800" dirty="0">
                <a:solidFill>
                  <a:srgbClr val="000000"/>
                </a:solidFill>
              </a:rPr>
              <a:t>různé speciální lodě</a:t>
            </a:r>
          </a:p>
        </p:txBody>
      </p:sp>
      <p:sp>
        <p:nvSpPr>
          <p:cNvPr id="3" name="Zástupný symbol pro datum 2"/>
          <p:cNvSpPr>
            <a:spLocks noGrp="1"/>
          </p:cNvSpPr>
          <p:nvPr>
            <p:ph type="dt" sz="half" idx="10"/>
          </p:nvPr>
        </p:nvSpPr>
        <p:spPr/>
        <p:txBody>
          <a:bodyPr/>
          <a:lstStyle/>
          <a:p>
            <a:fld id="{272473F6-0DC8-40CD-8C74-8D2C1A824773}"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sz="4000" b="1" dirty="0">
                <a:latin typeface="Times New Roman" pitchFamily="16" charset="0"/>
              </a:rPr>
              <a:t>Plavidla</a:t>
            </a:r>
            <a:endParaRPr lang="cs-CZ" b="1" dirty="0"/>
          </a:p>
        </p:txBody>
      </p:sp>
      <p:sp>
        <p:nvSpPr>
          <p:cNvPr id="2" name="Zástupný symbol pro obsah 1"/>
          <p:cNvSpPr>
            <a:spLocks noGrp="1"/>
          </p:cNvSpPr>
          <p:nvPr>
            <p:ph idx="1"/>
          </p:nvPr>
        </p:nvSpPr>
        <p:spPr/>
        <p:txBody>
          <a:bodyPr/>
          <a:lstStyle/>
          <a:p>
            <a:pPr>
              <a:buNone/>
            </a:pPr>
            <a:r>
              <a:rPr lang="cs-CZ" sz="2400" b="1" u="sng" dirty="0">
                <a:solidFill>
                  <a:srgbClr val="000000"/>
                </a:solidFill>
              </a:rPr>
              <a:t>V námořní dopravě se používají lodě:</a:t>
            </a:r>
            <a:endParaRPr lang="cs-CZ" sz="2400" dirty="0">
              <a:solidFill>
                <a:srgbClr val="000000"/>
              </a:solidFill>
            </a:endParaRPr>
          </a:p>
          <a:p>
            <a:pPr lvl="0"/>
            <a:r>
              <a:rPr lang="cs-CZ" sz="2400" dirty="0">
                <a:solidFill>
                  <a:srgbClr val="000000"/>
                </a:solidFill>
              </a:rPr>
              <a:t>konvenční </a:t>
            </a:r>
          </a:p>
          <a:p>
            <a:pPr lvl="0"/>
            <a:r>
              <a:rPr lang="cs-CZ" sz="2400" dirty="0">
                <a:solidFill>
                  <a:srgbClr val="000000"/>
                </a:solidFill>
              </a:rPr>
              <a:t>kabotážní </a:t>
            </a:r>
          </a:p>
          <a:p>
            <a:r>
              <a:rPr lang="cs-CZ" sz="2400" dirty="0">
                <a:solidFill>
                  <a:srgbClr val="000000"/>
                </a:solidFill>
              </a:rPr>
              <a:t>kontejnerové </a:t>
            </a:r>
            <a:endParaRPr lang="cs-CZ" dirty="0"/>
          </a:p>
          <a:p>
            <a:endParaRPr lang="cs-CZ" dirty="0"/>
          </a:p>
        </p:txBody>
      </p:sp>
      <p:sp>
        <p:nvSpPr>
          <p:cNvPr id="3" name="Zástupný symbol pro datum 2"/>
          <p:cNvSpPr>
            <a:spLocks noGrp="1"/>
          </p:cNvSpPr>
          <p:nvPr>
            <p:ph type="dt" sz="half" idx="10"/>
          </p:nvPr>
        </p:nvSpPr>
        <p:spPr/>
        <p:txBody>
          <a:bodyPr/>
          <a:lstStyle/>
          <a:p>
            <a:fld id="{EF4A8052-D99A-4E0B-843D-D23B2983C109}"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ln/>
        </p:spPr>
        <p:txBody>
          <a:bodyPr>
            <a:normAutofit/>
          </a:bodyPr>
          <a:lstStyle/>
          <a:p>
            <a:pPr>
              <a:lnSpc>
                <a:spcPct val="100000"/>
              </a:lnSpc>
              <a:spcBef>
                <a:spcPts val="638"/>
              </a:spcBef>
              <a:spcAft>
                <a:spcPts val="1425"/>
              </a:spcAft>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000" b="1" dirty="0"/>
              <a:t>Logistické pracovní prostředky</a:t>
            </a:r>
          </a:p>
        </p:txBody>
      </p:sp>
      <p:sp>
        <p:nvSpPr>
          <p:cNvPr id="2" name="Zástupný symbol pro datum 1"/>
          <p:cNvSpPr>
            <a:spLocks noGrp="1"/>
          </p:cNvSpPr>
          <p:nvPr>
            <p:ph type="dt" sz="half" idx="10"/>
          </p:nvPr>
        </p:nvSpPr>
        <p:spPr/>
        <p:txBody>
          <a:bodyPr/>
          <a:lstStyle/>
          <a:p>
            <a:fld id="{7DB3C1E2-0409-4E48-9F37-60E79B2E5B9E}" type="datetime1">
              <a:rPr lang="cs-CZ" smtClean="0"/>
              <a:t>22.10.2024</a:t>
            </a:fld>
            <a:endParaRPr lang="cs-CZ"/>
          </a:p>
        </p:txBody>
      </p:sp>
      <p:sp>
        <p:nvSpPr>
          <p:cNvPr id="5122" name="Text Box 2"/>
          <p:cNvSpPr txBox="1">
            <a:spLocks noChangeArrowheads="1"/>
          </p:cNvSpPr>
          <p:nvPr/>
        </p:nvSpPr>
        <p:spPr bwMode="auto">
          <a:xfrm>
            <a:off x="457200" y="1600200"/>
            <a:ext cx="8229600" cy="4525963"/>
          </a:xfrm>
          <a:prstGeom prst="rect">
            <a:avLst/>
          </a:prstGeom>
          <a:noFill/>
          <a:ln w="9525">
            <a:noFill/>
            <a:round/>
            <a:headEnd/>
            <a:tailEnd/>
          </a:ln>
          <a:effectLst/>
        </p:spPr>
        <p:txBody>
          <a:bodyPr lIns="90000" tIns="45000" rIns="90000" bIns="45000"/>
          <a:lstStyle/>
          <a:p>
            <a:pPr marL="342900" indent="-341313" hangingPunct="1">
              <a:lnSpc>
                <a:spcPct val="100000"/>
              </a:lnSpc>
              <a:spcBef>
                <a:spcPts val="638"/>
              </a:spcBef>
              <a:spcAft>
                <a:spcPts val="1425"/>
              </a:spcAft>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Calibri" panose="020F0502020204030204" pitchFamily="34" charset="0"/>
              </a:rPr>
              <a:t>- aktivní prvky logistického procesu,</a:t>
            </a:r>
          </a:p>
          <a:p>
            <a:pPr marL="342900" indent="-341313" hangingPunct="1">
              <a:lnSpc>
                <a:spcPct val="100000"/>
              </a:lnSpc>
              <a:spcBef>
                <a:spcPts val="638"/>
              </a:spcBef>
              <a:spcAft>
                <a:spcPts val="1425"/>
              </a:spcAft>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Calibri" panose="020F0502020204030204" pitchFamily="34" charset="0"/>
              </a:rPr>
              <a:t>- realizovat logistické funkce – provádět netechnologické operace s pasivními prvky. </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404664"/>
            <a:ext cx="8229600" cy="1143000"/>
          </a:xfrm>
        </p:spPr>
        <p:txBody>
          <a:bodyPr>
            <a:normAutofit fontScale="90000"/>
          </a:bodyPr>
          <a:lstStyle/>
          <a:p>
            <a:r>
              <a:rPr lang="cs-CZ" b="1" dirty="0"/>
              <a:t>Prostředky  pro získávání i zpracování informací</a:t>
            </a:r>
          </a:p>
        </p:txBody>
      </p:sp>
      <p:sp>
        <p:nvSpPr>
          <p:cNvPr id="2" name="Zástupný symbol pro obsah 1"/>
          <p:cNvSpPr>
            <a:spLocks noGrp="1"/>
          </p:cNvSpPr>
          <p:nvPr>
            <p:ph idx="1"/>
          </p:nvPr>
        </p:nvSpPr>
        <p:spPr>
          <a:xfrm>
            <a:off x="467544" y="1772816"/>
            <a:ext cx="8229600" cy="2836912"/>
          </a:xfrm>
        </p:spPr>
        <p:txBody>
          <a:bodyPr/>
          <a:lstStyle/>
          <a:p>
            <a:pPr marL="458787" indent="-457200">
              <a:spcBef>
                <a:spcPts val="638"/>
              </a:spcBef>
              <a:spcAft>
                <a:spcPts val="1425"/>
              </a:spcAft>
              <a:buSzPct val="45000"/>
              <a:buFont typeface="Courier New" panose="02070309020205020404" pitchFamily="49" charset="0"/>
              <a:buChar char="o"/>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2800" dirty="0">
                <a:solidFill>
                  <a:srgbClr val="000000"/>
                </a:solidFill>
                <a:latin typeface="Calibri" charset="0"/>
              </a:rPr>
              <a:t>Čtecí  zařízení(RFID, čárové a maticové kódy)</a:t>
            </a:r>
          </a:p>
          <a:p>
            <a:pPr marL="458787" indent="-457200">
              <a:spcBef>
                <a:spcPts val="638"/>
              </a:spcBef>
              <a:spcAft>
                <a:spcPts val="1425"/>
              </a:spcAft>
              <a:buSzPct val="45000"/>
              <a:buFont typeface="Courier New" panose="02070309020205020404" pitchFamily="49" charset="0"/>
              <a:buChar char="o"/>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2800" dirty="0">
                <a:solidFill>
                  <a:srgbClr val="000000"/>
                </a:solidFill>
                <a:latin typeface="Calibri" charset="0"/>
              </a:rPr>
              <a:t>Senzory</a:t>
            </a:r>
          </a:p>
          <a:p>
            <a:pPr marL="458787" indent="-457200">
              <a:spcBef>
                <a:spcPts val="638"/>
              </a:spcBef>
              <a:spcAft>
                <a:spcPts val="1425"/>
              </a:spcAft>
              <a:buSzPct val="45000"/>
              <a:buFont typeface="Courier New" panose="02070309020205020404" pitchFamily="49" charset="0"/>
              <a:buChar char="o"/>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2800" dirty="0">
                <a:solidFill>
                  <a:srgbClr val="000000"/>
                </a:solidFill>
                <a:latin typeface="Calibri" charset="0"/>
              </a:rPr>
              <a:t>Řídící a ovládací prvky</a:t>
            </a:r>
            <a:endParaRPr lang="cs-CZ" dirty="0"/>
          </a:p>
        </p:txBody>
      </p:sp>
      <p:sp>
        <p:nvSpPr>
          <p:cNvPr id="3" name="Zástupný symbol pro datum 2"/>
          <p:cNvSpPr>
            <a:spLocks noGrp="1"/>
          </p:cNvSpPr>
          <p:nvPr>
            <p:ph type="dt" sz="half" idx="10"/>
          </p:nvPr>
        </p:nvSpPr>
        <p:spPr/>
        <p:txBody>
          <a:bodyPr/>
          <a:lstStyle/>
          <a:p>
            <a:fld id="{5A17E092-CFB2-407D-8B58-5C152B9F992D}"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ovéPole 1">
            <a:extLst>
              <a:ext uri="{FF2B5EF4-FFF2-40B4-BE49-F238E27FC236}">
                <a16:creationId xmlns:a16="http://schemas.microsoft.com/office/drawing/2014/main" id="{9374C55B-0206-E7BB-0293-FB05B66D57A1}"/>
              </a:ext>
            </a:extLst>
          </p:cNvPr>
          <p:cNvSpPr txBox="1">
            <a:spLocks noChangeArrowheads="1"/>
          </p:cNvSpPr>
          <p:nvPr/>
        </p:nvSpPr>
        <p:spPr bwMode="auto">
          <a:xfrm>
            <a:off x="785813" y="214313"/>
            <a:ext cx="7858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Doprava a přeprava zboží</a:t>
            </a:r>
          </a:p>
        </p:txBody>
      </p:sp>
      <p:pic>
        <p:nvPicPr>
          <p:cNvPr id="58371" name="Picture 2">
            <a:extLst>
              <a:ext uri="{FF2B5EF4-FFF2-40B4-BE49-F238E27FC236}">
                <a16:creationId xmlns:a16="http://schemas.microsoft.com/office/drawing/2014/main" id="{83E6512F-81CC-214C-E389-047BDD465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2714625"/>
            <a:ext cx="512445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ovéPole 4">
            <a:extLst>
              <a:ext uri="{FF2B5EF4-FFF2-40B4-BE49-F238E27FC236}">
                <a16:creationId xmlns:a16="http://schemas.microsoft.com/office/drawing/2014/main" id="{C03BDD37-0A00-6859-DEA1-06F90AEF2DFA}"/>
              </a:ext>
            </a:extLst>
          </p:cNvPr>
          <p:cNvSpPr txBox="1">
            <a:spLocks noChangeArrowheads="1"/>
          </p:cNvSpPr>
          <p:nvPr/>
        </p:nvSpPr>
        <p:spPr bwMode="auto">
          <a:xfrm>
            <a:off x="642938" y="1000125"/>
            <a:ext cx="80724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a:latin typeface="Calibri" panose="020F0502020204030204" pitchFamily="34" charset="0"/>
              </a:rPr>
              <a:t>Doprava je souhrnem všech činností, jimiž se uskutečňuje pohyb (jízda, plavba, let, apod.) dopravních prostředků po dopravních cestách a přemisťování materiálu (věcí, zásilek) nebo osob dopravními prostředky či zařízeními. Pohyb zásilek se uskutečňuje mezi uzly v dopravní síti, přičemž v uzlech dochází ke zpracování zásilek.</a:t>
            </a:r>
          </a:p>
        </p:txBody>
      </p:sp>
      <p:sp>
        <p:nvSpPr>
          <p:cNvPr id="58373" name="TextovéPole 6">
            <a:extLst>
              <a:ext uri="{FF2B5EF4-FFF2-40B4-BE49-F238E27FC236}">
                <a16:creationId xmlns:a16="http://schemas.microsoft.com/office/drawing/2014/main" id="{302A9CB1-3FBD-78BF-81C3-92C067306D72}"/>
              </a:ext>
            </a:extLst>
          </p:cNvPr>
          <p:cNvSpPr txBox="1">
            <a:spLocks noChangeArrowheads="1"/>
          </p:cNvSpPr>
          <p:nvPr/>
        </p:nvSpPr>
        <p:spPr bwMode="auto">
          <a:xfrm>
            <a:off x="642938" y="2786063"/>
            <a:ext cx="28575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a:latin typeface="Calibri" panose="020F0502020204030204" pitchFamily="34" charset="0"/>
              </a:rPr>
              <a:t>Mezi nejdůležitější druhy nákladní dopravy patří:</a:t>
            </a:r>
          </a:p>
          <a:p>
            <a:pPr eaLnBrk="1" hangingPunct="1"/>
            <a:endParaRPr lang="cs-CZ" altLang="cs-CZ" sz="2000">
              <a:latin typeface="Calibri" panose="020F0502020204030204" pitchFamily="34" charset="0"/>
            </a:endParaRPr>
          </a:p>
          <a:p>
            <a:pPr eaLnBrk="1" hangingPunct="1">
              <a:buFont typeface="Courier New" panose="02070309020205020404" pitchFamily="49" charset="0"/>
              <a:buChar char="o"/>
            </a:pPr>
            <a:r>
              <a:rPr lang="cs-CZ" altLang="cs-CZ" sz="2000">
                <a:latin typeface="Calibri" panose="020F0502020204030204" pitchFamily="34" charset="0"/>
              </a:rPr>
              <a:t>   silniční,</a:t>
            </a:r>
          </a:p>
          <a:p>
            <a:pPr eaLnBrk="1" hangingPunct="1">
              <a:buFont typeface="Courier New" panose="02070309020205020404" pitchFamily="49" charset="0"/>
              <a:buChar char="o"/>
            </a:pPr>
            <a:r>
              <a:rPr lang="cs-CZ" altLang="cs-CZ" sz="2000">
                <a:latin typeface="Calibri" panose="020F0502020204030204" pitchFamily="34" charset="0"/>
              </a:rPr>
              <a:t>   železniční,</a:t>
            </a:r>
          </a:p>
          <a:p>
            <a:pPr eaLnBrk="1" hangingPunct="1">
              <a:buFont typeface="Courier New" panose="02070309020205020404" pitchFamily="49" charset="0"/>
              <a:buChar char="o"/>
            </a:pPr>
            <a:r>
              <a:rPr lang="cs-CZ" altLang="cs-CZ" sz="2000">
                <a:latin typeface="Calibri" panose="020F0502020204030204" pitchFamily="34" charset="0"/>
              </a:rPr>
              <a:t>   vodní,</a:t>
            </a:r>
          </a:p>
          <a:p>
            <a:pPr eaLnBrk="1" hangingPunct="1">
              <a:buFont typeface="Courier New" panose="02070309020205020404" pitchFamily="49" charset="0"/>
              <a:buChar char="o"/>
            </a:pPr>
            <a:r>
              <a:rPr lang="cs-CZ" altLang="cs-CZ" sz="2000">
                <a:latin typeface="Calibri" panose="020F0502020204030204" pitchFamily="34" charset="0"/>
              </a:rPr>
              <a:t>   kombinovaná,</a:t>
            </a:r>
          </a:p>
          <a:p>
            <a:pPr eaLnBrk="1" hangingPunct="1">
              <a:buFont typeface="Courier New" panose="02070309020205020404" pitchFamily="49" charset="0"/>
              <a:buChar char="o"/>
            </a:pPr>
            <a:r>
              <a:rPr lang="cs-CZ" altLang="cs-CZ" sz="2000">
                <a:latin typeface="Calibri" panose="020F0502020204030204" pitchFamily="34" charset="0"/>
              </a:rPr>
              <a:t>   potrubní,</a:t>
            </a:r>
          </a:p>
          <a:p>
            <a:pPr eaLnBrk="1" hangingPunct="1">
              <a:buFont typeface="Courier New" panose="02070309020205020404" pitchFamily="49" charset="0"/>
              <a:buChar char="o"/>
            </a:pPr>
            <a:r>
              <a:rPr lang="cs-CZ" altLang="cs-CZ" sz="2000">
                <a:latin typeface="Calibri" panose="020F0502020204030204" pitchFamily="34" charset="0"/>
              </a:rPr>
              <a:t>   letecká,</a:t>
            </a:r>
          </a:p>
          <a:p>
            <a:pPr eaLnBrk="1" hangingPunct="1">
              <a:buFont typeface="Courier New" panose="02070309020205020404" pitchFamily="49" charset="0"/>
              <a:buChar char="o"/>
            </a:pPr>
            <a:r>
              <a:rPr lang="cs-CZ" altLang="cs-CZ" sz="2000">
                <a:latin typeface="Calibri" panose="020F0502020204030204" pitchFamily="34" charset="0"/>
              </a:rPr>
              <a:t>   pásová,</a:t>
            </a:r>
          </a:p>
          <a:p>
            <a:pPr eaLnBrk="1" hangingPunct="1">
              <a:buFont typeface="Courier New" panose="02070309020205020404" pitchFamily="49" charset="0"/>
              <a:buChar char="o"/>
            </a:pPr>
            <a:r>
              <a:rPr lang="cs-CZ" altLang="cs-CZ" sz="2000">
                <a:latin typeface="Calibri" panose="020F0502020204030204" pitchFamily="34" charset="0"/>
              </a:rPr>
              <a:t>   lanovková.</a:t>
            </a:r>
          </a:p>
          <a:p>
            <a:pPr eaLnBrk="1" hangingPunct="1"/>
            <a:endParaRPr lang="cs-CZ" altLang="cs-CZ" sz="2000">
              <a:latin typeface="Calibri" panose="020F0502020204030204" pitchFamily="34" charset="0"/>
            </a:endParaRPr>
          </a:p>
          <a:p>
            <a:pPr eaLnBrk="1" hangingPunct="1"/>
            <a:endParaRPr lang="cs-CZ" altLang="cs-CZ" sz="2000">
              <a:latin typeface="Calibri" panose="020F0502020204030204" pitchFamily="34" charset="0"/>
            </a:endParaRPr>
          </a:p>
          <a:p>
            <a:pPr eaLnBrk="1" hangingPunct="1"/>
            <a:endParaRPr lang="cs-CZ" altLang="cs-CZ">
              <a:latin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ovéPole 3">
            <a:extLst>
              <a:ext uri="{FF2B5EF4-FFF2-40B4-BE49-F238E27FC236}">
                <a16:creationId xmlns:a16="http://schemas.microsoft.com/office/drawing/2014/main" id="{947BE2CB-76F3-4105-218A-916E3261D89A}"/>
              </a:ext>
            </a:extLst>
          </p:cNvPr>
          <p:cNvSpPr txBox="1">
            <a:spLocks noChangeArrowheads="1"/>
          </p:cNvSpPr>
          <p:nvPr/>
        </p:nvSpPr>
        <p:spPr bwMode="auto">
          <a:xfrm>
            <a:off x="642938" y="357188"/>
            <a:ext cx="81438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a:latin typeface="Calibri" panose="020F0502020204030204" pitchFamily="34" charset="0"/>
              </a:rPr>
              <a:t>Dopravu je nutno hodnotit podle více kritérií. Mezi hlavní patří:</a:t>
            </a:r>
          </a:p>
          <a:p>
            <a:pPr algn="just" eaLnBrk="1" hangingPunct="1"/>
            <a:endParaRPr lang="cs-CZ" altLang="cs-CZ" sz="2000">
              <a:latin typeface="Calibri" panose="020F0502020204030204" pitchFamily="34" charset="0"/>
            </a:endParaRPr>
          </a:p>
          <a:p>
            <a:pPr algn="just" eaLnBrk="1" hangingPunct="1">
              <a:buFont typeface="Courier New" panose="02070309020205020404" pitchFamily="49" charset="0"/>
              <a:buChar char="o"/>
            </a:pPr>
            <a:r>
              <a:rPr lang="cs-CZ" altLang="cs-CZ" sz="2000">
                <a:latin typeface="Calibri" panose="020F0502020204030204" pitchFamily="34" charset="0"/>
              </a:rPr>
              <a:t>   přepravní výkon,</a:t>
            </a:r>
          </a:p>
          <a:p>
            <a:pPr algn="just" eaLnBrk="1" hangingPunct="1">
              <a:buFont typeface="Courier New" panose="02070309020205020404" pitchFamily="49" charset="0"/>
              <a:buChar char="o"/>
            </a:pPr>
            <a:r>
              <a:rPr lang="cs-CZ" altLang="cs-CZ" sz="2000">
                <a:latin typeface="Calibri" panose="020F0502020204030204" pitchFamily="34" charset="0"/>
              </a:rPr>
              <a:t>   náklady,</a:t>
            </a:r>
          </a:p>
          <a:p>
            <a:pPr algn="just" eaLnBrk="1" hangingPunct="1">
              <a:buFont typeface="Courier New" panose="02070309020205020404" pitchFamily="49" charset="0"/>
              <a:buChar char="o"/>
            </a:pPr>
            <a:r>
              <a:rPr lang="cs-CZ" altLang="cs-CZ" sz="2000">
                <a:latin typeface="Calibri" panose="020F0502020204030204" pitchFamily="34" charset="0"/>
              </a:rPr>
              <a:t>   dopravní čas,</a:t>
            </a:r>
          </a:p>
          <a:p>
            <a:pPr algn="just" eaLnBrk="1" hangingPunct="1">
              <a:buFont typeface="Courier New" panose="02070309020205020404" pitchFamily="49" charset="0"/>
              <a:buChar char="o"/>
            </a:pPr>
            <a:r>
              <a:rPr lang="cs-CZ" altLang="cs-CZ" sz="2000">
                <a:latin typeface="Calibri" panose="020F0502020204030204" pitchFamily="34" charset="0"/>
              </a:rPr>
              <a:t>   dopravní frekvence,</a:t>
            </a:r>
          </a:p>
          <a:p>
            <a:pPr algn="just" eaLnBrk="1" hangingPunct="1">
              <a:buFont typeface="Courier New" panose="02070309020205020404" pitchFamily="49" charset="0"/>
              <a:buChar char="o"/>
            </a:pPr>
            <a:r>
              <a:rPr lang="cs-CZ" altLang="cs-CZ" sz="2000">
                <a:latin typeface="Calibri" panose="020F0502020204030204" pitchFamily="34" charset="0"/>
              </a:rPr>
              <a:t>   zesítění,</a:t>
            </a:r>
          </a:p>
          <a:p>
            <a:pPr algn="just" eaLnBrk="1" hangingPunct="1">
              <a:buFont typeface="Courier New" panose="02070309020205020404" pitchFamily="49" charset="0"/>
              <a:buChar char="o"/>
            </a:pPr>
            <a:r>
              <a:rPr lang="cs-CZ" altLang="cs-CZ" sz="2000">
                <a:latin typeface="Calibri" panose="020F0502020204030204" pitchFamily="34" charset="0"/>
              </a:rPr>
              <a:t>   pružnost,</a:t>
            </a:r>
          </a:p>
          <a:p>
            <a:pPr algn="just" eaLnBrk="1" hangingPunct="1">
              <a:buFont typeface="Courier New" panose="02070309020205020404" pitchFamily="49" charset="0"/>
              <a:buChar char="o"/>
            </a:pPr>
            <a:r>
              <a:rPr lang="cs-CZ" altLang="cs-CZ" sz="2000">
                <a:latin typeface="Calibri" panose="020F0502020204030204" pitchFamily="34" charset="0"/>
              </a:rPr>
              <a:t>   výchozí a koncové body,</a:t>
            </a:r>
          </a:p>
          <a:p>
            <a:pPr algn="just" eaLnBrk="1" hangingPunct="1">
              <a:buFont typeface="Courier New" panose="02070309020205020404" pitchFamily="49" charset="0"/>
              <a:buChar char="o"/>
            </a:pPr>
            <a:r>
              <a:rPr lang="cs-CZ" altLang="cs-CZ" sz="2000">
                <a:latin typeface="Calibri" panose="020F0502020204030204" pitchFamily="34" charset="0"/>
              </a:rPr>
              <a:t>   spolehlivost,</a:t>
            </a:r>
          </a:p>
          <a:p>
            <a:pPr algn="just" eaLnBrk="1" hangingPunct="1">
              <a:buFont typeface="Courier New" panose="02070309020205020404" pitchFamily="49" charset="0"/>
              <a:buChar char="o"/>
            </a:pPr>
            <a:r>
              <a:rPr lang="cs-CZ" altLang="cs-CZ" sz="2000">
                <a:latin typeface="Calibri" panose="020F0502020204030204" pitchFamily="34" charset="0"/>
              </a:rPr>
              <a:t>   ekologická zátěž,</a:t>
            </a:r>
          </a:p>
          <a:p>
            <a:pPr algn="just" eaLnBrk="1" hangingPunct="1">
              <a:buFont typeface="Courier New" panose="02070309020205020404" pitchFamily="49" charset="0"/>
              <a:buChar char="o"/>
            </a:pPr>
            <a:r>
              <a:rPr lang="cs-CZ" altLang="cs-CZ" sz="2000">
                <a:latin typeface="Calibri" panose="020F0502020204030204" pitchFamily="34" charset="0"/>
              </a:rPr>
              <a:t>   vedlejší výkony.</a:t>
            </a:r>
          </a:p>
          <a:p>
            <a:pPr algn="just" eaLnBrk="1" hangingPunct="1">
              <a:buFont typeface="Courier New" panose="02070309020205020404" pitchFamily="49" charset="0"/>
              <a:buChar char="o"/>
            </a:pPr>
            <a:endParaRPr lang="cs-CZ" altLang="cs-CZ" sz="2000">
              <a:latin typeface="Calibri" panose="020F0502020204030204" pitchFamily="34" charset="0"/>
            </a:endParaRPr>
          </a:p>
          <a:p>
            <a:pPr algn="just" eaLnBrk="1" hangingPunct="1"/>
            <a:r>
              <a:rPr lang="cs-CZ" altLang="cs-CZ" sz="2000">
                <a:latin typeface="Calibri" panose="020F0502020204030204" pitchFamily="34" charset="0"/>
              </a:rPr>
              <a:t>V úvahu je třeba brát obecný trend, kterým je:</a:t>
            </a:r>
          </a:p>
          <a:p>
            <a:pPr algn="just" eaLnBrk="1" hangingPunct="1"/>
            <a:endParaRPr lang="cs-CZ" altLang="cs-CZ" sz="2000">
              <a:latin typeface="Calibri" panose="020F0502020204030204" pitchFamily="34" charset="0"/>
            </a:endParaRPr>
          </a:p>
          <a:p>
            <a:pPr algn="just" eaLnBrk="1" hangingPunct="1">
              <a:buFont typeface="Courier New" panose="02070309020205020404" pitchFamily="49" charset="0"/>
              <a:buChar char="o"/>
            </a:pPr>
            <a:r>
              <a:rPr lang="cs-CZ" altLang="cs-CZ" sz="2000">
                <a:latin typeface="Calibri" panose="020F0502020204030204" pitchFamily="34" charset="0"/>
              </a:rPr>
              <a:t>   snižování průměrné hmotnosti přepravovaných zásilek,</a:t>
            </a:r>
          </a:p>
          <a:p>
            <a:pPr algn="just" eaLnBrk="1" hangingPunct="1">
              <a:buFont typeface="Courier New" panose="02070309020205020404" pitchFamily="49" charset="0"/>
              <a:buChar char="o"/>
            </a:pPr>
            <a:r>
              <a:rPr lang="cs-CZ" altLang="cs-CZ" sz="2000">
                <a:latin typeface="Calibri" panose="020F0502020204030204" pitchFamily="34" charset="0"/>
              </a:rPr>
              <a:t>   zvyšování počtu zásilek.</a:t>
            </a:r>
          </a:p>
          <a:p>
            <a:pPr algn="just" eaLnBrk="1" hangingPunct="1">
              <a:buFont typeface="Courier New" panose="02070309020205020404" pitchFamily="49" charset="0"/>
              <a:buChar char="o"/>
            </a:pPr>
            <a:endParaRPr lang="cs-CZ" altLang="cs-CZ" sz="2000">
              <a:latin typeface="Calibri" panose="020F0502020204030204" pitchFamily="34" charset="0"/>
            </a:endParaRPr>
          </a:p>
          <a:p>
            <a:pPr algn="just" eaLnBrk="1" hangingPunct="1"/>
            <a:r>
              <a:rPr lang="cs-CZ" altLang="cs-CZ" sz="2000">
                <a:latin typeface="Calibri" panose="020F0502020204030204" pitchFamily="34" charset="0"/>
              </a:rPr>
              <a:t>Oba trendy vyplývají z neochoty dodavatelů, výrobců, distributorů a prodejců vytvářet zásoby.</a:t>
            </a:r>
          </a:p>
        </p:txBody>
      </p:sp>
      <p:pic>
        <p:nvPicPr>
          <p:cNvPr id="59395" name="Picture 2">
            <a:extLst>
              <a:ext uri="{FF2B5EF4-FFF2-40B4-BE49-F238E27FC236}">
                <a16:creationId xmlns:a16="http://schemas.microsoft.com/office/drawing/2014/main" id="{B8E70677-00E2-1ADD-92DB-B455F542A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785813"/>
            <a:ext cx="471487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37A62306-EC13-8506-69B4-36C8FD03B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571500"/>
            <a:ext cx="4081463"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ovéPole 3">
            <a:extLst>
              <a:ext uri="{FF2B5EF4-FFF2-40B4-BE49-F238E27FC236}">
                <a16:creationId xmlns:a16="http://schemas.microsoft.com/office/drawing/2014/main" id="{84CA3BD5-E6BC-3A78-2A01-4F4DF16F1E36}"/>
              </a:ext>
            </a:extLst>
          </p:cNvPr>
          <p:cNvSpPr txBox="1">
            <a:spLocks noChangeArrowheads="1"/>
          </p:cNvSpPr>
          <p:nvPr/>
        </p:nvSpPr>
        <p:spPr bwMode="auto">
          <a:xfrm>
            <a:off x="383970" y="612775"/>
            <a:ext cx="40719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Silniční doprava</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V rychlosti a operativnosti je nenahraditelná, má však negativní vliv na životní prostředí výfukovými plyny, hlukem a vibracemi.</a:t>
            </a:r>
          </a:p>
          <a:p>
            <a:pPr algn="just" eaLnBrk="1" hangingPunct="1"/>
            <a:endParaRPr lang="cs-CZ" altLang="cs-CZ" sz="2000" dirty="0">
              <a:latin typeface="Calibri" panose="020F0502020204030204" pitchFamily="34" charset="0"/>
            </a:endParaRPr>
          </a:p>
          <a:p>
            <a:pPr algn="just" eaLnBrk="1" hangingPunct="1"/>
            <a:r>
              <a:rPr lang="cs-CZ" altLang="cs-CZ" sz="2000" u="sng" dirty="0">
                <a:latin typeface="Calibri" panose="020F0502020204030204" pitchFamily="34" charset="0"/>
              </a:rPr>
              <a:t>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vysoká pružnost, přizpůsobivost k časům přejímky,</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menší prostoje a čekací doby,</a:t>
            </a:r>
          </a:p>
          <a:p>
            <a:pPr algn="just" eaLnBrk="1" hangingPunct="1">
              <a:buFont typeface="Courier New" panose="02070309020205020404" pitchFamily="49" charset="0"/>
              <a:buChar char="o"/>
            </a:pPr>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schopnost přepravy specifických nákladů,</a:t>
            </a:r>
          </a:p>
          <a:p>
            <a:pPr algn="just" eaLnBrk="1" hangingPunct="1">
              <a:buFont typeface="Courier New" panose="02070309020205020404" pitchFamily="49" charset="0"/>
              <a:buChar char="o"/>
            </a:pPr>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hustá síť silnic (v ČR 55 500km).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E743E864-F507-514C-FCDA-F439F4969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929063"/>
            <a:ext cx="36131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2">
            <a:extLst>
              <a:ext uri="{FF2B5EF4-FFF2-40B4-BE49-F238E27FC236}">
                <a16:creationId xmlns:a16="http://schemas.microsoft.com/office/drawing/2014/main" id="{11D85F0B-8336-64E0-67C8-6C5EAA66E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57625"/>
            <a:ext cx="4143375"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ovéPole 7">
            <a:extLst>
              <a:ext uri="{FF2B5EF4-FFF2-40B4-BE49-F238E27FC236}">
                <a16:creationId xmlns:a16="http://schemas.microsoft.com/office/drawing/2014/main" id="{B75137BD-A8D9-FB46-1D1D-744656BB9DAF}"/>
              </a:ext>
            </a:extLst>
          </p:cNvPr>
          <p:cNvSpPr txBox="1">
            <a:spLocks noChangeArrowheads="1"/>
          </p:cNvSpPr>
          <p:nvPr/>
        </p:nvSpPr>
        <p:spPr bwMode="auto">
          <a:xfrm>
            <a:off x="500063" y="548680"/>
            <a:ext cx="8215312"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dirty="0">
                <a:latin typeface="Calibri" panose="020F0502020204030204" pitchFamily="34" charset="0"/>
              </a:rPr>
              <a:t>Nevýhody: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nepříznivý vliv na životní prostředí,</a:t>
            </a:r>
          </a:p>
          <a:p>
            <a:pPr algn="just" eaLnBrk="1" hangingPunct="1">
              <a:buFont typeface="Courier New" panose="02070309020205020404" pitchFamily="49" charset="0"/>
              <a:buChar char="o"/>
            </a:pPr>
            <a:r>
              <a:rPr lang="cs-CZ" altLang="cs-CZ" sz="2000" dirty="0">
                <a:latin typeface="Calibri" panose="020F0502020204030204" pitchFamily="34" charset="0"/>
              </a:rPr>
              <a:t>   omezený objem přepravy jedním dopravním prostředkem,</a:t>
            </a:r>
          </a:p>
          <a:p>
            <a:pPr algn="just" eaLnBrk="1" hangingPunct="1">
              <a:buFont typeface="Courier New" panose="02070309020205020404" pitchFamily="49" charset="0"/>
              <a:buChar char="o"/>
            </a:pPr>
            <a:r>
              <a:rPr lang="cs-CZ" altLang="cs-CZ" sz="2000" dirty="0">
                <a:latin typeface="Calibri" panose="020F0502020204030204" pitchFamily="34" charset="0"/>
              </a:rPr>
              <a:t>   závislost na počasí a rušení dopravního provozu,</a:t>
            </a:r>
          </a:p>
          <a:p>
            <a:pPr algn="just" eaLnBrk="1" hangingPunct="1">
              <a:buFont typeface="Courier New" panose="02070309020205020404" pitchFamily="49" charset="0"/>
              <a:buChar char="o"/>
            </a:pPr>
            <a:r>
              <a:rPr lang="cs-CZ" altLang="cs-CZ" sz="2000" dirty="0">
                <a:latin typeface="Calibri" panose="020F0502020204030204" pitchFamily="34" charset="0"/>
              </a:rPr>
              <a:t>   vyloučení určitých nebezpečných nákladů z přepravy,</a:t>
            </a:r>
          </a:p>
          <a:p>
            <a:pPr algn="just" eaLnBrk="1" hangingPunct="1">
              <a:buFont typeface="Courier New" panose="02070309020205020404" pitchFamily="49" charset="0"/>
              <a:buChar char="o"/>
            </a:pPr>
            <a:r>
              <a:rPr lang="cs-CZ" altLang="cs-CZ" sz="2000" dirty="0">
                <a:latin typeface="Calibri" panose="020F0502020204030204" pitchFamily="34" charset="0"/>
              </a:rPr>
              <a:t>   omezená schopnost nakládky,</a:t>
            </a:r>
          </a:p>
          <a:p>
            <a:pPr algn="just" eaLnBrk="1" hangingPunct="1">
              <a:buFont typeface="Courier New" panose="02070309020205020404" pitchFamily="49" charset="0"/>
              <a:buChar char="o"/>
            </a:pPr>
            <a:r>
              <a:rPr lang="cs-CZ" altLang="cs-CZ" sz="2000" dirty="0">
                <a:latin typeface="Calibri" panose="020F0502020204030204" pitchFamily="34" charset="0"/>
              </a:rPr>
              <a:t>   kongesce (zácpy, neprůchodnost uzlů),</a:t>
            </a:r>
          </a:p>
          <a:p>
            <a:pPr algn="just" eaLnBrk="1" hangingPunct="1">
              <a:buFont typeface="Courier New" panose="02070309020205020404" pitchFamily="49" charset="0"/>
              <a:buChar char="o"/>
            </a:pPr>
            <a:r>
              <a:rPr lang="cs-CZ" altLang="cs-CZ" sz="2000" dirty="0">
                <a:latin typeface="Calibri" panose="020F0502020204030204" pitchFamily="34" charset="0"/>
              </a:rPr>
              <a:t>   značný zábor půdy (v ČR silnice zaujímají přibližně 0,5% území státu).</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Podíl nákladů přepravených po silnicích je v ČR nejvyšší ze všech druhů dopravy a stále se zvyšuje.</a:t>
            </a:r>
          </a:p>
          <a:p>
            <a:pPr eaLnBrk="1" hangingPunct="1"/>
            <a:endParaRPr lang="cs-CZ" altLang="cs-CZ" dirty="0">
              <a:latin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a:extLst>
              <a:ext uri="{FF2B5EF4-FFF2-40B4-BE49-F238E27FC236}">
                <a16:creationId xmlns:a16="http://schemas.microsoft.com/office/drawing/2014/main" id="{90BC548A-C82F-9671-99A9-D7FA873D0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4071938"/>
            <a:ext cx="372427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ovéPole 5">
            <a:extLst>
              <a:ext uri="{FF2B5EF4-FFF2-40B4-BE49-F238E27FC236}">
                <a16:creationId xmlns:a16="http://schemas.microsoft.com/office/drawing/2014/main" id="{233F3688-86FD-8337-E706-17D905F27A11}"/>
              </a:ext>
            </a:extLst>
          </p:cNvPr>
          <p:cNvSpPr txBox="1">
            <a:spLocks noChangeArrowheads="1"/>
          </p:cNvSpPr>
          <p:nvPr/>
        </p:nvSpPr>
        <p:spPr bwMode="auto">
          <a:xfrm>
            <a:off x="438151" y="476672"/>
            <a:ext cx="8215312"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Železniční doprava</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Tento dopravní obor je vhodný pro přepravu většího množství zátěže na delší vzdálenosti.</a:t>
            </a:r>
          </a:p>
          <a:p>
            <a:pPr algn="just" eaLnBrk="1" hangingPunct="1"/>
            <a:endParaRPr lang="cs-CZ" altLang="cs-CZ" sz="2000" dirty="0">
              <a:latin typeface="Calibri" panose="020F0502020204030204" pitchFamily="34" charset="0"/>
            </a:endParaRPr>
          </a:p>
          <a:p>
            <a:pPr algn="just" eaLnBrk="1" hangingPunct="1"/>
            <a:r>
              <a:rPr lang="cs-CZ" altLang="cs-CZ" sz="2000" u="sng" dirty="0">
                <a:latin typeface="Calibri" panose="020F0502020204030204" pitchFamily="34" charset="0"/>
              </a:rPr>
              <a:t>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přeprava velkotonážních nákladních zásilek,</a:t>
            </a:r>
          </a:p>
          <a:p>
            <a:pPr algn="just" eaLnBrk="1" hangingPunct="1">
              <a:buFont typeface="Courier New" panose="02070309020205020404" pitchFamily="49" charset="0"/>
              <a:buChar char="o"/>
            </a:pPr>
            <a:r>
              <a:rPr lang="cs-CZ" altLang="cs-CZ" sz="2000" dirty="0">
                <a:latin typeface="Calibri" panose="020F0502020204030204" pitchFamily="34" charset="0"/>
              </a:rPr>
              <a:t>   nezávislost na konkrétní intenzitě dopravního provozu na silnicích,</a:t>
            </a:r>
          </a:p>
          <a:p>
            <a:pPr algn="just" eaLnBrk="1" hangingPunct="1">
              <a:buFont typeface="Courier New" panose="02070309020205020404" pitchFamily="49" charset="0"/>
              <a:buChar char="o"/>
            </a:pPr>
            <a:r>
              <a:rPr lang="cs-CZ" altLang="cs-CZ" sz="2000" dirty="0">
                <a:latin typeface="Calibri" panose="020F0502020204030204" pitchFamily="34" charset="0"/>
              </a:rPr>
              <a:t>   přípustnost přepravy nebezpečných nákladů,</a:t>
            </a:r>
          </a:p>
          <a:p>
            <a:pPr algn="just" eaLnBrk="1" hangingPunct="1">
              <a:buFont typeface="Courier New" panose="02070309020205020404" pitchFamily="49" charset="0"/>
              <a:buChar char="o"/>
            </a:pPr>
            <a:r>
              <a:rPr lang="cs-CZ" altLang="cs-CZ" sz="2000" dirty="0">
                <a:latin typeface="Calibri" panose="020F0502020204030204" pitchFamily="34" charset="0"/>
              </a:rPr>
              <a:t>   přesné jízdní řády,</a:t>
            </a:r>
          </a:p>
          <a:p>
            <a:pPr algn="just" eaLnBrk="1" hangingPunct="1">
              <a:buFont typeface="Courier New" panose="02070309020205020404" pitchFamily="49" charset="0"/>
              <a:buChar char="o"/>
            </a:pPr>
            <a:r>
              <a:rPr lang="cs-CZ" altLang="cs-CZ" sz="2000" dirty="0">
                <a:latin typeface="Calibri" panose="020F0502020204030204" pitchFamily="34" charset="0"/>
              </a:rPr>
              <a:t>   při velkých vzdálenostech nižší náklady než u kamionové dopravy.</a:t>
            </a:r>
          </a:p>
          <a:p>
            <a:pPr eaLnBrk="1" hangingPunct="1"/>
            <a:endParaRPr lang="cs-CZ" altLang="cs-CZ" dirty="0">
              <a:latin typeface="Calibri" panose="020F0502020204030204" pitchFamily="34" charset="0"/>
            </a:endParaRPr>
          </a:p>
        </p:txBody>
      </p:sp>
      <p:pic>
        <p:nvPicPr>
          <p:cNvPr id="62468" name="Picture 4">
            <a:extLst>
              <a:ext uri="{FF2B5EF4-FFF2-40B4-BE49-F238E27FC236}">
                <a16:creationId xmlns:a16="http://schemas.microsoft.com/office/drawing/2014/main" id="{EC22C78F-37E4-AB1B-1606-00C56CBB6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4071938"/>
            <a:ext cx="3786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ovéPole 4">
            <a:extLst>
              <a:ext uri="{FF2B5EF4-FFF2-40B4-BE49-F238E27FC236}">
                <a16:creationId xmlns:a16="http://schemas.microsoft.com/office/drawing/2014/main" id="{EF37F2BB-8591-4ACC-48EC-56E699B55A94}"/>
              </a:ext>
            </a:extLst>
          </p:cNvPr>
          <p:cNvSpPr txBox="1">
            <a:spLocks noChangeArrowheads="1"/>
          </p:cNvSpPr>
          <p:nvPr/>
        </p:nvSpPr>
        <p:spPr bwMode="auto">
          <a:xfrm>
            <a:off x="321469" y="692696"/>
            <a:ext cx="82153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dirty="0">
                <a:latin typeface="Calibri" panose="020F0502020204030204" pitchFamily="34" charset="0"/>
              </a:rPr>
              <a:t>Nevýhody: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omezená posunovací, manévrovací schopnost,</a:t>
            </a:r>
          </a:p>
          <a:p>
            <a:pPr algn="just" eaLnBrk="1" hangingPunct="1">
              <a:buFont typeface="Courier New" panose="02070309020205020404" pitchFamily="49" charset="0"/>
              <a:buChar char="o"/>
            </a:pPr>
            <a:r>
              <a:rPr lang="cs-CZ" altLang="cs-CZ" sz="2000" dirty="0">
                <a:latin typeface="Calibri" panose="020F0502020204030204" pitchFamily="34" charset="0"/>
              </a:rPr>
              <a:t>   vázanost na jízdní řády, které snižují přepravní rychlost,</a:t>
            </a:r>
          </a:p>
          <a:p>
            <a:pPr algn="just" eaLnBrk="1" hangingPunct="1">
              <a:buFont typeface="Courier New" panose="02070309020205020404" pitchFamily="49" charset="0"/>
              <a:buChar char="o"/>
            </a:pPr>
            <a:r>
              <a:rPr lang="cs-CZ" altLang="cs-CZ" sz="2000" dirty="0">
                <a:latin typeface="Calibri" panose="020F0502020204030204" pitchFamily="34" charset="0"/>
              </a:rPr>
              <a:t>   malá flexibilita,</a:t>
            </a:r>
          </a:p>
          <a:p>
            <a:pPr algn="just" eaLnBrk="1" hangingPunct="1">
              <a:buFont typeface="Courier New" panose="02070309020205020404" pitchFamily="49" charset="0"/>
              <a:buChar char="o"/>
            </a:pPr>
            <a:r>
              <a:rPr lang="cs-CZ" altLang="cs-CZ" sz="2000" dirty="0">
                <a:latin typeface="Calibri" panose="020F0502020204030204" pitchFamily="34" charset="0"/>
              </a:rPr>
              <a:t>   vysoký podíl fixních nákladů.</a:t>
            </a:r>
          </a:p>
        </p:txBody>
      </p:sp>
      <p:pic>
        <p:nvPicPr>
          <p:cNvPr id="63491" name="Picture 2">
            <a:extLst>
              <a:ext uri="{FF2B5EF4-FFF2-40B4-BE49-F238E27FC236}">
                <a16:creationId xmlns:a16="http://schemas.microsoft.com/office/drawing/2014/main" id="{894BFD24-8095-01BA-61D1-FD2FF507E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3714750"/>
            <a:ext cx="387667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
            <a:extLst>
              <a:ext uri="{FF2B5EF4-FFF2-40B4-BE49-F238E27FC236}">
                <a16:creationId xmlns:a16="http://schemas.microsoft.com/office/drawing/2014/main" id="{C5F3C2B9-2558-D8A5-D62A-AB4824BFD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3000375"/>
            <a:ext cx="43243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ovéPole 5">
            <a:extLst>
              <a:ext uri="{FF2B5EF4-FFF2-40B4-BE49-F238E27FC236}">
                <a16:creationId xmlns:a16="http://schemas.microsoft.com/office/drawing/2014/main" id="{D9290D0B-6E7F-BA0C-A2C6-0B88BEFF52EB}"/>
              </a:ext>
            </a:extLst>
          </p:cNvPr>
          <p:cNvSpPr txBox="1">
            <a:spLocks noChangeArrowheads="1"/>
          </p:cNvSpPr>
          <p:nvPr/>
        </p:nvSpPr>
        <p:spPr bwMode="auto">
          <a:xfrm>
            <a:off x="533400" y="692696"/>
            <a:ext cx="82867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Vodní doprava</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Vodní doprava se dělí na vnitrozemskou (říční) a námořní. Její těžiště je v přepravě hromadných substrátů (volně ložených hmot), dále těžkých a rozměrných zásilek na větší a velké vzdálenosti.</a:t>
            </a:r>
          </a:p>
          <a:p>
            <a:pPr algn="just" eaLnBrk="1" hangingPunct="1"/>
            <a:endParaRPr lang="cs-CZ" altLang="cs-CZ" sz="2000" dirty="0">
              <a:latin typeface="Calibri" panose="020F0502020204030204" pitchFamily="34" charset="0"/>
            </a:endParaRPr>
          </a:p>
          <a:p>
            <a:pPr algn="just" eaLnBrk="1" hangingPunct="1"/>
            <a:r>
              <a:rPr lang="cs-CZ" altLang="cs-CZ" sz="2000" u="sng" dirty="0">
                <a:latin typeface="Calibri" panose="020F0502020204030204" pitchFamily="34" charset="0"/>
              </a:rPr>
              <a:t>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vysoká kapacita a výkonnost speciálních lodí,</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příznivé přepravní náklady (při velkých vzdálenostech a určitých komoditách)</a:t>
            </a:r>
          </a:p>
          <a:p>
            <a:pPr algn="just" eaLnBrk="1" hangingPunct="1">
              <a:buFont typeface="Courier New" panose="02070309020205020404" pitchFamily="49" charset="0"/>
              <a:buChar char="o"/>
            </a:pPr>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ekologičnost</a:t>
            </a:r>
          </a:p>
        </p:txBody>
      </p:sp>
      <p:pic>
        <p:nvPicPr>
          <p:cNvPr id="64515" name="Picture 2">
            <a:extLst>
              <a:ext uri="{FF2B5EF4-FFF2-40B4-BE49-F238E27FC236}">
                <a16:creationId xmlns:a16="http://schemas.microsoft.com/office/drawing/2014/main" id="{31AA8324-8EFE-2A45-A88A-B3C0F9E30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4071938"/>
            <a:ext cx="6462712"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a:extLst>
              <a:ext uri="{FF2B5EF4-FFF2-40B4-BE49-F238E27FC236}">
                <a16:creationId xmlns:a16="http://schemas.microsoft.com/office/drawing/2014/main" id="{56E02C18-1FD8-29AA-35E1-67B8DA63F4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28625"/>
            <a:ext cx="292893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2">
            <a:extLst>
              <a:ext uri="{FF2B5EF4-FFF2-40B4-BE49-F238E27FC236}">
                <a16:creationId xmlns:a16="http://schemas.microsoft.com/office/drawing/2014/main" id="{00E40572-00B2-DDD2-3F52-BCB649C3B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2643188"/>
            <a:ext cx="6215062"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ovéPole 3">
            <a:extLst>
              <a:ext uri="{FF2B5EF4-FFF2-40B4-BE49-F238E27FC236}">
                <a16:creationId xmlns:a16="http://schemas.microsoft.com/office/drawing/2014/main" id="{6CA7A23E-7FE4-37B5-94F5-87BE6F9565D3}"/>
              </a:ext>
            </a:extLst>
          </p:cNvPr>
          <p:cNvSpPr txBox="1">
            <a:spLocks noChangeArrowheads="1"/>
          </p:cNvSpPr>
          <p:nvPr/>
        </p:nvSpPr>
        <p:spPr bwMode="auto">
          <a:xfrm>
            <a:off x="434430" y="548680"/>
            <a:ext cx="52863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dirty="0">
                <a:latin typeface="Calibri" panose="020F0502020204030204" pitchFamily="34" charset="0"/>
              </a:rPr>
              <a:t>Nevýhody: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omezená síť dopravních cest,</a:t>
            </a:r>
          </a:p>
          <a:p>
            <a:pPr algn="just" eaLnBrk="1" hangingPunct="1">
              <a:buFont typeface="Courier New" panose="02070309020205020404" pitchFamily="49" charset="0"/>
              <a:buChar char="o"/>
            </a:pPr>
            <a:r>
              <a:rPr lang="cs-CZ" altLang="cs-CZ" sz="2000" dirty="0">
                <a:latin typeface="Calibri" panose="020F0502020204030204" pitchFamily="34" charset="0"/>
              </a:rPr>
              <a:t>   závislost na počasí,</a:t>
            </a:r>
          </a:p>
          <a:p>
            <a:pPr algn="just" eaLnBrk="1" hangingPunct="1">
              <a:buFont typeface="Courier New" panose="02070309020205020404" pitchFamily="49" charset="0"/>
              <a:buChar char="o"/>
            </a:pPr>
            <a:r>
              <a:rPr lang="cs-CZ" altLang="cs-CZ" sz="2000" dirty="0">
                <a:latin typeface="Calibri" panose="020F0502020204030204" pitchFamily="34" charset="0"/>
              </a:rPr>
              <a:t>   vysoké investice,</a:t>
            </a:r>
          </a:p>
          <a:p>
            <a:pPr algn="just" eaLnBrk="1" hangingPunct="1">
              <a:buFont typeface="Courier New" panose="02070309020205020404" pitchFamily="49" charset="0"/>
              <a:buChar char="o"/>
            </a:pPr>
            <a:r>
              <a:rPr lang="cs-CZ" altLang="cs-CZ" sz="2000" dirty="0">
                <a:latin typeface="Calibri" panose="020F0502020204030204" pitchFamily="34" charset="0"/>
              </a:rPr>
              <a:t>   nízká rychlost přepravy,</a:t>
            </a:r>
          </a:p>
          <a:p>
            <a:pPr algn="just" eaLnBrk="1" hangingPunct="1">
              <a:buFont typeface="Courier New" panose="02070309020205020404" pitchFamily="49" charset="0"/>
              <a:buChar char="o"/>
            </a:pPr>
            <a:r>
              <a:rPr lang="cs-CZ" altLang="cs-CZ" sz="2000" dirty="0">
                <a:latin typeface="Calibri" panose="020F0502020204030204" pitchFamily="34" charset="0"/>
              </a:rPr>
              <a:t>   zvýšené náklady na manipulaci a překládku.</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ovéPole 1">
            <a:extLst>
              <a:ext uri="{FF2B5EF4-FFF2-40B4-BE49-F238E27FC236}">
                <a16:creationId xmlns:a16="http://schemas.microsoft.com/office/drawing/2014/main" id="{490841C0-479D-F160-8218-2542DA0F925A}"/>
              </a:ext>
            </a:extLst>
          </p:cNvPr>
          <p:cNvSpPr txBox="1">
            <a:spLocks noChangeArrowheads="1"/>
          </p:cNvSpPr>
          <p:nvPr/>
        </p:nvSpPr>
        <p:spPr bwMode="auto">
          <a:xfrm>
            <a:off x="500063" y="620688"/>
            <a:ext cx="821531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Kombinovaná doprava</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Kombinovaná doprava představuje kombinované nasazení dvou nebo více dopravních způsobů (nejčastěji silniční, železniční, vodní, letecká doprava) v rámci jediného dopravního řetězce. Jde o přepravu materiálu (věcí, zásilek), loženého v jedné a téže nákladové jednotce: </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nákladní automobil, </a:t>
            </a:r>
          </a:p>
          <a:p>
            <a:pPr algn="just" eaLnBrk="1" hangingPunct="1">
              <a:buFont typeface="Courier New" panose="02070309020205020404" pitchFamily="49" charset="0"/>
              <a:buChar char="o"/>
            </a:pPr>
            <a:r>
              <a:rPr lang="cs-CZ" altLang="cs-CZ" sz="2000" dirty="0">
                <a:latin typeface="Calibri" panose="020F0502020204030204" pitchFamily="34" charset="0"/>
              </a:rPr>
              <a:t>   přívěs, </a:t>
            </a:r>
          </a:p>
          <a:p>
            <a:pPr algn="just" eaLnBrk="1" hangingPunct="1">
              <a:buFont typeface="Courier New" panose="02070309020205020404" pitchFamily="49" charset="0"/>
              <a:buChar char="o"/>
            </a:pPr>
            <a:r>
              <a:rPr lang="cs-CZ" altLang="cs-CZ" sz="2000" dirty="0">
                <a:latin typeface="Calibri" panose="020F0502020204030204" pitchFamily="34" charset="0"/>
              </a:rPr>
              <a:t>   návěs, </a:t>
            </a:r>
          </a:p>
          <a:p>
            <a:pPr algn="just" eaLnBrk="1" hangingPunct="1">
              <a:buFont typeface="Courier New" panose="02070309020205020404" pitchFamily="49" charset="0"/>
              <a:buChar char="o"/>
            </a:pPr>
            <a:r>
              <a:rPr lang="cs-CZ" altLang="cs-CZ" sz="2000" dirty="0">
                <a:latin typeface="Calibri" panose="020F0502020204030204" pitchFamily="34" charset="0"/>
              </a:rPr>
              <a:t>   výměnná nástavba, </a:t>
            </a:r>
          </a:p>
          <a:p>
            <a:pPr algn="just" eaLnBrk="1" hangingPunct="1">
              <a:buFont typeface="Courier New" panose="02070309020205020404" pitchFamily="49" charset="0"/>
              <a:buChar char="o"/>
            </a:pPr>
            <a:r>
              <a:rPr lang="cs-CZ" altLang="cs-CZ" sz="2000" dirty="0">
                <a:latin typeface="Calibri" panose="020F0502020204030204" pitchFamily="34" charset="0"/>
              </a:rPr>
              <a:t>   velký kontejner,</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při použití několika druhů dopravy tak, že z jednoho druhu dopravy na jiný druh přechází nákladová jednotka jako celek.</a:t>
            </a:r>
          </a:p>
        </p:txBody>
      </p:sp>
      <p:pic>
        <p:nvPicPr>
          <p:cNvPr id="66563" name="Picture 2">
            <a:extLst>
              <a:ext uri="{FF2B5EF4-FFF2-40B4-BE49-F238E27FC236}">
                <a16:creationId xmlns:a16="http://schemas.microsoft.com/office/drawing/2014/main" id="{6E1E6232-CEE1-B417-F988-5EAC9A422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4929188"/>
            <a:ext cx="8215312"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Logistické pracovní prostředky</a:t>
            </a:r>
            <a:endParaRPr lang="cs-CZ" dirty="0"/>
          </a:p>
        </p:txBody>
      </p:sp>
      <p:sp>
        <p:nvSpPr>
          <p:cNvPr id="3" name="Zástupný symbol pro obsah 2"/>
          <p:cNvSpPr>
            <a:spLocks noGrp="1"/>
          </p:cNvSpPr>
          <p:nvPr>
            <p:ph idx="1"/>
          </p:nvPr>
        </p:nvSpPr>
        <p:spPr/>
        <p:txBody>
          <a:bodyPr/>
          <a:lstStyle/>
          <a:p>
            <a:pPr>
              <a:buFontTx/>
              <a:buChar char="-"/>
            </a:pPr>
            <a:r>
              <a:rPr lang="cs-CZ" dirty="0"/>
              <a:t>Manipulace</a:t>
            </a:r>
          </a:p>
          <a:p>
            <a:pPr>
              <a:buFontTx/>
              <a:buChar char="-"/>
            </a:pPr>
            <a:r>
              <a:rPr lang="cs-CZ" dirty="0"/>
              <a:t>Informace</a:t>
            </a:r>
          </a:p>
          <a:p>
            <a:pPr>
              <a:buFontTx/>
              <a:buChar char="-"/>
            </a:pPr>
            <a:r>
              <a:rPr lang="cs-CZ" dirty="0"/>
              <a:t>Lidská složka</a:t>
            </a:r>
          </a:p>
        </p:txBody>
      </p:sp>
      <p:sp>
        <p:nvSpPr>
          <p:cNvPr id="4" name="Zástupný symbol pro datum 3"/>
          <p:cNvSpPr>
            <a:spLocks noGrp="1"/>
          </p:cNvSpPr>
          <p:nvPr>
            <p:ph type="dt" sz="half" idx="10"/>
          </p:nvPr>
        </p:nvSpPr>
        <p:spPr/>
        <p:txBody>
          <a:bodyPr/>
          <a:lstStyle/>
          <a:p>
            <a:fld id="{71286B80-62C9-4C88-84E6-6EA2075DA980}" type="datetime1">
              <a:rPr lang="cs-CZ" smtClean="0"/>
              <a:t>22.10.2024</a:t>
            </a:fld>
            <a:endParaRPr lang="cs-CZ" dirty="0"/>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a:extLst>
              <a:ext uri="{FF2B5EF4-FFF2-40B4-BE49-F238E27FC236}">
                <a16:creationId xmlns:a16="http://schemas.microsoft.com/office/drawing/2014/main" id="{CFFC6DED-6A57-18ED-26CD-69BD98D02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3924300"/>
            <a:ext cx="41433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ovéPole 9">
            <a:extLst>
              <a:ext uri="{FF2B5EF4-FFF2-40B4-BE49-F238E27FC236}">
                <a16:creationId xmlns:a16="http://schemas.microsoft.com/office/drawing/2014/main" id="{B6A82B79-231E-ECCC-D693-42592F80CCFE}"/>
              </a:ext>
            </a:extLst>
          </p:cNvPr>
          <p:cNvSpPr txBox="1">
            <a:spLocks noChangeArrowheads="1"/>
          </p:cNvSpPr>
          <p:nvPr/>
        </p:nvSpPr>
        <p:spPr bwMode="auto">
          <a:xfrm>
            <a:off x="251520" y="620688"/>
            <a:ext cx="8286750"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dirty="0">
                <a:latin typeface="Calibri" panose="020F0502020204030204" pitchFamily="34" charset="0"/>
              </a:rPr>
              <a:t>Kombinovaná doprava využívá těchto prostředků:</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kontejnery,</a:t>
            </a:r>
          </a:p>
          <a:p>
            <a:pPr algn="just" eaLnBrk="1" hangingPunct="1">
              <a:buFont typeface="Courier New" panose="02070309020205020404" pitchFamily="49" charset="0"/>
              <a:buChar char="o"/>
            </a:pPr>
            <a:r>
              <a:rPr lang="cs-CZ" altLang="cs-CZ" sz="2000" dirty="0">
                <a:latin typeface="Calibri" panose="020F0502020204030204" pitchFamily="34" charset="0"/>
              </a:rPr>
              <a:t>   výměnné nástavby,</a:t>
            </a:r>
          </a:p>
          <a:p>
            <a:pPr algn="just" eaLnBrk="1" hangingPunct="1">
              <a:buFont typeface="Courier New" panose="02070309020205020404" pitchFamily="49" charset="0"/>
              <a:buChar char="o"/>
            </a:pPr>
            <a:r>
              <a:rPr lang="cs-CZ" altLang="cs-CZ" sz="2000" dirty="0">
                <a:latin typeface="Calibri" panose="020F0502020204030204" pitchFamily="34" charset="0"/>
              </a:rPr>
              <a:t>   podvojný návěs.</a:t>
            </a:r>
          </a:p>
          <a:p>
            <a:pPr algn="just" eaLnBrk="1" hangingPunct="1">
              <a:buFont typeface="Courier New" panose="02070309020205020404" pitchFamily="49" charset="0"/>
              <a:buChar char="o"/>
            </a:pPr>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Z kombinované dopravy je v ČR nejrozšířenější kontejnerizace systémem silnice – železnice, železnice – silnice. </a:t>
            </a:r>
          </a:p>
          <a:p>
            <a:pPr algn="just" eaLnBrk="1" hangingPunct="1"/>
            <a:endParaRPr lang="cs-CZ" altLang="cs-CZ" sz="2000" dirty="0">
              <a:latin typeface="Calibri" panose="020F0502020204030204" pitchFamily="34" charset="0"/>
            </a:endParaRPr>
          </a:p>
          <a:p>
            <a:pPr algn="just" eaLnBrk="1" hangingPunct="1"/>
            <a:r>
              <a:rPr lang="cs-CZ" altLang="cs-CZ" sz="2000" b="1" dirty="0">
                <a:latin typeface="Calibri" panose="020F0502020204030204" pitchFamily="34" charset="0"/>
              </a:rPr>
              <a:t>Kontejner</a:t>
            </a:r>
            <a:r>
              <a:rPr lang="cs-CZ" altLang="cs-CZ" sz="2000" dirty="0">
                <a:latin typeface="Calibri" panose="020F0502020204030204" pitchFamily="34" charset="0"/>
              </a:rPr>
              <a:t> je přepravně manipulační jednotka, která je svými technickými parametry a konstrukcí uzpůsobena pro přemisťování mezi prostředky různých dopravních obrů (kombinovaná doprava). </a:t>
            </a:r>
          </a:p>
          <a:p>
            <a:pPr eaLnBrk="1" hangingPunct="1"/>
            <a:endParaRPr lang="cs-CZ" altLang="cs-CZ" dirty="0">
              <a:latin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ovéPole 3">
            <a:extLst>
              <a:ext uri="{FF2B5EF4-FFF2-40B4-BE49-F238E27FC236}">
                <a16:creationId xmlns:a16="http://schemas.microsoft.com/office/drawing/2014/main" id="{9D5DA23D-1601-68E1-F65C-F30CC587453A}"/>
              </a:ext>
            </a:extLst>
          </p:cNvPr>
          <p:cNvSpPr txBox="1">
            <a:spLocks noChangeArrowheads="1"/>
          </p:cNvSpPr>
          <p:nvPr/>
        </p:nvSpPr>
        <p:spPr bwMode="auto">
          <a:xfrm>
            <a:off x="322493" y="675481"/>
            <a:ext cx="82867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u="sng" dirty="0">
                <a:latin typeface="Calibri" panose="020F0502020204030204" pitchFamily="34" charset="0"/>
              </a:rPr>
              <a:t>Kontejnery mají celou řadu předností a výhod:</a:t>
            </a:r>
          </a:p>
          <a:p>
            <a:pPr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šetří pracovní síly, snižují namáhavou práci a náklady,</a:t>
            </a:r>
          </a:p>
          <a:p>
            <a:pPr eaLnBrk="1" hangingPunct="1">
              <a:buFont typeface="Courier New" panose="02070309020205020404" pitchFamily="49" charset="0"/>
              <a:buChar char="o"/>
            </a:pPr>
            <a:r>
              <a:rPr lang="cs-CZ" altLang="cs-CZ" sz="2000" dirty="0">
                <a:latin typeface="Calibri" panose="020F0502020204030204" pitchFamily="34" charset="0"/>
              </a:rPr>
              <a:t>   zjednodušují přepravní řetězce,</a:t>
            </a:r>
          </a:p>
          <a:p>
            <a:pPr eaLnBrk="1" hangingPunct="1">
              <a:buFont typeface="Courier New" panose="02070309020205020404" pitchFamily="49" charset="0"/>
              <a:buChar char="o"/>
            </a:pPr>
            <a:r>
              <a:rPr lang="cs-CZ" altLang="cs-CZ" sz="2000" dirty="0">
                <a:latin typeface="Calibri" panose="020F0502020204030204" pitchFamily="34" charset="0"/>
              </a:rPr>
              <a:t>   šetří skladovací prostor (umožňují stohování, případně skladování bez skladů),</a:t>
            </a:r>
          </a:p>
          <a:p>
            <a:pPr eaLnBrk="1" hangingPunct="1">
              <a:buFont typeface="Courier New" panose="02070309020205020404" pitchFamily="49" charset="0"/>
              <a:buChar char="o"/>
            </a:pPr>
            <a:r>
              <a:rPr lang="cs-CZ" altLang="cs-CZ" sz="2000" dirty="0">
                <a:latin typeface="Calibri" panose="020F0502020204030204" pitchFamily="34" charset="0"/>
              </a:rPr>
              <a:t>   racionalizují balení,</a:t>
            </a:r>
          </a:p>
          <a:p>
            <a:pPr eaLnBrk="1" hangingPunct="1">
              <a:buFont typeface="Courier New" panose="02070309020205020404" pitchFamily="49" charset="0"/>
              <a:buChar char="o"/>
            </a:pPr>
            <a:r>
              <a:rPr lang="cs-CZ" altLang="cs-CZ" sz="2000" dirty="0">
                <a:latin typeface="Calibri" panose="020F0502020204030204" pitchFamily="34" charset="0"/>
              </a:rPr>
              <a:t>   snižují nebezpečí poškození či zcizení zásilky.</a:t>
            </a:r>
          </a:p>
        </p:txBody>
      </p:sp>
      <p:pic>
        <p:nvPicPr>
          <p:cNvPr id="68611" name="Picture 2">
            <a:extLst>
              <a:ext uri="{FF2B5EF4-FFF2-40B4-BE49-F238E27FC236}">
                <a16:creationId xmlns:a16="http://schemas.microsoft.com/office/drawing/2014/main" id="{20B8DF54-2AD9-689E-2447-E77074B07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3714750"/>
            <a:ext cx="45148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3">
            <a:extLst>
              <a:ext uri="{FF2B5EF4-FFF2-40B4-BE49-F238E27FC236}">
                <a16:creationId xmlns:a16="http://schemas.microsoft.com/office/drawing/2014/main" id="{FC664EF0-53FC-9AE6-1580-D08B80E71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2928938"/>
            <a:ext cx="37973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ovéPole 1">
            <a:extLst>
              <a:ext uri="{FF2B5EF4-FFF2-40B4-BE49-F238E27FC236}">
                <a16:creationId xmlns:a16="http://schemas.microsoft.com/office/drawing/2014/main" id="{C697F76C-917B-983D-0CEC-5EF543C8505D}"/>
              </a:ext>
            </a:extLst>
          </p:cNvPr>
          <p:cNvSpPr txBox="1">
            <a:spLocks noChangeArrowheads="1"/>
          </p:cNvSpPr>
          <p:nvPr/>
        </p:nvSpPr>
        <p:spPr bwMode="auto">
          <a:xfrm>
            <a:off x="323528" y="692696"/>
            <a:ext cx="81438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Výměnná nástavba </a:t>
            </a:r>
            <a:r>
              <a:rPr lang="cs-CZ" altLang="cs-CZ" sz="2000" dirty="0">
                <a:latin typeface="Calibri" panose="020F0502020204030204" pitchFamily="34" charset="0"/>
              </a:rPr>
              <a:t>je využívána v kombinované dopravě pro vytváření logistických řetězců.  </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Výměnná nástavba je přepravní skříň vybavená čtyřmi sklopnými nohami, je oddělitelná od dopravního prostředku. Nevýhoda oproti kontejneru je, že se zásadně nedá stohovat.</a:t>
            </a:r>
          </a:p>
        </p:txBody>
      </p:sp>
      <p:pic>
        <p:nvPicPr>
          <p:cNvPr id="69635" name="Picture 2">
            <a:extLst>
              <a:ext uri="{FF2B5EF4-FFF2-40B4-BE49-F238E27FC236}">
                <a16:creationId xmlns:a16="http://schemas.microsoft.com/office/drawing/2014/main" id="{4EB24092-684A-FB32-D053-11A8FF55E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3357563"/>
            <a:ext cx="3786188"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3">
            <a:extLst>
              <a:ext uri="{FF2B5EF4-FFF2-40B4-BE49-F238E27FC236}">
                <a16:creationId xmlns:a16="http://schemas.microsoft.com/office/drawing/2014/main" id="{431FD1BB-C9B5-6BEC-A833-8148A6CB5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3357563"/>
            <a:ext cx="3883025"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ovéPole 3">
            <a:extLst>
              <a:ext uri="{FF2B5EF4-FFF2-40B4-BE49-F238E27FC236}">
                <a16:creationId xmlns:a16="http://schemas.microsoft.com/office/drawing/2014/main" id="{EF7C61EF-DC5C-A4D0-8157-CC102EDEB2B6}"/>
              </a:ext>
            </a:extLst>
          </p:cNvPr>
          <p:cNvSpPr txBox="1">
            <a:spLocks noChangeArrowheads="1"/>
          </p:cNvSpPr>
          <p:nvPr/>
        </p:nvSpPr>
        <p:spPr bwMode="auto">
          <a:xfrm>
            <a:off x="251520" y="476672"/>
            <a:ext cx="8072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Podvojný návěs </a:t>
            </a:r>
            <a:r>
              <a:rPr lang="cs-CZ" altLang="cs-CZ" sz="2000" dirty="0">
                <a:latin typeface="Calibri" panose="020F0502020204030204" pitchFamily="34" charset="0"/>
              </a:rPr>
              <a:t>je konstrukčně upravený silniční návěs, který umožňuje podsunout železniční podvozky, pomocí nichž se podvojné návěsy dopravují po železnici.</a:t>
            </a:r>
          </a:p>
        </p:txBody>
      </p:sp>
      <p:pic>
        <p:nvPicPr>
          <p:cNvPr id="70659" name="Picture 2">
            <a:extLst>
              <a:ext uri="{FF2B5EF4-FFF2-40B4-BE49-F238E27FC236}">
                <a16:creationId xmlns:a16="http://schemas.microsoft.com/office/drawing/2014/main" id="{EBAB728D-69F1-9021-D3A7-ACE89FFBB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071563"/>
            <a:ext cx="38576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3">
            <a:extLst>
              <a:ext uri="{FF2B5EF4-FFF2-40B4-BE49-F238E27FC236}">
                <a16:creationId xmlns:a16="http://schemas.microsoft.com/office/drawing/2014/main" id="{5BA852E0-9235-A1CA-05E3-243C828CD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938" y="2857500"/>
            <a:ext cx="47339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a:extLst>
              <a:ext uri="{FF2B5EF4-FFF2-40B4-BE49-F238E27FC236}">
                <a16:creationId xmlns:a16="http://schemas.microsoft.com/office/drawing/2014/main" id="{EA9B43AF-48C8-0EBF-AB7E-D53EB79AB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3500438"/>
            <a:ext cx="35528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B508246A-EA2A-9D0C-B6C4-7BCA63FE9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282221"/>
            <a:ext cx="2857128" cy="218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a:extLst>
              <a:ext uri="{FF2B5EF4-FFF2-40B4-BE49-F238E27FC236}">
                <a16:creationId xmlns:a16="http://schemas.microsoft.com/office/drawing/2014/main" id="{ED937B03-843D-2218-E94B-159B3634D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274379"/>
            <a:ext cx="3263851" cy="22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a:extLst>
              <a:ext uri="{FF2B5EF4-FFF2-40B4-BE49-F238E27FC236}">
                <a16:creationId xmlns:a16="http://schemas.microsoft.com/office/drawing/2014/main" id="{17426630-5F0E-8ABC-4A9C-4E77BFA68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2629810"/>
            <a:ext cx="4907260" cy="159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ovéPole 7">
            <a:extLst>
              <a:ext uri="{FF2B5EF4-FFF2-40B4-BE49-F238E27FC236}">
                <a16:creationId xmlns:a16="http://schemas.microsoft.com/office/drawing/2014/main" id="{4BC612E8-AACB-92A6-068E-2FF1A86696C2}"/>
              </a:ext>
            </a:extLst>
          </p:cNvPr>
          <p:cNvSpPr txBox="1">
            <a:spLocks noChangeArrowheads="1"/>
          </p:cNvSpPr>
          <p:nvPr/>
        </p:nvSpPr>
        <p:spPr bwMode="auto">
          <a:xfrm>
            <a:off x="323528" y="692696"/>
            <a:ext cx="83581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dirty="0">
                <a:latin typeface="Calibri" panose="020F0502020204030204" pitchFamily="34" charset="0"/>
              </a:rPr>
              <a:t>Systém Ro-La (pojízdná silnice) spočívá v tom, že 17 – 26 silničních nákladních souprav (kamiónů) zajede přímo na nízkopodlažní železniční vozy a vytvoří jeden vlak. Pro řidiče kamiónů je zařazen osobní vagón. V ČR jsou 2 pravidelné Ro-La linky Lovosice-Drážďany a České Budějovice-</a:t>
            </a:r>
            <a:r>
              <a:rPr lang="cs-CZ" altLang="cs-CZ" sz="2000" dirty="0" err="1">
                <a:latin typeface="Calibri" panose="020F0502020204030204" pitchFamily="34" charset="0"/>
              </a:rPr>
              <a:t>Villach</a:t>
            </a:r>
            <a:r>
              <a:rPr lang="cs-CZ" altLang="cs-CZ" sz="2000" dirty="0">
                <a:latin typeface="Calibri" panose="020F0502020204030204" pitchFamily="34" charset="0"/>
              </a:rPr>
              <a:t>.</a:t>
            </a:r>
          </a:p>
          <a:p>
            <a:pPr eaLnBrk="1" hangingPunct="1"/>
            <a:endParaRPr lang="cs-CZ" altLang="cs-CZ" dirty="0">
              <a:latin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E04A9B2F-EE94-028C-E816-4903C372D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88" y="1700808"/>
            <a:ext cx="4813126" cy="324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2">
            <a:extLst>
              <a:ext uri="{FF2B5EF4-FFF2-40B4-BE49-F238E27FC236}">
                <a16:creationId xmlns:a16="http://schemas.microsoft.com/office/drawing/2014/main" id="{CA8E5014-02CB-9053-6230-28ED619949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4554538"/>
            <a:ext cx="2857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ovéPole 3">
            <a:extLst>
              <a:ext uri="{FF2B5EF4-FFF2-40B4-BE49-F238E27FC236}">
                <a16:creationId xmlns:a16="http://schemas.microsoft.com/office/drawing/2014/main" id="{2DB88AE9-9E65-C60E-BB97-4340D5B88C47}"/>
              </a:ext>
            </a:extLst>
          </p:cNvPr>
          <p:cNvSpPr txBox="1">
            <a:spLocks noChangeArrowheads="1"/>
          </p:cNvSpPr>
          <p:nvPr/>
        </p:nvSpPr>
        <p:spPr bwMode="auto">
          <a:xfrm>
            <a:off x="535781" y="620688"/>
            <a:ext cx="8072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dirty="0">
                <a:latin typeface="Calibri" panose="020F0502020204030204" pitchFamily="34" charset="0"/>
              </a:rPr>
              <a:t>Kombinovaná doprava je efektivní při přepravě na vzdálenost 700 – 800 km nebo v případě kyvadlové dopravy mezi dvěma místy. Určitou nevýhodou  je potřeba času na nakládku, vazba na jízdní řády a čekání na překladištích.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a:extLst>
              <a:ext uri="{FF2B5EF4-FFF2-40B4-BE49-F238E27FC236}">
                <a16:creationId xmlns:a16="http://schemas.microsoft.com/office/drawing/2014/main" id="{66D45CBC-AFA0-1729-42E6-4C1BFC925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000375"/>
            <a:ext cx="26479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
            <a:extLst>
              <a:ext uri="{FF2B5EF4-FFF2-40B4-BE49-F238E27FC236}">
                <a16:creationId xmlns:a16="http://schemas.microsoft.com/office/drawing/2014/main" id="{4C99D534-3737-87FF-5975-640B4521B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313" y="2428875"/>
            <a:ext cx="51435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ovéPole 3">
            <a:extLst>
              <a:ext uri="{FF2B5EF4-FFF2-40B4-BE49-F238E27FC236}">
                <a16:creationId xmlns:a16="http://schemas.microsoft.com/office/drawing/2014/main" id="{1ABD74DF-A7EB-1097-ECAE-2A64BE87B5CE}"/>
              </a:ext>
            </a:extLst>
          </p:cNvPr>
          <p:cNvSpPr txBox="1">
            <a:spLocks noChangeArrowheads="1"/>
          </p:cNvSpPr>
          <p:nvPr/>
        </p:nvSpPr>
        <p:spPr bwMode="auto">
          <a:xfrm>
            <a:off x="428625" y="764704"/>
            <a:ext cx="82867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Potrubní doprava </a:t>
            </a:r>
            <a:r>
              <a:rPr lang="cs-CZ" altLang="cs-CZ" sz="2000" dirty="0">
                <a:latin typeface="Calibri" panose="020F0502020204030204" pitchFamily="34" charset="0"/>
              </a:rPr>
              <a:t>se uplatňuje při přepravě kapalin (ropa a produkty z ní) a plynů (např. zemní plyn), dále různých chemikálií a často na velké vzdálenosti.</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Potrubní doprava ropných produktů je levnější než železniční, avšak dražší než lodní (v případě mezikontinentální dopravy pomocí velkokapacitních tankerů).</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ovéPole 3">
            <a:extLst>
              <a:ext uri="{FF2B5EF4-FFF2-40B4-BE49-F238E27FC236}">
                <a16:creationId xmlns:a16="http://schemas.microsoft.com/office/drawing/2014/main" id="{80B93CFB-7531-25FB-9BF1-FF580D6FDDED}"/>
              </a:ext>
            </a:extLst>
          </p:cNvPr>
          <p:cNvSpPr txBox="1">
            <a:spLocks noChangeArrowheads="1"/>
          </p:cNvSpPr>
          <p:nvPr/>
        </p:nvSpPr>
        <p:spPr bwMode="auto">
          <a:xfrm>
            <a:off x="568704" y="612775"/>
            <a:ext cx="81438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u="sng" dirty="0">
                <a:latin typeface="Calibri" panose="020F0502020204030204" pitchFamily="34" charset="0"/>
              </a:rPr>
              <a:t>Výhody:</a:t>
            </a:r>
          </a:p>
          <a:p>
            <a:pPr eaLnBrk="1" hangingPunct="1"/>
            <a:endParaRPr lang="cs-CZ" altLang="cs-CZ" sz="2000" u="sng"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vysoká spolehlivost a bezpečnost,</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podzemní uložení (minimální zábor půdy),</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minimální nebezpečí znečištění,</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nízká hlučnost, ochrana životního prostředí,</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kontinuálnost provozu umožňující vysoký výkon.</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r>
              <a:rPr lang="cs-CZ" altLang="cs-CZ" sz="2000" u="sng" dirty="0">
                <a:latin typeface="Calibri" panose="020F0502020204030204" pitchFamily="34" charset="0"/>
              </a:rPr>
              <a:t>Nevýhody:</a:t>
            </a:r>
          </a:p>
          <a:p>
            <a:pPr eaLnBrk="1" hangingPunct="1"/>
            <a:endParaRPr lang="cs-CZ" altLang="cs-CZ" sz="2000" u="sng"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vysoké investice,</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jen pro přepravu kapalin a plynů a v omezené míře hromadných substrátů v proudu vody.</a:t>
            </a:r>
          </a:p>
        </p:txBody>
      </p:sp>
      <p:pic>
        <p:nvPicPr>
          <p:cNvPr id="74755" name="Picture 2">
            <a:extLst>
              <a:ext uri="{FF2B5EF4-FFF2-40B4-BE49-F238E27FC236}">
                <a16:creationId xmlns:a16="http://schemas.microsoft.com/office/drawing/2014/main" id="{EAE80D99-F007-8C8A-B890-A7B070B3C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571500"/>
            <a:ext cx="26638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ovéPole 3">
            <a:extLst>
              <a:ext uri="{FF2B5EF4-FFF2-40B4-BE49-F238E27FC236}">
                <a16:creationId xmlns:a16="http://schemas.microsoft.com/office/drawing/2014/main" id="{F760BBD8-F7E3-27B0-49E8-57F1C868A2A8}"/>
              </a:ext>
            </a:extLst>
          </p:cNvPr>
          <p:cNvSpPr txBox="1">
            <a:spLocks noChangeArrowheads="1"/>
          </p:cNvSpPr>
          <p:nvPr/>
        </p:nvSpPr>
        <p:spPr bwMode="auto">
          <a:xfrm>
            <a:off x="590550" y="660400"/>
            <a:ext cx="81438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Letecká  nákladní doprava </a:t>
            </a:r>
          </a:p>
          <a:p>
            <a:pPr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Letadla jako dopravní prostředky se uplatňují tam, kde rozhoduje rychlost nebo se přepravuje na velkou vzdálenost, případně se oba požadavky uplatňují současně. Přepravované zboží jsou většinou předměty rychle podléhající zkáze (ryby, květiny, ovoce), zboží s vysokou hodnotou a malým objemem (přístroje, klenoty), objekty s časově kritickými lhůtami (transplantáty, živá zvířata, náhradní díly, časopisy, módní zboží).</a:t>
            </a:r>
          </a:p>
        </p:txBody>
      </p:sp>
      <p:pic>
        <p:nvPicPr>
          <p:cNvPr id="75779" name="Picture 2">
            <a:extLst>
              <a:ext uri="{FF2B5EF4-FFF2-40B4-BE49-F238E27FC236}">
                <a16:creationId xmlns:a16="http://schemas.microsoft.com/office/drawing/2014/main" id="{9D388D6C-14E7-1C0F-0E74-F9D3974AA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214688"/>
            <a:ext cx="4286250"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a:extLst>
              <a:ext uri="{FF2B5EF4-FFF2-40B4-BE49-F238E27FC236}">
                <a16:creationId xmlns:a16="http://schemas.microsoft.com/office/drawing/2014/main" id="{368CA8D3-564B-E922-4BF0-D01DBAD2E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3929063"/>
            <a:ext cx="3448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Obdélník 3">
            <a:extLst>
              <a:ext uri="{FF2B5EF4-FFF2-40B4-BE49-F238E27FC236}">
                <a16:creationId xmlns:a16="http://schemas.microsoft.com/office/drawing/2014/main" id="{29B8928A-BD63-C3BA-023D-15F1B5DA86F6}"/>
              </a:ext>
            </a:extLst>
          </p:cNvPr>
          <p:cNvSpPr>
            <a:spLocks noChangeArrowheads="1"/>
          </p:cNvSpPr>
          <p:nvPr/>
        </p:nvSpPr>
        <p:spPr bwMode="auto">
          <a:xfrm>
            <a:off x="428625" y="764704"/>
            <a:ext cx="82867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dirty="0">
                <a:latin typeface="Calibri" panose="020F0502020204030204" pitchFamily="34" charset="0"/>
              </a:rPr>
              <a:t>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rychlost, spolehlivost, četnost spojů,</a:t>
            </a:r>
          </a:p>
          <a:p>
            <a:pPr algn="just" eaLnBrk="1" hangingPunct="1">
              <a:buFont typeface="Courier New" panose="02070309020205020404" pitchFamily="49" charset="0"/>
              <a:buChar char="o"/>
            </a:pPr>
            <a:r>
              <a:rPr lang="cs-CZ" altLang="cs-CZ" sz="2000" dirty="0">
                <a:latin typeface="Calibri" panose="020F0502020204030204" pitchFamily="34" charset="0"/>
              </a:rPr>
              <a:t>   přesné doby příletu a odletu,</a:t>
            </a:r>
          </a:p>
          <a:p>
            <a:pPr algn="just" eaLnBrk="1" hangingPunct="1">
              <a:buFont typeface="Courier New" panose="02070309020205020404" pitchFamily="49" charset="0"/>
              <a:buChar char="o"/>
            </a:pPr>
            <a:r>
              <a:rPr lang="cs-CZ" altLang="cs-CZ" sz="2000" dirty="0">
                <a:latin typeface="Calibri" panose="020F0502020204030204" pitchFamily="34" charset="0"/>
              </a:rPr>
              <a:t>   méně skladů, zásob,</a:t>
            </a:r>
          </a:p>
          <a:p>
            <a:pPr algn="just" eaLnBrk="1" hangingPunct="1">
              <a:buFont typeface="Courier New" panose="02070309020205020404" pitchFamily="49" charset="0"/>
              <a:buChar char="o"/>
            </a:pPr>
            <a:r>
              <a:rPr lang="cs-CZ" altLang="cs-CZ" sz="2000" dirty="0">
                <a:latin typeface="Calibri" panose="020F0502020204030204" pitchFamily="34" charset="0"/>
              </a:rPr>
              <a:t>   výrazně nižší náklady na balení u </a:t>
            </a:r>
            <a:r>
              <a:rPr lang="cs-CZ" altLang="cs-CZ" sz="2000" dirty="0" err="1">
                <a:latin typeface="Calibri" panose="020F0502020204030204" pitchFamily="34" charset="0"/>
              </a:rPr>
              <a:t>mezikontinetálních</a:t>
            </a:r>
            <a:r>
              <a:rPr lang="cs-CZ" altLang="cs-CZ" sz="2000" dirty="0">
                <a:latin typeface="Calibri" panose="020F0502020204030204" pitchFamily="34" charset="0"/>
              </a:rPr>
              <a:t> přeprav v porovnání s námořní dopravou,</a:t>
            </a:r>
          </a:p>
          <a:p>
            <a:pPr algn="just" eaLnBrk="1" hangingPunct="1">
              <a:buFont typeface="Courier New" panose="02070309020205020404" pitchFamily="49" charset="0"/>
              <a:buChar char="o"/>
            </a:pPr>
            <a:r>
              <a:rPr lang="cs-CZ" altLang="cs-CZ" sz="2000" dirty="0">
                <a:latin typeface="Calibri" panose="020F0502020204030204" pitchFamily="34" charset="0"/>
              </a:rPr>
              <a:t>   relativně vysoká nezávislost na intenzitě letecké dopravy a vlivech počasí.</a:t>
            </a:r>
          </a:p>
        </p:txBody>
      </p:sp>
      <p:pic>
        <p:nvPicPr>
          <p:cNvPr id="76803" name="Picture 5">
            <a:extLst>
              <a:ext uri="{FF2B5EF4-FFF2-40B4-BE49-F238E27FC236}">
                <a16:creationId xmlns:a16="http://schemas.microsoft.com/office/drawing/2014/main" id="{15971603-6C5F-DE7D-4EFB-DCEA89D00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214813"/>
            <a:ext cx="478313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DA592FE9-7FC4-5034-FC49-A2FFA00FE5CF}"/>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3EFB009C-4059-EB9A-6E5E-025EA4C7AED0}"/>
              </a:ext>
            </a:extLst>
          </p:cNvPr>
          <p:cNvSpPr txBox="1"/>
          <p:nvPr/>
        </p:nvSpPr>
        <p:spPr>
          <a:xfrm>
            <a:off x="323528" y="1078100"/>
            <a:ext cx="8568952" cy="3441968"/>
          </a:xfrm>
          <a:prstGeom prst="rect">
            <a:avLst/>
          </a:prstGeom>
          <a:noFill/>
        </p:spPr>
        <p:txBody>
          <a:bodyPr wrap="square">
            <a:spAutoFit/>
          </a:bodyPr>
          <a:lstStyle/>
          <a:p>
            <a:pPr marL="314234" indent="-312779" algn="just"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2000" dirty="0">
                <a:latin typeface="Calibri" charset="0"/>
              </a:rPr>
              <a:t>Technické prostředky a zařízení pro </a:t>
            </a:r>
            <a:r>
              <a:rPr lang="cs-CZ" sz="2000" b="1" i="1" dirty="0">
                <a:latin typeface="Calibri" charset="0"/>
              </a:rPr>
              <a:t>manipulaci</a:t>
            </a:r>
            <a:r>
              <a:rPr lang="cs-CZ" sz="2000" dirty="0">
                <a:latin typeface="Calibri" charset="0"/>
              </a:rPr>
              <a:t>, přepravu, skladování, balení a fixaci a další pomocné prostředky a zařízení, které </a:t>
            </a:r>
            <a:r>
              <a:rPr lang="cs-CZ" sz="2000" i="1" dirty="0">
                <a:latin typeface="Calibri" charset="0"/>
              </a:rPr>
              <a:t>fungují ve spojení s potřebnými budovami, manipulačními a skladovými plochami a dopravními komunikacemi</a:t>
            </a:r>
            <a:r>
              <a:rPr lang="cs-CZ" sz="2000" dirty="0">
                <a:latin typeface="Calibri" charset="0"/>
              </a:rPr>
              <a:t>.</a:t>
            </a:r>
            <a:endParaRPr lang="en-GB" sz="2000" dirty="0">
              <a:latin typeface="Calibri" charset="0"/>
            </a:endParaRPr>
          </a:p>
          <a:p>
            <a:pPr marL="314234" indent="-312779" algn="just"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2000" dirty="0">
                <a:latin typeface="Calibri" charset="0"/>
              </a:rPr>
              <a:t>Technické prostředky a zařízení sloužící činnostem </a:t>
            </a:r>
            <a:r>
              <a:rPr lang="cs-CZ" sz="2000" i="1" dirty="0">
                <a:latin typeface="Calibri" charset="0"/>
              </a:rPr>
              <a:t>s </a:t>
            </a:r>
            <a:r>
              <a:rPr lang="cs-CZ" sz="2000" b="1" i="1" dirty="0">
                <a:latin typeface="Calibri" charset="0"/>
              </a:rPr>
              <a:t>informacemi</a:t>
            </a:r>
            <a:r>
              <a:rPr lang="cs-CZ" sz="2000" dirty="0">
                <a:latin typeface="Calibri" charset="0"/>
              </a:rPr>
              <a:t> (s nosiči informací), </a:t>
            </a:r>
            <a:r>
              <a:rPr lang="cs-CZ" sz="2000" i="1" dirty="0">
                <a:latin typeface="Calibri" charset="0"/>
              </a:rPr>
              <a:t>jako prostředky pro automatické sledování a identifikaci pasivních prvků, počítače, prostředky a sítě pro dálkový přenos zpráv, údajů a dat a další</a:t>
            </a:r>
            <a:r>
              <a:rPr lang="cs-CZ" sz="2000" dirty="0">
                <a:latin typeface="Calibri" charset="0"/>
              </a:rPr>
              <a:t>.</a:t>
            </a:r>
          </a:p>
          <a:p>
            <a:pPr marL="314234" indent="-312779" algn="just"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2000" b="1" i="1" dirty="0">
                <a:latin typeface="Calibri" charset="0"/>
              </a:rPr>
              <a:t>Lidská složka</a:t>
            </a:r>
            <a:r>
              <a:rPr lang="cs-CZ" sz="2000" b="1" dirty="0">
                <a:latin typeface="Calibri" charset="0"/>
              </a:rPr>
              <a:t> </a:t>
            </a:r>
            <a:r>
              <a:rPr lang="cs-CZ" sz="2000" dirty="0">
                <a:latin typeface="Calibri" charset="0"/>
              </a:rPr>
              <a:t>je nedílnou součástí příslušného aktivního prvku, tzn. </a:t>
            </a:r>
            <a:r>
              <a:rPr lang="cs-CZ" sz="2000" i="1" dirty="0">
                <a:latin typeface="Calibri" charset="0"/>
              </a:rPr>
              <a:t>že aktivními prvky jsou i sami řídící pracovníci, kteří řídí složky logistického procesu.</a:t>
            </a:r>
          </a:p>
        </p:txBody>
      </p:sp>
    </p:spTree>
    <p:extLst>
      <p:ext uri="{BB962C8B-B14F-4D97-AF65-F5344CB8AC3E}">
        <p14:creationId xmlns:p14="http://schemas.microsoft.com/office/powerpoint/2010/main" val="3770586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a:extLst>
              <a:ext uri="{FF2B5EF4-FFF2-40B4-BE49-F238E27FC236}">
                <a16:creationId xmlns:a16="http://schemas.microsoft.com/office/drawing/2014/main" id="{47DF1D5C-C9D5-C874-143D-D7EEADFBC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450" y="3357563"/>
            <a:ext cx="4287838"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ovéPole 5">
            <a:extLst>
              <a:ext uri="{FF2B5EF4-FFF2-40B4-BE49-F238E27FC236}">
                <a16:creationId xmlns:a16="http://schemas.microsoft.com/office/drawing/2014/main" id="{956AA8BF-1A7A-156C-05A2-2F1DDA74D618}"/>
              </a:ext>
            </a:extLst>
          </p:cNvPr>
          <p:cNvSpPr txBox="1">
            <a:spLocks noChangeArrowheads="1"/>
          </p:cNvSpPr>
          <p:nvPr/>
        </p:nvSpPr>
        <p:spPr bwMode="auto">
          <a:xfrm>
            <a:off x="561976" y="764704"/>
            <a:ext cx="821531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u="sng" dirty="0">
                <a:latin typeface="Calibri" panose="020F0502020204030204" pitchFamily="34" charset="0"/>
              </a:rPr>
              <a:t>Nevýhody:</a:t>
            </a:r>
          </a:p>
          <a:p>
            <a:pPr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vysoké náklady přepravy (vyšší než u pozemní dopravy),</a:t>
            </a:r>
          </a:p>
          <a:p>
            <a:pPr algn="just" eaLnBrk="1" hangingPunct="1">
              <a:buFont typeface="Courier New" panose="02070309020205020404" pitchFamily="49" charset="0"/>
              <a:buChar char="o"/>
            </a:pPr>
            <a:r>
              <a:rPr lang="cs-CZ" altLang="cs-CZ" sz="2000" dirty="0">
                <a:latin typeface="Calibri" panose="020F0502020204030204" pitchFamily="34" charset="0"/>
              </a:rPr>
              <a:t>   při přepravě na kratší vzdálenosti výhoda rychlosti ztrácí na významu (silniční doprava je schopna na kratší vzdálenosti dosáhnout kratších přepravních časů),</a:t>
            </a:r>
          </a:p>
          <a:p>
            <a:pPr algn="just" eaLnBrk="1" hangingPunct="1">
              <a:buFont typeface="Courier New" panose="02070309020205020404" pitchFamily="49" charset="0"/>
              <a:buChar char="o"/>
            </a:pPr>
            <a:r>
              <a:rPr lang="cs-CZ" altLang="cs-CZ" sz="2000" dirty="0">
                <a:latin typeface="Calibri" panose="020F0502020204030204" pitchFamily="34" charset="0"/>
              </a:rPr>
              <a:t>   časté znehodnocení krátkých letových časů pomalými navazujícími operacemi (překládka, celní odbavení, apod.),</a:t>
            </a:r>
          </a:p>
          <a:p>
            <a:pPr algn="just" eaLnBrk="1" hangingPunct="1">
              <a:buFont typeface="Courier New" panose="02070309020205020404" pitchFamily="49" charset="0"/>
              <a:buChar char="o"/>
            </a:pPr>
            <a:r>
              <a:rPr lang="cs-CZ" altLang="cs-CZ" sz="2000" dirty="0">
                <a:latin typeface="Calibri" panose="020F0502020204030204" pitchFamily="34" charset="0"/>
              </a:rPr>
              <a:t>   relativně malé zásilky.</a:t>
            </a:r>
          </a:p>
        </p:txBody>
      </p:sp>
      <p:pic>
        <p:nvPicPr>
          <p:cNvPr id="77828" name="Picture 2">
            <a:extLst>
              <a:ext uri="{FF2B5EF4-FFF2-40B4-BE49-F238E27FC236}">
                <a16:creationId xmlns:a16="http://schemas.microsoft.com/office/drawing/2014/main" id="{F663D728-7614-481B-A0F5-A443F2A1D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3500438"/>
            <a:ext cx="3643313"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ovéPole 3">
            <a:extLst>
              <a:ext uri="{FF2B5EF4-FFF2-40B4-BE49-F238E27FC236}">
                <a16:creationId xmlns:a16="http://schemas.microsoft.com/office/drawing/2014/main" id="{7FD8DDBF-0839-905A-D6A5-E410A11F80D4}"/>
              </a:ext>
            </a:extLst>
          </p:cNvPr>
          <p:cNvSpPr txBox="1">
            <a:spLocks noChangeArrowheads="1"/>
          </p:cNvSpPr>
          <p:nvPr/>
        </p:nvSpPr>
        <p:spPr bwMode="auto">
          <a:xfrm>
            <a:off x="464344" y="511968"/>
            <a:ext cx="82153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Pásová doprava</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Předností tohoto kontinuálního dopravního systému je vysoký výkon (až 5000 t/h). Vzhledem ke značným pořizovacím nákladům, rychle stoupajícím se vzrůstající kapacitou, je pásová doprava vhodná především na menší vzdálenosti.</a:t>
            </a:r>
          </a:p>
        </p:txBody>
      </p:sp>
      <p:pic>
        <p:nvPicPr>
          <p:cNvPr id="78851" name="Picture 2">
            <a:extLst>
              <a:ext uri="{FF2B5EF4-FFF2-40B4-BE49-F238E27FC236}">
                <a16:creationId xmlns:a16="http://schemas.microsoft.com/office/drawing/2014/main" id="{FDC306BF-3BBC-0FD9-2DAB-41138F2B7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214563"/>
            <a:ext cx="43529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3">
            <a:extLst>
              <a:ext uri="{FF2B5EF4-FFF2-40B4-BE49-F238E27FC236}">
                <a16:creationId xmlns:a16="http://schemas.microsoft.com/office/drawing/2014/main" id="{B62EABAD-53A2-1DA0-3547-6C6CFAF2B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3786188"/>
            <a:ext cx="3829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C94F0F5E-39B2-F8FB-8596-08AD3279E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643188"/>
            <a:ext cx="2928937"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a:extLst>
              <a:ext uri="{FF2B5EF4-FFF2-40B4-BE49-F238E27FC236}">
                <a16:creationId xmlns:a16="http://schemas.microsoft.com/office/drawing/2014/main" id="{44E2E349-722C-1741-DB95-E385020F5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2714625"/>
            <a:ext cx="3571875"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ovéPole 4">
            <a:extLst>
              <a:ext uri="{FF2B5EF4-FFF2-40B4-BE49-F238E27FC236}">
                <a16:creationId xmlns:a16="http://schemas.microsoft.com/office/drawing/2014/main" id="{F08CE7B9-38F5-3315-6C40-606E12B1DFAC}"/>
              </a:ext>
            </a:extLst>
          </p:cNvPr>
          <p:cNvSpPr txBox="1">
            <a:spLocks noChangeArrowheads="1"/>
          </p:cNvSpPr>
          <p:nvPr/>
        </p:nvSpPr>
        <p:spPr bwMode="auto">
          <a:xfrm>
            <a:off x="500062" y="704851"/>
            <a:ext cx="81438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b="1" dirty="0">
                <a:latin typeface="Calibri" panose="020F0502020204030204" pitchFamily="34" charset="0"/>
              </a:rPr>
              <a:t>Vál</a:t>
            </a:r>
            <a:r>
              <a:rPr lang="cs-CZ" altLang="cs-CZ" sz="2000" b="1" dirty="0">
                <a:latin typeface="Calibri" panose="020F0502020204030204" pitchFamily="34" charset="0"/>
              </a:rPr>
              <a:t>ečková doprava</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Slouží k dopravě a k pohyblivému skladování kusových břemen, nejčastěji do hmotnosti 1500 kg. Obvyklé provedení jsou válečkové tratě poháněné, nepoháněné se používají pro méně náročné případy jako válečkové tratě gravitační nebo tratě na ruční posun.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a:extLst>
              <a:ext uri="{FF2B5EF4-FFF2-40B4-BE49-F238E27FC236}">
                <a16:creationId xmlns:a16="http://schemas.microsoft.com/office/drawing/2014/main" id="{56C81E1E-9A95-3F85-3438-D30DB45E1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525" y="3071813"/>
            <a:ext cx="464185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ulka 4">
            <a:extLst>
              <a:ext uri="{FF2B5EF4-FFF2-40B4-BE49-F238E27FC236}">
                <a16:creationId xmlns:a16="http://schemas.microsoft.com/office/drawing/2014/main" id="{051BD2A2-E375-D148-D3E5-7F2E0B2972E1}"/>
              </a:ext>
            </a:extLst>
          </p:cNvPr>
          <p:cNvGraphicFramePr>
            <a:graphicFrameLocks noGrp="1"/>
          </p:cNvGraphicFramePr>
          <p:nvPr/>
        </p:nvGraphicFramePr>
        <p:xfrm>
          <a:off x="571500" y="357188"/>
          <a:ext cx="5048250" cy="1211550"/>
        </p:xfrm>
        <a:graphic>
          <a:graphicData uri="http://schemas.openxmlformats.org/drawingml/2006/table">
            <a:tbl>
              <a:tblPr/>
              <a:tblGrid>
                <a:gridCol w="1514475">
                  <a:extLst>
                    <a:ext uri="{9D8B030D-6E8A-4147-A177-3AD203B41FA5}">
                      <a16:colId xmlns:a16="http://schemas.microsoft.com/office/drawing/2014/main" val="20000"/>
                    </a:ext>
                  </a:extLst>
                </a:gridCol>
                <a:gridCol w="3533775">
                  <a:extLst>
                    <a:ext uri="{9D8B030D-6E8A-4147-A177-3AD203B41FA5}">
                      <a16:colId xmlns:a16="http://schemas.microsoft.com/office/drawing/2014/main" val="20001"/>
                    </a:ext>
                  </a:extLst>
                </a:gridCol>
              </a:tblGrid>
              <a:tr h="312338">
                <a:tc>
                  <a:txBody>
                    <a:bodyPr/>
                    <a:lstStyle/>
                    <a:p>
                      <a:pPr algn="ctr"/>
                      <a:r>
                        <a:rPr lang="cs-CZ" sz="1800" dirty="0"/>
                        <a:t>Hmotnost</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4FF"/>
                    </a:solidFill>
                  </a:tcPr>
                </a:tc>
                <a:tc>
                  <a:txBody>
                    <a:bodyPr/>
                    <a:lstStyle/>
                    <a:p>
                      <a:pPr algn="just"/>
                      <a:r>
                        <a:rPr lang="cs-CZ" sz="1800" dirty="0"/>
                        <a:t>nejčastěji do 1500 kg</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FEF"/>
                    </a:solidFill>
                  </a:tcPr>
                </a:tc>
                <a:extLst>
                  <a:ext uri="{0D108BD9-81ED-4DB2-BD59-A6C34878D82A}">
                    <a16:rowId xmlns:a16="http://schemas.microsoft.com/office/drawing/2014/main" val="10000"/>
                  </a:ext>
                </a:extLst>
              </a:tr>
              <a:tr h="586586">
                <a:tc>
                  <a:txBody>
                    <a:bodyPr/>
                    <a:lstStyle/>
                    <a:p>
                      <a:pPr algn="ctr"/>
                      <a:r>
                        <a:rPr lang="cs-CZ" sz="1800" dirty="0"/>
                        <a:t>Šířka</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4FF"/>
                    </a:solidFill>
                  </a:tcPr>
                </a:tc>
                <a:tc>
                  <a:txBody>
                    <a:bodyPr/>
                    <a:lstStyle/>
                    <a:p>
                      <a:pPr algn="just"/>
                      <a:r>
                        <a:rPr lang="cs-CZ" sz="1800" dirty="0"/>
                        <a:t>běžné šířky válečkových tratí se nacházejí v rozmezí 300 - 1400 mm</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312338">
                <a:tc>
                  <a:txBody>
                    <a:bodyPr/>
                    <a:lstStyle/>
                    <a:p>
                      <a:pPr algn="ctr"/>
                      <a:r>
                        <a:rPr lang="cs-CZ" sz="1800" dirty="0"/>
                        <a:t>Rychlost</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4FF"/>
                    </a:solidFill>
                  </a:tcPr>
                </a:tc>
                <a:tc>
                  <a:txBody>
                    <a:bodyPr/>
                    <a:lstStyle/>
                    <a:p>
                      <a:pPr algn="just"/>
                      <a:r>
                        <a:rPr lang="pl-PL" sz="1800" dirty="0"/>
                        <a:t>v rozmezí 0,1 - 1 m/s</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bl>
          </a:graphicData>
        </a:graphic>
      </p:graphicFrame>
      <p:sp>
        <p:nvSpPr>
          <p:cNvPr id="80913" name="TextovéPole 5">
            <a:extLst>
              <a:ext uri="{FF2B5EF4-FFF2-40B4-BE49-F238E27FC236}">
                <a16:creationId xmlns:a16="http://schemas.microsoft.com/office/drawing/2014/main" id="{6EB6278D-7606-2BE0-3DB9-B5A337B557E9}"/>
              </a:ext>
            </a:extLst>
          </p:cNvPr>
          <p:cNvSpPr txBox="1">
            <a:spLocks noChangeArrowheads="1"/>
          </p:cNvSpPr>
          <p:nvPr/>
        </p:nvSpPr>
        <p:spPr bwMode="auto">
          <a:xfrm>
            <a:off x="500063" y="1785938"/>
            <a:ext cx="8072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a:latin typeface="Calibri" panose="020F0502020204030204" pitchFamily="34" charset="0"/>
              </a:rPr>
              <a:t>Hlavní předností válečkových tratí je jejich spolehlivost, možnost větvení různých tras a možnost aplikace i náročných forem automatického provozu.</a:t>
            </a:r>
            <a:br>
              <a:rPr lang="cs-CZ" altLang="cs-CZ" sz="2000">
                <a:latin typeface="Calibri" panose="020F0502020204030204" pitchFamily="34" charset="0"/>
              </a:rPr>
            </a:br>
            <a:r>
              <a:rPr lang="cs-CZ" altLang="cs-CZ" sz="2000">
                <a:latin typeface="Calibri" panose="020F0502020204030204" pitchFamily="34" charset="0"/>
              </a:rPr>
              <a:t>Válečkové tratě se často uplatňují jako příjmové a expediční linky a v návaznosti na různé skladovací systémy.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FA1F919B-23E5-571B-1A82-DE84B08FE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643188"/>
            <a:ext cx="3509962"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a:extLst>
              <a:ext uri="{FF2B5EF4-FFF2-40B4-BE49-F238E27FC236}">
                <a16:creationId xmlns:a16="http://schemas.microsoft.com/office/drawing/2014/main" id="{06E29316-352E-4827-6A0A-72B835256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2928938"/>
            <a:ext cx="44577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ovéPole 3">
            <a:extLst>
              <a:ext uri="{FF2B5EF4-FFF2-40B4-BE49-F238E27FC236}">
                <a16:creationId xmlns:a16="http://schemas.microsoft.com/office/drawing/2014/main" id="{9F893E02-2C4B-2A17-7205-9D74337036D3}"/>
              </a:ext>
            </a:extLst>
          </p:cNvPr>
          <p:cNvSpPr txBox="1">
            <a:spLocks noChangeArrowheads="1"/>
          </p:cNvSpPr>
          <p:nvPr/>
        </p:nvSpPr>
        <p:spPr bwMode="auto">
          <a:xfrm>
            <a:off x="615328" y="655606"/>
            <a:ext cx="79295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Lanovková doprava</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Nezajišťuje plynulý tok materiálu, a proto nemá tak vysoký přepravní výkon jako pásová doprava.</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Je vhodná pro přepravu menších množství zátěže na malé vzdálenosti. Je nepostradatelná pro přepravu po členitém nebo nepřístupném terénu.</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685800" y="2130425"/>
            <a:ext cx="7772400" cy="1470025"/>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cs-CZ" sz="4400" b="1" dirty="0"/>
              <a:t>Skladové hospodářství</a:t>
            </a:r>
          </a:p>
        </p:txBody>
      </p:sp>
      <p:sp>
        <p:nvSpPr>
          <p:cNvPr id="2" name="Zástupný symbol pro datum 1"/>
          <p:cNvSpPr>
            <a:spLocks noGrp="1"/>
          </p:cNvSpPr>
          <p:nvPr>
            <p:ph type="dt" idx="10"/>
          </p:nvPr>
        </p:nvSpPr>
        <p:spPr/>
        <p:txBody>
          <a:bodyPr/>
          <a:lstStyle/>
          <a:p>
            <a:fld id="{F27121EE-4604-4092-9A3C-FB7AAA93BEFE}"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b="1" dirty="0"/>
              <a:t>Pojem skladování</a:t>
            </a:r>
          </a:p>
        </p:txBody>
      </p:sp>
      <p:sp>
        <p:nvSpPr>
          <p:cNvPr id="2" name="Zástupný symbol pro datum 1"/>
          <p:cNvSpPr>
            <a:spLocks noGrp="1"/>
          </p:cNvSpPr>
          <p:nvPr>
            <p:ph type="dt" sz="half" idx="10"/>
          </p:nvPr>
        </p:nvSpPr>
        <p:spPr/>
        <p:txBody>
          <a:bodyPr/>
          <a:lstStyle/>
          <a:p>
            <a:fld id="{F6ED2F0C-F9D0-40D4-9905-5170AEC646DA}" type="datetime1">
              <a:rPr lang="cs-CZ" smtClean="0"/>
              <a:t>22.10.2024</a:t>
            </a:fld>
            <a:endParaRPr lang="cs-CZ"/>
          </a:p>
        </p:txBody>
      </p:sp>
      <p:sp>
        <p:nvSpPr>
          <p:cNvPr id="16386" name="Text Box 2"/>
          <p:cNvSpPr txBox="1">
            <a:spLocks noChangeArrowheads="1"/>
          </p:cNvSpPr>
          <p:nvPr/>
        </p:nvSpPr>
        <p:spPr bwMode="auto">
          <a:xfrm>
            <a:off x="457200" y="1600200"/>
            <a:ext cx="8229600" cy="4525963"/>
          </a:xfrm>
          <a:prstGeom prst="rect">
            <a:avLst/>
          </a:prstGeom>
          <a:noFill/>
          <a:ln w="9525">
            <a:noFill/>
            <a:round/>
            <a:headEnd/>
            <a:tailEnd/>
          </a:ln>
          <a:effectLst/>
        </p:spPr>
        <p:txBody>
          <a:bodyPr lIns="90000" tIns="45000" rIns="90000" bIns="45000"/>
          <a:lstStyle/>
          <a:p>
            <a:pPr marL="458787" indent="-457200" hangingPunct="1">
              <a:lnSpc>
                <a:spcPct val="100000"/>
              </a:lnSpc>
              <a:spcBef>
                <a:spcPts val="638"/>
              </a:spcBef>
              <a:spcAft>
                <a:spcPts val="1425"/>
              </a:spcAft>
              <a:buSzPct val="45000"/>
              <a:buFont typeface="Courier New" panose="02070309020205020404" pitchFamily="49" charset="0"/>
              <a:buChar char="o"/>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Calibri" charset="0"/>
              </a:rPr>
              <a:t>zabezpečuje uskladnění produktů v místech jejich vzniku a mezi místem vzniku a místem jejich spotřeby </a:t>
            </a:r>
          </a:p>
          <a:p>
            <a:pPr marL="458787" indent="-457200" hangingPunct="1">
              <a:lnSpc>
                <a:spcPct val="100000"/>
              </a:lnSpc>
              <a:spcBef>
                <a:spcPts val="638"/>
              </a:spcBef>
              <a:spcAft>
                <a:spcPts val="1425"/>
              </a:spcAft>
              <a:buSzPct val="45000"/>
              <a:buFont typeface="Courier New" panose="02070309020205020404" pitchFamily="49" charset="0"/>
              <a:buChar char="o"/>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Calibri" charset="0"/>
              </a:rPr>
              <a:t> </a:t>
            </a:r>
            <a:r>
              <a:rPr lang="cs-CZ" sz="3200" b="1" dirty="0">
                <a:solidFill>
                  <a:srgbClr val="000000"/>
                </a:solidFill>
                <a:latin typeface="Calibri" charset="0"/>
              </a:rPr>
              <a:t>poskytuje managementu informace o stavu, podmínkách a rozmístění skladovaných produktů.</a:t>
            </a:r>
          </a:p>
          <a:p>
            <a:pPr marL="342900" indent="-341313" hangingPunct="1">
              <a:lnSpc>
                <a:spcPct val="100000"/>
              </a:lnSpc>
              <a:spcBef>
                <a:spcPts val="638"/>
              </a:spcBef>
              <a:spcAft>
                <a:spcPts val="1425"/>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cs-CZ" sz="3200" dirty="0">
              <a:solidFill>
                <a:srgbClr val="000000"/>
              </a:solidFill>
              <a:latin typeface="Calibri"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C97F23C9-671F-6C38-918C-D58246EC4B6F}"/>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FCF6D096-E6C0-89B6-4A18-894194ABF9A3}"/>
              </a:ext>
            </a:extLst>
          </p:cNvPr>
          <p:cNvSpPr txBox="1"/>
          <p:nvPr/>
        </p:nvSpPr>
        <p:spPr>
          <a:xfrm>
            <a:off x="395536" y="908720"/>
            <a:ext cx="8352928" cy="1523494"/>
          </a:xfrm>
          <a:prstGeom prst="rect">
            <a:avLst/>
          </a:prstGeom>
          <a:noFill/>
        </p:spPr>
        <p:txBody>
          <a:bodyPr wrap="square">
            <a:spAutoFit/>
          </a:bodyPr>
          <a:lstStyle/>
          <a:p>
            <a:pPr algn="just" defTabSz="411705">
              <a:defRPr/>
            </a:pPr>
            <a:r>
              <a:rPr lang="cs-CZ" sz="2000" dirty="0">
                <a:latin typeface="Calibri" charset="0"/>
              </a:rPr>
              <a:t>Skladování je nedílnou součástí každého logistického řetězce, je to ta část logistického systému, která zabezpečuje uskladnění produktů v místech jejich vzniku a mezi místem vzniku a místem jejich spotřeby a </a:t>
            </a:r>
            <a:r>
              <a:rPr lang="cs-CZ" sz="2000" b="1" dirty="0">
                <a:latin typeface="Calibri" charset="0"/>
              </a:rPr>
              <a:t>poskytuje managementu informace o stavu, podmínkách a rozmístění skladovaných produktů.</a:t>
            </a:r>
          </a:p>
        </p:txBody>
      </p:sp>
    </p:spTree>
    <p:extLst>
      <p:ext uri="{BB962C8B-B14F-4D97-AF65-F5344CB8AC3E}">
        <p14:creationId xmlns:p14="http://schemas.microsoft.com/office/powerpoint/2010/main" val="2177779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Motivy skladování</a:t>
            </a:r>
          </a:p>
        </p:txBody>
      </p:sp>
      <p:sp>
        <p:nvSpPr>
          <p:cNvPr id="3" name="Zástupný symbol pro obsah 2"/>
          <p:cNvSpPr>
            <a:spLocks noGrp="1"/>
          </p:cNvSpPr>
          <p:nvPr>
            <p:ph idx="1"/>
          </p:nvPr>
        </p:nvSpPr>
        <p:spPr/>
        <p:txBody>
          <a:bodyPr>
            <a:normAutofit lnSpcReduction="10000"/>
          </a:bodyPr>
          <a:lstStyle/>
          <a:p>
            <a:r>
              <a:rPr lang="cs-CZ" dirty="0">
                <a:solidFill>
                  <a:srgbClr val="000000"/>
                </a:solidFill>
              </a:rPr>
              <a:t> Vyrovnávací funkce </a:t>
            </a:r>
          </a:p>
          <a:p>
            <a:r>
              <a:rPr lang="cs-CZ" dirty="0">
                <a:solidFill>
                  <a:srgbClr val="000000"/>
                </a:solidFill>
              </a:rPr>
              <a:t>Zabezpečovací funkce</a:t>
            </a:r>
          </a:p>
          <a:p>
            <a:r>
              <a:rPr lang="cs-CZ" dirty="0">
                <a:solidFill>
                  <a:srgbClr val="000000"/>
                </a:solidFill>
              </a:rPr>
              <a:t>Kompletační</a:t>
            </a:r>
          </a:p>
          <a:p>
            <a:r>
              <a:rPr lang="cs-CZ" dirty="0">
                <a:solidFill>
                  <a:srgbClr val="000000"/>
                </a:solidFill>
              </a:rPr>
              <a:t>Spekulační</a:t>
            </a:r>
          </a:p>
          <a:p>
            <a:r>
              <a:rPr lang="cs-CZ" dirty="0">
                <a:solidFill>
                  <a:srgbClr val="000000"/>
                </a:solidFill>
              </a:rPr>
              <a:t>Zušlechťovací</a:t>
            </a:r>
          </a:p>
          <a:p>
            <a:r>
              <a:rPr lang="cs-CZ" dirty="0">
                <a:solidFill>
                  <a:srgbClr val="000000"/>
                </a:solidFill>
              </a:rPr>
              <a:t>Racionalizační</a:t>
            </a:r>
          </a:p>
          <a:p>
            <a:r>
              <a:rPr lang="cs-CZ" dirty="0">
                <a:solidFill>
                  <a:srgbClr val="000000"/>
                </a:solidFill>
              </a:rPr>
              <a:t> Informační</a:t>
            </a:r>
          </a:p>
          <a:p>
            <a:r>
              <a:rPr lang="cs-CZ" dirty="0">
                <a:solidFill>
                  <a:srgbClr val="000000"/>
                </a:solidFill>
              </a:rPr>
              <a:t>Ekologická</a:t>
            </a:r>
          </a:p>
          <a:p>
            <a:endParaRPr lang="cs-CZ" dirty="0"/>
          </a:p>
        </p:txBody>
      </p:sp>
      <p:sp>
        <p:nvSpPr>
          <p:cNvPr id="4" name="Zástupný symbol pro datum 3"/>
          <p:cNvSpPr>
            <a:spLocks noGrp="1"/>
          </p:cNvSpPr>
          <p:nvPr>
            <p:ph type="dt" sz="half" idx="10"/>
          </p:nvPr>
        </p:nvSpPr>
        <p:spPr/>
        <p:txBody>
          <a:bodyPr/>
          <a:lstStyle/>
          <a:p>
            <a:fld id="{BF029E92-179A-4937-94D0-928C0089468E}" type="datetime1">
              <a:rPr lang="cs-CZ" smtClean="0"/>
              <a:t>22.10.2024</a:t>
            </a:fld>
            <a:endParaRPr lang="cs-CZ" dirty="0"/>
          </a:p>
        </p:txBody>
      </p:sp>
    </p:spTree>
    <p:extLst>
      <p:ext uri="{BB962C8B-B14F-4D97-AF65-F5344CB8AC3E}">
        <p14:creationId xmlns:p14="http://schemas.microsoft.com/office/powerpoint/2010/main" val="2290918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EB23D89C-39AF-70A6-0465-41CF7FA83AD4}"/>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8EB8BB5A-6200-B1A6-DFCE-BC84F3134AEB}"/>
              </a:ext>
            </a:extLst>
          </p:cNvPr>
          <p:cNvSpPr txBox="1"/>
          <p:nvPr/>
        </p:nvSpPr>
        <p:spPr>
          <a:xfrm>
            <a:off x="251520" y="821639"/>
            <a:ext cx="8496944" cy="2540696"/>
          </a:xfrm>
          <a:prstGeom prst="rect">
            <a:avLst/>
          </a:prstGeom>
          <a:noFill/>
        </p:spPr>
        <p:txBody>
          <a:bodyPr wrap="square">
            <a:spAutoFit/>
          </a:bodyPr>
          <a:lstStyle/>
          <a:p>
            <a:pPr marL="314234" indent="-312779" hangingPunct="1">
              <a:spcBef>
                <a:spcPts val="585"/>
              </a:spcBef>
              <a:spcAft>
                <a:spcPts val="1306"/>
              </a:spcAft>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2000" dirty="0">
                <a:latin typeface="Calibri" charset="0"/>
              </a:rPr>
              <a:t>Potřeba skladování vzniká rozdílným rytmem výroby a spotřeby. Často je skladování součástí technologie výroby. Problematiku skladu lze posuzovat z různých hledisek:</a:t>
            </a:r>
          </a:p>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2000" dirty="0">
                <a:latin typeface="Calibri" charset="0"/>
              </a:rPr>
              <a:t>stavební řešení,</a:t>
            </a:r>
          </a:p>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2000" dirty="0">
                <a:latin typeface="Calibri" charset="0"/>
              </a:rPr>
              <a:t>organizace,</a:t>
            </a:r>
          </a:p>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2000" dirty="0">
                <a:latin typeface="Calibri" charset="0"/>
              </a:rPr>
              <a:t>technické vybavení aj.</a:t>
            </a:r>
          </a:p>
        </p:txBody>
      </p:sp>
    </p:spTree>
    <p:extLst>
      <p:ext uri="{BB962C8B-B14F-4D97-AF65-F5344CB8AC3E}">
        <p14:creationId xmlns:p14="http://schemas.microsoft.com/office/powerpoint/2010/main" val="185045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476672"/>
            <a:ext cx="8229600" cy="1143000"/>
          </a:xfrm>
        </p:spPr>
        <p:txBody>
          <a:bodyPr>
            <a:normAutofit fontScale="90000"/>
          </a:bodyPr>
          <a:lstStyle/>
          <a:p>
            <a:r>
              <a:rPr lang="cs-CZ" b="1" u="sng" dirty="0"/>
              <a:t>Mezi aktivní prvky</a:t>
            </a:r>
            <a:r>
              <a:rPr lang="cs-CZ" b="1" dirty="0"/>
              <a:t> uplatňované v logistických systémech</a:t>
            </a:r>
          </a:p>
        </p:txBody>
      </p:sp>
      <p:sp>
        <p:nvSpPr>
          <p:cNvPr id="2" name="Zástupný symbol pro obsah 1"/>
          <p:cNvSpPr>
            <a:spLocks noGrp="1"/>
          </p:cNvSpPr>
          <p:nvPr>
            <p:ph idx="1"/>
          </p:nvPr>
        </p:nvSpPr>
        <p:spPr/>
        <p:txBody>
          <a:bodyPr>
            <a:normAutofit/>
          </a:bodyPr>
          <a:lstStyle/>
          <a:p>
            <a:pPr lvl="0"/>
            <a:endParaRPr lang="cs-CZ" sz="2800" dirty="0"/>
          </a:p>
          <a:p>
            <a:pPr lvl="0"/>
            <a:endParaRPr lang="cs-CZ" sz="2800" dirty="0"/>
          </a:p>
          <a:p>
            <a:pPr lvl="0"/>
            <a:r>
              <a:rPr lang="cs-CZ" sz="2800" dirty="0"/>
              <a:t>manipulační prostředky,</a:t>
            </a:r>
          </a:p>
          <a:p>
            <a:pPr lvl="0"/>
            <a:r>
              <a:rPr lang="cs-CZ" sz="2800" dirty="0"/>
              <a:t>dopravní prostředky,</a:t>
            </a:r>
          </a:p>
          <a:p>
            <a:pPr lvl="0"/>
            <a:r>
              <a:rPr lang="cs-CZ" sz="2800" dirty="0"/>
              <a:t>prostředky  pro získávání (označování, sledování, automatickou identifikaci) i zpracování informací a</a:t>
            </a:r>
          </a:p>
          <a:p>
            <a:pPr lvl="0"/>
            <a:r>
              <a:rPr lang="cs-CZ" sz="2800" dirty="0"/>
              <a:t>ostatní prostředky.</a:t>
            </a:r>
          </a:p>
          <a:p>
            <a:endParaRPr lang="cs-CZ" sz="2800" dirty="0"/>
          </a:p>
        </p:txBody>
      </p:sp>
      <p:sp>
        <p:nvSpPr>
          <p:cNvPr id="3" name="Zástupný symbol pro datum 2"/>
          <p:cNvSpPr>
            <a:spLocks noGrp="1"/>
          </p:cNvSpPr>
          <p:nvPr>
            <p:ph type="dt" sz="half" idx="10"/>
          </p:nvPr>
        </p:nvSpPr>
        <p:spPr/>
        <p:txBody>
          <a:bodyPr/>
          <a:lstStyle/>
          <a:p>
            <a:fld id="{2DD45641-E144-43A9-A10E-D55FA57CA198}"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b="1" dirty="0"/>
              <a:t>Funkce skladu</a:t>
            </a:r>
          </a:p>
        </p:txBody>
      </p:sp>
      <p:sp>
        <p:nvSpPr>
          <p:cNvPr id="2" name="Zástupný symbol pro datum 1"/>
          <p:cNvSpPr>
            <a:spLocks noGrp="1"/>
          </p:cNvSpPr>
          <p:nvPr>
            <p:ph type="dt" sz="half" idx="10"/>
          </p:nvPr>
        </p:nvSpPr>
        <p:spPr/>
        <p:txBody>
          <a:bodyPr/>
          <a:lstStyle/>
          <a:p>
            <a:fld id="{39C82EE3-5F1B-45CF-938E-2C6561CBA1B0}" type="datetime1">
              <a:rPr lang="cs-CZ" smtClean="0"/>
              <a:t>22.10.2024</a:t>
            </a:fld>
            <a:endParaRPr lang="cs-CZ"/>
          </a:p>
        </p:txBody>
      </p:sp>
      <p:sp>
        <p:nvSpPr>
          <p:cNvPr id="20482" name="Text Box 2"/>
          <p:cNvSpPr txBox="1">
            <a:spLocks noChangeArrowheads="1"/>
          </p:cNvSpPr>
          <p:nvPr/>
        </p:nvSpPr>
        <p:spPr bwMode="auto">
          <a:xfrm>
            <a:off x="457200" y="1600200"/>
            <a:ext cx="8229600" cy="4525963"/>
          </a:xfrm>
          <a:prstGeom prst="rect">
            <a:avLst/>
          </a:prstGeom>
          <a:noFill/>
          <a:ln w="9525">
            <a:noFill/>
            <a:round/>
            <a:headEnd/>
            <a:tailEnd/>
          </a:ln>
          <a:effectLst/>
        </p:spPr>
        <p:txBody>
          <a:bodyPr lIns="90000" tIns="45000" rIns="90000" bIns="45000"/>
          <a:lstStyle/>
          <a:p>
            <a:pPr marL="457200" indent="-457200" hangingPunct="1">
              <a:lnSpc>
                <a:spcPct val="100000"/>
              </a:lnSpc>
              <a:spcAft>
                <a:spcPts val="1425"/>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mj-lt"/>
              </a:rPr>
              <a:t>Příjem zboží, </a:t>
            </a:r>
          </a:p>
          <a:p>
            <a:pPr marL="457200" indent="-457200" hangingPunct="1">
              <a:lnSpc>
                <a:spcPct val="100000"/>
              </a:lnSpc>
              <a:spcAft>
                <a:spcPts val="1425"/>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mj-lt"/>
              </a:rPr>
              <a:t>Transfer nebo ukládání zboží</a:t>
            </a:r>
          </a:p>
          <a:p>
            <a:pPr marL="457200" indent="-457200" hangingPunct="1">
              <a:lnSpc>
                <a:spcPct val="100000"/>
              </a:lnSpc>
              <a:spcAft>
                <a:spcPts val="1425"/>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mj-lt"/>
              </a:rPr>
              <a:t>Překládka zboží (</a:t>
            </a:r>
            <a:r>
              <a:rPr lang="cs-CZ" sz="3200" dirty="0" err="1">
                <a:solidFill>
                  <a:srgbClr val="000000"/>
                </a:solidFill>
                <a:latin typeface="+mj-lt"/>
              </a:rPr>
              <a:t>cross-docking</a:t>
            </a:r>
            <a:r>
              <a:rPr lang="cs-CZ" sz="3200" dirty="0">
                <a:solidFill>
                  <a:srgbClr val="000000"/>
                </a:solidFill>
                <a:latin typeface="+mj-lt"/>
              </a:rPr>
              <a:t>)</a:t>
            </a:r>
          </a:p>
          <a:p>
            <a:pPr marL="457200" indent="-457200" hangingPunct="1">
              <a:lnSpc>
                <a:spcPct val="100000"/>
              </a:lnSpc>
              <a:spcAft>
                <a:spcPts val="1425"/>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mj-lt"/>
              </a:rPr>
              <a:t>Odesílání –expedice zboží.</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602DD647-95A4-D868-0896-F4480FD8F47F}"/>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B5E028D1-CA44-1E90-1CC1-2D1EA52CF538}"/>
              </a:ext>
            </a:extLst>
          </p:cNvPr>
          <p:cNvSpPr txBox="1"/>
          <p:nvPr/>
        </p:nvSpPr>
        <p:spPr>
          <a:xfrm>
            <a:off x="251520" y="764704"/>
            <a:ext cx="8424936" cy="4214487"/>
          </a:xfrm>
          <a:prstGeom prst="rect">
            <a:avLst/>
          </a:prstGeom>
          <a:noFill/>
        </p:spPr>
        <p:txBody>
          <a:bodyPr wrap="square">
            <a:spAutoFit/>
          </a:bodyPr>
          <a:lstStyle/>
          <a:p>
            <a:pPr algn="just"/>
            <a:r>
              <a:rPr lang="cs-CZ" sz="1800" b="1" dirty="0"/>
              <a:t>P</a:t>
            </a:r>
            <a:r>
              <a:rPr lang="cs-CZ" sz="1800" dirty="0"/>
              <a:t>ř</a:t>
            </a:r>
            <a:r>
              <a:rPr lang="cs-CZ" sz="1800" b="1" dirty="0"/>
              <a:t>íjem zboží. </a:t>
            </a:r>
            <a:r>
              <a:rPr lang="cs-CZ" sz="1800" dirty="0"/>
              <a:t>Zahrnuje fyzické vyložení či vybalení zboží z dopravního</a:t>
            </a:r>
          </a:p>
          <a:p>
            <a:pPr algn="just"/>
            <a:r>
              <a:rPr lang="cs-CZ" sz="1800" dirty="0"/>
              <a:t>prostředku, aktualizaci skladových záznamů, kontrolu stavu zboží (poškození),</a:t>
            </a:r>
          </a:p>
          <a:p>
            <a:pPr algn="just"/>
            <a:r>
              <a:rPr lang="cs-CZ" sz="1800" dirty="0"/>
              <a:t>a překontrolování fyzického počtu položek s údaji na původní dokumentaci.</a:t>
            </a:r>
          </a:p>
          <a:p>
            <a:pPr algn="just"/>
            <a:endParaRPr lang="cs-CZ" sz="1800" dirty="0"/>
          </a:p>
          <a:p>
            <a:pPr algn="just"/>
            <a:r>
              <a:rPr lang="cs-CZ" sz="1800" dirty="0"/>
              <a:t> </a:t>
            </a:r>
            <a:r>
              <a:rPr lang="cs-CZ" sz="1800" b="1" dirty="0"/>
              <a:t>Transfer nebo ukládání zboží </a:t>
            </a:r>
            <a:r>
              <a:rPr lang="cs-CZ" sz="1800" dirty="0"/>
              <a:t>zahrnuje fyzický přesun produktů do skladu a</a:t>
            </a:r>
          </a:p>
          <a:p>
            <a:pPr algn="just"/>
            <a:r>
              <a:rPr lang="cs-CZ" sz="1800" dirty="0"/>
              <a:t>jejich uskladnění, dále přesuny produktů do oblasti </a:t>
            </a:r>
            <a:r>
              <a:rPr lang="cs-CZ" sz="1800" dirty="0" err="1"/>
              <a:t>specielních</a:t>
            </a:r>
            <a:r>
              <a:rPr lang="cs-CZ" sz="1800" dirty="0"/>
              <a:t> služeb - např.</a:t>
            </a:r>
          </a:p>
          <a:p>
            <a:pPr algn="just"/>
            <a:r>
              <a:rPr lang="cs-CZ" sz="1800" dirty="0"/>
              <a:t>Konsolidace a přesuny produktů do místa výstupní expedice.</a:t>
            </a:r>
          </a:p>
          <a:p>
            <a:pPr algn="just"/>
            <a:endParaRPr lang="cs-CZ" sz="1800" dirty="0"/>
          </a:p>
          <a:p>
            <a:pPr algn="just"/>
            <a:r>
              <a:rPr lang="cs-CZ" sz="1800" dirty="0"/>
              <a:t> </a:t>
            </a:r>
            <a:r>
              <a:rPr lang="cs-CZ" sz="1800" b="1" dirty="0"/>
              <a:t>P</a:t>
            </a:r>
            <a:r>
              <a:rPr lang="cs-CZ" sz="1800" dirty="0"/>
              <a:t>ř</a:t>
            </a:r>
            <a:r>
              <a:rPr lang="cs-CZ" sz="1800" b="1" dirty="0"/>
              <a:t>ekládka zboží </a:t>
            </a:r>
            <a:r>
              <a:rPr lang="cs-CZ" sz="1800" dirty="0"/>
              <a:t>typu </a:t>
            </a:r>
            <a:r>
              <a:rPr lang="cs-CZ" sz="1800" dirty="0" err="1"/>
              <a:t>cross</a:t>
            </a:r>
            <a:r>
              <a:rPr lang="cs-CZ" sz="1800" dirty="0"/>
              <a:t> - </a:t>
            </a:r>
            <a:r>
              <a:rPr lang="cs-CZ" sz="1800" dirty="0" err="1"/>
              <a:t>docking</a:t>
            </a:r>
            <a:r>
              <a:rPr lang="cs-CZ" sz="1800" dirty="0"/>
              <a:t> Obchází funkci uskladnění produktů,</a:t>
            </a:r>
          </a:p>
          <a:p>
            <a:pPr algn="just"/>
            <a:r>
              <a:rPr lang="cs-CZ" sz="1800" dirty="0"/>
              <a:t>neboť zboží se překládá z místa příjmu přímo do místa expedice. Nesmírně se zde zvyšuje význam transferu informací, neboť dodávky vyžadují přesnou koordinaci činností.</a:t>
            </a:r>
          </a:p>
          <a:p>
            <a:pPr algn="just"/>
            <a:r>
              <a:rPr lang="cs-CZ" sz="1800" dirty="0"/>
              <a:t> </a:t>
            </a:r>
          </a:p>
          <a:p>
            <a:pPr algn="just"/>
            <a:r>
              <a:rPr lang="cs-CZ" sz="1800" b="1" dirty="0"/>
              <a:t>Odesílání - expedice zboží. </a:t>
            </a:r>
            <a:r>
              <a:rPr lang="cs-CZ" sz="1800" dirty="0"/>
              <a:t>Skládá se ze zabalení zásilek a jejich naložení</a:t>
            </a:r>
          </a:p>
          <a:p>
            <a:pPr algn="just"/>
            <a:r>
              <a:rPr lang="cs-CZ" sz="1800" dirty="0"/>
              <a:t>do dopravního prostředku a z úpravy skladových záznamů. Zboží se obyčejně</a:t>
            </a:r>
          </a:p>
          <a:p>
            <a:pPr algn="just"/>
            <a:r>
              <a:rPr lang="cs-CZ" sz="1800" dirty="0"/>
              <a:t>umisťuje na palety a balí se do smrštitelné fólie.</a:t>
            </a:r>
            <a:endParaRPr lang="cs-CZ" dirty="0"/>
          </a:p>
        </p:txBody>
      </p:sp>
    </p:spTree>
    <p:extLst>
      <p:ext uri="{BB962C8B-B14F-4D97-AF65-F5344CB8AC3E}">
        <p14:creationId xmlns:p14="http://schemas.microsoft.com/office/powerpoint/2010/main" val="487363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b="1" dirty="0"/>
              <a:t>Součásti skladu</a:t>
            </a:r>
          </a:p>
        </p:txBody>
      </p:sp>
      <p:sp>
        <p:nvSpPr>
          <p:cNvPr id="2" name="Zástupný symbol pro datum 1"/>
          <p:cNvSpPr>
            <a:spLocks noGrp="1"/>
          </p:cNvSpPr>
          <p:nvPr>
            <p:ph type="dt" sz="half" idx="10"/>
          </p:nvPr>
        </p:nvSpPr>
        <p:spPr/>
        <p:txBody>
          <a:bodyPr/>
          <a:lstStyle/>
          <a:p>
            <a:fld id="{74CD4925-9E35-488B-8A2A-D0DFA0F3175E}" type="datetime1">
              <a:rPr lang="cs-CZ" smtClean="0"/>
              <a:t>22.10.2024</a:t>
            </a:fld>
            <a:endParaRPr lang="cs-CZ" dirty="0"/>
          </a:p>
        </p:txBody>
      </p:sp>
      <p:sp>
        <p:nvSpPr>
          <p:cNvPr id="21506" name="Text Box 2"/>
          <p:cNvSpPr txBox="1">
            <a:spLocks noChangeArrowheads="1"/>
          </p:cNvSpPr>
          <p:nvPr/>
        </p:nvSpPr>
        <p:spPr bwMode="auto">
          <a:xfrm>
            <a:off x="457200" y="1600200"/>
            <a:ext cx="8229600" cy="4525963"/>
          </a:xfrm>
          <a:prstGeom prst="rect">
            <a:avLst/>
          </a:prstGeom>
          <a:noFill/>
          <a:ln w="9525">
            <a:noFill/>
            <a:round/>
            <a:headEnd/>
            <a:tailEnd/>
          </a:ln>
          <a:effectLst/>
        </p:spPr>
        <p:txBody>
          <a:bodyPr lIns="90000" tIns="45000" rIns="90000" bIns="45000"/>
          <a:lstStyle/>
          <a:p>
            <a:pPr hangingPunct="1">
              <a:lnSpc>
                <a:spcPct val="100000"/>
              </a:lnSpc>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endParaRPr lang="cs-CZ" sz="3200" dirty="0">
              <a:solidFill>
                <a:srgbClr val="000000"/>
              </a:solidFill>
              <a:latin typeface="Calibri" charset="0"/>
            </a:endParaRPr>
          </a:p>
          <a:p>
            <a:pPr hangingPunct="1">
              <a:lnSpc>
                <a:spcPct val="100000"/>
              </a:lnSpc>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Calibri" charset="0"/>
              </a:rPr>
              <a:t>- stavební část (pozemky, komunikace, budovy, …)</a:t>
            </a:r>
          </a:p>
          <a:p>
            <a:pPr hangingPunct="1">
              <a:lnSpc>
                <a:spcPct val="100000"/>
              </a:lnSpc>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Calibri" charset="0"/>
              </a:rPr>
              <a:t>- zařízení (regály, vozíky, …).</a:t>
            </a:r>
          </a:p>
        </p:txBody>
      </p:sp>
      <p:pic>
        <p:nvPicPr>
          <p:cNvPr id="4" name="Obrázek 3" descr="images 14.jpg"/>
          <p:cNvPicPr>
            <a:picLocks noChangeAspect="1"/>
          </p:cNvPicPr>
          <p:nvPr/>
        </p:nvPicPr>
        <p:blipFill>
          <a:blip r:embed="rId5" cstate="print"/>
          <a:stretch>
            <a:fillRect/>
          </a:stretch>
        </p:blipFill>
        <p:spPr>
          <a:xfrm>
            <a:off x="2051720" y="4509120"/>
            <a:ext cx="2466975" cy="1847850"/>
          </a:xfrm>
          <a:prstGeom prst="rect">
            <a:avLst/>
          </a:prstGeom>
        </p:spPr>
      </p:pic>
      <p:pic>
        <p:nvPicPr>
          <p:cNvPr id="5" name="Obrázek 4" descr="images 12.jpg"/>
          <p:cNvPicPr>
            <a:picLocks noChangeAspect="1"/>
          </p:cNvPicPr>
          <p:nvPr/>
        </p:nvPicPr>
        <p:blipFill>
          <a:blip r:embed="rId6" cstate="print"/>
          <a:stretch>
            <a:fillRect/>
          </a:stretch>
        </p:blipFill>
        <p:spPr>
          <a:xfrm>
            <a:off x="5868144" y="5010150"/>
            <a:ext cx="2466975" cy="1847850"/>
          </a:xfrm>
          <a:prstGeom prst="rect">
            <a:avLst/>
          </a:prstGeom>
        </p:spPr>
      </p:pic>
      <p:pic>
        <p:nvPicPr>
          <p:cNvPr id="6" name="Obrázek 5" descr="images 13.jpg"/>
          <p:cNvPicPr>
            <a:picLocks noChangeAspect="1"/>
          </p:cNvPicPr>
          <p:nvPr/>
        </p:nvPicPr>
        <p:blipFill>
          <a:blip r:embed="rId7" cstate="print"/>
          <a:stretch>
            <a:fillRect/>
          </a:stretch>
        </p:blipFill>
        <p:spPr>
          <a:xfrm>
            <a:off x="6300192" y="2780928"/>
            <a:ext cx="2466975" cy="1847850"/>
          </a:xfrm>
          <a:prstGeom prst="rect">
            <a:avLst/>
          </a:prstGeom>
        </p:spPr>
      </p:pic>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457200" y="548680"/>
            <a:ext cx="8229600" cy="1143000"/>
          </a:xfrm>
          <a:ln/>
        </p:spPr>
        <p:txBody>
          <a:bodyPr lIns="0" tIns="0" rIns="0" bIns="0" anchor="ctr">
            <a:normAutofit fontScale="90000"/>
          </a:bodyP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b="1" dirty="0"/>
              <a:t>Kritéria pro srovnávání technické části skladování:</a:t>
            </a:r>
          </a:p>
        </p:txBody>
      </p:sp>
      <p:sp>
        <p:nvSpPr>
          <p:cNvPr id="2" name="Zástupný symbol pro datum 1"/>
          <p:cNvSpPr>
            <a:spLocks noGrp="1"/>
          </p:cNvSpPr>
          <p:nvPr>
            <p:ph type="dt" sz="half" idx="10"/>
          </p:nvPr>
        </p:nvSpPr>
        <p:spPr/>
        <p:txBody>
          <a:bodyPr/>
          <a:lstStyle/>
          <a:p>
            <a:fld id="{8B5E1B03-C24D-457E-8CDF-1718A0C02913}" type="datetime1">
              <a:rPr lang="cs-CZ" smtClean="0"/>
              <a:t>22.10.2024</a:t>
            </a:fld>
            <a:endParaRPr lang="cs-CZ"/>
          </a:p>
        </p:txBody>
      </p:sp>
      <p:sp>
        <p:nvSpPr>
          <p:cNvPr id="23554" name="Text Box 2"/>
          <p:cNvSpPr txBox="1">
            <a:spLocks noChangeArrowheads="1"/>
          </p:cNvSpPr>
          <p:nvPr/>
        </p:nvSpPr>
        <p:spPr bwMode="auto">
          <a:xfrm>
            <a:off x="971600" y="1556792"/>
            <a:ext cx="7200800" cy="4968552"/>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 pos="2895600" algn="l"/>
                <a:tab pos="3619500" algn="l"/>
                <a:tab pos="4343400" algn="l"/>
              </a:tabLst>
            </a:pPr>
            <a:endParaRPr lang="cs-CZ" sz="2800" dirty="0">
              <a:solidFill>
                <a:srgbClr val="000000"/>
              </a:solidFill>
              <a:latin typeface="+mj-lt"/>
            </a:endParaRPr>
          </a:p>
          <a:p>
            <a:pPr>
              <a:spcBef>
                <a:spcPts val="1200"/>
              </a:spcBef>
              <a:spcAft>
                <a:spcPts val="1000"/>
              </a:spcAft>
              <a:buFont typeface="Arial" pitchFamily="34" charset="0"/>
              <a:buChar char="•"/>
              <a:tabLst>
                <a:tab pos="723900" algn="l"/>
                <a:tab pos="1447800" algn="l"/>
                <a:tab pos="2171700" algn="l"/>
                <a:tab pos="2895600" algn="l"/>
                <a:tab pos="3619500" algn="l"/>
                <a:tab pos="4343400" algn="l"/>
              </a:tabLst>
            </a:pPr>
            <a:r>
              <a:rPr lang="cs-CZ" sz="2800" dirty="0">
                <a:solidFill>
                  <a:srgbClr val="000000"/>
                </a:solidFill>
                <a:latin typeface="+mj-lt"/>
              </a:rPr>
              <a:t>rozměry,</a:t>
            </a:r>
          </a:p>
          <a:p>
            <a:pPr>
              <a:spcBef>
                <a:spcPts val="1200"/>
              </a:spcBef>
              <a:spcAft>
                <a:spcPts val="1000"/>
              </a:spcAft>
              <a:buFont typeface="Arial" pitchFamily="34" charset="0"/>
              <a:buChar char="•"/>
              <a:tabLst>
                <a:tab pos="723900" algn="l"/>
                <a:tab pos="1447800" algn="l"/>
                <a:tab pos="2171700" algn="l"/>
                <a:tab pos="2895600" algn="l"/>
                <a:tab pos="3619500" algn="l"/>
                <a:tab pos="4343400" algn="l"/>
              </a:tabLst>
            </a:pPr>
            <a:r>
              <a:rPr lang="cs-CZ" sz="2800" dirty="0">
                <a:solidFill>
                  <a:srgbClr val="000000"/>
                </a:solidFill>
                <a:latin typeface="+mj-lt"/>
              </a:rPr>
              <a:t>kapacita,</a:t>
            </a:r>
          </a:p>
          <a:p>
            <a:pPr>
              <a:spcBef>
                <a:spcPts val="1200"/>
              </a:spcBef>
              <a:spcAft>
                <a:spcPts val="1000"/>
              </a:spcAft>
              <a:buFont typeface="Arial" pitchFamily="34" charset="0"/>
              <a:buChar char="•"/>
              <a:tabLst>
                <a:tab pos="723900" algn="l"/>
                <a:tab pos="1447800" algn="l"/>
                <a:tab pos="2171700" algn="l"/>
                <a:tab pos="2895600" algn="l"/>
                <a:tab pos="3619500" algn="l"/>
                <a:tab pos="4343400" algn="l"/>
              </a:tabLst>
            </a:pPr>
            <a:r>
              <a:rPr lang="cs-CZ" sz="2800" dirty="0">
                <a:solidFill>
                  <a:srgbClr val="000000"/>
                </a:solidFill>
                <a:latin typeface="+mj-lt"/>
              </a:rPr>
              <a:t>výšky,</a:t>
            </a:r>
          </a:p>
          <a:p>
            <a:pPr>
              <a:spcBef>
                <a:spcPts val="1200"/>
              </a:spcBef>
              <a:spcAft>
                <a:spcPts val="1000"/>
              </a:spcAft>
              <a:buFont typeface="Arial" pitchFamily="34" charset="0"/>
              <a:buChar char="•"/>
              <a:tabLst>
                <a:tab pos="723900" algn="l"/>
                <a:tab pos="1447800" algn="l"/>
                <a:tab pos="2171700" algn="l"/>
                <a:tab pos="2895600" algn="l"/>
                <a:tab pos="3619500" algn="l"/>
                <a:tab pos="4343400" algn="l"/>
              </a:tabLst>
            </a:pPr>
            <a:r>
              <a:rPr lang="cs-CZ" sz="2800" dirty="0">
                <a:solidFill>
                  <a:srgbClr val="000000"/>
                </a:solidFill>
                <a:latin typeface="+mj-lt"/>
              </a:rPr>
              <a:t>výkon,</a:t>
            </a:r>
          </a:p>
          <a:p>
            <a:pPr>
              <a:spcBef>
                <a:spcPts val="1200"/>
              </a:spcBef>
              <a:spcAft>
                <a:spcPts val="1000"/>
              </a:spcAft>
              <a:buFont typeface="Arial" pitchFamily="34" charset="0"/>
              <a:buChar char="•"/>
              <a:tabLst>
                <a:tab pos="723900" algn="l"/>
                <a:tab pos="1447800" algn="l"/>
                <a:tab pos="2171700" algn="l"/>
                <a:tab pos="2895600" algn="l"/>
                <a:tab pos="3619500" algn="l"/>
                <a:tab pos="4343400" algn="l"/>
              </a:tabLst>
            </a:pPr>
            <a:r>
              <a:rPr lang="cs-CZ" sz="2800" dirty="0">
                <a:solidFill>
                  <a:srgbClr val="000000"/>
                </a:solidFill>
                <a:latin typeface="+mj-lt"/>
              </a:rPr>
              <a:t>počet pracovníků,</a:t>
            </a:r>
          </a:p>
          <a:p>
            <a:pPr>
              <a:spcBef>
                <a:spcPts val="1200"/>
              </a:spcBef>
              <a:spcAft>
                <a:spcPts val="1000"/>
              </a:spcAft>
              <a:buFont typeface="Arial" pitchFamily="34" charset="0"/>
              <a:buChar char="•"/>
              <a:tabLst>
                <a:tab pos="723900" algn="l"/>
                <a:tab pos="1447800" algn="l"/>
                <a:tab pos="2171700" algn="l"/>
                <a:tab pos="2895600" algn="l"/>
                <a:tab pos="3619500" algn="l"/>
                <a:tab pos="4343400" algn="l"/>
              </a:tabLst>
            </a:pPr>
            <a:r>
              <a:rPr lang="cs-CZ" sz="2800" dirty="0">
                <a:solidFill>
                  <a:srgbClr val="000000"/>
                </a:solidFill>
                <a:latin typeface="+mj-lt"/>
              </a:rPr>
              <a:t>komunikační spojení (vlečka, …)</a:t>
            </a:r>
          </a:p>
          <a:p>
            <a:pPr>
              <a:spcBef>
                <a:spcPts val="1200"/>
              </a:spcBef>
              <a:spcAft>
                <a:spcPts val="1000"/>
              </a:spcAft>
              <a:tabLst>
                <a:tab pos="723900" algn="l"/>
                <a:tab pos="1447800" algn="l"/>
                <a:tab pos="2171700" algn="l"/>
                <a:tab pos="2895600" algn="l"/>
                <a:tab pos="3619500" algn="l"/>
                <a:tab pos="4343400" algn="l"/>
              </a:tabLst>
            </a:pPr>
            <a:endParaRPr lang="cs-CZ" sz="2800" dirty="0">
              <a:solidFill>
                <a:srgbClr val="000000"/>
              </a:solidFill>
              <a:latin typeface="+mj-lt"/>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611560" y="692696"/>
            <a:ext cx="8229600" cy="446087"/>
          </a:xfrm>
          <a:ln/>
        </p:spPr>
        <p:txBody>
          <a:bodyPr>
            <a:noAutofit/>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b="1" dirty="0"/>
              <a:t>Technické faktory</a:t>
            </a:r>
          </a:p>
        </p:txBody>
      </p:sp>
      <p:sp>
        <p:nvSpPr>
          <p:cNvPr id="2" name="Zástupný symbol pro datum 1"/>
          <p:cNvSpPr>
            <a:spLocks noGrp="1"/>
          </p:cNvSpPr>
          <p:nvPr>
            <p:ph type="dt" sz="half" idx="10"/>
          </p:nvPr>
        </p:nvSpPr>
        <p:spPr/>
        <p:txBody>
          <a:bodyPr/>
          <a:lstStyle/>
          <a:p>
            <a:fld id="{2A97B840-E50F-4843-842C-520FAA785CEA}" type="datetime1">
              <a:rPr lang="cs-CZ" smtClean="0"/>
              <a:t>22.10.2024</a:t>
            </a:fld>
            <a:endParaRPr lang="cs-CZ"/>
          </a:p>
        </p:txBody>
      </p:sp>
      <p:sp>
        <p:nvSpPr>
          <p:cNvPr id="19458" name="Text Box 2"/>
          <p:cNvSpPr txBox="1">
            <a:spLocks noChangeArrowheads="1"/>
          </p:cNvSpPr>
          <p:nvPr/>
        </p:nvSpPr>
        <p:spPr bwMode="auto">
          <a:xfrm>
            <a:off x="323528" y="1596523"/>
            <a:ext cx="8229600" cy="4525963"/>
          </a:xfrm>
          <a:prstGeom prst="rect">
            <a:avLst/>
          </a:prstGeom>
          <a:noFill/>
          <a:ln w="9525">
            <a:noFill/>
            <a:round/>
            <a:headEnd/>
            <a:tailEnd/>
          </a:ln>
          <a:effectLst/>
        </p:spPr>
        <p:txBody>
          <a:bodyPr lIns="90000" tIns="45000" rIns="90000" bIns="45000"/>
          <a:lstStyle/>
          <a:p>
            <a:pPr marL="457200" indent="-457200" hangingPunct="1">
              <a:lnSpc>
                <a:spcPct val="100000"/>
              </a:lnSpc>
              <a:spcAft>
                <a:spcPts val="1425"/>
              </a:spcAft>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2000" dirty="0">
                <a:solidFill>
                  <a:srgbClr val="000000"/>
                </a:solidFill>
                <a:latin typeface="Calibri" charset="0"/>
              </a:rPr>
              <a:t>druhy a množství skladovaných materiálů,</a:t>
            </a:r>
          </a:p>
          <a:p>
            <a:pPr marL="457200" indent="-457200" hangingPunct="1">
              <a:lnSpc>
                <a:spcPct val="100000"/>
              </a:lnSpc>
              <a:spcAft>
                <a:spcPts val="1425"/>
              </a:spcAft>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2000" dirty="0">
                <a:solidFill>
                  <a:srgbClr val="000000"/>
                </a:solidFill>
                <a:latin typeface="Calibri" charset="0"/>
              </a:rPr>
              <a:t>manipulační jednotky,</a:t>
            </a:r>
          </a:p>
          <a:p>
            <a:pPr marL="457200" indent="-457200" hangingPunct="1">
              <a:lnSpc>
                <a:spcPct val="100000"/>
              </a:lnSpc>
              <a:spcAft>
                <a:spcPts val="1425"/>
              </a:spcAft>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2000" dirty="0">
                <a:solidFill>
                  <a:srgbClr val="000000"/>
                </a:solidFill>
                <a:latin typeface="Calibri" charset="0"/>
              </a:rPr>
              <a:t>kapacita skladu,</a:t>
            </a:r>
          </a:p>
          <a:p>
            <a:pPr marL="457200" indent="-457200" hangingPunct="1">
              <a:lnSpc>
                <a:spcPct val="100000"/>
              </a:lnSpc>
              <a:spcAft>
                <a:spcPts val="1425"/>
              </a:spcAft>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2000" dirty="0">
                <a:solidFill>
                  <a:srgbClr val="000000"/>
                </a:solidFill>
                <a:latin typeface="Calibri" charset="0"/>
              </a:rPr>
              <a:t>průtok, obrat, skladovací doby.</a:t>
            </a:r>
          </a:p>
          <a:p>
            <a:pPr algn="ctr">
              <a:spcBef>
                <a:spcPts val="1200"/>
              </a:spcBef>
              <a:spcAft>
                <a:spcPts val="1000"/>
              </a:spcAft>
              <a:tabLst>
                <a:tab pos="723900" algn="l"/>
                <a:tab pos="1447800" algn="l"/>
                <a:tab pos="2171700" algn="l"/>
              </a:tabLst>
            </a:pPr>
            <a:r>
              <a:rPr lang="cs-CZ" sz="2600" b="1" dirty="0">
                <a:solidFill>
                  <a:srgbClr val="000000"/>
                </a:solidFill>
                <a:latin typeface="Calibri" charset="0"/>
              </a:rPr>
              <a:t>Srovnávací ukazatele:</a:t>
            </a:r>
          </a:p>
          <a:p>
            <a:pPr marL="0" lvl="1" indent="0">
              <a:lnSpc>
                <a:spcPct val="100000"/>
              </a:lnSpc>
              <a:spcBef>
                <a:spcPts val="0"/>
              </a:spcBef>
              <a:spcAft>
                <a:spcPts val="0"/>
              </a:spcAft>
              <a:buFont typeface="+mj-lt"/>
              <a:buAutoNum type="arabicPeriod"/>
              <a:tabLst>
                <a:tab pos="723900" algn="l"/>
                <a:tab pos="1447800" algn="l"/>
                <a:tab pos="2171700" algn="l"/>
              </a:tabLst>
            </a:pPr>
            <a:r>
              <a:rPr lang="cs-CZ" dirty="0">
                <a:solidFill>
                  <a:srgbClr val="000000"/>
                </a:solidFill>
                <a:latin typeface="Calibri" charset="0"/>
              </a:rPr>
              <a:t>využití ploch,</a:t>
            </a:r>
          </a:p>
          <a:p>
            <a:pPr marL="0" lvl="1" indent="0">
              <a:lnSpc>
                <a:spcPct val="100000"/>
              </a:lnSpc>
              <a:spcBef>
                <a:spcPts val="0"/>
              </a:spcBef>
              <a:spcAft>
                <a:spcPts val="0"/>
              </a:spcAft>
              <a:buFont typeface="+mj-lt"/>
              <a:buAutoNum type="arabicPeriod"/>
              <a:tabLst>
                <a:tab pos="723900" algn="l"/>
                <a:tab pos="1447800" algn="l"/>
                <a:tab pos="2171700" algn="l"/>
              </a:tabLst>
            </a:pPr>
            <a:r>
              <a:rPr lang="cs-CZ" dirty="0">
                <a:solidFill>
                  <a:srgbClr val="000000"/>
                </a:solidFill>
                <a:latin typeface="Calibri" charset="0"/>
              </a:rPr>
              <a:t>využití objemu,</a:t>
            </a:r>
          </a:p>
          <a:p>
            <a:pPr marL="0" lvl="1" indent="0">
              <a:lnSpc>
                <a:spcPct val="100000"/>
              </a:lnSpc>
              <a:spcBef>
                <a:spcPts val="0"/>
              </a:spcBef>
              <a:spcAft>
                <a:spcPts val="0"/>
              </a:spcAft>
              <a:buFont typeface="+mj-lt"/>
              <a:buAutoNum type="arabicPeriod"/>
              <a:tabLst>
                <a:tab pos="723900" algn="l"/>
                <a:tab pos="1447800" algn="l"/>
                <a:tab pos="2171700" algn="l"/>
              </a:tabLst>
            </a:pPr>
            <a:r>
              <a:rPr lang="cs-CZ" dirty="0">
                <a:solidFill>
                  <a:srgbClr val="000000"/>
                </a:solidFill>
                <a:latin typeface="Calibri" charset="0"/>
              </a:rPr>
              <a:t>stupeň mechanizace,</a:t>
            </a:r>
          </a:p>
          <a:p>
            <a:pPr marL="0" lvl="1" indent="0">
              <a:lnSpc>
                <a:spcPct val="100000"/>
              </a:lnSpc>
              <a:spcBef>
                <a:spcPts val="0"/>
              </a:spcBef>
              <a:spcAft>
                <a:spcPts val="0"/>
              </a:spcAft>
              <a:buFont typeface="+mj-lt"/>
              <a:buAutoNum type="arabicPeriod"/>
              <a:tabLst>
                <a:tab pos="723900" algn="l"/>
                <a:tab pos="1447800" algn="l"/>
                <a:tab pos="2171700" algn="l"/>
              </a:tabLst>
            </a:pPr>
            <a:r>
              <a:rPr lang="cs-CZ" dirty="0">
                <a:solidFill>
                  <a:srgbClr val="000000"/>
                </a:solidFill>
                <a:latin typeface="Calibri" charset="0"/>
              </a:rPr>
              <a:t>stupeň automatizace</a:t>
            </a:r>
            <a:r>
              <a:rPr lang="cs-CZ" sz="2600" dirty="0">
                <a:solidFill>
                  <a:srgbClr val="000000"/>
                </a:solidFill>
                <a:latin typeface="Calibri" charset="0"/>
              </a:rPr>
              <a:t>.</a:t>
            </a:r>
          </a:p>
          <a:p>
            <a:pPr>
              <a:spcBef>
                <a:spcPts val="1200"/>
              </a:spcBef>
              <a:spcAft>
                <a:spcPts val="1000"/>
              </a:spcAft>
              <a:tabLst>
                <a:tab pos="723900" algn="l"/>
                <a:tab pos="1447800" algn="l"/>
                <a:tab pos="2171700" algn="l"/>
              </a:tabLst>
            </a:pPr>
            <a:endParaRPr lang="cs-CZ" sz="2600" dirty="0">
              <a:solidFill>
                <a:srgbClr val="000000"/>
              </a:solidFill>
              <a:latin typeface="Calibri" charset="0"/>
            </a:endParaRPr>
          </a:p>
          <a:p>
            <a:endParaRPr lang="cs-CZ" sz="2800" dirty="0"/>
          </a:p>
          <a:p>
            <a:endParaRPr lang="cs-CZ" sz="2800" dirty="0"/>
          </a:p>
          <a:p>
            <a:pPr marL="457200" indent="-457200" hangingPunct="1">
              <a:lnSpc>
                <a:spcPct val="100000"/>
              </a:lnSpc>
              <a:spcAft>
                <a:spcPts val="1425"/>
              </a:spcAft>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cs-CZ" sz="2600" dirty="0">
              <a:solidFill>
                <a:srgbClr val="000000"/>
              </a:solidFill>
              <a:latin typeface="Calibri" charset="0"/>
            </a:endParaRPr>
          </a:p>
        </p:txBody>
      </p:sp>
    </p:spTree>
    <p:extLst>
      <p:ext uri="{BB962C8B-B14F-4D97-AF65-F5344CB8AC3E}">
        <p14:creationId xmlns:p14="http://schemas.microsoft.com/office/powerpoint/2010/main" val="3845437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ln/>
        </p:spPr>
        <p:txBody>
          <a:bodyPr lIns="0" tIns="0" rIns="0" bIns="0" anchor="ct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400" b="1" dirty="0" err="1"/>
              <a:t>Ekonomické</a:t>
            </a:r>
            <a:r>
              <a:rPr lang="en-US" sz="4400" b="1" dirty="0"/>
              <a:t> </a:t>
            </a:r>
            <a:r>
              <a:rPr lang="en-US" sz="4400" b="1" dirty="0" err="1"/>
              <a:t>faktory</a:t>
            </a:r>
            <a:endParaRPr lang="en-US" sz="4400" b="1" dirty="0"/>
          </a:p>
        </p:txBody>
      </p:sp>
      <p:sp>
        <p:nvSpPr>
          <p:cNvPr id="2" name="Zástupný symbol pro datum 1"/>
          <p:cNvSpPr>
            <a:spLocks noGrp="1"/>
          </p:cNvSpPr>
          <p:nvPr>
            <p:ph type="dt" sz="half" idx="10"/>
          </p:nvPr>
        </p:nvSpPr>
        <p:spPr/>
        <p:txBody>
          <a:bodyPr/>
          <a:lstStyle/>
          <a:p>
            <a:fld id="{6020A409-149A-4C1C-A22F-D097192A437E}" type="datetime1">
              <a:rPr lang="cs-CZ" smtClean="0"/>
              <a:t>22.10.2024</a:t>
            </a:fld>
            <a:endParaRPr lang="cs-CZ"/>
          </a:p>
        </p:txBody>
      </p:sp>
      <p:sp>
        <p:nvSpPr>
          <p:cNvPr id="28674" name="Text Box 2"/>
          <p:cNvSpPr txBox="1">
            <a:spLocks noChangeArrowheads="1"/>
          </p:cNvSpPr>
          <p:nvPr/>
        </p:nvSpPr>
        <p:spPr bwMode="auto">
          <a:xfrm>
            <a:off x="971600" y="1484784"/>
            <a:ext cx="7704856" cy="4968551"/>
          </a:xfrm>
          <a:prstGeom prst="rect">
            <a:avLst/>
          </a:prstGeom>
          <a:noFill/>
          <a:ln w="9525">
            <a:noFill/>
            <a:round/>
            <a:headEnd/>
            <a:tailEnd/>
          </a:ln>
          <a:effectLst/>
        </p:spPr>
        <p:txBody>
          <a:bodyPr lIns="90000" tIns="53820" rIns="90000" bIns="45000"/>
          <a:lstStyle/>
          <a:p>
            <a:pPr>
              <a:spcBef>
                <a:spcPts val="1200"/>
              </a:spcBef>
              <a:spcAft>
                <a:spcPts val="1000"/>
              </a:spcAft>
              <a:buFont typeface="Arial" pitchFamily="34" charset="0"/>
              <a:buChar char="•"/>
              <a:tabLst>
                <a:tab pos="723900" algn="l"/>
                <a:tab pos="1447800" algn="l"/>
                <a:tab pos="2171700" algn="l"/>
                <a:tab pos="2895600" algn="l"/>
              </a:tabLst>
            </a:pPr>
            <a:r>
              <a:rPr lang="cs-CZ" sz="2800" dirty="0">
                <a:solidFill>
                  <a:srgbClr val="000000"/>
                </a:solidFill>
                <a:latin typeface="+mj-lt"/>
              </a:rPr>
              <a:t>investiční náklady,</a:t>
            </a:r>
          </a:p>
          <a:p>
            <a:pPr>
              <a:spcBef>
                <a:spcPts val="1200"/>
              </a:spcBef>
              <a:spcAft>
                <a:spcPts val="1000"/>
              </a:spcAft>
              <a:buFont typeface="Arial" pitchFamily="34" charset="0"/>
              <a:buChar char="•"/>
              <a:tabLst>
                <a:tab pos="723900" algn="l"/>
                <a:tab pos="1447800" algn="l"/>
                <a:tab pos="2171700" algn="l"/>
                <a:tab pos="2895600" algn="l"/>
              </a:tabLst>
            </a:pPr>
            <a:r>
              <a:rPr lang="cs-CZ" sz="2800" dirty="0">
                <a:solidFill>
                  <a:srgbClr val="000000"/>
                </a:solidFill>
                <a:latin typeface="+mj-lt"/>
              </a:rPr>
              <a:t>provozní náklady.</a:t>
            </a:r>
          </a:p>
          <a:p>
            <a:pPr>
              <a:spcBef>
                <a:spcPts val="1200"/>
              </a:spcBef>
              <a:spcAft>
                <a:spcPts val="1000"/>
              </a:spcAft>
              <a:buFont typeface="Arial" pitchFamily="34" charset="0"/>
              <a:buChar char="•"/>
              <a:tabLst>
                <a:tab pos="723900" algn="l"/>
                <a:tab pos="1447800" algn="l"/>
                <a:tab pos="2171700" algn="l"/>
                <a:tab pos="2895600" algn="l"/>
              </a:tabLst>
            </a:pPr>
            <a:endParaRPr lang="cs-CZ" sz="2800" dirty="0">
              <a:solidFill>
                <a:srgbClr val="000000"/>
              </a:solidFill>
              <a:latin typeface="+mj-lt"/>
            </a:endParaRPr>
          </a:p>
          <a:p>
            <a:pPr algn="ctr">
              <a:spcBef>
                <a:spcPts val="1200"/>
              </a:spcBef>
              <a:spcAft>
                <a:spcPts val="1000"/>
              </a:spcAft>
              <a:tabLst>
                <a:tab pos="723900" algn="l"/>
                <a:tab pos="1447800" algn="l"/>
                <a:tab pos="2171700" algn="l"/>
                <a:tab pos="2895600" algn="l"/>
              </a:tabLst>
            </a:pPr>
            <a:r>
              <a:rPr lang="cs-CZ" sz="2800" b="1" dirty="0">
                <a:solidFill>
                  <a:srgbClr val="000000"/>
                </a:solidFill>
                <a:latin typeface="+mj-lt"/>
              </a:rPr>
              <a:t>Srovnávací ukazatele:</a:t>
            </a:r>
          </a:p>
          <a:p>
            <a:pPr marL="514350" indent="-514350">
              <a:spcBef>
                <a:spcPts val="1200"/>
              </a:spcBef>
              <a:spcAft>
                <a:spcPts val="1000"/>
              </a:spcAft>
              <a:buFont typeface="+mj-lt"/>
              <a:buAutoNum type="arabicPeriod"/>
              <a:tabLst>
                <a:tab pos="723900" algn="l"/>
                <a:tab pos="1447800" algn="l"/>
                <a:tab pos="2171700" algn="l"/>
                <a:tab pos="2895600" algn="l"/>
                <a:tab pos="3619500" algn="l"/>
                <a:tab pos="4343400" algn="l"/>
                <a:tab pos="5067300" algn="l"/>
              </a:tabLst>
            </a:pPr>
            <a:r>
              <a:rPr lang="cs-CZ" sz="2000" dirty="0"/>
              <a:t>investiční náklady vztažené na skladovou plochu a na jednotku skladovaného materiálu,</a:t>
            </a:r>
          </a:p>
          <a:p>
            <a:pPr marL="514350" indent="-514350">
              <a:spcBef>
                <a:spcPts val="1200"/>
              </a:spcBef>
              <a:spcAft>
                <a:spcPts val="1000"/>
              </a:spcAft>
              <a:buFont typeface="+mj-lt"/>
              <a:buAutoNum type="arabicPeriod"/>
              <a:tabLst>
                <a:tab pos="723900" algn="l"/>
                <a:tab pos="1447800" algn="l"/>
                <a:tab pos="2171700" algn="l"/>
                <a:tab pos="2895600" algn="l"/>
                <a:tab pos="3619500" algn="l"/>
                <a:tab pos="4343400" algn="l"/>
                <a:tab pos="5067300" algn="l"/>
              </a:tabLst>
            </a:pPr>
            <a:r>
              <a:rPr lang="cs-CZ" sz="2000" dirty="0"/>
              <a:t>náklady na skladování jednotky materiálu za jednotku času.</a:t>
            </a:r>
          </a:p>
          <a:p>
            <a:pPr>
              <a:spcBef>
                <a:spcPts val="1200"/>
              </a:spcBef>
              <a:spcAft>
                <a:spcPts val="1000"/>
              </a:spcAft>
              <a:buFont typeface="Arial" pitchFamily="34" charset="0"/>
              <a:buChar char="•"/>
              <a:tabLst>
                <a:tab pos="723900" algn="l"/>
                <a:tab pos="1447800" algn="l"/>
                <a:tab pos="2171700" algn="l"/>
                <a:tab pos="2895600" algn="l"/>
              </a:tabLst>
            </a:pPr>
            <a:endParaRPr lang="cs-CZ" sz="2800" dirty="0">
              <a:solidFill>
                <a:srgbClr val="000000"/>
              </a:solidFill>
              <a:latin typeface="+mj-lt"/>
            </a:endParaRPr>
          </a:p>
          <a:p>
            <a:pPr>
              <a:spcBef>
                <a:spcPts val="1200"/>
              </a:spcBef>
              <a:spcAft>
                <a:spcPts val="1000"/>
              </a:spcAft>
              <a:tabLst>
                <a:tab pos="723900" algn="l"/>
                <a:tab pos="1447800" algn="l"/>
                <a:tab pos="2171700" algn="l"/>
                <a:tab pos="28956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ln/>
        </p:spPr>
        <p:txBody>
          <a:bodyPr lIns="0" tIns="0" rIns="0" bIns="0" anchor="ctr">
            <a:normAutofit/>
          </a:bodyP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b="1" dirty="0"/>
              <a:t>Rozhodování v oblasti skladování</a:t>
            </a:r>
          </a:p>
        </p:txBody>
      </p:sp>
      <p:sp>
        <p:nvSpPr>
          <p:cNvPr id="30722" name="Rectangle 2"/>
          <p:cNvSpPr>
            <a:spLocks noGrp="1" noChangeArrowheads="1"/>
          </p:cNvSpPr>
          <p:nvPr>
            <p:ph idx="1"/>
          </p:nvPr>
        </p:nvSpPr>
        <p:spPr>
          <a:xfrm>
            <a:off x="457200" y="1600200"/>
            <a:ext cx="8229600" cy="4525963"/>
          </a:xfrm>
        </p:spPr>
        <p:txBody>
          <a:bodyPr/>
          <a:lstStyle/>
          <a:p>
            <a:pPr>
              <a:spcBef>
                <a:spcPts val="1200"/>
              </a:spcBef>
              <a:spcAft>
                <a:spcPts val="1000"/>
              </a:spcAft>
              <a:tabLst>
                <a:tab pos="723900" algn="l"/>
                <a:tab pos="1447800" algn="l"/>
                <a:tab pos="2171700" algn="l"/>
                <a:tab pos="2895600" algn="l"/>
                <a:tab pos="3619500" algn="l"/>
                <a:tab pos="4343400" algn="l"/>
                <a:tab pos="5067300" algn="l"/>
                <a:tab pos="5791200" algn="l"/>
              </a:tabLst>
            </a:pPr>
            <a:r>
              <a:rPr lang="cs-CZ" b="1" dirty="0"/>
              <a:t>Strategická rozhodnutí</a:t>
            </a:r>
            <a:r>
              <a:rPr lang="cs-CZ" dirty="0"/>
              <a:t> :</a:t>
            </a:r>
          </a:p>
          <a:p>
            <a:pPr marL="0" indent="0">
              <a:spcBef>
                <a:spcPts val="1200"/>
              </a:spcBef>
              <a:spcAft>
                <a:spcPts val="1000"/>
              </a:spcAft>
              <a:buNone/>
              <a:tabLst>
                <a:tab pos="723900" algn="l"/>
                <a:tab pos="1447800" algn="l"/>
                <a:tab pos="2171700" algn="l"/>
                <a:tab pos="2895600" algn="l"/>
                <a:tab pos="3619500" algn="l"/>
                <a:tab pos="4343400" algn="l"/>
                <a:tab pos="5067300" algn="l"/>
                <a:tab pos="5791200" algn="l"/>
              </a:tabLst>
            </a:pPr>
            <a:r>
              <a:rPr lang="cs-CZ" dirty="0"/>
              <a:t>- využít vlastní kapacity, pronajmout kapacity, využít kapacity veřejných skladů nebo kombinaci,</a:t>
            </a:r>
          </a:p>
          <a:p>
            <a:pPr marL="0" indent="0">
              <a:spcBef>
                <a:spcPts val="1200"/>
              </a:spcBef>
              <a:spcAft>
                <a:spcPts val="1000"/>
              </a:spcAft>
              <a:buNone/>
              <a:tabLst>
                <a:tab pos="723900" algn="l"/>
                <a:tab pos="1447800" algn="l"/>
                <a:tab pos="2171700" algn="l"/>
                <a:tab pos="2895600" algn="l"/>
                <a:tab pos="3619500" algn="l"/>
                <a:tab pos="4343400" algn="l"/>
                <a:tab pos="5067300" algn="l"/>
                <a:tab pos="5791200" algn="l"/>
              </a:tabLst>
            </a:pPr>
            <a:r>
              <a:rPr lang="cs-CZ" dirty="0"/>
              <a:t>- uzavřít smlouvu s nezávislým poskytovatelem logistických služeb,</a:t>
            </a:r>
          </a:p>
          <a:p>
            <a:pPr marL="0" indent="0">
              <a:spcBef>
                <a:spcPts val="1200"/>
              </a:spcBef>
              <a:spcAft>
                <a:spcPts val="1000"/>
              </a:spcAft>
              <a:buNone/>
              <a:tabLst>
                <a:tab pos="723900" algn="l"/>
                <a:tab pos="1447800" algn="l"/>
                <a:tab pos="2171700" algn="l"/>
                <a:tab pos="2895600" algn="l"/>
                <a:tab pos="3619500" algn="l"/>
                <a:tab pos="4343400" algn="l"/>
                <a:tab pos="5067300" algn="l"/>
                <a:tab pos="5791200" algn="l"/>
              </a:tabLst>
            </a:pPr>
            <a:r>
              <a:rPr lang="cs-CZ" dirty="0"/>
              <a:t>- investovat do zařízení, přijmout pracovníky.</a:t>
            </a:r>
          </a:p>
        </p:txBody>
      </p:sp>
      <p:sp>
        <p:nvSpPr>
          <p:cNvPr id="2" name="Zástupný symbol pro datum 1"/>
          <p:cNvSpPr>
            <a:spLocks noGrp="1"/>
          </p:cNvSpPr>
          <p:nvPr>
            <p:ph type="dt" sz="half" idx="10"/>
          </p:nvPr>
        </p:nvSpPr>
        <p:spPr/>
        <p:txBody>
          <a:bodyPr/>
          <a:lstStyle/>
          <a:p>
            <a:fld id="{D0E94AE6-C755-49BC-A126-241B64A66300}"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b="1" dirty="0"/>
              <a:t>Rozhodování v oblasti skladování</a:t>
            </a:r>
            <a:endParaRPr lang="cs-CZ" b="1" dirty="0"/>
          </a:p>
        </p:txBody>
      </p:sp>
      <p:sp>
        <p:nvSpPr>
          <p:cNvPr id="3" name="Zástupný symbol pro obsah 2"/>
          <p:cNvSpPr>
            <a:spLocks noGrp="1"/>
          </p:cNvSpPr>
          <p:nvPr>
            <p:ph idx="1"/>
          </p:nvPr>
        </p:nvSpPr>
        <p:spPr/>
        <p:txBody>
          <a:bodyPr/>
          <a:lstStyle/>
          <a:p>
            <a:r>
              <a:rPr lang="cs-CZ" b="1" dirty="0"/>
              <a:t>Operativní rozhodnutí</a:t>
            </a:r>
            <a:r>
              <a:rPr lang="cs-CZ" dirty="0"/>
              <a:t> jsou na krátké časové úseky a týkají se koordinace a výkonu logistického systému.</a:t>
            </a:r>
          </a:p>
          <a:p>
            <a:endParaRPr lang="cs-CZ" dirty="0"/>
          </a:p>
        </p:txBody>
      </p:sp>
      <p:sp>
        <p:nvSpPr>
          <p:cNvPr id="5" name="Zástupný symbol pro datum 4"/>
          <p:cNvSpPr>
            <a:spLocks noGrp="1"/>
          </p:cNvSpPr>
          <p:nvPr>
            <p:ph type="dt" sz="half" idx="10"/>
          </p:nvPr>
        </p:nvSpPr>
        <p:spPr/>
        <p:txBody>
          <a:bodyPr/>
          <a:lstStyle/>
          <a:p>
            <a:fld id="{4767DDE1-6185-4148-86B2-718D133E4F27}"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ln/>
        </p:spPr>
        <p:txBody>
          <a:bodyPr lIns="0" tIns="0" rIns="0" bIns="0" anchor="ct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b="1" dirty="0"/>
              <a:t>Oblasti použití skladů:</a:t>
            </a:r>
          </a:p>
        </p:txBody>
      </p:sp>
      <p:sp>
        <p:nvSpPr>
          <p:cNvPr id="2" name="Zástupný symbol pro datum 1"/>
          <p:cNvSpPr>
            <a:spLocks noGrp="1"/>
          </p:cNvSpPr>
          <p:nvPr>
            <p:ph type="dt" sz="half" idx="10"/>
          </p:nvPr>
        </p:nvSpPr>
        <p:spPr/>
        <p:txBody>
          <a:bodyPr/>
          <a:lstStyle/>
          <a:p>
            <a:fld id="{C759A655-8A91-4BE6-A647-7801A0173B1A}" type="datetime1">
              <a:rPr lang="cs-CZ" smtClean="0"/>
              <a:t>22.10.2024</a:t>
            </a:fld>
            <a:endParaRPr lang="cs-CZ"/>
          </a:p>
        </p:txBody>
      </p:sp>
      <p:sp>
        <p:nvSpPr>
          <p:cNvPr id="31746" name="Text Box 2"/>
          <p:cNvSpPr txBox="1">
            <a:spLocks noChangeArrowheads="1"/>
          </p:cNvSpPr>
          <p:nvPr/>
        </p:nvSpPr>
        <p:spPr bwMode="auto">
          <a:xfrm>
            <a:off x="395536" y="1484784"/>
            <a:ext cx="8748464" cy="4968552"/>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 pos="2895600" algn="l"/>
                <a:tab pos="3619500" algn="l"/>
                <a:tab pos="4343400" algn="l"/>
              </a:tabLst>
            </a:pPr>
            <a:r>
              <a:rPr lang="cs-CZ" sz="2800" b="1" i="1" dirty="0">
                <a:solidFill>
                  <a:srgbClr val="C00000"/>
                </a:solidFill>
                <a:latin typeface="+mj-lt"/>
              </a:rPr>
              <a:t>podpora výroby </a:t>
            </a:r>
            <a:r>
              <a:rPr lang="cs-CZ" sz="2800" dirty="0">
                <a:solidFill>
                  <a:srgbClr val="000000"/>
                </a:solidFill>
                <a:latin typeface="+mj-lt"/>
              </a:rPr>
              <a:t>– příjem zboží od všech dodavatelů do skladu, odkud se podle potřeby přesune do výroby,</a:t>
            </a:r>
          </a:p>
          <a:p>
            <a:pPr>
              <a:spcBef>
                <a:spcPts val="1200"/>
              </a:spcBef>
              <a:spcAft>
                <a:spcPts val="1000"/>
              </a:spcAft>
              <a:tabLst>
                <a:tab pos="723900" algn="l"/>
                <a:tab pos="1447800" algn="l"/>
                <a:tab pos="2171700" algn="l"/>
                <a:tab pos="2895600" algn="l"/>
                <a:tab pos="3619500" algn="l"/>
                <a:tab pos="4343400" algn="l"/>
              </a:tabLst>
            </a:pPr>
            <a:r>
              <a:rPr lang="cs-CZ" sz="2800" b="1" i="1" dirty="0">
                <a:solidFill>
                  <a:srgbClr val="C00000"/>
                </a:solidFill>
                <a:latin typeface="+mj-lt"/>
              </a:rPr>
              <a:t>kombinace, směšování výrobků </a:t>
            </a:r>
            <a:r>
              <a:rPr lang="cs-CZ" sz="2800" dirty="0">
                <a:solidFill>
                  <a:srgbClr val="000000"/>
                </a:solidFill>
                <a:latin typeface="+mj-lt"/>
              </a:rPr>
              <a:t>– jednotlivé výrobní závody dodávají do centrálního skladu, kde se pak výrobky kombinují podle zákaznických objednávek a expedují,</a:t>
            </a:r>
          </a:p>
          <a:p>
            <a:pPr>
              <a:spcBef>
                <a:spcPts val="1200"/>
              </a:spcBef>
              <a:spcAft>
                <a:spcPts val="1000"/>
              </a:spcAft>
              <a:tabLst>
                <a:tab pos="723900" algn="l"/>
                <a:tab pos="1447800" algn="l"/>
                <a:tab pos="2171700" algn="l"/>
                <a:tab pos="2895600" algn="l"/>
                <a:tab pos="3619500" algn="l"/>
                <a:tab pos="4343400" algn="l"/>
              </a:tabLst>
            </a:pPr>
            <a:r>
              <a:rPr lang="cs-CZ" sz="2800" b="1" i="1" dirty="0">
                <a:solidFill>
                  <a:srgbClr val="C00000"/>
                </a:solidFill>
                <a:latin typeface="+mj-lt"/>
              </a:rPr>
              <a:t>rozdělování do menších zásilek </a:t>
            </a:r>
            <a:r>
              <a:rPr lang="cs-CZ" sz="2800" dirty="0">
                <a:solidFill>
                  <a:srgbClr val="000000"/>
                </a:solidFill>
                <a:latin typeface="+mj-lt"/>
              </a:rPr>
              <a:t>– z výrobního závodu jsou přijímány velké zásilky, které se rozdělují a kombinuje se několik zákaznických objednávek.</a:t>
            </a:r>
          </a:p>
          <a:p>
            <a:pPr>
              <a:spcBef>
                <a:spcPts val="1200"/>
              </a:spcBef>
              <a:spcAft>
                <a:spcPts val="1000"/>
              </a:spcAft>
              <a:tabLst>
                <a:tab pos="723900" algn="l"/>
                <a:tab pos="1447800" algn="l"/>
                <a:tab pos="2171700" algn="l"/>
                <a:tab pos="2895600" algn="l"/>
                <a:tab pos="3619500" algn="l"/>
                <a:tab pos="4343400" algn="l"/>
              </a:tabLst>
            </a:pPr>
            <a:endParaRPr lang="cs-CZ" sz="2800" dirty="0">
              <a:solidFill>
                <a:srgbClr val="000000"/>
              </a:solidFill>
              <a:latin typeface="+mj-lt"/>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a:bodyPr>
          <a:lstStyle/>
          <a:p>
            <a:r>
              <a:rPr lang="cs-CZ" sz="3200" b="1" dirty="0"/>
              <a:t>Výhody a nevýhody pronajatých a soukromých  skladů </a:t>
            </a:r>
          </a:p>
        </p:txBody>
      </p:sp>
      <p:sp>
        <p:nvSpPr>
          <p:cNvPr id="3" name="Zástupný symbol pro text 2"/>
          <p:cNvSpPr>
            <a:spLocks noGrp="1"/>
          </p:cNvSpPr>
          <p:nvPr>
            <p:ph type="body" idx="1"/>
          </p:nvPr>
        </p:nvSpPr>
        <p:spPr/>
        <p:txBody>
          <a:bodyPr>
            <a:normAutofit/>
          </a:bodyPr>
          <a:lstStyle/>
          <a:p>
            <a:r>
              <a:rPr lang="cs-CZ" dirty="0"/>
              <a:t>Smluvní sklad (outsourcing)</a:t>
            </a:r>
          </a:p>
        </p:txBody>
      </p:sp>
      <p:sp>
        <p:nvSpPr>
          <p:cNvPr id="4" name="Zástupný symbol pro obsah 3"/>
          <p:cNvSpPr>
            <a:spLocks noGrp="1"/>
          </p:cNvSpPr>
          <p:nvPr>
            <p:ph sz="half" idx="2"/>
          </p:nvPr>
        </p:nvSpPr>
        <p:spPr/>
        <p:txBody>
          <a:bodyPr>
            <a:normAutofit fontScale="62500" lnSpcReduction="20000"/>
          </a:bodyPr>
          <a:lstStyle/>
          <a:p>
            <a:pPr marL="0" indent="0">
              <a:buNone/>
            </a:pPr>
            <a:r>
              <a:rPr lang="cs-CZ" sz="3000" i="1" dirty="0"/>
              <a:t>Výhody:</a:t>
            </a:r>
          </a:p>
          <a:p>
            <a:pPr marL="457200" indent="-457200">
              <a:buFont typeface="+mj-lt"/>
              <a:buAutoNum type="arabicPeriod"/>
            </a:pPr>
            <a:r>
              <a:rPr lang="cs-CZ" dirty="0"/>
              <a:t>Uchování kapitálu. </a:t>
            </a:r>
          </a:p>
          <a:p>
            <a:pPr marL="457200" indent="-457200">
              <a:buFont typeface="+mj-lt"/>
              <a:buAutoNum type="arabicPeriod"/>
            </a:pPr>
            <a:r>
              <a:rPr lang="cs-CZ" dirty="0"/>
              <a:t>Přizpůsobení sezónnosti. </a:t>
            </a:r>
          </a:p>
          <a:p>
            <a:pPr marL="457200" indent="-457200">
              <a:buFont typeface="+mj-lt"/>
              <a:buAutoNum type="arabicPeriod"/>
            </a:pPr>
            <a:r>
              <a:rPr lang="cs-CZ" dirty="0"/>
              <a:t>Snížení rizika. </a:t>
            </a:r>
          </a:p>
          <a:p>
            <a:pPr marL="457200" indent="-457200">
              <a:buFont typeface="+mj-lt"/>
              <a:buAutoNum type="arabicPeriod"/>
            </a:pPr>
            <a:r>
              <a:rPr lang="cs-CZ" dirty="0"/>
              <a:t>Efekty založené na rozsahu. </a:t>
            </a:r>
          </a:p>
          <a:p>
            <a:pPr marL="457200" indent="-457200">
              <a:buFont typeface="+mj-lt"/>
              <a:buAutoNum type="arabicPeriod"/>
            </a:pPr>
            <a:r>
              <a:rPr lang="cs-CZ" dirty="0"/>
              <a:t>Větší pružnost. </a:t>
            </a:r>
          </a:p>
          <a:p>
            <a:pPr marL="457200" indent="-457200">
              <a:buFont typeface="+mj-lt"/>
              <a:buAutoNum type="arabicPeriod"/>
            </a:pPr>
            <a:r>
              <a:rPr lang="cs-CZ" dirty="0"/>
              <a:t>Přesná znalost skladovacích nákladů. </a:t>
            </a:r>
          </a:p>
          <a:p>
            <a:pPr marL="457200" indent="-457200">
              <a:buFont typeface="+mj-lt"/>
              <a:buAutoNum type="arabicPeriod"/>
            </a:pPr>
            <a:r>
              <a:rPr lang="pl-PL" dirty="0"/>
              <a:t>Minimalizace sporů s odbory.</a:t>
            </a:r>
          </a:p>
          <a:p>
            <a:pPr marL="457200" indent="-457200">
              <a:buFont typeface="+mj-lt"/>
              <a:buAutoNum type="arabicPeriod"/>
            </a:pPr>
            <a:endParaRPr lang="pl-PL" sz="3000" dirty="0"/>
          </a:p>
          <a:p>
            <a:pPr marL="0" indent="0">
              <a:buNone/>
            </a:pPr>
            <a:r>
              <a:rPr lang="cs-CZ" sz="3000" i="1" dirty="0"/>
              <a:t>Nevýhody:</a:t>
            </a:r>
          </a:p>
          <a:p>
            <a:pPr marL="457200" indent="-457200">
              <a:buFont typeface="+mj-lt"/>
              <a:buAutoNum type="arabicPeriod"/>
            </a:pPr>
            <a:r>
              <a:rPr lang="cs-CZ" dirty="0"/>
              <a:t> Skladový prostor skladu nemusí být vždy k dispozici tam, kde ho potřebujeme.</a:t>
            </a:r>
          </a:p>
          <a:p>
            <a:pPr marL="457200" indent="-457200">
              <a:buFont typeface="+mj-lt"/>
              <a:buAutoNum type="arabicPeriod"/>
            </a:pPr>
            <a:r>
              <a:rPr lang="cs-CZ" dirty="0"/>
              <a:t>Nedostatečný rozsah služeb, které nabízí vlastník skladu.</a:t>
            </a:r>
          </a:p>
          <a:p>
            <a:pPr marL="457200" indent="-457200">
              <a:buFont typeface="+mj-lt"/>
              <a:buAutoNum type="arabicPeriod"/>
            </a:pPr>
            <a:r>
              <a:rPr lang="cs-CZ" dirty="0"/>
              <a:t>Komunikační problémy. </a:t>
            </a:r>
          </a:p>
        </p:txBody>
      </p:sp>
      <p:sp>
        <p:nvSpPr>
          <p:cNvPr id="5" name="Zástupný symbol pro text 4"/>
          <p:cNvSpPr>
            <a:spLocks noGrp="1"/>
          </p:cNvSpPr>
          <p:nvPr>
            <p:ph type="body" sz="quarter" idx="3"/>
          </p:nvPr>
        </p:nvSpPr>
        <p:spPr/>
        <p:txBody>
          <a:bodyPr/>
          <a:lstStyle/>
          <a:p>
            <a:r>
              <a:rPr lang="cs-CZ" dirty="0"/>
              <a:t>Soukromé sklady</a:t>
            </a:r>
          </a:p>
        </p:txBody>
      </p:sp>
      <p:sp>
        <p:nvSpPr>
          <p:cNvPr id="6" name="Zástupný symbol pro obsah 5"/>
          <p:cNvSpPr>
            <a:spLocks noGrp="1"/>
          </p:cNvSpPr>
          <p:nvPr>
            <p:ph sz="quarter" idx="4"/>
          </p:nvPr>
        </p:nvSpPr>
        <p:spPr/>
        <p:txBody>
          <a:bodyPr>
            <a:normAutofit fontScale="77500" lnSpcReduction="20000"/>
          </a:bodyPr>
          <a:lstStyle/>
          <a:p>
            <a:pPr marL="0" indent="0">
              <a:buNone/>
            </a:pPr>
            <a:r>
              <a:rPr lang="cs-CZ" i="1" dirty="0"/>
              <a:t>Výhody:</a:t>
            </a:r>
          </a:p>
          <a:p>
            <a:pPr marL="457200" indent="-457200">
              <a:buAutoNum type="arabicPeriod"/>
            </a:pPr>
            <a:r>
              <a:rPr lang="cs-CZ" sz="2100" dirty="0"/>
              <a:t>Podnik má větší míru kontroly nad uskladněným zbožím.</a:t>
            </a:r>
          </a:p>
          <a:p>
            <a:pPr marL="457200" indent="-457200">
              <a:buAutoNum type="arabicPeriod"/>
            </a:pPr>
            <a:r>
              <a:rPr lang="cs-CZ" sz="2100" dirty="0"/>
              <a:t>Vlastní sklad může snižovat skladovací náklady v dlouhodobém časovém horizontu, pokud se sklad dostatečně využívá.</a:t>
            </a:r>
          </a:p>
          <a:p>
            <a:pPr marL="0" indent="0">
              <a:buNone/>
            </a:pPr>
            <a:endParaRPr lang="cs-CZ" i="1" dirty="0"/>
          </a:p>
          <a:p>
            <a:pPr marL="0" indent="0">
              <a:buNone/>
            </a:pPr>
            <a:endParaRPr lang="cs-CZ" i="1" dirty="0"/>
          </a:p>
          <a:p>
            <a:pPr marL="0" indent="0">
              <a:buNone/>
            </a:pPr>
            <a:r>
              <a:rPr lang="cs-CZ" i="1" dirty="0"/>
              <a:t>Nevýhody:</a:t>
            </a:r>
          </a:p>
          <a:p>
            <a:pPr marL="457200" indent="-457200">
              <a:buFont typeface="+mj-lt"/>
              <a:buAutoNum type="arabicPeriod"/>
            </a:pPr>
            <a:r>
              <a:rPr lang="cs-CZ" sz="2100" dirty="0"/>
              <a:t>Nedostatek pružnosti.</a:t>
            </a:r>
          </a:p>
          <a:p>
            <a:pPr marL="457200" indent="-457200">
              <a:buFont typeface="+mj-lt"/>
              <a:buAutoNum type="arabicPeriod"/>
            </a:pPr>
            <a:r>
              <a:rPr lang="cs-CZ" sz="2100" dirty="0"/>
              <a:t>Soukromé skladové zařízení se nemůže zvětšovat nebo zmenšovat tak, aby bylo v souladu s měnící se poptávkou</a:t>
            </a:r>
          </a:p>
          <a:p>
            <a:pPr marL="457200" indent="-457200">
              <a:buFont typeface="+mj-lt"/>
              <a:buAutoNum type="arabicPeriod"/>
            </a:pPr>
            <a:r>
              <a:rPr lang="cs-CZ" sz="2100" dirty="0"/>
              <a:t>Finanční omezení.</a:t>
            </a:r>
          </a:p>
        </p:txBody>
      </p:sp>
      <p:sp>
        <p:nvSpPr>
          <p:cNvPr id="7" name="Zástupný symbol pro datum 6"/>
          <p:cNvSpPr>
            <a:spLocks noGrp="1"/>
          </p:cNvSpPr>
          <p:nvPr>
            <p:ph type="dt" sz="half" idx="10"/>
          </p:nvPr>
        </p:nvSpPr>
        <p:spPr/>
        <p:txBody>
          <a:bodyPr/>
          <a:lstStyle/>
          <a:p>
            <a:fld id="{BF029E92-179A-4937-94D0-928C0089468E}" type="datetime1">
              <a:rPr lang="cs-CZ" smtClean="0"/>
              <a:t>22.10.2024</a:t>
            </a:fld>
            <a:endParaRPr lang="cs-CZ"/>
          </a:p>
        </p:txBody>
      </p:sp>
    </p:spTree>
    <p:extLst>
      <p:ext uri="{BB962C8B-B14F-4D97-AF65-F5344CB8AC3E}">
        <p14:creationId xmlns:p14="http://schemas.microsoft.com/office/powerpoint/2010/main" val="3586513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4000" b="1" dirty="0"/>
              <a:t>Manipulační prostředky</a:t>
            </a:r>
          </a:p>
        </p:txBody>
      </p:sp>
      <p:sp>
        <p:nvSpPr>
          <p:cNvPr id="2" name="Zástupný symbol pro obsah 1"/>
          <p:cNvSpPr>
            <a:spLocks noGrp="1"/>
          </p:cNvSpPr>
          <p:nvPr>
            <p:ph idx="1"/>
          </p:nvPr>
        </p:nvSpPr>
        <p:spPr/>
        <p:txBody>
          <a:bodyPr>
            <a:normAutofit/>
          </a:bodyPr>
          <a:lstStyle/>
          <a:p>
            <a:pPr marL="0" indent="0">
              <a:buNone/>
            </a:pPr>
            <a:r>
              <a:rPr lang="cs-CZ" sz="2400" dirty="0">
                <a:solidFill>
                  <a:srgbClr val="000000"/>
                </a:solidFill>
              </a:rPr>
              <a:t>1. Zařízení na přetržitou manipulaci s cyklickým provozem</a:t>
            </a:r>
          </a:p>
          <a:p>
            <a:pPr marL="0" indent="0">
              <a:buNone/>
            </a:pPr>
            <a:r>
              <a:rPr lang="cs-CZ" sz="2400" dirty="0">
                <a:solidFill>
                  <a:srgbClr val="000000"/>
                </a:solidFill>
              </a:rPr>
              <a:t>2. Zařízení na přetržitou manipulaci s periodicky oběžným provozem</a:t>
            </a:r>
          </a:p>
          <a:p>
            <a:pPr marL="0" indent="0">
              <a:buNone/>
            </a:pPr>
            <a:r>
              <a:rPr lang="cs-CZ" sz="2400" dirty="0">
                <a:solidFill>
                  <a:srgbClr val="000000"/>
                </a:solidFill>
              </a:rPr>
              <a:t>3. Zařízení na plynulou nepřetržitou manipulaci s kontinuálním    provozem</a:t>
            </a:r>
          </a:p>
          <a:p>
            <a:pPr marL="0" indent="0">
              <a:buNone/>
            </a:pPr>
            <a:r>
              <a:rPr lang="cs-CZ" sz="2400" dirty="0">
                <a:solidFill>
                  <a:srgbClr val="000000"/>
                </a:solidFill>
              </a:rPr>
              <a:t>4. Doplňková manipulační zařízení</a:t>
            </a:r>
          </a:p>
          <a:p>
            <a:pPr marL="0" indent="0">
              <a:buNone/>
            </a:pPr>
            <a:endParaRPr lang="cs-CZ" sz="2400" dirty="0">
              <a:solidFill>
                <a:srgbClr val="000000"/>
              </a:solidFill>
            </a:endParaRPr>
          </a:p>
          <a:p>
            <a:pPr marL="0" indent="0" algn="just">
              <a:buNone/>
            </a:pPr>
            <a:r>
              <a:rPr lang="cs-CZ" sz="2400" b="1" dirty="0"/>
              <a:t>Manipulační prostředky jsou </a:t>
            </a:r>
            <a:r>
              <a:rPr lang="cs-CZ" sz="2400" b="1" u="sng" dirty="0"/>
              <a:t>zařízení pro přemísťování materiálu</a:t>
            </a:r>
            <a:r>
              <a:rPr lang="cs-CZ" sz="2400" b="1" dirty="0"/>
              <a:t> ve vertikálním i horizontálním směru  na krátkou vzdálenost. </a:t>
            </a:r>
            <a:endParaRPr lang="cs-CZ" sz="2400" dirty="0"/>
          </a:p>
          <a:p>
            <a:pPr marL="0" indent="0">
              <a:buNone/>
            </a:pPr>
            <a:endParaRPr lang="cs-CZ" sz="2400" dirty="0">
              <a:solidFill>
                <a:srgbClr val="000000"/>
              </a:solidFill>
            </a:endParaRPr>
          </a:p>
          <a:p>
            <a:endParaRPr lang="cs-CZ" sz="2400" b="1" dirty="0">
              <a:solidFill>
                <a:srgbClr val="000000"/>
              </a:solidFill>
            </a:endParaRPr>
          </a:p>
          <a:p>
            <a:endParaRPr lang="cs-CZ" sz="2400" dirty="0"/>
          </a:p>
        </p:txBody>
      </p:sp>
      <p:sp>
        <p:nvSpPr>
          <p:cNvPr id="3" name="Zástupný symbol pro datum 2"/>
          <p:cNvSpPr>
            <a:spLocks noGrp="1"/>
          </p:cNvSpPr>
          <p:nvPr>
            <p:ph type="dt" sz="half" idx="10"/>
          </p:nvPr>
        </p:nvSpPr>
        <p:spPr/>
        <p:txBody>
          <a:bodyPr/>
          <a:lstStyle/>
          <a:p>
            <a:fld id="{0DFD7B4A-9BE2-4096-B65F-4889B5680085}"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ln/>
        </p:spPr>
        <p:txBody>
          <a:bodyPr lIns="0" tIns="0" rIns="0" bIns="0" anchor="ct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b="1" dirty="0"/>
              <a:t>Typy skladování: </a:t>
            </a:r>
            <a:r>
              <a:rPr lang="cs-CZ" sz="4400" b="1" dirty="0" err="1"/>
              <a:t>Cross</a:t>
            </a:r>
            <a:r>
              <a:rPr lang="cs-CZ" sz="4400" b="1" dirty="0"/>
              <a:t> -</a:t>
            </a:r>
            <a:r>
              <a:rPr lang="cs-CZ" sz="4400" b="1" dirty="0" err="1"/>
              <a:t>Docking</a:t>
            </a:r>
            <a:endParaRPr lang="cs-CZ" sz="4400" b="1" dirty="0"/>
          </a:p>
        </p:txBody>
      </p:sp>
      <p:sp>
        <p:nvSpPr>
          <p:cNvPr id="32770" name="Rectangle 2"/>
          <p:cNvSpPr>
            <a:spLocks noGrp="1" noChangeArrowheads="1"/>
          </p:cNvSpPr>
          <p:nvPr>
            <p:ph idx="1"/>
          </p:nvPr>
        </p:nvSpPr>
        <p:spPr>
          <a:xfrm>
            <a:off x="457200" y="1600200"/>
            <a:ext cx="8229600" cy="4525963"/>
          </a:xfrm>
        </p:spPr>
        <p:txBody>
          <a:bodyPr/>
          <a:lstStyle/>
          <a:p>
            <a:r>
              <a:rPr lang="cs-CZ" dirty="0"/>
              <a:t>Systém </a:t>
            </a:r>
            <a:r>
              <a:rPr lang="cs-CZ" b="1" dirty="0" err="1"/>
              <a:t>Cross</a:t>
            </a:r>
            <a:r>
              <a:rPr lang="cs-CZ" b="1" dirty="0"/>
              <a:t>-</a:t>
            </a:r>
            <a:r>
              <a:rPr lang="cs-CZ" b="1" dirty="0" err="1"/>
              <a:t>Docking</a:t>
            </a:r>
            <a:r>
              <a:rPr lang="cs-CZ" dirty="0"/>
              <a:t> je systém okamžitého překládání. Produkty se přivážejí ve velkém, ihned se rozdělí, v potřebném množství se spojí s jinými výrobky do zásilky určené pro jednoho zákazníka. Produkty se v zásadě nikdy neskladují. </a:t>
            </a:r>
            <a:r>
              <a:rPr lang="cs-CZ" i="1" dirty="0"/>
              <a:t>Způsob využívají především maloobchodní firmy.</a:t>
            </a:r>
          </a:p>
          <a:p>
            <a:endParaRPr lang="cs-CZ" dirty="0"/>
          </a:p>
        </p:txBody>
      </p:sp>
      <p:sp>
        <p:nvSpPr>
          <p:cNvPr id="2" name="Zástupný symbol pro datum 1"/>
          <p:cNvSpPr>
            <a:spLocks noGrp="1"/>
          </p:cNvSpPr>
          <p:nvPr>
            <p:ph type="dt" sz="half" idx="10"/>
          </p:nvPr>
        </p:nvSpPr>
        <p:spPr/>
        <p:txBody>
          <a:bodyPr/>
          <a:lstStyle/>
          <a:p>
            <a:fld id="{E640DF6F-AC57-406B-A37A-2714DEA67134}" type="datetime1">
              <a:rPr lang="cs-CZ" smtClean="0"/>
              <a:t>22.10.2024</a:t>
            </a:fld>
            <a:endParaRPr lang="cs-CZ"/>
          </a:p>
        </p:txBody>
      </p:sp>
      <p:sp>
        <p:nvSpPr>
          <p:cNvPr id="32771" name="Text Box 3"/>
          <p:cNvSpPr txBox="1">
            <a:spLocks noChangeArrowheads="1"/>
          </p:cNvSpPr>
          <p:nvPr/>
        </p:nvSpPr>
        <p:spPr bwMode="auto">
          <a:xfrm>
            <a:off x="1079500" y="2339975"/>
            <a:ext cx="5651500" cy="1233488"/>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 pos="2895600" algn="l"/>
                <a:tab pos="3619500" algn="l"/>
                <a:tab pos="4343400" algn="l"/>
                <a:tab pos="5067300" algn="l"/>
              </a:tabLst>
            </a:pPr>
            <a:endParaRPr lang="cs-CZ" sz="1000" dirty="0">
              <a:solidFill>
                <a:srgbClr val="000000"/>
              </a:solidFill>
            </a:endParaRPr>
          </a:p>
          <a:p>
            <a:pPr>
              <a:spcBef>
                <a:spcPts val="1200"/>
              </a:spcBef>
              <a:spcAft>
                <a:spcPts val="1000"/>
              </a:spcAft>
              <a:tabLst>
                <a:tab pos="723900" algn="l"/>
                <a:tab pos="1447800" algn="l"/>
                <a:tab pos="2171700" algn="l"/>
                <a:tab pos="2895600" algn="l"/>
                <a:tab pos="3619500" algn="l"/>
                <a:tab pos="4343400" algn="l"/>
                <a:tab pos="50673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ln/>
        </p:spPr>
        <p:txBody>
          <a:bodyPr lIns="0" tIns="0" rIns="0" bIns="0" anchor="ctr">
            <a:normAutofit fontScale="90000"/>
          </a:bodyP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b="1" dirty="0"/>
              <a:t>Typy skladování:</a:t>
            </a:r>
            <a:r>
              <a:rPr lang="cs-CZ" b="1" dirty="0"/>
              <a:t> Smluvní skladování </a:t>
            </a:r>
            <a:endParaRPr lang="cs-CZ" sz="4400" b="1" dirty="0"/>
          </a:p>
        </p:txBody>
      </p:sp>
      <p:sp>
        <p:nvSpPr>
          <p:cNvPr id="33794" name="Rectangle 2"/>
          <p:cNvSpPr>
            <a:spLocks noGrp="1" noChangeArrowheads="1"/>
          </p:cNvSpPr>
          <p:nvPr>
            <p:ph idx="1"/>
          </p:nvPr>
        </p:nvSpPr>
        <p:spPr>
          <a:xfrm>
            <a:off x="457200" y="1600200"/>
            <a:ext cx="8229600" cy="4525963"/>
          </a:xfrm>
        </p:spPr>
        <p:txBody>
          <a:bodyPr>
            <a:normAutofit/>
          </a:bodyPr>
          <a:lstStyle/>
          <a:p>
            <a:pPr>
              <a:spcBef>
                <a:spcPts val="1200"/>
              </a:spcBef>
              <a:spcAft>
                <a:spcPts val="1000"/>
              </a:spcAft>
              <a:tabLst>
                <a:tab pos="723900" algn="l"/>
                <a:tab pos="1447800" algn="l"/>
                <a:tab pos="2171700" algn="l"/>
                <a:tab pos="2895600" algn="l"/>
                <a:tab pos="3619500" algn="l"/>
                <a:tab pos="4343400" algn="l"/>
              </a:tabLst>
            </a:pPr>
            <a:r>
              <a:rPr lang="cs-CZ" dirty="0"/>
              <a:t>Smluvní skladování je dohoda mezi uživatelem a poskytovatelem skladovacích služeb. </a:t>
            </a:r>
          </a:p>
          <a:p>
            <a:pPr>
              <a:spcBef>
                <a:spcPts val="1200"/>
              </a:spcBef>
              <a:spcAft>
                <a:spcPts val="1000"/>
              </a:spcAft>
              <a:tabLst>
                <a:tab pos="723900" algn="l"/>
                <a:tab pos="1447800" algn="l"/>
                <a:tab pos="2171700" algn="l"/>
                <a:tab pos="2895600" algn="l"/>
                <a:tab pos="3619500" algn="l"/>
                <a:tab pos="4343400" algn="l"/>
              </a:tabLst>
            </a:pPr>
            <a:endParaRPr lang="cs-CZ" dirty="0"/>
          </a:p>
          <a:p>
            <a:pPr>
              <a:spcBef>
                <a:spcPts val="1200"/>
              </a:spcBef>
              <a:spcAft>
                <a:spcPts val="1000"/>
              </a:spcAft>
              <a:tabLst>
                <a:tab pos="723900" algn="l"/>
                <a:tab pos="1447800" algn="l"/>
                <a:tab pos="2171700" algn="l"/>
                <a:tab pos="2895600" algn="l"/>
                <a:tab pos="3619500" algn="l"/>
                <a:tab pos="4343400" algn="l"/>
              </a:tabLst>
            </a:pPr>
            <a:r>
              <a:rPr lang="cs-CZ" b="1" i="1" dirty="0">
                <a:solidFill>
                  <a:srgbClr val="C00000"/>
                </a:solidFill>
              </a:rPr>
              <a:t>Výhody</a:t>
            </a:r>
            <a:r>
              <a:rPr lang="cs-CZ" dirty="0"/>
              <a:t>: žádné počáteční investice, specializovaná zařízení, kvalifikovaný personál.</a:t>
            </a:r>
          </a:p>
          <a:p>
            <a:pPr>
              <a:spcBef>
                <a:spcPts val="1200"/>
              </a:spcBef>
              <a:spcAft>
                <a:spcPts val="1000"/>
              </a:spcAft>
              <a:tabLst>
                <a:tab pos="723900" algn="l"/>
                <a:tab pos="1447800" algn="l"/>
                <a:tab pos="2171700" algn="l"/>
                <a:tab pos="2895600" algn="l"/>
                <a:tab pos="3619500" algn="l"/>
                <a:tab pos="4343400" algn="l"/>
              </a:tabLst>
            </a:pPr>
            <a:r>
              <a:rPr lang="cs-CZ" b="1" i="1" dirty="0">
                <a:solidFill>
                  <a:srgbClr val="C00000"/>
                </a:solidFill>
              </a:rPr>
              <a:t>Nevýhody</a:t>
            </a:r>
            <a:r>
              <a:rPr lang="cs-CZ" dirty="0"/>
              <a:t>: vyšší provozní náklady, nižší úroveň zákaznického servisu.</a:t>
            </a:r>
          </a:p>
          <a:p>
            <a:endParaRPr lang="cs-CZ" dirty="0"/>
          </a:p>
        </p:txBody>
      </p:sp>
      <p:sp>
        <p:nvSpPr>
          <p:cNvPr id="2" name="Zástupný symbol pro datum 1"/>
          <p:cNvSpPr>
            <a:spLocks noGrp="1"/>
          </p:cNvSpPr>
          <p:nvPr>
            <p:ph type="dt" sz="half" idx="10"/>
          </p:nvPr>
        </p:nvSpPr>
        <p:spPr/>
        <p:txBody>
          <a:bodyPr/>
          <a:lstStyle/>
          <a:p>
            <a:fld id="{D2FAAC3B-47B0-420B-8621-EE40A6033237}" type="datetime1">
              <a:rPr lang="cs-CZ" smtClean="0"/>
              <a:t>22.10.2024</a:t>
            </a:fld>
            <a:endParaRPr lang="cs-CZ"/>
          </a:p>
        </p:txBody>
      </p:sp>
      <p:sp>
        <p:nvSpPr>
          <p:cNvPr id="33795" name="Text Box 3"/>
          <p:cNvSpPr txBox="1">
            <a:spLocks noChangeArrowheads="1"/>
          </p:cNvSpPr>
          <p:nvPr/>
        </p:nvSpPr>
        <p:spPr bwMode="auto">
          <a:xfrm>
            <a:off x="1489075" y="1800225"/>
            <a:ext cx="4630738" cy="1092200"/>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 pos="2895600" algn="l"/>
                <a:tab pos="3619500" algn="l"/>
                <a:tab pos="43434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ln/>
        </p:spPr>
        <p:txBody>
          <a:bodyPr lIns="0" tIns="0" rIns="0" bIns="0" anchor="ctr">
            <a:normAutofit/>
          </a:bodyP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b="1" dirty="0"/>
              <a:t>Typy skladování: Veřejné sklady</a:t>
            </a:r>
          </a:p>
        </p:txBody>
      </p:sp>
      <p:sp>
        <p:nvSpPr>
          <p:cNvPr id="34818" name="Rectangle 2"/>
          <p:cNvSpPr>
            <a:spLocks noGrp="1" noChangeArrowheads="1"/>
          </p:cNvSpPr>
          <p:nvPr>
            <p:ph idx="1"/>
          </p:nvPr>
        </p:nvSpPr>
        <p:spPr>
          <a:xfrm>
            <a:off x="457200" y="1600200"/>
            <a:ext cx="8229600" cy="4525963"/>
          </a:xfrm>
        </p:spPr>
        <p:txBody>
          <a:bodyPr/>
          <a:lstStyle/>
          <a:p>
            <a:pPr>
              <a:spcBef>
                <a:spcPts val="1200"/>
              </a:spcBef>
              <a:spcAft>
                <a:spcPts val="1000"/>
              </a:spcAft>
              <a:buFontTx/>
              <a:buChar char="-"/>
              <a:tabLst>
                <a:tab pos="723900" algn="l"/>
                <a:tab pos="1447800" algn="l"/>
                <a:tab pos="2171700" algn="l"/>
                <a:tab pos="2895600" algn="l"/>
                <a:tab pos="3619500" algn="l"/>
              </a:tabLst>
            </a:pPr>
            <a:r>
              <a:rPr lang="cs-CZ" sz="2800" dirty="0"/>
              <a:t>všeobecné obchodní sklady pro průmyslové a spotřební zboží,</a:t>
            </a:r>
          </a:p>
          <a:p>
            <a:pPr>
              <a:spcBef>
                <a:spcPts val="1200"/>
              </a:spcBef>
              <a:spcAft>
                <a:spcPts val="1000"/>
              </a:spcAft>
              <a:buFontTx/>
              <a:buChar char="-"/>
              <a:tabLst>
                <a:tab pos="723900" algn="l"/>
                <a:tab pos="1447800" algn="l"/>
                <a:tab pos="2171700" algn="l"/>
                <a:tab pos="2895600" algn="l"/>
                <a:tab pos="3619500" algn="l"/>
              </a:tabLst>
            </a:pPr>
            <a:r>
              <a:rPr lang="cs-CZ" sz="2800" dirty="0"/>
              <a:t>mrazírenské a chladírenské sklady,</a:t>
            </a:r>
          </a:p>
          <a:p>
            <a:pPr>
              <a:spcBef>
                <a:spcPts val="1200"/>
              </a:spcBef>
              <a:spcAft>
                <a:spcPts val="1000"/>
              </a:spcAft>
              <a:buFontTx/>
              <a:buChar char="-"/>
              <a:tabLst>
                <a:tab pos="723900" algn="l"/>
                <a:tab pos="1447800" algn="l"/>
                <a:tab pos="2171700" algn="l"/>
                <a:tab pos="2895600" algn="l"/>
                <a:tab pos="3619500" algn="l"/>
              </a:tabLst>
            </a:pPr>
            <a:r>
              <a:rPr lang="cs-CZ" sz="2800" dirty="0"/>
              <a:t>celní sklady,</a:t>
            </a:r>
          </a:p>
          <a:p>
            <a:pPr>
              <a:spcBef>
                <a:spcPts val="1200"/>
              </a:spcBef>
              <a:spcAft>
                <a:spcPts val="1000"/>
              </a:spcAft>
              <a:buFontTx/>
              <a:buChar char="-"/>
              <a:tabLst>
                <a:tab pos="723900" algn="l"/>
                <a:tab pos="1447800" algn="l"/>
                <a:tab pos="2171700" algn="l"/>
                <a:tab pos="2895600" algn="l"/>
                <a:tab pos="3619500" algn="l"/>
              </a:tabLst>
            </a:pPr>
            <a:r>
              <a:rPr lang="cs-CZ" sz="2800" dirty="0"/>
              <a:t>specializované komoditní sklady (zemědělské produkty – jeden produkt, např. obilí, vlna, …)</a:t>
            </a:r>
          </a:p>
        </p:txBody>
      </p:sp>
      <p:sp>
        <p:nvSpPr>
          <p:cNvPr id="2" name="Zástupný symbol pro datum 1"/>
          <p:cNvSpPr>
            <a:spLocks noGrp="1"/>
          </p:cNvSpPr>
          <p:nvPr>
            <p:ph type="dt" sz="half" idx="10"/>
          </p:nvPr>
        </p:nvSpPr>
        <p:spPr/>
        <p:txBody>
          <a:bodyPr/>
          <a:lstStyle/>
          <a:p>
            <a:fld id="{8A1F7052-26DB-4CCE-9971-FAD117E59289}" type="datetime1">
              <a:rPr lang="cs-CZ" smtClean="0"/>
              <a:t>22.10.2024</a:t>
            </a:fld>
            <a:endParaRPr lang="cs-CZ"/>
          </a:p>
        </p:txBody>
      </p:sp>
      <p:sp>
        <p:nvSpPr>
          <p:cNvPr id="34819" name="Text Box 3"/>
          <p:cNvSpPr txBox="1">
            <a:spLocks noChangeArrowheads="1"/>
          </p:cNvSpPr>
          <p:nvPr/>
        </p:nvSpPr>
        <p:spPr bwMode="auto">
          <a:xfrm>
            <a:off x="1439863" y="1922463"/>
            <a:ext cx="4171950" cy="2398712"/>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 pos="2895600" algn="l"/>
                <a:tab pos="36195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Typy skladování: Konsignační sklad</a:t>
            </a:r>
          </a:p>
        </p:txBody>
      </p:sp>
      <p:sp>
        <p:nvSpPr>
          <p:cNvPr id="3" name="Zástupný symbol pro obsah 2"/>
          <p:cNvSpPr>
            <a:spLocks noGrp="1"/>
          </p:cNvSpPr>
          <p:nvPr>
            <p:ph idx="1"/>
          </p:nvPr>
        </p:nvSpPr>
        <p:spPr/>
        <p:txBody>
          <a:bodyPr>
            <a:normAutofit/>
          </a:bodyPr>
          <a:lstStyle/>
          <a:p>
            <a:r>
              <a:rPr lang="cs-CZ" dirty="0"/>
              <a:t>sklad u </a:t>
            </a:r>
            <a:r>
              <a:rPr lang="cs-CZ" dirty="0" err="1"/>
              <a:t>nevlastníka</a:t>
            </a:r>
            <a:r>
              <a:rPr lang="cs-CZ" dirty="0"/>
              <a:t> zboží (odběratele, obchodního zástupce nebo komisionáře) za účelem přiblížení zboží k zákazníkům.</a:t>
            </a:r>
          </a:p>
          <a:p>
            <a:endParaRPr lang="cs-CZ" dirty="0"/>
          </a:p>
          <a:p>
            <a:r>
              <a:rPr lang="cs-CZ" dirty="0"/>
              <a:t>Do okamžiku odběru/zaplacení je zboží majetkem zřizovatele skladu, který nese riziko neprodejnosti zboží, pohybu cen, inflace atp. </a:t>
            </a:r>
          </a:p>
        </p:txBody>
      </p:sp>
      <p:sp>
        <p:nvSpPr>
          <p:cNvPr id="4" name="Zástupný symbol pro datum 3"/>
          <p:cNvSpPr>
            <a:spLocks noGrp="1"/>
          </p:cNvSpPr>
          <p:nvPr>
            <p:ph type="dt" sz="half" idx="10"/>
          </p:nvPr>
        </p:nvSpPr>
        <p:spPr/>
        <p:txBody>
          <a:bodyPr/>
          <a:lstStyle/>
          <a:p>
            <a:fld id="{BF029E92-179A-4937-94D0-928C0089468E}" type="datetime1">
              <a:rPr lang="cs-CZ" smtClean="0"/>
              <a:t>22.10.2024</a:t>
            </a:fld>
            <a:endParaRPr lang="cs-CZ"/>
          </a:p>
        </p:txBody>
      </p:sp>
    </p:spTree>
    <p:extLst>
      <p:ext uri="{BB962C8B-B14F-4D97-AF65-F5344CB8AC3E}">
        <p14:creationId xmlns:p14="http://schemas.microsoft.com/office/powerpoint/2010/main" val="18922952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Funkce skladování</a:t>
            </a:r>
          </a:p>
        </p:txBody>
      </p:sp>
      <p:sp>
        <p:nvSpPr>
          <p:cNvPr id="3" name="Zástupný symbol pro obsah 2"/>
          <p:cNvSpPr>
            <a:spLocks noGrp="1"/>
          </p:cNvSpPr>
          <p:nvPr>
            <p:ph idx="1"/>
          </p:nvPr>
        </p:nvSpPr>
        <p:spPr/>
        <p:txBody>
          <a:bodyPr/>
          <a:lstStyle/>
          <a:p>
            <a:r>
              <a:rPr lang="cs-CZ" dirty="0"/>
              <a:t>Přesun produktu</a:t>
            </a:r>
          </a:p>
          <a:p>
            <a:r>
              <a:rPr lang="cs-CZ" dirty="0"/>
              <a:t>Uskladnění produktu</a:t>
            </a:r>
          </a:p>
          <a:p>
            <a:r>
              <a:rPr lang="cs-CZ" dirty="0"/>
              <a:t>Přenos informací</a:t>
            </a:r>
          </a:p>
          <a:p>
            <a:endParaRPr lang="cs-CZ" dirty="0"/>
          </a:p>
        </p:txBody>
      </p:sp>
      <p:sp>
        <p:nvSpPr>
          <p:cNvPr id="4" name="Zástupný symbol pro datum 3"/>
          <p:cNvSpPr>
            <a:spLocks noGrp="1"/>
          </p:cNvSpPr>
          <p:nvPr>
            <p:ph type="dt" sz="half" idx="10"/>
          </p:nvPr>
        </p:nvSpPr>
        <p:spPr/>
        <p:txBody>
          <a:bodyPr/>
          <a:lstStyle/>
          <a:p>
            <a:fld id="{BF029E92-179A-4937-94D0-928C0089468E}" type="datetime1">
              <a:rPr lang="cs-CZ" smtClean="0"/>
              <a:t>22.10.2024</a:t>
            </a:fld>
            <a:endParaRPr lang="cs-CZ"/>
          </a:p>
        </p:txBody>
      </p:sp>
    </p:spTree>
    <p:extLst>
      <p:ext uri="{BB962C8B-B14F-4D97-AF65-F5344CB8AC3E}">
        <p14:creationId xmlns:p14="http://schemas.microsoft.com/office/powerpoint/2010/main" val="2058126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39E57052-1361-D633-322C-2E0A22D3598A}"/>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7AA12A96-5AEF-7FF7-A1B7-4237849E2F73}"/>
              </a:ext>
            </a:extLst>
          </p:cNvPr>
          <p:cNvSpPr txBox="1"/>
          <p:nvPr/>
        </p:nvSpPr>
        <p:spPr>
          <a:xfrm>
            <a:off x="287524" y="908720"/>
            <a:ext cx="8568952" cy="4206408"/>
          </a:xfrm>
          <a:prstGeom prst="rect">
            <a:avLst/>
          </a:prstGeom>
          <a:noFill/>
        </p:spPr>
        <p:txBody>
          <a:bodyPr wrap="square">
            <a:spAutoFit/>
          </a:bodyPr>
          <a:lstStyle/>
          <a:p>
            <a:pPr>
              <a:spcBef>
                <a:spcPts val="1100"/>
              </a:spcBef>
              <a:spcAft>
                <a:spcPts val="916"/>
              </a:spcAft>
              <a:tabLst>
                <a:tab pos="663382" algn="l"/>
                <a:tab pos="1326764" algn="l"/>
                <a:tab pos="1990146" algn="l"/>
                <a:tab pos="2653528" algn="l"/>
                <a:tab pos="3316910" algn="l"/>
                <a:tab pos="3980292" algn="l"/>
                <a:tab pos="4643674" algn="l"/>
              </a:tabLst>
            </a:pPr>
            <a:r>
              <a:rPr lang="cs-CZ" dirty="0"/>
              <a:t>Přesun produktu:</a:t>
            </a:r>
          </a:p>
          <a:p>
            <a:pPr>
              <a:spcBef>
                <a:spcPts val="1100"/>
              </a:spcBef>
              <a:spcAft>
                <a:spcPts val="916"/>
              </a:spcAft>
              <a:tabLst>
                <a:tab pos="663382" algn="l"/>
                <a:tab pos="1326764" algn="l"/>
                <a:tab pos="1990146" algn="l"/>
                <a:tab pos="2653528" algn="l"/>
                <a:tab pos="3316910" algn="l"/>
                <a:tab pos="3980292" algn="l"/>
                <a:tab pos="4643674" algn="l"/>
              </a:tabLst>
            </a:pPr>
            <a:r>
              <a:rPr lang="cs-CZ" dirty="0"/>
              <a:t>- příjem zboží,</a:t>
            </a:r>
          </a:p>
          <a:p>
            <a:pPr>
              <a:spcBef>
                <a:spcPts val="1100"/>
              </a:spcBef>
              <a:spcAft>
                <a:spcPts val="916"/>
              </a:spcAft>
              <a:tabLst>
                <a:tab pos="663382" algn="l"/>
                <a:tab pos="1326764" algn="l"/>
                <a:tab pos="1990146" algn="l"/>
                <a:tab pos="2653528" algn="l"/>
                <a:tab pos="3316910" algn="l"/>
                <a:tab pos="3980292" algn="l"/>
                <a:tab pos="4643674" algn="l"/>
              </a:tabLst>
            </a:pPr>
            <a:r>
              <a:rPr lang="cs-CZ" dirty="0"/>
              <a:t>- transfer (ukládání),</a:t>
            </a:r>
          </a:p>
          <a:p>
            <a:pPr>
              <a:spcBef>
                <a:spcPts val="1100"/>
              </a:spcBef>
              <a:spcAft>
                <a:spcPts val="916"/>
              </a:spcAft>
              <a:tabLst>
                <a:tab pos="663382" algn="l"/>
                <a:tab pos="1326764" algn="l"/>
                <a:tab pos="1990146" algn="l"/>
                <a:tab pos="2653528" algn="l"/>
                <a:tab pos="3316910" algn="l"/>
                <a:tab pos="3980292" algn="l"/>
                <a:tab pos="4643674" algn="l"/>
              </a:tabLst>
            </a:pPr>
            <a:r>
              <a:rPr lang="cs-CZ" dirty="0"/>
              <a:t>- kompletace zboží podle objednávek,</a:t>
            </a:r>
          </a:p>
          <a:p>
            <a:pPr>
              <a:spcBef>
                <a:spcPts val="1100"/>
              </a:spcBef>
              <a:spcAft>
                <a:spcPts val="916"/>
              </a:spcAft>
              <a:tabLst>
                <a:tab pos="663382" algn="l"/>
                <a:tab pos="1326764" algn="l"/>
                <a:tab pos="1990146" algn="l"/>
                <a:tab pos="2653528" algn="l"/>
                <a:tab pos="3316910" algn="l"/>
                <a:tab pos="3980292" algn="l"/>
                <a:tab pos="4643674" algn="l"/>
              </a:tabLst>
            </a:pPr>
            <a:r>
              <a:rPr lang="cs-CZ" dirty="0"/>
              <a:t>- překládka (</a:t>
            </a:r>
            <a:r>
              <a:rPr lang="cs-CZ" dirty="0" err="1"/>
              <a:t>cross-docking</a:t>
            </a:r>
            <a:r>
              <a:rPr lang="cs-CZ" dirty="0"/>
              <a:t>),</a:t>
            </a:r>
          </a:p>
          <a:p>
            <a:pPr>
              <a:spcBef>
                <a:spcPts val="1100"/>
              </a:spcBef>
              <a:spcAft>
                <a:spcPts val="916"/>
              </a:spcAft>
              <a:tabLst>
                <a:tab pos="663382" algn="l"/>
                <a:tab pos="1326764" algn="l"/>
                <a:tab pos="1990146" algn="l"/>
                <a:tab pos="2653528" algn="l"/>
                <a:tab pos="3316910" algn="l"/>
                <a:tab pos="3980292" algn="l"/>
                <a:tab pos="4643674" algn="l"/>
              </a:tabLst>
            </a:pPr>
            <a:r>
              <a:rPr lang="cs-CZ" dirty="0"/>
              <a:t>- odeslání, expedice zboží.</a:t>
            </a:r>
          </a:p>
          <a:p>
            <a:pPr>
              <a:spcBef>
                <a:spcPts val="1100"/>
              </a:spcBef>
              <a:spcAft>
                <a:spcPts val="916"/>
              </a:spcAft>
              <a:tabLst>
                <a:tab pos="663382" algn="l"/>
                <a:tab pos="1326764" algn="l"/>
                <a:tab pos="1990146" algn="l"/>
                <a:tab pos="2653528" algn="l"/>
                <a:tab pos="3316910" algn="l"/>
                <a:tab pos="3980292" algn="l"/>
                <a:tab pos="4643674" algn="l"/>
              </a:tabLst>
            </a:pPr>
            <a:r>
              <a:rPr lang="cs-CZ" i="1" dirty="0"/>
              <a:t>Roste význam transferu informací, protože dodávky vyžadují přesnou koordinaci činností.</a:t>
            </a:r>
          </a:p>
          <a:p>
            <a:pPr>
              <a:spcBef>
                <a:spcPts val="1100"/>
              </a:spcBef>
              <a:spcAft>
                <a:spcPts val="916"/>
              </a:spcAft>
              <a:tabLst>
                <a:tab pos="663382" algn="l"/>
                <a:tab pos="1326764" algn="l"/>
                <a:tab pos="1990146" algn="l"/>
                <a:tab pos="2653528" algn="l"/>
                <a:tab pos="3316910" algn="l"/>
                <a:tab pos="3980292" algn="l"/>
                <a:tab pos="4643674" algn="l"/>
              </a:tabLst>
            </a:pPr>
            <a:endParaRPr lang="cs-CZ" i="1" dirty="0"/>
          </a:p>
        </p:txBody>
      </p:sp>
    </p:spTree>
    <p:extLst>
      <p:ext uri="{BB962C8B-B14F-4D97-AF65-F5344CB8AC3E}">
        <p14:creationId xmlns:p14="http://schemas.microsoft.com/office/powerpoint/2010/main" val="72270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4F4E94AB-2335-8785-1376-37CB16F20943}"/>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AFAA7325-B00B-2C26-5E07-07E0FFDED604}"/>
              </a:ext>
            </a:extLst>
          </p:cNvPr>
          <p:cNvSpPr txBox="1"/>
          <p:nvPr/>
        </p:nvSpPr>
        <p:spPr>
          <a:xfrm>
            <a:off x="323528" y="908720"/>
            <a:ext cx="8424936" cy="2665217"/>
          </a:xfrm>
          <a:prstGeom prst="rect">
            <a:avLst/>
          </a:prstGeom>
          <a:noFill/>
        </p:spPr>
        <p:txBody>
          <a:bodyPr wrap="square">
            <a:spAutoFit/>
          </a:bodyPr>
          <a:lstStyle/>
          <a:p>
            <a:pPr>
              <a:spcBef>
                <a:spcPts val="1100"/>
              </a:spcBef>
              <a:spcAft>
                <a:spcPts val="916"/>
              </a:spcAft>
              <a:tabLst>
                <a:tab pos="663382" algn="l"/>
                <a:tab pos="1326764" algn="l"/>
                <a:tab pos="1990146" algn="l"/>
                <a:tab pos="2653528" algn="l"/>
                <a:tab pos="3316910" algn="l"/>
                <a:tab pos="3980292" algn="l"/>
                <a:tab pos="4643674" algn="l"/>
              </a:tabLst>
            </a:pPr>
            <a:r>
              <a:rPr lang="cs-CZ" i="1" dirty="0"/>
              <a:t>Uskladnění produktu:</a:t>
            </a:r>
          </a:p>
          <a:p>
            <a:pPr>
              <a:spcBef>
                <a:spcPts val="1100"/>
              </a:spcBef>
              <a:spcAft>
                <a:spcPts val="916"/>
              </a:spcAft>
              <a:tabLst>
                <a:tab pos="663382" algn="l"/>
                <a:tab pos="1326764" algn="l"/>
                <a:tab pos="1990146" algn="l"/>
                <a:tab pos="2653528" algn="l"/>
                <a:tab pos="3316910" algn="l"/>
                <a:tab pos="3980292" algn="l"/>
                <a:tab pos="4643674" algn="l"/>
                <a:tab pos="5307056" algn="l"/>
              </a:tabLst>
            </a:pPr>
            <a:r>
              <a:rPr lang="cs-CZ" i="1" dirty="0"/>
              <a:t>přechodné uskladnění </a:t>
            </a:r>
            <a:r>
              <a:rPr lang="cs-CZ" dirty="0"/>
              <a:t>– nezbytné pro doplňování základních zásob (</a:t>
            </a:r>
            <a:r>
              <a:rPr lang="cs-CZ" dirty="0" err="1"/>
              <a:t>cross-docking</a:t>
            </a:r>
            <a:r>
              <a:rPr lang="cs-CZ" dirty="0"/>
              <a:t>),</a:t>
            </a:r>
          </a:p>
          <a:p>
            <a:pPr>
              <a:spcBef>
                <a:spcPts val="1100"/>
              </a:spcBef>
              <a:spcAft>
                <a:spcPts val="916"/>
              </a:spcAft>
              <a:tabLst>
                <a:tab pos="663382" algn="l"/>
                <a:tab pos="1326764" algn="l"/>
                <a:tab pos="1990146" algn="l"/>
                <a:tab pos="2653528" algn="l"/>
                <a:tab pos="3316910" algn="l"/>
                <a:tab pos="3980292" algn="l"/>
                <a:tab pos="4643674" algn="l"/>
                <a:tab pos="5307056" algn="l"/>
              </a:tabLst>
            </a:pPr>
            <a:r>
              <a:rPr lang="cs-CZ" i="1" dirty="0"/>
              <a:t>časově omezené uskladnění </a:t>
            </a:r>
            <a:r>
              <a:rPr lang="cs-CZ" dirty="0"/>
              <a:t>– důvodem je sezónní poptávka, kolísavá poptávka, úprava výrobků, spekulativní nákupy, zvláštní podmínky (např. množstevní slevy).</a:t>
            </a:r>
          </a:p>
          <a:p>
            <a:pPr>
              <a:spcBef>
                <a:spcPts val="1100"/>
              </a:spcBef>
              <a:spcAft>
                <a:spcPts val="916"/>
              </a:spcAft>
              <a:tabLst>
                <a:tab pos="663382" algn="l"/>
                <a:tab pos="1326764" algn="l"/>
                <a:tab pos="1990146" algn="l"/>
                <a:tab pos="2653528" algn="l"/>
                <a:tab pos="3316910" algn="l"/>
                <a:tab pos="3980292" algn="l"/>
                <a:tab pos="4643674" algn="l"/>
                <a:tab pos="5307056" algn="l"/>
              </a:tabLst>
            </a:pPr>
            <a:endParaRPr lang="cs-CZ" dirty="0"/>
          </a:p>
        </p:txBody>
      </p:sp>
    </p:spTree>
    <p:extLst>
      <p:ext uri="{BB962C8B-B14F-4D97-AF65-F5344CB8AC3E}">
        <p14:creationId xmlns:p14="http://schemas.microsoft.com/office/powerpoint/2010/main" val="13356905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D907C5AD-1A5F-E94A-43B0-23273E409EAE}"/>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A1F216E6-AE43-C657-7794-6F3C3D899DD7}"/>
              </a:ext>
            </a:extLst>
          </p:cNvPr>
          <p:cNvSpPr txBox="1"/>
          <p:nvPr/>
        </p:nvSpPr>
        <p:spPr>
          <a:xfrm>
            <a:off x="442668" y="908720"/>
            <a:ext cx="8233788" cy="2496837"/>
          </a:xfrm>
          <a:prstGeom prst="rect">
            <a:avLst/>
          </a:prstGeom>
          <a:noFill/>
        </p:spPr>
        <p:txBody>
          <a:bodyPr wrap="square">
            <a:spAutoFit/>
          </a:bodyPr>
          <a:lstStyle/>
          <a:p>
            <a:pPr algn="just"/>
            <a:r>
              <a:rPr lang="cs-CZ" dirty="0"/>
              <a:t>Přenos informací:</a:t>
            </a:r>
          </a:p>
          <a:p>
            <a:pPr algn="just">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dirty="0"/>
              <a:t>- informace o stavu zásob,</a:t>
            </a:r>
          </a:p>
          <a:p>
            <a:pPr algn="just">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dirty="0"/>
              <a:t>- stavu zboží v pohybu, </a:t>
            </a:r>
          </a:p>
          <a:p>
            <a:pPr algn="just">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dirty="0"/>
              <a:t>- umístění zásob,</a:t>
            </a:r>
          </a:p>
          <a:p>
            <a:pPr algn="just">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dirty="0"/>
              <a:t>- vstupních a výstupních dodávkách,</a:t>
            </a:r>
          </a:p>
          <a:p>
            <a:pPr algn="just">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dirty="0"/>
              <a:t>- údaje o zákaznících,</a:t>
            </a:r>
          </a:p>
          <a:p>
            <a:pPr algn="just">
              <a:spcBef>
                <a:spcPts val="0"/>
              </a:spcBef>
              <a:spcAft>
                <a:spcPts val="0"/>
              </a:spcAft>
              <a:buFontTx/>
              <a:buChar char="-"/>
              <a:tabLst>
                <a:tab pos="663382" algn="l"/>
                <a:tab pos="1326764" algn="l"/>
                <a:tab pos="1990146" algn="l"/>
                <a:tab pos="2653528" algn="l"/>
                <a:tab pos="3316910" algn="l"/>
                <a:tab pos="3980292" algn="l"/>
                <a:tab pos="4643674" algn="l"/>
                <a:tab pos="5307056" algn="l"/>
                <a:tab pos="5970438" algn="l"/>
                <a:tab pos="6633820" algn="l"/>
              </a:tabLst>
            </a:pPr>
            <a:r>
              <a:rPr lang="cs-CZ" dirty="0"/>
              <a:t>o využití skladového prostoru a personálu.</a:t>
            </a:r>
          </a:p>
          <a:p>
            <a:pPr algn="just">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endParaRPr lang="cs-CZ" dirty="0"/>
          </a:p>
          <a:p>
            <a:pPr algn="just">
              <a:spcBef>
                <a:spcPts val="0"/>
              </a:spcBef>
              <a:spcAft>
                <a:spcPts val="0"/>
              </a:spcAft>
              <a:tabLst>
                <a:tab pos="663382" algn="l"/>
                <a:tab pos="1326764" algn="l"/>
                <a:tab pos="1990146" algn="l"/>
                <a:tab pos="2653528" algn="l"/>
                <a:tab pos="3316910" algn="l"/>
                <a:tab pos="3980292" algn="l"/>
                <a:tab pos="4643674" algn="l"/>
                <a:tab pos="5307056" algn="l"/>
                <a:tab pos="5970438" algn="l"/>
                <a:tab pos="6633820" algn="l"/>
              </a:tabLst>
            </a:pPr>
            <a:r>
              <a:rPr lang="cs-CZ" sz="1200" i="1" dirty="0"/>
              <a:t>Pro přenos informací se využívají počítačové systémy a technologie čárových kódů, umožňuje to snižovat objem administrativních prací. </a:t>
            </a:r>
          </a:p>
        </p:txBody>
      </p:sp>
    </p:spTree>
    <p:extLst>
      <p:ext uri="{BB962C8B-B14F-4D97-AF65-F5344CB8AC3E}">
        <p14:creationId xmlns:p14="http://schemas.microsoft.com/office/powerpoint/2010/main" val="2380097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ln/>
        </p:spPr>
        <p:txBody>
          <a:bodyPr lIns="0" tIns="0" rIns="0" bIns="0" anchor="ctr">
            <a:normAutofit/>
          </a:bodyP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b="1" dirty="0"/>
              <a:t>Velikost skladu bude ovlivněna:</a:t>
            </a:r>
          </a:p>
        </p:txBody>
      </p:sp>
      <p:sp>
        <p:nvSpPr>
          <p:cNvPr id="38914" name="Rectangle 2"/>
          <p:cNvSpPr>
            <a:spLocks noGrp="1" noChangeArrowheads="1"/>
          </p:cNvSpPr>
          <p:nvPr>
            <p:ph idx="1"/>
          </p:nvPr>
        </p:nvSpPr>
        <p:spPr>
          <a:xfrm>
            <a:off x="457200" y="1600200"/>
            <a:ext cx="8229600" cy="4525963"/>
          </a:xfrm>
        </p:spPr>
        <p:txBody>
          <a:bodyPr/>
          <a:lstStyle/>
          <a:p>
            <a:pPr>
              <a:spcBef>
                <a:spcPts val="1200"/>
              </a:spcBef>
              <a:spcAft>
                <a:spcPts val="1000"/>
              </a:spcAft>
              <a:tabLst>
                <a:tab pos="723900" algn="l"/>
                <a:tab pos="1447800" algn="l"/>
                <a:tab pos="2171700" algn="l"/>
                <a:tab pos="2895600" algn="l"/>
                <a:tab pos="3619500" algn="l"/>
              </a:tabLst>
            </a:pPr>
            <a:r>
              <a:rPr lang="cs-CZ" dirty="0"/>
              <a:t>druhem a rozměry produktů,</a:t>
            </a:r>
          </a:p>
          <a:p>
            <a:pPr>
              <a:spcBef>
                <a:spcPts val="1200"/>
              </a:spcBef>
              <a:spcAft>
                <a:spcPts val="1000"/>
              </a:spcAft>
              <a:tabLst>
                <a:tab pos="723900" algn="l"/>
                <a:tab pos="1447800" algn="l"/>
                <a:tab pos="2171700" algn="l"/>
                <a:tab pos="2895600" algn="l"/>
                <a:tab pos="3619500" algn="l"/>
              </a:tabLst>
            </a:pPr>
            <a:r>
              <a:rPr lang="cs-CZ" dirty="0"/>
              <a:t>způsobem manipulace,</a:t>
            </a:r>
          </a:p>
          <a:p>
            <a:pPr>
              <a:spcBef>
                <a:spcPts val="1200"/>
              </a:spcBef>
              <a:spcAft>
                <a:spcPts val="1000"/>
              </a:spcAft>
              <a:tabLst>
                <a:tab pos="723900" algn="l"/>
                <a:tab pos="1447800" algn="l"/>
                <a:tab pos="2171700" algn="l"/>
                <a:tab pos="2895600" algn="l"/>
                <a:tab pos="3619500" algn="l"/>
              </a:tabLst>
            </a:pPr>
            <a:r>
              <a:rPr lang="cs-CZ" dirty="0"/>
              <a:t>kolísavostí poptávky,</a:t>
            </a:r>
          </a:p>
          <a:p>
            <a:pPr>
              <a:spcBef>
                <a:spcPts val="1200"/>
              </a:spcBef>
              <a:spcAft>
                <a:spcPts val="1000"/>
              </a:spcAft>
              <a:tabLst>
                <a:tab pos="723900" algn="l"/>
                <a:tab pos="1447800" algn="l"/>
                <a:tab pos="2171700" algn="l"/>
                <a:tab pos="2895600" algn="l"/>
                <a:tab pos="3619500" algn="l"/>
              </a:tabLst>
            </a:pPr>
            <a:r>
              <a:rPr lang="cs-CZ" dirty="0"/>
              <a:t>rychlostí obratu zásob.</a:t>
            </a:r>
          </a:p>
          <a:p>
            <a:endParaRPr lang="cs-CZ" dirty="0"/>
          </a:p>
        </p:txBody>
      </p:sp>
      <p:sp>
        <p:nvSpPr>
          <p:cNvPr id="2" name="Zástupný symbol pro datum 1"/>
          <p:cNvSpPr>
            <a:spLocks noGrp="1"/>
          </p:cNvSpPr>
          <p:nvPr>
            <p:ph type="dt" sz="half" idx="10"/>
          </p:nvPr>
        </p:nvSpPr>
        <p:spPr/>
        <p:txBody>
          <a:bodyPr/>
          <a:lstStyle/>
          <a:p>
            <a:fld id="{779389E0-78B9-45C0-8663-488469076E06}" type="datetime1">
              <a:rPr lang="cs-CZ" smtClean="0"/>
              <a:t>22.10.2024</a:t>
            </a:fld>
            <a:endParaRPr lang="cs-CZ"/>
          </a:p>
        </p:txBody>
      </p:sp>
      <p:sp>
        <p:nvSpPr>
          <p:cNvPr id="38915" name="Text Box 3"/>
          <p:cNvSpPr txBox="1">
            <a:spLocks noChangeArrowheads="1"/>
          </p:cNvSpPr>
          <p:nvPr/>
        </p:nvSpPr>
        <p:spPr bwMode="auto">
          <a:xfrm>
            <a:off x="1260475" y="2609850"/>
            <a:ext cx="4333875" cy="2070100"/>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 pos="2895600" algn="l"/>
                <a:tab pos="3619500" algn="l"/>
              </a:tabLst>
            </a:pPr>
            <a:endParaRPr lang="cs-CZ" sz="1000" dirty="0">
              <a:solidFill>
                <a:srgbClr val="000000"/>
              </a:solidFill>
            </a:endParaRPr>
          </a:p>
          <a:p>
            <a:pPr>
              <a:spcBef>
                <a:spcPts val="1200"/>
              </a:spcBef>
              <a:spcAft>
                <a:spcPts val="1000"/>
              </a:spcAft>
              <a:tabLst>
                <a:tab pos="723900" algn="l"/>
                <a:tab pos="1447800" algn="l"/>
                <a:tab pos="2171700" algn="l"/>
                <a:tab pos="2895600" algn="l"/>
                <a:tab pos="36195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lIns="0" tIns="0" rIns="0" bIns="0" anchor="ctr">
            <a:normAutofit/>
          </a:bodyP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b="1" dirty="0"/>
              <a:t>Počet skladů budou ovlivňovat:</a:t>
            </a:r>
          </a:p>
        </p:txBody>
      </p:sp>
      <p:sp>
        <p:nvSpPr>
          <p:cNvPr id="39938" name="Rectangle 2"/>
          <p:cNvSpPr>
            <a:spLocks noGrp="1" noChangeArrowheads="1"/>
          </p:cNvSpPr>
          <p:nvPr>
            <p:ph idx="1"/>
          </p:nvPr>
        </p:nvSpPr>
        <p:spPr>
          <a:xfrm>
            <a:off x="457200" y="1600200"/>
            <a:ext cx="8229600" cy="4525963"/>
          </a:xfrm>
        </p:spPr>
        <p:txBody>
          <a:bodyPr/>
          <a:lstStyle/>
          <a:p>
            <a:pPr>
              <a:spcBef>
                <a:spcPts val="1200"/>
              </a:spcBef>
              <a:spcAft>
                <a:spcPts val="1000"/>
              </a:spcAft>
              <a:tabLst>
                <a:tab pos="723900" algn="l"/>
                <a:tab pos="1447800" algn="l"/>
                <a:tab pos="2171700" algn="l"/>
              </a:tabLst>
            </a:pPr>
            <a:r>
              <a:rPr lang="cs-CZ" dirty="0"/>
              <a:t>náklady spojené se ztrátou prodejní příležitosti,</a:t>
            </a:r>
          </a:p>
          <a:p>
            <a:pPr>
              <a:spcBef>
                <a:spcPts val="1200"/>
              </a:spcBef>
              <a:spcAft>
                <a:spcPts val="1000"/>
              </a:spcAft>
              <a:tabLst>
                <a:tab pos="723900" algn="l"/>
                <a:tab pos="1447800" algn="l"/>
                <a:tab pos="2171700" algn="l"/>
              </a:tabLst>
            </a:pPr>
            <a:r>
              <a:rPr lang="cs-CZ" dirty="0"/>
              <a:t>náklady na zásoby,</a:t>
            </a:r>
          </a:p>
          <a:p>
            <a:pPr>
              <a:spcBef>
                <a:spcPts val="1200"/>
              </a:spcBef>
              <a:spcAft>
                <a:spcPts val="1000"/>
              </a:spcAft>
              <a:tabLst>
                <a:tab pos="723900" algn="l"/>
                <a:tab pos="1447800" algn="l"/>
                <a:tab pos="2171700" algn="l"/>
              </a:tabLst>
            </a:pPr>
            <a:r>
              <a:rPr lang="cs-CZ" dirty="0"/>
              <a:t>náklady na skladování,</a:t>
            </a:r>
          </a:p>
          <a:p>
            <a:pPr>
              <a:spcBef>
                <a:spcPts val="1200"/>
              </a:spcBef>
              <a:spcAft>
                <a:spcPts val="1000"/>
              </a:spcAft>
              <a:tabLst>
                <a:tab pos="723900" algn="l"/>
                <a:tab pos="1447800" algn="l"/>
                <a:tab pos="2171700" algn="l"/>
              </a:tabLst>
            </a:pPr>
            <a:r>
              <a:rPr lang="cs-CZ" dirty="0"/>
              <a:t>náklady přepravní.</a:t>
            </a:r>
          </a:p>
          <a:p>
            <a:endParaRPr lang="cs-CZ" dirty="0"/>
          </a:p>
        </p:txBody>
      </p:sp>
      <p:sp>
        <p:nvSpPr>
          <p:cNvPr id="2" name="Zástupný symbol pro datum 1"/>
          <p:cNvSpPr>
            <a:spLocks noGrp="1"/>
          </p:cNvSpPr>
          <p:nvPr>
            <p:ph type="dt" sz="half" idx="10"/>
          </p:nvPr>
        </p:nvSpPr>
        <p:spPr/>
        <p:txBody>
          <a:bodyPr/>
          <a:lstStyle/>
          <a:p>
            <a:fld id="{C389023F-75DE-449B-97A9-DE5190836AA8}" type="datetime1">
              <a:rPr lang="cs-CZ" smtClean="0"/>
              <a:t>22.10.2024</a:t>
            </a:fld>
            <a:endParaRPr lang="cs-CZ"/>
          </a:p>
        </p:txBody>
      </p:sp>
      <p:sp>
        <p:nvSpPr>
          <p:cNvPr id="39939" name="Text Box 3"/>
          <p:cNvSpPr txBox="1">
            <a:spLocks noChangeArrowheads="1"/>
          </p:cNvSpPr>
          <p:nvPr/>
        </p:nvSpPr>
        <p:spPr bwMode="auto">
          <a:xfrm>
            <a:off x="3222625" y="2609850"/>
            <a:ext cx="2808288" cy="1687513"/>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Lst>
            </a:pPr>
            <a:endParaRPr lang="cs-CZ" sz="1000" dirty="0">
              <a:solidFill>
                <a:srgbClr val="000000"/>
              </a:solidFill>
            </a:endParaRPr>
          </a:p>
          <a:p>
            <a:pPr>
              <a:spcBef>
                <a:spcPts val="1200"/>
              </a:spcBef>
              <a:spcAft>
                <a:spcPts val="1000"/>
              </a:spcAft>
              <a:tabLst>
                <a:tab pos="723900" algn="l"/>
                <a:tab pos="1447800" algn="l"/>
                <a:tab pos="21717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404664"/>
            <a:ext cx="8229600" cy="1143000"/>
          </a:xfrm>
        </p:spPr>
        <p:txBody>
          <a:bodyPr>
            <a:normAutofit/>
          </a:bodyPr>
          <a:lstStyle/>
          <a:p>
            <a:r>
              <a:rPr lang="cs-CZ" sz="3200" b="1" dirty="0">
                <a:solidFill>
                  <a:srgbClr val="000000"/>
                </a:solidFill>
              </a:rPr>
              <a:t>1. Zařízení na přetržitou manipulaci s cyklickým provozem:</a:t>
            </a:r>
            <a:endParaRPr lang="cs-CZ" sz="3200" b="1" dirty="0"/>
          </a:p>
        </p:txBody>
      </p:sp>
      <p:sp>
        <p:nvSpPr>
          <p:cNvPr id="2" name="Zástupný symbol pro obsah 1"/>
          <p:cNvSpPr>
            <a:spLocks noGrp="1"/>
          </p:cNvSpPr>
          <p:nvPr>
            <p:ph idx="1"/>
          </p:nvPr>
        </p:nvSpPr>
        <p:spPr/>
        <p:txBody>
          <a:bodyPr>
            <a:normAutofit/>
          </a:bodyPr>
          <a:lstStyle/>
          <a:p>
            <a:pPr lvl="0"/>
            <a:r>
              <a:rPr lang="cs-CZ" sz="2400" dirty="0">
                <a:solidFill>
                  <a:srgbClr val="000000"/>
                </a:solidFill>
              </a:rPr>
              <a:t>dopravní vozíky,</a:t>
            </a:r>
          </a:p>
          <a:p>
            <a:pPr lvl="0"/>
            <a:endParaRPr lang="cs-CZ" sz="2400" dirty="0">
              <a:solidFill>
                <a:srgbClr val="000000"/>
              </a:solidFill>
            </a:endParaRPr>
          </a:p>
          <a:p>
            <a:pPr lvl="0"/>
            <a:r>
              <a:rPr lang="cs-CZ" sz="2400" dirty="0">
                <a:solidFill>
                  <a:srgbClr val="000000"/>
                </a:solidFill>
              </a:rPr>
              <a:t>jeřáby,</a:t>
            </a:r>
          </a:p>
          <a:p>
            <a:pPr lvl="0"/>
            <a:endParaRPr lang="cs-CZ" sz="2400" dirty="0">
              <a:solidFill>
                <a:srgbClr val="000000"/>
              </a:solidFill>
            </a:endParaRPr>
          </a:p>
          <a:p>
            <a:pPr lvl="0"/>
            <a:r>
              <a:rPr lang="cs-CZ" sz="2400" dirty="0">
                <a:solidFill>
                  <a:srgbClr val="000000"/>
                </a:solidFill>
              </a:rPr>
              <a:t>lopatové rypadla a buldozery,</a:t>
            </a:r>
          </a:p>
          <a:p>
            <a:pPr lvl="0"/>
            <a:endParaRPr lang="cs-CZ" sz="2400" dirty="0">
              <a:solidFill>
                <a:srgbClr val="000000"/>
              </a:solidFill>
            </a:endParaRPr>
          </a:p>
          <a:p>
            <a:pPr lvl="0"/>
            <a:r>
              <a:rPr lang="cs-CZ" sz="2400" dirty="0">
                <a:solidFill>
                  <a:srgbClr val="000000"/>
                </a:solidFill>
              </a:rPr>
              <a:t>výtahy</a:t>
            </a:r>
          </a:p>
          <a:p>
            <a:endParaRPr lang="cs-CZ" sz="2400" dirty="0">
              <a:solidFill>
                <a:srgbClr val="000000"/>
              </a:solidFill>
            </a:endParaRPr>
          </a:p>
          <a:p>
            <a:r>
              <a:rPr lang="cs-CZ" sz="2400" dirty="0">
                <a:solidFill>
                  <a:srgbClr val="000000"/>
                </a:solidFill>
              </a:rPr>
              <a:t>shrnovací mechanické lopaty a lanové shrnovače.</a:t>
            </a:r>
          </a:p>
          <a:p>
            <a:endParaRPr lang="cs-CZ" sz="2400" dirty="0"/>
          </a:p>
        </p:txBody>
      </p:sp>
      <p:sp>
        <p:nvSpPr>
          <p:cNvPr id="3" name="Zástupný symbol pro datum 2"/>
          <p:cNvSpPr>
            <a:spLocks noGrp="1"/>
          </p:cNvSpPr>
          <p:nvPr>
            <p:ph type="dt" sz="half" idx="10"/>
          </p:nvPr>
        </p:nvSpPr>
        <p:spPr/>
        <p:txBody>
          <a:bodyPr/>
          <a:lstStyle/>
          <a:p>
            <a:fld id="{7B74333B-6B29-4874-85D1-2E099DD49B50}" type="datetime1">
              <a:rPr lang="cs-CZ" smtClean="0"/>
              <a:t>22.10.2024</a:t>
            </a:fld>
            <a:endParaRPr lang="cs-CZ"/>
          </a:p>
        </p:txBody>
      </p:sp>
      <p:pic>
        <p:nvPicPr>
          <p:cNvPr id="7" name="Obrázek 6" descr="index2.jpg"/>
          <p:cNvPicPr>
            <a:picLocks noChangeAspect="1"/>
          </p:cNvPicPr>
          <p:nvPr/>
        </p:nvPicPr>
        <p:blipFill>
          <a:blip r:embed="rId5" cstate="print"/>
          <a:stretch>
            <a:fillRect/>
          </a:stretch>
        </p:blipFill>
        <p:spPr>
          <a:xfrm>
            <a:off x="7236296" y="2780928"/>
            <a:ext cx="1634285" cy="1224136"/>
          </a:xfrm>
          <a:prstGeom prst="rect">
            <a:avLst/>
          </a:prstGeom>
        </p:spPr>
      </p:pic>
      <p:pic>
        <p:nvPicPr>
          <p:cNvPr id="8" name="Obrázek 7" descr="index3.jpg"/>
          <p:cNvPicPr>
            <a:picLocks noChangeAspect="1"/>
          </p:cNvPicPr>
          <p:nvPr/>
        </p:nvPicPr>
        <p:blipFill>
          <a:blip r:embed="rId6" cstate="print"/>
          <a:stretch>
            <a:fillRect/>
          </a:stretch>
        </p:blipFill>
        <p:spPr>
          <a:xfrm>
            <a:off x="5508104" y="3392996"/>
            <a:ext cx="1114053" cy="1637959"/>
          </a:xfrm>
          <a:prstGeom prst="rect">
            <a:avLst/>
          </a:prstGeom>
        </p:spPr>
      </p:pic>
      <p:pic>
        <p:nvPicPr>
          <p:cNvPr id="9" name="Obrázek 8" descr="index4.jpg"/>
          <p:cNvPicPr>
            <a:picLocks noChangeAspect="1"/>
          </p:cNvPicPr>
          <p:nvPr/>
        </p:nvPicPr>
        <p:blipFill>
          <a:blip r:embed="rId7" cstate="print"/>
          <a:stretch>
            <a:fillRect/>
          </a:stretch>
        </p:blipFill>
        <p:spPr>
          <a:xfrm>
            <a:off x="7962900" y="4509120"/>
            <a:ext cx="1181100" cy="1447800"/>
          </a:xfrm>
          <a:prstGeom prst="rect">
            <a:avLst/>
          </a:prstGeom>
        </p:spPr>
      </p:pic>
      <p:pic>
        <p:nvPicPr>
          <p:cNvPr id="6" name="Obrázek 5" descr="index1.jpg"/>
          <p:cNvPicPr>
            <a:picLocks noChangeAspect="1"/>
          </p:cNvPicPr>
          <p:nvPr/>
        </p:nvPicPr>
        <p:blipFill>
          <a:blip r:embed="rId8" cstate="print"/>
          <a:stretch>
            <a:fillRect/>
          </a:stretch>
        </p:blipFill>
        <p:spPr>
          <a:xfrm>
            <a:off x="6660232" y="1268760"/>
            <a:ext cx="1224136" cy="145589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18003 -0.03351 L -0.43003 -0.03351 " pathEditMode="relative" rAng="0" ptsTypes="AA">
                                      <p:cBhvr>
                                        <p:cTn id="10" dur="2000" fill="hold"/>
                                        <p:tgtEl>
                                          <p:spTgt spid="6"/>
                                        </p:tgtEl>
                                        <p:attrNameLst>
                                          <p:attrName>ppt_x</p:attrName>
                                          <p:attrName>ppt_y</p:attrName>
                                        </p:attrNameLst>
                                      </p:cBhvr>
                                      <p:rCtr x="-125" y="0"/>
                                    </p:animMotion>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16806 -0.01572 L -0.5224 -0.08898 " pathEditMode="relative" rAng="0" ptsTypes="AA">
                                      <p:cBhvr>
                                        <p:cTn id="18" dur="2000" fill="hold"/>
                                        <p:tgtEl>
                                          <p:spTgt spid="7"/>
                                        </p:tgtEl>
                                        <p:attrNameLst>
                                          <p:attrName>ppt_x</p:attrName>
                                          <p:attrName>ppt_y</p:attrName>
                                        </p:attrNameLst>
                                      </p:cBhvr>
                                      <p:rCtr x="-177" y="-37"/>
                                    </p:animMotion>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8"/>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 0  L -0.25 0  E" pathEditMode="relative" ptsTypes="">
                                      <p:cBhvr>
                                        <p:cTn id="26" dur="2000" fill="hold"/>
                                        <p:tgtEl>
                                          <p:spTgt spid="8"/>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9"/>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33333E-6 1.31962E-6 C -0.05834 0.08481 -0.1165 0.16986 -0.16146 0.19806 C -0.20643 0.22625 -0.25191 0.17356 -0.26997 0.16871 " pathEditMode="relative" rAng="0" ptsTypes="aaA">
                                      <p:cBhvr>
                                        <p:cTn id="34" dur="2000" fill="hold"/>
                                        <p:tgtEl>
                                          <p:spTgt spid="9"/>
                                        </p:tgtEl>
                                        <p:attrNameLst>
                                          <p:attrName>ppt_x</p:attrName>
                                          <p:attrName>ppt_y</p:attrName>
                                        </p:attrNameLst>
                                      </p:cBhvr>
                                      <p:rCtr x="-135" y="1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ln/>
        </p:spPr>
        <p:txBody>
          <a:bodyPr lIns="0" tIns="0" rIns="0" bIns="0" anchor="ctr">
            <a:norm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b="1" dirty="0" err="1"/>
              <a:t>Hlavní</a:t>
            </a:r>
            <a:r>
              <a:rPr lang="en-US" sz="4800" b="1" dirty="0"/>
              <a:t> </a:t>
            </a:r>
            <a:r>
              <a:rPr lang="en-US" sz="4800" b="1" dirty="0" err="1"/>
              <a:t>směry</a:t>
            </a:r>
            <a:r>
              <a:rPr lang="en-US" sz="4800" b="1" dirty="0"/>
              <a:t> </a:t>
            </a:r>
            <a:r>
              <a:rPr lang="en-US" sz="4800" b="1" dirty="0" err="1"/>
              <a:t>ve</a:t>
            </a:r>
            <a:r>
              <a:rPr lang="en-US" sz="4800" b="1" dirty="0"/>
              <a:t> </a:t>
            </a:r>
            <a:r>
              <a:rPr lang="en-US" sz="4800" b="1" dirty="0" err="1"/>
              <a:t>skladování</a:t>
            </a:r>
            <a:endParaRPr lang="en-US" sz="4800" b="1" dirty="0"/>
          </a:p>
        </p:txBody>
      </p:sp>
      <p:sp>
        <p:nvSpPr>
          <p:cNvPr id="40962" name="Rectangle 2"/>
          <p:cNvSpPr>
            <a:spLocks noGrp="1" noChangeArrowheads="1"/>
          </p:cNvSpPr>
          <p:nvPr>
            <p:ph idx="1"/>
          </p:nvPr>
        </p:nvSpPr>
        <p:spPr>
          <a:xfrm>
            <a:off x="457200" y="1600200"/>
            <a:ext cx="8229600" cy="4525963"/>
          </a:xfrm>
        </p:spPr>
        <p:txBody>
          <a:bodyPr>
            <a:normAutofit/>
          </a:bodyPr>
          <a:lstStyle/>
          <a:p>
            <a:pPr>
              <a:spcBef>
                <a:spcPts val="1200"/>
              </a:spcBef>
              <a:spcAft>
                <a:spcPts val="1000"/>
              </a:spcAft>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sz="2400" dirty="0"/>
              <a:t>využívání matematických metod </a:t>
            </a:r>
          </a:p>
          <a:p>
            <a:pPr>
              <a:spcBef>
                <a:spcPts val="1200"/>
              </a:spcBef>
              <a:spcAft>
                <a:spcPts val="1000"/>
              </a:spcAft>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sz="2400" dirty="0"/>
              <a:t>využívání prostředků výpočetní techniky</a:t>
            </a:r>
          </a:p>
          <a:p>
            <a:pPr>
              <a:spcBef>
                <a:spcPts val="1200"/>
              </a:spcBef>
              <a:spcAft>
                <a:spcPts val="1000"/>
              </a:spcAft>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sz="2400" dirty="0"/>
              <a:t>využívání prostředků progresivního stavebně-technického řešení,</a:t>
            </a:r>
          </a:p>
          <a:p>
            <a:pPr>
              <a:spcBef>
                <a:spcPts val="1200"/>
              </a:spcBef>
              <a:spcAft>
                <a:spcPts val="1000"/>
              </a:spcAft>
              <a:buFontTx/>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sz="2400" dirty="0"/>
              <a:t>pro vnitřní vybavení skladů.</a:t>
            </a:r>
          </a:p>
          <a:p>
            <a:endParaRPr lang="cs-CZ" dirty="0"/>
          </a:p>
        </p:txBody>
      </p:sp>
      <p:sp>
        <p:nvSpPr>
          <p:cNvPr id="2" name="Zástupný symbol pro datum 1"/>
          <p:cNvSpPr>
            <a:spLocks noGrp="1"/>
          </p:cNvSpPr>
          <p:nvPr>
            <p:ph type="dt" sz="half" idx="10"/>
          </p:nvPr>
        </p:nvSpPr>
        <p:spPr/>
        <p:txBody>
          <a:bodyPr/>
          <a:lstStyle/>
          <a:p>
            <a:fld id="{E436C799-8653-4318-97BC-865E48967742}"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AF46634C-E039-527F-C2B6-6D164C62FA0B}"/>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152BA6C9-40EB-7430-5338-9223EB50A33A}"/>
              </a:ext>
            </a:extLst>
          </p:cNvPr>
          <p:cNvSpPr txBox="1"/>
          <p:nvPr/>
        </p:nvSpPr>
        <p:spPr>
          <a:xfrm>
            <a:off x="457200" y="1065853"/>
            <a:ext cx="8507288" cy="3180486"/>
          </a:xfrm>
          <a:prstGeom prst="rect">
            <a:avLst/>
          </a:prstGeom>
          <a:noFill/>
        </p:spPr>
        <p:txBody>
          <a:bodyPr wrap="square">
            <a:spAutoFit/>
          </a:bodyPr>
          <a:lstStyle/>
          <a:p>
            <a:pPr>
              <a:spcBef>
                <a:spcPts val="1100"/>
              </a:spcBef>
              <a:spcAft>
                <a:spcPts val="916"/>
              </a:spcAft>
              <a:buFontTx/>
              <a:buChar char="-"/>
              <a:tabLst>
                <a:tab pos="663382" algn="l"/>
                <a:tab pos="1326764" algn="l"/>
                <a:tab pos="1990146" algn="l"/>
                <a:tab pos="2653528" algn="l"/>
                <a:tab pos="3316910" algn="l"/>
                <a:tab pos="3980292" algn="l"/>
                <a:tab pos="4643674" algn="l"/>
                <a:tab pos="5307056" algn="l"/>
                <a:tab pos="5970438" algn="l"/>
                <a:tab pos="6633820" algn="l"/>
                <a:tab pos="7297202" algn="l"/>
                <a:tab pos="7960584" algn="l"/>
              </a:tabLst>
            </a:pPr>
            <a:r>
              <a:rPr lang="cs-CZ" sz="1800" i="1" dirty="0"/>
              <a:t>využívání matematických metod </a:t>
            </a:r>
            <a:r>
              <a:rPr lang="cs-CZ" sz="1800" dirty="0"/>
              <a:t>pro optimalizaci stavu zásob, sortimentu skladby zásob, rozmístění skladové sítě, rozvozu zboží atd.,</a:t>
            </a:r>
          </a:p>
          <a:p>
            <a:pPr>
              <a:spcBef>
                <a:spcPts val="1100"/>
              </a:spcBef>
              <a:spcAft>
                <a:spcPts val="916"/>
              </a:spcAft>
              <a:buFontTx/>
              <a:buChar char="-"/>
              <a:tabLst>
                <a:tab pos="663382" algn="l"/>
                <a:tab pos="1326764" algn="l"/>
                <a:tab pos="1990146" algn="l"/>
                <a:tab pos="2653528" algn="l"/>
                <a:tab pos="3316910" algn="l"/>
                <a:tab pos="3980292" algn="l"/>
                <a:tab pos="4643674" algn="l"/>
                <a:tab pos="5307056" algn="l"/>
                <a:tab pos="5970438" algn="l"/>
                <a:tab pos="6633820" algn="l"/>
                <a:tab pos="7297202" algn="l"/>
                <a:tab pos="7960584" algn="l"/>
              </a:tabLst>
            </a:pPr>
            <a:r>
              <a:rPr lang="cs-CZ" sz="1800" i="1" dirty="0"/>
              <a:t>využívání prostředků výpočetní techniky </a:t>
            </a:r>
            <a:r>
              <a:rPr lang="cs-CZ" sz="1800" dirty="0"/>
              <a:t>pro operativní řízení stavu zásob a pohybu zásob,</a:t>
            </a:r>
          </a:p>
          <a:p>
            <a:pPr>
              <a:spcBef>
                <a:spcPts val="1100"/>
              </a:spcBef>
              <a:spcAft>
                <a:spcPts val="916"/>
              </a:spcAft>
              <a:buFontTx/>
              <a:buChar char="-"/>
              <a:tabLst>
                <a:tab pos="663382" algn="l"/>
                <a:tab pos="1326764" algn="l"/>
                <a:tab pos="1990146" algn="l"/>
                <a:tab pos="2653528" algn="l"/>
                <a:tab pos="3316910" algn="l"/>
                <a:tab pos="3980292" algn="l"/>
                <a:tab pos="4643674" algn="l"/>
                <a:tab pos="5307056" algn="l"/>
                <a:tab pos="5970438" algn="l"/>
                <a:tab pos="6633820" algn="l"/>
                <a:tab pos="7297202" algn="l"/>
                <a:tab pos="7960584" algn="l"/>
              </a:tabLst>
            </a:pPr>
            <a:r>
              <a:rPr lang="cs-CZ" sz="1800" i="1" dirty="0"/>
              <a:t>využívání prostředků progresivního stavebně-technického řešení </a:t>
            </a:r>
            <a:r>
              <a:rPr lang="cs-CZ" sz="1800" dirty="0"/>
              <a:t>při budování nových skladů,</a:t>
            </a:r>
          </a:p>
          <a:p>
            <a:pPr>
              <a:spcBef>
                <a:spcPts val="1100"/>
              </a:spcBef>
              <a:spcAft>
                <a:spcPts val="916"/>
              </a:spcAft>
              <a:buFontTx/>
              <a:buChar char="-"/>
              <a:tabLst>
                <a:tab pos="663382" algn="l"/>
                <a:tab pos="1326764" algn="l"/>
                <a:tab pos="1990146" algn="l"/>
                <a:tab pos="2653528" algn="l"/>
                <a:tab pos="3316910" algn="l"/>
                <a:tab pos="3980292" algn="l"/>
                <a:tab pos="4643674" algn="l"/>
                <a:tab pos="5307056" algn="l"/>
                <a:tab pos="5970438" algn="l"/>
                <a:tab pos="6633820" algn="l"/>
                <a:tab pos="7297202" algn="l"/>
                <a:tab pos="7960584" algn="l"/>
              </a:tabLst>
            </a:pPr>
            <a:r>
              <a:rPr lang="cs-CZ" sz="1800" i="1" dirty="0"/>
              <a:t>pro vnitřní vybavení skladů </a:t>
            </a:r>
            <a:r>
              <a:rPr lang="cs-CZ" sz="1800" dirty="0"/>
              <a:t>používat stavebnicové regály, výškové regály, vysokozdvižné akumulátorové vozíky, stohovací jeřáby, zakladače, maximálně uplatňovat paletizaci.</a:t>
            </a:r>
          </a:p>
        </p:txBody>
      </p:sp>
    </p:spTree>
    <p:extLst>
      <p:ext uri="{BB962C8B-B14F-4D97-AF65-F5344CB8AC3E}">
        <p14:creationId xmlns:p14="http://schemas.microsoft.com/office/powerpoint/2010/main" val="10990877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lIns="0" tIns="0" rIns="0" bIns="0" anchor="ctr">
            <a:normAutofit fontScale="90000"/>
          </a:bodyP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dirty="0"/>
              <a:t>Zařazení skladu do materiálového toku</a:t>
            </a:r>
          </a:p>
        </p:txBody>
      </p:sp>
      <p:sp>
        <p:nvSpPr>
          <p:cNvPr id="41986" name="Rectangle 2"/>
          <p:cNvSpPr>
            <a:spLocks noGrp="1" noChangeArrowheads="1"/>
          </p:cNvSpPr>
          <p:nvPr>
            <p:ph idx="1"/>
          </p:nvPr>
        </p:nvSpPr>
        <p:spPr>
          <a:xfrm>
            <a:off x="457200" y="1600200"/>
            <a:ext cx="8229600" cy="4525963"/>
          </a:xfrm>
        </p:spPr>
        <p:txBody>
          <a:bodyPr/>
          <a:lstStyle/>
          <a:p>
            <a:pPr>
              <a:spcBef>
                <a:spcPts val="1200"/>
              </a:spcBef>
              <a:spcAft>
                <a:spcPts val="1000"/>
              </a:spcAft>
              <a:tabLst>
                <a:tab pos="723900" algn="l"/>
                <a:tab pos="1447800" algn="l"/>
                <a:tab pos="2171700" algn="l"/>
              </a:tabLst>
            </a:pPr>
            <a:r>
              <a:rPr lang="cs-CZ" dirty="0"/>
              <a:t>- sklad musí být v centru spotřeby,</a:t>
            </a:r>
          </a:p>
          <a:p>
            <a:pPr>
              <a:spcBef>
                <a:spcPts val="1200"/>
              </a:spcBef>
              <a:spcAft>
                <a:spcPts val="1000"/>
              </a:spcAft>
              <a:tabLst>
                <a:tab pos="723900" algn="l"/>
                <a:tab pos="1447800" algn="l"/>
                <a:tab pos="2171700" algn="l"/>
              </a:tabLst>
            </a:pPr>
            <a:r>
              <a:rPr lang="cs-CZ" dirty="0"/>
              <a:t>- zajišťovat co nejkratší cesty,</a:t>
            </a:r>
          </a:p>
          <a:p>
            <a:pPr>
              <a:spcBef>
                <a:spcPts val="1200"/>
              </a:spcBef>
              <a:spcAft>
                <a:spcPts val="1000"/>
              </a:spcAft>
              <a:tabLst>
                <a:tab pos="723900" algn="l"/>
                <a:tab pos="1447800" algn="l"/>
                <a:tab pos="2171700" algn="l"/>
              </a:tabLst>
            </a:pPr>
            <a:r>
              <a:rPr lang="cs-CZ" dirty="0"/>
              <a:t>- nesmí rušit plynulost materiálového toku.</a:t>
            </a:r>
          </a:p>
          <a:p>
            <a:pPr>
              <a:spcBef>
                <a:spcPts val="1200"/>
              </a:spcBef>
              <a:spcAft>
                <a:spcPts val="1000"/>
              </a:spcAft>
              <a:tabLst>
                <a:tab pos="723900" algn="l"/>
                <a:tab pos="1447800" algn="l"/>
                <a:tab pos="2171700" algn="l"/>
              </a:tabLst>
            </a:pPr>
            <a:endParaRPr lang="cs-CZ" dirty="0"/>
          </a:p>
          <a:p>
            <a:endParaRPr lang="cs-CZ" dirty="0"/>
          </a:p>
        </p:txBody>
      </p:sp>
      <p:sp>
        <p:nvSpPr>
          <p:cNvPr id="2" name="Zástupný symbol pro datum 1"/>
          <p:cNvSpPr>
            <a:spLocks noGrp="1"/>
          </p:cNvSpPr>
          <p:nvPr>
            <p:ph type="dt" sz="half" idx="10"/>
          </p:nvPr>
        </p:nvSpPr>
        <p:spPr/>
        <p:txBody>
          <a:bodyPr/>
          <a:lstStyle/>
          <a:p>
            <a:fld id="{4D0D6974-3133-4A91-9ED1-EDE10D4EA5B2}"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ln/>
        </p:spPr>
        <p:txBody>
          <a:bodyPr lIns="0" tIns="0" rIns="0" bIns="0" anchor="ct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800" dirty="0"/>
              <a:t>Centralizované sklady</a:t>
            </a:r>
          </a:p>
        </p:txBody>
      </p:sp>
      <p:sp>
        <p:nvSpPr>
          <p:cNvPr id="43010" name="Rectangle 2"/>
          <p:cNvSpPr>
            <a:spLocks noGrp="1" noChangeArrowheads="1"/>
          </p:cNvSpPr>
          <p:nvPr>
            <p:ph idx="1"/>
          </p:nvPr>
        </p:nvSpPr>
        <p:spPr>
          <a:xfrm>
            <a:off x="457200" y="1600200"/>
            <a:ext cx="8229600" cy="4525963"/>
          </a:xfrm>
        </p:spPr>
        <p:txBody>
          <a:bodyPr>
            <a:normAutofit fontScale="92500" lnSpcReduction="10000"/>
          </a:bodyPr>
          <a:lstStyle/>
          <a:p>
            <a:pPr>
              <a:spcBef>
                <a:spcPts val="1200"/>
              </a:spcBef>
              <a:spcAft>
                <a:spcPts val="1000"/>
              </a:spcAft>
              <a:tabLst>
                <a:tab pos="723900" algn="l"/>
                <a:tab pos="1447800" algn="l"/>
                <a:tab pos="2171700" algn="l"/>
                <a:tab pos="2895600" algn="l"/>
                <a:tab pos="3619500" algn="l"/>
              </a:tabLst>
            </a:pPr>
            <a:r>
              <a:rPr lang="cs-CZ" i="1" dirty="0"/>
              <a:t>Výhody centralizovaných skladů:</a:t>
            </a:r>
          </a:p>
          <a:p>
            <a:pPr>
              <a:spcBef>
                <a:spcPts val="1200"/>
              </a:spcBef>
              <a:spcAft>
                <a:spcPts val="1000"/>
              </a:spcAft>
              <a:tabLst>
                <a:tab pos="723900" algn="l"/>
                <a:tab pos="1447800" algn="l"/>
                <a:tab pos="2171700" algn="l"/>
                <a:tab pos="2895600" algn="l"/>
                <a:tab pos="3619500" algn="l"/>
              </a:tabLst>
            </a:pPr>
            <a:r>
              <a:rPr lang="cs-CZ" dirty="0"/>
              <a:t>- menší počet pracovních sil i administrativních,</a:t>
            </a:r>
          </a:p>
          <a:p>
            <a:pPr>
              <a:spcBef>
                <a:spcPts val="1200"/>
              </a:spcBef>
              <a:spcAft>
                <a:spcPts val="1000"/>
              </a:spcAft>
              <a:tabLst>
                <a:tab pos="723900" algn="l"/>
                <a:tab pos="1447800" algn="l"/>
                <a:tab pos="2171700" algn="l"/>
                <a:tab pos="2895600" algn="l"/>
                <a:tab pos="3619500" algn="l"/>
              </a:tabLst>
            </a:pPr>
            <a:r>
              <a:rPr lang="cs-CZ" dirty="0"/>
              <a:t>- zavádění mechanizace a automatizace,</a:t>
            </a:r>
          </a:p>
          <a:p>
            <a:pPr>
              <a:spcBef>
                <a:spcPts val="1200"/>
              </a:spcBef>
              <a:spcAft>
                <a:spcPts val="1000"/>
              </a:spcAft>
              <a:tabLst>
                <a:tab pos="723900" algn="l"/>
                <a:tab pos="1447800" algn="l"/>
                <a:tab pos="2171700" algn="l"/>
                <a:tab pos="2895600" algn="l"/>
                <a:tab pos="3619500" algn="l"/>
              </a:tabLst>
            </a:pPr>
            <a:r>
              <a:rPr lang="cs-CZ" dirty="0"/>
              <a:t>- stavební pořizovací náklady na 1 m³ nižší hlavně u výškových skladů.</a:t>
            </a:r>
          </a:p>
          <a:p>
            <a:pPr>
              <a:spcBef>
                <a:spcPts val="1200"/>
              </a:spcBef>
              <a:spcAft>
                <a:spcPts val="1000"/>
              </a:spcAft>
              <a:tabLst>
                <a:tab pos="723900" algn="l"/>
                <a:tab pos="1447800" algn="l"/>
                <a:tab pos="2171700" algn="l"/>
                <a:tab pos="2895600" algn="l"/>
                <a:tab pos="3619500" algn="l"/>
              </a:tabLst>
            </a:pPr>
            <a:r>
              <a:rPr lang="cs-CZ" i="1" dirty="0"/>
              <a:t>Nevýhodou jsou vyšší nároky na organizaci a kvalifikaci pracovníků</a:t>
            </a:r>
            <a:r>
              <a:rPr lang="cs-CZ" dirty="0"/>
              <a:t>.</a:t>
            </a:r>
          </a:p>
          <a:p>
            <a:pPr>
              <a:spcBef>
                <a:spcPts val="1200"/>
              </a:spcBef>
              <a:spcAft>
                <a:spcPts val="1000"/>
              </a:spcAft>
              <a:tabLst>
                <a:tab pos="723900" algn="l"/>
                <a:tab pos="1447800" algn="l"/>
                <a:tab pos="2171700" algn="l"/>
                <a:tab pos="2895600" algn="l"/>
                <a:tab pos="3619500" algn="l"/>
              </a:tabLst>
            </a:pPr>
            <a:endParaRPr lang="cs-CZ" dirty="0"/>
          </a:p>
          <a:p>
            <a:endParaRPr lang="cs-CZ" dirty="0"/>
          </a:p>
        </p:txBody>
      </p:sp>
      <p:sp>
        <p:nvSpPr>
          <p:cNvPr id="2" name="Zástupný symbol pro datum 1"/>
          <p:cNvSpPr>
            <a:spLocks noGrp="1"/>
          </p:cNvSpPr>
          <p:nvPr>
            <p:ph type="dt" sz="half" idx="10"/>
          </p:nvPr>
        </p:nvSpPr>
        <p:spPr/>
        <p:txBody>
          <a:bodyPr/>
          <a:lstStyle/>
          <a:p>
            <a:fld id="{4F307E15-E2B5-4DAD-B540-F0E9BAD7E190}" type="datetime1">
              <a:rPr lang="cs-CZ" smtClean="0"/>
              <a:t>22.10.2024</a:t>
            </a:fld>
            <a:endParaRPr lang="cs-CZ"/>
          </a:p>
        </p:txBody>
      </p:sp>
      <p:sp>
        <p:nvSpPr>
          <p:cNvPr id="43011" name="Text Box 3"/>
          <p:cNvSpPr txBox="1">
            <a:spLocks noChangeArrowheads="1"/>
          </p:cNvSpPr>
          <p:nvPr/>
        </p:nvSpPr>
        <p:spPr bwMode="auto">
          <a:xfrm>
            <a:off x="2600325" y="2609850"/>
            <a:ext cx="4052888" cy="1687513"/>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 pos="2895600" algn="l"/>
                <a:tab pos="36195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ln/>
        </p:spPr>
        <p:txBody>
          <a:bodyPr lIns="0" tIns="0" rIns="0" bIns="0" anchor="ctr">
            <a:normAutofit fontScale="90000"/>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800" b="1" dirty="0" err="1"/>
              <a:t>Řízení</a:t>
            </a:r>
            <a:r>
              <a:rPr lang="en-US" sz="4800" b="1" dirty="0"/>
              <a:t> </a:t>
            </a:r>
            <a:r>
              <a:rPr lang="en-US" sz="4800" b="1" dirty="0" err="1"/>
              <a:t>skladového</a:t>
            </a:r>
            <a:r>
              <a:rPr lang="en-US" sz="4800" b="1" dirty="0"/>
              <a:t> </a:t>
            </a:r>
            <a:r>
              <a:rPr lang="en-US" sz="4800" b="1" dirty="0" err="1"/>
              <a:t>hospodářství</a:t>
            </a:r>
            <a:r>
              <a:rPr lang="en-US" sz="4800" b="1" dirty="0"/>
              <a:t> </a:t>
            </a:r>
            <a:r>
              <a:rPr lang="en-US" sz="4800" b="1" dirty="0" err="1"/>
              <a:t>podniku</a:t>
            </a:r>
            <a:endParaRPr lang="en-US" sz="4800" b="1" dirty="0"/>
          </a:p>
        </p:txBody>
      </p:sp>
      <p:sp>
        <p:nvSpPr>
          <p:cNvPr id="44034" name="Rectangle 2"/>
          <p:cNvSpPr>
            <a:spLocks noGrp="1" noChangeArrowheads="1"/>
          </p:cNvSpPr>
          <p:nvPr>
            <p:ph idx="1"/>
          </p:nvPr>
        </p:nvSpPr>
        <p:spPr>
          <a:xfrm>
            <a:off x="457200" y="1600200"/>
            <a:ext cx="8229600" cy="4525963"/>
          </a:xfrm>
        </p:spPr>
        <p:txBody>
          <a:bodyPr>
            <a:normAutofit lnSpcReduction="10000"/>
          </a:bodyP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Lst>
            </a:pPr>
            <a:r>
              <a:rPr lang="cs-CZ" dirty="0"/>
              <a:t>Skladové hospodářství souvisí s výrobou, a proto jsou všechny úkoly stanoveny operativním plánováním, které se skládá:</a:t>
            </a:r>
          </a:p>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Lst>
            </a:pPr>
            <a:r>
              <a:rPr lang="cs-CZ" dirty="0"/>
              <a:t>ze lhůtového plánování, tj. podrobný rozpis na dny, směny,</a:t>
            </a:r>
          </a:p>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Lst>
            </a:pPr>
            <a:r>
              <a:rPr lang="cs-CZ" dirty="0"/>
              <a:t>z dispečerského řízení, tj. při nenadálých poruchách zajišťuje potřebná organizační opatření.</a:t>
            </a:r>
          </a:p>
          <a:p>
            <a:endParaRPr lang="cs-CZ" dirty="0"/>
          </a:p>
        </p:txBody>
      </p:sp>
      <p:sp>
        <p:nvSpPr>
          <p:cNvPr id="2" name="Zástupný symbol pro datum 1"/>
          <p:cNvSpPr>
            <a:spLocks noGrp="1"/>
          </p:cNvSpPr>
          <p:nvPr>
            <p:ph type="dt" sz="half" idx="10"/>
          </p:nvPr>
        </p:nvSpPr>
        <p:spPr/>
        <p:txBody>
          <a:bodyPr/>
          <a:lstStyle/>
          <a:p>
            <a:fld id="{BCFC538A-DBD1-4892-A6D4-A0698F65D804}" type="datetime1">
              <a:rPr lang="cs-CZ" smtClean="0"/>
              <a:t>22.10.2024</a:t>
            </a:fld>
            <a:endParaRPr lang="cs-CZ"/>
          </a:p>
        </p:txBody>
      </p:sp>
      <p:sp>
        <p:nvSpPr>
          <p:cNvPr id="44035" name="Text Box 3"/>
          <p:cNvSpPr txBox="1">
            <a:spLocks noChangeArrowheads="1"/>
          </p:cNvSpPr>
          <p:nvPr/>
        </p:nvSpPr>
        <p:spPr bwMode="auto">
          <a:xfrm>
            <a:off x="1139825" y="2900363"/>
            <a:ext cx="6973888" cy="1104900"/>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ln/>
        </p:spPr>
        <p:txBody>
          <a:bodyPr lIns="0" tIns="0" rIns="0" bIns="0" anchor="ctr"/>
          <a:lstStyle/>
          <a:p>
            <a:endParaRPr lang="cs-CZ"/>
          </a:p>
        </p:txBody>
      </p:sp>
      <p:sp>
        <p:nvSpPr>
          <p:cNvPr id="45058" name="Rectangle 2"/>
          <p:cNvSpPr>
            <a:spLocks noGrp="1" noChangeArrowheads="1"/>
          </p:cNvSpPr>
          <p:nvPr>
            <p:ph idx="1"/>
          </p:nvPr>
        </p:nvSpPr>
        <p:spPr>
          <a:xfrm>
            <a:off x="457200" y="1600200"/>
            <a:ext cx="8229600" cy="4525963"/>
          </a:xfrm>
        </p:spPr>
        <p:txBody>
          <a:bodyPr/>
          <a:lstStyle/>
          <a:p>
            <a:pPr>
              <a:spcBef>
                <a:spcPts val="1200"/>
              </a:spcBef>
              <a:spcAft>
                <a:spcPts val="1000"/>
              </a:spcAft>
              <a:tabLst>
                <a:tab pos="723900" algn="l"/>
                <a:tab pos="1447800" algn="l"/>
                <a:tab pos="2171700" algn="l"/>
                <a:tab pos="2895600" algn="l"/>
                <a:tab pos="3619500" algn="l"/>
                <a:tab pos="4343400" algn="l"/>
                <a:tab pos="5067300" algn="l"/>
              </a:tabLst>
            </a:pPr>
            <a:r>
              <a:rPr lang="cs-CZ" dirty="0"/>
              <a:t>Úkolem prostorového plánování je vytvářet přehled o rozmístění jednotlivých materiálových položek.</a:t>
            </a:r>
          </a:p>
          <a:p>
            <a:pPr>
              <a:spcBef>
                <a:spcPts val="1200"/>
              </a:spcBef>
              <a:spcAft>
                <a:spcPts val="1000"/>
              </a:spcAft>
              <a:tabLst>
                <a:tab pos="723900" algn="l"/>
                <a:tab pos="1447800" algn="l"/>
                <a:tab pos="2171700" algn="l"/>
                <a:tab pos="2895600" algn="l"/>
                <a:tab pos="3619500" algn="l"/>
                <a:tab pos="4343400" algn="l"/>
                <a:tab pos="5067300" algn="l"/>
              </a:tabLst>
            </a:pPr>
            <a:endParaRPr lang="cs-CZ" dirty="0"/>
          </a:p>
          <a:p>
            <a:pPr>
              <a:spcBef>
                <a:spcPts val="1200"/>
              </a:spcBef>
              <a:spcAft>
                <a:spcPts val="1000"/>
              </a:spcAft>
              <a:tabLst>
                <a:tab pos="723900" algn="l"/>
                <a:tab pos="1447800" algn="l"/>
                <a:tab pos="2171700" algn="l"/>
                <a:tab pos="2895600" algn="l"/>
                <a:tab pos="3619500" algn="l"/>
                <a:tab pos="4343400" algn="l"/>
                <a:tab pos="5067300" algn="l"/>
              </a:tabLst>
            </a:pPr>
            <a:r>
              <a:rPr lang="cs-CZ" dirty="0"/>
              <a:t>Veškeré pracovní procesy je nutno provádět podle ověřených postupů (ISO).</a:t>
            </a:r>
          </a:p>
          <a:p>
            <a:pPr>
              <a:spcBef>
                <a:spcPts val="1200"/>
              </a:spcBef>
              <a:spcAft>
                <a:spcPts val="1000"/>
              </a:spcAft>
              <a:tabLst>
                <a:tab pos="723900" algn="l"/>
                <a:tab pos="1447800" algn="l"/>
                <a:tab pos="2171700" algn="l"/>
                <a:tab pos="2895600" algn="l"/>
                <a:tab pos="3619500" algn="l"/>
                <a:tab pos="4343400" algn="l"/>
                <a:tab pos="5067300" algn="l"/>
              </a:tabLst>
            </a:pPr>
            <a:endParaRPr lang="cs-CZ" dirty="0"/>
          </a:p>
          <a:p>
            <a:endParaRPr lang="cs-CZ" dirty="0"/>
          </a:p>
        </p:txBody>
      </p:sp>
      <p:sp>
        <p:nvSpPr>
          <p:cNvPr id="2" name="Zástupný symbol pro datum 1"/>
          <p:cNvSpPr>
            <a:spLocks noGrp="1"/>
          </p:cNvSpPr>
          <p:nvPr>
            <p:ph type="dt" sz="half" idx="10"/>
          </p:nvPr>
        </p:nvSpPr>
        <p:spPr/>
        <p:txBody>
          <a:bodyPr/>
          <a:lstStyle/>
          <a:p>
            <a:fld id="{1FB2B78F-CC4D-4986-BD6D-8B218EF5B81D}"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ln/>
        </p:spPr>
        <p:txBody>
          <a:bodyPr lIns="0" tIns="0" rIns="0" bIns="0" anchor="ctr">
            <a:normAutofit fontScale="90000"/>
          </a:bodyP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800" dirty="0"/>
              <a:t>Celkové řešení provozu skladu je ovlivněno:</a:t>
            </a:r>
          </a:p>
        </p:txBody>
      </p:sp>
      <p:sp>
        <p:nvSpPr>
          <p:cNvPr id="46082" name="Rectangle 2"/>
          <p:cNvSpPr>
            <a:spLocks noGrp="1" noChangeArrowheads="1"/>
          </p:cNvSpPr>
          <p:nvPr>
            <p:ph idx="1"/>
          </p:nvPr>
        </p:nvSpPr>
        <p:spPr>
          <a:xfrm>
            <a:off x="457200" y="1600200"/>
            <a:ext cx="8229600" cy="4525963"/>
          </a:xfrm>
        </p:spPr>
        <p:txBody>
          <a:bodyPr>
            <a:normAutofit lnSpcReduction="10000"/>
          </a:bodyPr>
          <a:lstStyle/>
          <a:p>
            <a:pPr>
              <a:spcBef>
                <a:spcPts val="1200"/>
              </a:spcBef>
              <a:spcAft>
                <a:spcPts val="1000"/>
              </a:spcAft>
              <a:tabLst>
                <a:tab pos="723900" algn="l"/>
                <a:tab pos="1447800" algn="l"/>
                <a:tab pos="2171700" algn="l"/>
              </a:tabLst>
            </a:pPr>
            <a:r>
              <a:rPr lang="cs-CZ" dirty="0"/>
              <a:t>velikostí zásob,</a:t>
            </a:r>
          </a:p>
          <a:p>
            <a:pPr>
              <a:spcBef>
                <a:spcPts val="1200"/>
              </a:spcBef>
              <a:spcAft>
                <a:spcPts val="1000"/>
              </a:spcAft>
              <a:tabLst>
                <a:tab pos="723900" algn="l"/>
                <a:tab pos="1447800" algn="l"/>
                <a:tab pos="2171700" algn="l"/>
              </a:tabLst>
            </a:pPr>
            <a:r>
              <a:rPr lang="cs-CZ" dirty="0"/>
              <a:t>četností odběrů,</a:t>
            </a:r>
          </a:p>
          <a:p>
            <a:pPr>
              <a:spcBef>
                <a:spcPts val="1200"/>
              </a:spcBef>
              <a:spcAft>
                <a:spcPts val="1000"/>
              </a:spcAft>
              <a:tabLst>
                <a:tab pos="723900" algn="l"/>
                <a:tab pos="1447800" algn="l"/>
                <a:tab pos="2171700" algn="l"/>
              </a:tabLst>
            </a:pPr>
            <a:r>
              <a:rPr lang="cs-CZ" dirty="0"/>
              <a:t>rozmístění skladů,</a:t>
            </a:r>
          </a:p>
          <a:p>
            <a:pPr>
              <a:spcBef>
                <a:spcPts val="1200"/>
              </a:spcBef>
              <a:spcAft>
                <a:spcPts val="1000"/>
              </a:spcAft>
              <a:tabLst>
                <a:tab pos="723900" algn="l"/>
                <a:tab pos="1447800" algn="l"/>
                <a:tab pos="2171700" algn="l"/>
              </a:tabLst>
            </a:pPr>
            <a:r>
              <a:rPr lang="cs-CZ" dirty="0"/>
              <a:t>druhem a velikostí skladových objektů,</a:t>
            </a:r>
          </a:p>
          <a:p>
            <a:pPr>
              <a:spcBef>
                <a:spcPts val="1200"/>
              </a:spcBef>
              <a:spcAft>
                <a:spcPts val="1000"/>
              </a:spcAft>
              <a:tabLst>
                <a:tab pos="723900" algn="l"/>
                <a:tab pos="1447800" algn="l"/>
                <a:tab pos="2171700" algn="l"/>
              </a:tabLst>
            </a:pPr>
            <a:r>
              <a:rPr lang="cs-CZ" dirty="0"/>
              <a:t>technologií skladování,</a:t>
            </a:r>
          </a:p>
          <a:p>
            <a:pPr>
              <a:spcBef>
                <a:spcPts val="1200"/>
              </a:spcBef>
              <a:spcAft>
                <a:spcPts val="1000"/>
              </a:spcAft>
              <a:tabLst>
                <a:tab pos="723900" algn="l"/>
                <a:tab pos="1447800" algn="l"/>
                <a:tab pos="2171700" algn="l"/>
              </a:tabLst>
            </a:pPr>
            <a:r>
              <a:rPr lang="cs-CZ" dirty="0"/>
              <a:t>organizací a řízením.</a:t>
            </a:r>
          </a:p>
          <a:p>
            <a:pPr>
              <a:spcBef>
                <a:spcPts val="1200"/>
              </a:spcBef>
              <a:spcAft>
                <a:spcPts val="1000"/>
              </a:spcAft>
              <a:tabLst>
                <a:tab pos="723900" algn="l"/>
                <a:tab pos="1447800" algn="l"/>
                <a:tab pos="2171700" algn="l"/>
              </a:tabLst>
            </a:pPr>
            <a:endParaRPr lang="cs-CZ" dirty="0"/>
          </a:p>
          <a:p>
            <a:endParaRPr lang="cs-CZ" dirty="0"/>
          </a:p>
        </p:txBody>
      </p:sp>
      <p:sp>
        <p:nvSpPr>
          <p:cNvPr id="2" name="Zástupný symbol pro datum 1"/>
          <p:cNvSpPr>
            <a:spLocks noGrp="1"/>
          </p:cNvSpPr>
          <p:nvPr>
            <p:ph type="dt" sz="half" idx="10"/>
          </p:nvPr>
        </p:nvSpPr>
        <p:spPr/>
        <p:txBody>
          <a:bodyPr/>
          <a:lstStyle/>
          <a:p>
            <a:fld id="{947270C8-40AE-401E-B9C4-7D4C843A7822}" type="datetime1">
              <a:rPr lang="cs-CZ" smtClean="0"/>
              <a:t>22.10.2024</a:t>
            </a:fld>
            <a:endParaRPr lang="cs-CZ"/>
          </a:p>
        </p:txBody>
      </p:sp>
      <p:sp>
        <p:nvSpPr>
          <p:cNvPr id="46083" name="Text Box 3"/>
          <p:cNvSpPr txBox="1">
            <a:spLocks noChangeArrowheads="1"/>
          </p:cNvSpPr>
          <p:nvPr/>
        </p:nvSpPr>
        <p:spPr bwMode="auto">
          <a:xfrm>
            <a:off x="3305175" y="2317750"/>
            <a:ext cx="2643188" cy="2270125"/>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ln/>
        </p:spPr>
        <p:txBody>
          <a:bodyPr lIns="0" tIns="0" rIns="0" bIns="0" anchor="ctr">
            <a:normAutofit fontScale="90000"/>
          </a:bodyP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400" dirty="0"/>
              <a:t>Důležité v řízení zásob jsou ekonomicko-matematické metody řešení úloh:</a:t>
            </a:r>
          </a:p>
        </p:txBody>
      </p:sp>
      <p:sp>
        <p:nvSpPr>
          <p:cNvPr id="47106" name="Rectangle 2"/>
          <p:cNvSpPr>
            <a:spLocks noGrp="1" noChangeArrowheads="1"/>
          </p:cNvSpPr>
          <p:nvPr>
            <p:ph idx="1"/>
          </p:nvPr>
        </p:nvSpPr>
        <p:spPr>
          <a:xfrm>
            <a:off x="457200" y="2060848"/>
            <a:ext cx="8229600" cy="4065315"/>
          </a:xfrm>
        </p:spPr>
        <p:txBody>
          <a:bodyPr/>
          <a:lstStyle/>
          <a:p>
            <a:pPr>
              <a:spcBef>
                <a:spcPts val="1200"/>
              </a:spcBef>
              <a:spcAft>
                <a:spcPts val="1000"/>
              </a:spcAft>
              <a:tabLst>
                <a:tab pos="723900" algn="l"/>
                <a:tab pos="1447800" algn="l"/>
                <a:tab pos="2171700" algn="l"/>
                <a:tab pos="2895600" algn="l"/>
                <a:tab pos="3619500" algn="l"/>
                <a:tab pos="4343400" algn="l"/>
              </a:tabLst>
            </a:pPr>
            <a:r>
              <a:rPr lang="cs-CZ" dirty="0"/>
              <a:t>- kapacitních,</a:t>
            </a:r>
          </a:p>
          <a:p>
            <a:pPr>
              <a:spcBef>
                <a:spcPts val="1200"/>
              </a:spcBef>
              <a:spcAft>
                <a:spcPts val="1000"/>
              </a:spcAft>
              <a:tabLst>
                <a:tab pos="723900" algn="l"/>
                <a:tab pos="1447800" algn="l"/>
                <a:tab pos="2171700" algn="l"/>
                <a:tab pos="2895600" algn="l"/>
                <a:tab pos="3619500" algn="l"/>
                <a:tab pos="4343400" algn="l"/>
              </a:tabLst>
            </a:pPr>
            <a:r>
              <a:rPr lang="cs-CZ" dirty="0"/>
              <a:t>- sortimentních,</a:t>
            </a:r>
          </a:p>
          <a:p>
            <a:pPr>
              <a:spcBef>
                <a:spcPts val="1200"/>
              </a:spcBef>
              <a:spcAft>
                <a:spcPts val="1000"/>
              </a:spcAft>
              <a:tabLst>
                <a:tab pos="723900" algn="l"/>
                <a:tab pos="1447800" algn="l"/>
                <a:tab pos="2171700" algn="l"/>
                <a:tab pos="2895600" algn="l"/>
                <a:tab pos="3619500" algn="l"/>
                <a:tab pos="4343400" algn="l"/>
              </a:tabLst>
            </a:pPr>
            <a:r>
              <a:rPr lang="cs-CZ" dirty="0"/>
              <a:t>- přepravních,</a:t>
            </a:r>
          </a:p>
          <a:p>
            <a:pPr>
              <a:spcBef>
                <a:spcPts val="1200"/>
              </a:spcBef>
              <a:spcAft>
                <a:spcPts val="1000"/>
              </a:spcAft>
              <a:tabLst>
                <a:tab pos="723900" algn="l"/>
                <a:tab pos="1447800" algn="l"/>
                <a:tab pos="2171700" algn="l"/>
                <a:tab pos="2895600" algn="l"/>
                <a:tab pos="3619500" algn="l"/>
                <a:tab pos="4343400" algn="l"/>
              </a:tabLst>
            </a:pPr>
            <a:r>
              <a:rPr lang="cs-CZ" dirty="0"/>
              <a:t>- rozmisťovacích,</a:t>
            </a:r>
          </a:p>
          <a:p>
            <a:pPr>
              <a:spcBef>
                <a:spcPts val="1200"/>
              </a:spcBef>
              <a:spcAft>
                <a:spcPts val="1000"/>
              </a:spcAft>
              <a:tabLst>
                <a:tab pos="723900" algn="l"/>
                <a:tab pos="1447800" algn="l"/>
                <a:tab pos="2171700" algn="l"/>
                <a:tab pos="2895600" algn="l"/>
                <a:tab pos="3619500" algn="l"/>
                <a:tab pos="4343400" algn="l"/>
              </a:tabLst>
            </a:pPr>
            <a:r>
              <a:rPr lang="cs-CZ" dirty="0"/>
              <a:t>- minimalizujících odpad.</a:t>
            </a:r>
          </a:p>
          <a:p>
            <a:pPr>
              <a:spcBef>
                <a:spcPts val="1200"/>
              </a:spcBef>
              <a:spcAft>
                <a:spcPts val="1000"/>
              </a:spcAft>
              <a:tabLst>
                <a:tab pos="723900" algn="l"/>
                <a:tab pos="1447800" algn="l"/>
                <a:tab pos="2171700" algn="l"/>
                <a:tab pos="2895600" algn="l"/>
                <a:tab pos="3619500" algn="l"/>
                <a:tab pos="4343400" algn="l"/>
              </a:tabLst>
            </a:pPr>
            <a:endParaRPr lang="cs-CZ" dirty="0"/>
          </a:p>
          <a:p>
            <a:endParaRPr lang="cs-CZ" dirty="0"/>
          </a:p>
        </p:txBody>
      </p:sp>
      <p:sp>
        <p:nvSpPr>
          <p:cNvPr id="2" name="Zástupný symbol pro datum 1"/>
          <p:cNvSpPr>
            <a:spLocks noGrp="1"/>
          </p:cNvSpPr>
          <p:nvPr>
            <p:ph type="dt" sz="half" idx="10"/>
          </p:nvPr>
        </p:nvSpPr>
        <p:spPr/>
        <p:txBody>
          <a:bodyPr/>
          <a:lstStyle/>
          <a:p>
            <a:fld id="{C6B7E68E-6DCB-4BCB-8098-888CBA2E7202}" type="datetime1">
              <a:rPr lang="cs-CZ" smtClean="0"/>
              <a:t>22.10.2024</a:t>
            </a:fld>
            <a:endParaRPr lang="cs-CZ"/>
          </a:p>
        </p:txBody>
      </p:sp>
      <p:sp>
        <p:nvSpPr>
          <p:cNvPr id="47107" name="Text Box 3"/>
          <p:cNvSpPr txBox="1">
            <a:spLocks noChangeArrowheads="1"/>
          </p:cNvSpPr>
          <p:nvPr/>
        </p:nvSpPr>
        <p:spPr bwMode="auto">
          <a:xfrm>
            <a:off x="2454275" y="2463800"/>
            <a:ext cx="4343400" cy="1978025"/>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 pos="2895600" algn="l"/>
                <a:tab pos="3619500" algn="l"/>
                <a:tab pos="43434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ln/>
        </p:spPr>
        <p:txBody>
          <a:bodyPr lIns="0" tIns="0" rIns="0" bIns="0" anchor="ctr">
            <a:normAutofit fontScale="90000"/>
          </a:bodyPr>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800" dirty="0"/>
              <a:t>Statistické metody umožňují řešit:</a:t>
            </a:r>
          </a:p>
        </p:txBody>
      </p:sp>
      <p:sp>
        <p:nvSpPr>
          <p:cNvPr id="48130" name="Rectangle 2"/>
          <p:cNvSpPr>
            <a:spLocks noGrp="1" noChangeArrowheads="1"/>
          </p:cNvSpPr>
          <p:nvPr>
            <p:ph idx="1"/>
          </p:nvPr>
        </p:nvSpPr>
        <p:spPr>
          <a:xfrm>
            <a:off x="457200" y="1556792"/>
            <a:ext cx="8229600" cy="4569371"/>
          </a:xfrm>
        </p:spPr>
        <p:txBody>
          <a:bodyPr/>
          <a:lstStyle/>
          <a:p>
            <a:pPr>
              <a:spcBef>
                <a:spcPts val="1200"/>
              </a:spcBef>
              <a:spcAft>
                <a:spcPts val="1000"/>
              </a:spcAft>
              <a:tabLst>
                <a:tab pos="723900" algn="l"/>
                <a:tab pos="1447800" algn="l"/>
                <a:tab pos="2171700" algn="l"/>
                <a:tab pos="2895600" algn="l"/>
              </a:tabLst>
            </a:pPr>
            <a:r>
              <a:rPr lang="cs-CZ" dirty="0"/>
              <a:t>obsazování skladových prostor podle četnosti odběrů,</a:t>
            </a:r>
          </a:p>
          <a:p>
            <a:pPr>
              <a:spcBef>
                <a:spcPts val="1200"/>
              </a:spcBef>
              <a:spcAft>
                <a:spcPts val="1000"/>
              </a:spcAft>
              <a:tabLst>
                <a:tab pos="723900" algn="l"/>
                <a:tab pos="1447800" algn="l"/>
                <a:tab pos="2171700" algn="l"/>
                <a:tab pos="2895600" algn="l"/>
              </a:tabLst>
            </a:pPr>
            <a:r>
              <a:rPr lang="cs-CZ" dirty="0"/>
              <a:t>průběžné kontrolní inventury,</a:t>
            </a:r>
          </a:p>
          <a:p>
            <a:pPr>
              <a:spcBef>
                <a:spcPts val="1200"/>
              </a:spcBef>
              <a:spcAft>
                <a:spcPts val="1000"/>
              </a:spcAft>
              <a:tabLst>
                <a:tab pos="723900" algn="l"/>
                <a:tab pos="1447800" algn="l"/>
                <a:tab pos="2171700" algn="l"/>
                <a:tab pos="2895600" algn="l"/>
              </a:tabLst>
            </a:pPr>
            <a:r>
              <a:rPr lang="cs-CZ" dirty="0"/>
              <a:t>použití metody ABC,</a:t>
            </a:r>
          </a:p>
          <a:p>
            <a:pPr>
              <a:spcBef>
                <a:spcPts val="1200"/>
              </a:spcBef>
              <a:spcAft>
                <a:spcPts val="1000"/>
              </a:spcAft>
              <a:tabLst>
                <a:tab pos="723900" algn="l"/>
                <a:tab pos="1447800" algn="l"/>
                <a:tab pos="2171700" algn="l"/>
                <a:tab pos="2895600" algn="l"/>
              </a:tabLst>
            </a:pPr>
            <a:r>
              <a:rPr lang="cs-CZ" dirty="0"/>
              <a:t>statistická přejímka ve vstupní a výstupní kontrole.</a:t>
            </a:r>
          </a:p>
          <a:p>
            <a:pPr>
              <a:spcBef>
                <a:spcPts val="1200"/>
              </a:spcBef>
              <a:spcAft>
                <a:spcPts val="1000"/>
              </a:spcAft>
              <a:tabLst>
                <a:tab pos="723900" algn="l"/>
                <a:tab pos="1447800" algn="l"/>
                <a:tab pos="2171700" algn="l"/>
                <a:tab pos="2895600" algn="l"/>
              </a:tabLst>
            </a:pPr>
            <a:endParaRPr lang="cs-CZ" dirty="0"/>
          </a:p>
          <a:p>
            <a:endParaRPr lang="cs-CZ" dirty="0"/>
          </a:p>
        </p:txBody>
      </p:sp>
      <p:sp>
        <p:nvSpPr>
          <p:cNvPr id="2" name="Zástupný symbol pro datum 1"/>
          <p:cNvSpPr>
            <a:spLocks noGrp="1"/>
          </p:cNvSpPr>
          <p:nvPr>
            <p:ph type="dt" sz="half" idx="10"/>
          </p:nvPr>
        </p:nvSpPr>
        <p:spPr/>
        <p:txBody>
          <a:bodyPr/>
          <a:lstStyle/>
          <a:p>
            <a:fld id="{5978A0D5-F9E4-496B-8305-D2774A5D43ED}" type="datetime1">
              <a:rPr lang="cs-CZ" smtClean="0"/>
              <a:t>22.10.2024</a:t>
            </a:fld>
            <a:endParaRPr lang="cs-CZ"/>
          </a:p>
        </p:txBody>
      </p:sp>
      <p:sp>
        <p:nvSpPr>
          <p:cNvPr id="48131" name="Text Box 3"/>
          <p:cNvSpPr txBox="1">
            <a:spLocks noChangeArrowheads="1"/>
          </p:cNvSpPr>
          <p:nvPr/>
        </p:nvSpPr>
        <p:spPr bwMode="auto">
          <a:xfrm>
            <a:off x="3032125" y="2609850"/>
            <a:ext cx="3189288" cy="1687513"/>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 pos="28956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ln/>
        </p:spPr>
        <p:txBody>
          <a:bodyPr lIns="0" tIns="0" rIns="0" bIns="0" anchor="ctr"/>
          <a:lstStyle/>
          <a:p>
            <a:r>
              <a:rPr lang="cs-CZ" sz="4800" dirty="0"/>
              <a:t>Metoda ABC</a:t>
            </a:r>
          </a:p>
        </p:txBody>
      </p:sp>
      <p:sp>
        <p:nvSpPr>
          <p:cNvPr id="49154" name="Rectangle 2"/>
          <p:cNvSpPr>
            <a:spLocks noGrp="1" noChangeArrowheads="1"/>
          </p:cNvSpPr>
          <p:nvPr>
            <p:ph idx="1"/>
          </p:nvPr>
        </p:nvSpPr>
        <p:spPr>
          <a:xfrm>
            <a:off x="457200" y="1600200"/>
            <a:ext cx="8229600" cy="4525963"/>
          </a:xfrm>
        </p:spPr>
        <p:txBody>
          <a:bodyPr>
            <a:normAutofit fontScale="92500" lnSpcReduction="10000"/>
          </a:bodyPr>
          <a:lstStyle/>
          <a:p>
            <a:pPr>
              <a:spcBef>
                <a:spcPts val="1200"/>
              </a:spcBef>
              <a:spcAft>
                <a:spcPts val="1000"/>
              </a:spcAft>
              <a:tabLst>
                <a:tab pos="723900" algn="l"/>
                <a:tab pos="1447800" algn="l"/>
                <a:tab pos="2171700" algn="l"/>
                <a:tab pos="2895600" algn="l"/>
                <a:tab pos="3619500" algn="l"/>
                <a:tab pos="4343400" algn="l"/>
                <a:tab pos="5067300" algn="l"/>
                <a:tab pos="5791200" algn="l"/>
              </a:tabLst>
            </a:pPr>
            <a:r>
              <a:rPr lang="cs-CZ" dirty="0"/>
              <a:t>rozdělení skladovaných materiálů podle spotřeby nebo obratu do tří skupin:</a:t>
            </a:r>
          </a:p>
          <a:p>
            <a:pPr>
              <a:spcBef>
                <a:spcPts val="1200"/>
              </a:spcBef>
              <a:spcAft>
                <a:spcPts val="1000"/>
              </a:spcAft>
              <a:tabLst>
                <a:tab pos="723900" algn="l"/>
                <a:tab pos="1447800" algn="l"/>
                <a:tab pos="2171700" algn="l"/>
                <a:tab pos="2895600" algn="l"/>
                <a:tab pos="3619500" algn="l"/>
                <a:tab pos="4343400" algn="l"/>
                <a:tab pos="5067300" algn="l"/>
                <a:tab pos="5791200" algn="l"/>
              </a:tabLst>
            </a:pPr>
            <a:r>
              <a:rPr lang="cs-CZ" dirty="0"/>
              <a:t>A – relativně velký obrat, materiály musí být nejsnáze přístupné, dopravní cesta musí být co nejkratší,</a:t>
            </a:r>
          </a:p>
          <a:p>
            <a:pPr>
              <a:spcBef>
                <a:spcPts val="1200"/>
              </a:spcBef>
              <a:spcAft>
                <a:spcPts val="1000"/>
              </a:spcAft>
              <a:tabLst>
                <a:tab pos="723900" algn="l"/>
                <a:tab pos="1447800" algn="l"/>
                <a:tab pos="2171700" algn="l"/>
                <a:tab pos="2895600" algn="l"/>
                <a:tab pos="3619500" algn="l"/>
                <a:tab pos="4343400" algn="l"/>
                <a:tab pos="5067300" algn="l"/>
                <a:tab pos="5791200" algn="l"/>
              </a:tabLst>
            </a:pPr>
            <a:r>
              <a:rPr lang="cs-CZ" dirty="0"/>
              <a:t>B – střední,</a:t>
            </a:r>
          </a:p>
          <a:p>
            <a:pPr>
              <a:spcBef>
                <a:spcPts val="1200"/>
              </a:spcBef>
              <a:spcAft>
                <a:spcPts val="1000"/>
              </a:spcAft>
              <a:tabLst>
                <a:tab pos="723900" algn="l"/>
                <a:tab pos="1447800" algn="l"/>
                <a:tab pos="2171700" algn="l"/>
                <a:tab pos="2895600" algn="l"/>
                <a:tab pos="3619500" algn="l"/>
                <a:tab pos="4343400" algn="l"/>
                <a:tab pos="5067300" algn="l"/>
                <a:tab pos="5791200" algn="l"/>
              </a:tabLst>
            </a:pPr>
            <a:r>
              <a:rPr lang="cs-CZ" dirty="0"/>
              <a:t>C – malý obrat, materiál může být na vzdáleném místě, na horních podlažích regálů.</a:t>
            </a:r>
          </a:p>
          <a:p>
            <a:pPr>
              <a:spcBef>
                <a:spcPts val="1200"/>
              </a:spcBef>
              <a:spcAft>
                <a:spcPts val="1000"/>
              </a:spcAft>
              <a:tabLst>
                <a:tab pos="723900" algn="l"/>
                <a:tab pos="1447800" algn="l"/>
                <a:tab pos="2171700" algn="l"/>
                <a:tab pos="2895600" algn="l"/>
                <a:tab pos="3619500" algn="l"/>
                <a:tab pos="4343400" algn="l"/>
                <a:tab pos="5067300" algn="l"/>
                <a:tab pos="5791200" algn="l"/>
              </a:tabLst>
            </a:pPr>
            <a:endParaRPr lang="cs-CZ" dirty="0"/>
          </a:p>
          <a:p>
            <a:pPr>
              <a:spcBef>
                <a:spcPts val="1200"/>
              </a:spcBef>
              <a:spcAft>
                <a:spcPts val="1000"/>
              </a:spcAft>
              <a:tabLst>
                <a:tab pos="723900" algn="l"/>
                <a:tab pos="1447800" algn="l"/>
                <a:tab pos="2171700" algn="l"/>
                <a:tab pos="2895600" algn="l"/>
                <a:tab pos="3619500" algn="l"/>
                <a:tab pos="4343400" algn="l"/>
                <a:tab pos="5067300" algn="l"/>
                <a:tab pos="5791200" algn="l"/>
              </a:tabLst>
            </a:pPr>
            <a:endParaRPr lang="cs-CZ" dirty="0"/>
          </a:p>
          <a:p>
            <a:endParaRPr lang="cs-CZ" dirty="0"/>
          </a:p>
        </p:txBody>
      </p:sp>
      <p:sp>
        <p:nvSpPr>
          <p:cNvPr id="2" name="Zástupný symbol pro datum 1"/>
          <p:cNvSpPr>
            <a:spLocks noGrp="1"/>
          </p:cNvSpPr>
          <p:nvPr>
            <p:ph type="dt" sz="half" idx="10"/>
          </p:nvPr>
        </p:nvSpPr>
        <p:spPr/>
        <p:txBody>
          <a:bodyPr/>
          <a:lstStyle/>
          <a:p>
            <a:fld id="{EB28DF05-BA8C-4608-8814-C1E5B07A74CB}" type="datetime1">
              <a:rPr lang="cs-CZ" smtClean="0"/>
              <a:t>22.10.2024</a:t>
            </a:fld>
            <a:endParaRPr lang="cs-CZ"/>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539552" y="497919"/>
            <a:ext cx="8229600" cy="1143000"/>
          </a:xfrm>
        </p:spPr>
        <p:txBody>
          <a:bodyPr>
            <a:noAutofit/>
          </a:bodyPr>
          <a:lstStyle/>
          <a:p>
            <a:r>
              <a:rPr lang="cs-CZ" sz="3600" b="1" dirty="0">
                <a:solidFill>
                  <a:srgbClr val="000000"/>
                </a:solidFill>
              </a:rPr>
              <a:t>2. Zařízení na přetržitou manipulaci s periodicky oběžným provozem:</a:t>
            </a:r>
            <a:endParaRPr lang="cs-CZ" sz="3600" b="1" dirty="0"/>
          </a:p>
        </p:txBody>
      </p:sp>
      <p:sp>
        <p:nvSpPr>
          <p:cNvPr id="2" name="Zástupný symbol pro obsah 1"/>
          <p:cNvSpPr>
            <a:spLocks noGrp="1"/>
          </p:cNvSpPr>
          <p:nvPr>
            <p:ph idx="1"/>
          </p:nvPr>
        </p:nvSpPr>
        <p:spPr/>
        <p:txBody>
          <a:bodyPr>
            <a:normAutofit/>
          </a:bodyPr>
          <a:lstStyle/>
          <a:p>
            <a:pPr lvl="0"/>
            <a:r>
              <a:rPr lang="cs-CZ" sz="2400" dirty="0" err="1">
                <a:solidFill>
                  <a:srgbClr val="000000"/>
                </a:solidFill>
              </a:rPr>
              <a:t>podvěsné</a:t>
            </a:r>
            <a:r>
              <a:rPr lang="cs-CZ" sz="2400" dirty="0">
                <a:solidFill>
                  <a:srgbClr val="000000"/>
                </a:solidFill>
              </a:rPr>
              <a:t> dopravníky,</a:t>
            </a:r>
          </a:p>
          <a:p>
            <a:pPr lvl="0"/>
            <a:endParaRPr lang="cs-CZ" sz="2400" dirty="0">
              <a:solidFill>
                <a:srgbClr val="000000"/>
              </a:solidFill>
            </a:endParaRPr>
          </a:p>
          <a:p>
            <a:pPr lvl="0"/>
            <a:endParaRPr lang="cs-CZ" sz="2400" dirty="0">
              <a:solidFill>
                <a:srgbClr val="000000"/>
              </a:solidFill>
            </a:endParaRPr>
          </a:p>
          <a:p>
            <a:pPr lvl="0"/>
            <a:r>
              <a:rPr lang="cs-CZ" sz="2400" dirty="0">
                <a:solidFill>
                  <a:srgbClr val="000000"/>
                </a:solidFill>
              </a:rPr>
              <a:t>visuté lanovky a</a:t>
            </a:r>
          </a:p>
          <a:p>
            <a:pPr lvl="0"/>
            <a:endParaRPr lang="cs-CZ" sz="2400" dirty="0">
              <a:solidFill>
                <a:srgbClr val="000000"/>
              </a:solidFill>
            </a:endParaRPr>
          </a:p>
          <a:p>
            <a:pPr lvl="0"/>
            <a:endParaRPr lang="cs-CZ" sz="2400" dirty="0">
              <a:solidFill>
                <a:srgbClr val="000000"/>
              </a:solidFill>
            </a:endParaRPr>
          </a:p>
          <a:p>
            <a:pPr lvl="0"/>
            <a:r>
              <a:rPr lang="cs-CZ" sz="2400" dirty="0">
                <a:solidFill>
                  <a:srgbClr val="000000"/>
                </a:solidFill>
              </a:rPr>
              <a:t>podlahové dopravníky.</a:t>
            </a:r>
          </a:p>
          <a:p>
            <a:endParaRPr lang="cs-CZ" sz="2400" dirty="0"/>
          </a:p>
        </p:txBody>
      </p:sp>
      <p:sp>
        <p:nvSpPr>
          <p:cNvPr id="3" name="Zástupný symbol pro datum 2"/>
          <p:cNvSpPr>
            <a:spLocks noGrp="1"/>
          </p:cNvSpPr>
          <p:nvPr>
            <p:ph type="dt" sz="half" idx="10"/>
          </p:nvPr>
        </p:nvSpPr>
        <p:spPr/>
        <p:txBody>
          <a:bodyPr/>
          <a:lstStyle/>
          <a:p>
            <a:fld id="{FDF0252F-D93F-4B2F-98C9-F418FF777D9F}" type="datetime1">
              <a:rPr lang="cs-CZ" smtClean="0"/>
              <a:t>22.10.2024</a:t>
            </a:fld>
            <a:endParaRPr lang="cs-CZ"/>
          </a:p>
        </p:txBody>
      </p:sp>
      <p:pic>
        <p:nvPicPr>
          <p:cNvPr id="5" name="Obrázek 4" descr="index5.jpg"/>
          <p:cNvPicPr>
            <a:picLocks noChangeAspect="1"/>
          </p:cNvPicPr>
          <p:nvPr/>
        </p:nvPicPr>
        <p:blipFill>
          <a:blip r:embed="rId5" cstate="print"/>
          <a:stretch>
            <a:fillRect/>
          </a:stretch>
        </p:blipFill>
        <p:spPr>
          <a:xfrm>
            <a:off x="6804248" y="1628800"/>
            <a:ext cx="1674887" cy="1254549"/>
          </a:xfrm>
          <a:prstGeom prst="rect">
            <a:avLst/>
          </a:prstGeom>
        </p:spPr>
      </p:pic>
      <p:pic>
        <p:nvPicPr>
          <p:cNvPr id="6" name="Obrázek 5" descr="index6.jpg"/>
          <p:cNvPicPr>
            <a:picLocks noChangeAspect="1"/>
          </p:cNvPicPr>
          <p:nvPr/>
        </p:nvPicPr>
        <p:blipFill>
          <a:blip r:embed="rId6" cstate="print"/>
          <a:stretch>
            <a:fillRect/>
          </a:stretch>
        </p:blipFill>
        <p:spPr>
          <a:xfrm>
            <a:off x="6732240" y="3861048"/>
            <a:ext cx="1743075" cy="2619375"/>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 0  L -0.25 0  E" pathEditMode="relative" ptsTypes="">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ln/>
        </p:spPr>
        <p:txBody>
          <a:bodyPr lIns="0" tIns="0" rIns="0" bIns="0" anchor="ctr">
            <a:normAutofit fontScale="90000"/>
          </a:bodyPr>
          <a:lstStyle/>
          <a:p>
            <a:br>
              <a:rPr lang="cs-CZ" dirty="0"/>
            </a:br>
            <a:endParaRPr lang="cs-CZ" dirty="0"/>
          </a:p>
        </p:txBody>
      </p:sp>
      <p:sp>
        <p:nvSpPr>
          <p:cNvPr id="50178" name="Rectangle 2"/>
          <p:cNvSpPr>
            <a:spLocks noGrp="1" noChangeArrowheads="1"/>
          </p:cNvSpPr>
          <p:nvPr>
            <p:ph idx="1"/>
          </p:nvPr>
        </p:nvSpPr>
        <p:spPr>
          <a:xfrm>
            <a:off x="457200" y="1600200"/>
            <a:ext cx="8229600" cy="4525963"/>
          </a:xfrm>
        </p:spPr>
        <p:txBody>
          <a:bodyPr/>
          <a:lstStyle/>
          <a:p>
            <a:r>
              <a:rPr lang="cs-CZ" dirty="0"/>
              <a:t>Paletizace ve skladech směřuje k co nejlepšímu využití prostoru nejen vodorovně, ale i vzhůru, proto se palety stohují a ukládají do regálů.</a:t>
            </a:r>
          </a:p>
        </p:txBody>
      </p:sp>
      <p:sp>
        <p:nvSpPr>
          <p:cNvPr id="2" name="Zástupný symbol pro datum 1"/>
          <p:cNvSpPr>
            <a:spLocks noGrp="1"/>
          </p:cNvSpPr>
          <p:nvPr>
            <p:ph type="dt" sz="half" idx="10"/>
          </p:nvPr>
        </p:nvSpPr>
        <p:spPr/>
        <p:txBody>
          <a:bodyPr/>
          <a:lstStyle/>
          <a:p>
            <a:fld id="{BA1579DD-20BC-4E52-B112-EB04B62FA003}" type="datetime1">
              <a:rPr lang="cs-CZ" smtClean="0"/>
              <a:t>22.10.2024</a:t>
            </a:fld>
            <a:endParaRPr lang="cs-CZ"/>
          </a:p>
        </p:txBody>
      </p:sp>
      <p:sp>
        <p:nvSpPr>
          <p:cNvPr id="50179" name="Text Box 3"/>
          <p:cNvSpPr txBox="1">
            <a:spLocks noChangeArrowheads="1"/>
          </p:cNvSpPr>
          <p:nvPr/>
        </p:nvSpPr>
        <p:spPr bwMode="auto">
          <a:xfrm>
            <a:off x="652463" y="3192463"/>
            <a:ext cx="7948612" cy="2476500"/>
          </a:xfrm>
          <a:prstGeom prst="rect">
            <a:avLst/>
          </a:prstGeom>
          <a:noFill/>
          <a:ln w="9525">
            <a:noFill/>
            <a:round/>
            <a:headEnd/>
            <a:tailEnd/>
          </a:ln>
          <a:effectLst/>
        </p:spPr>
        <p:txBody>
          <a:bodyPr lIns="90000" tIns="53820" rIns="90000" bIns="45000"/>
          <a:lstStyle/>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Lst>
            </a:pPr>
            <a:endParaRPr lang="cs-CZ" sz="1000" dirty="0">
              <a:solidFill>
                <a:srgbClr val="000000"/>
              </a:solidFill>
            </a:endParaRPr>
          </a:p>
          <a:p>
            <a:pPr>
              <a:spcBef>
                <a:spcPts val="1200"/>
              </a:spcBef>
              <a:spcAft>
                <a:spcPts val="1000"/>
              </a:spcAft>
              <a:tabLst>
                <a:tab pos="723900" algn="l"/>
                <a:tab pos="1447800" algn="l"/>
                <a:tab pos="2171700" algn="l"/>
                <a:tab pos="2895600" algn="l"/>
                <a:tab pos="3619500" algn="l"/>
                <a:tab pos="4343400" algn="l"/>
                <a:tab pos="5067300" algn="l"/>
                <a:tab pos="5791200" algn="l"/>
                <a:tab pos="6515100" algn="l"/>
                <a:tab pos="7239000" algn="l"/>
              </a:tabLst>
            </a:pPr>
            <a:endParaRPr lang="cs-CZ" sz="10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ln/>
        </p:spPr>
        <p:txBody>
          <a:bodyPr lIns="0" tIns="0" rIns="0" bIns="0" anchor="ctr">
            <a:normAutofit/>
          </a:bodyPr>
          <a:lstStyle/>
          <a:p>
            <a:r>
              <a:rPr lang="cs-CZ" b="1" dirty="0"/>
              <a:t>Paletizace</a:t>
            </a:r>
          </a:p>
        </p:txBody>
      </p:sp>
      <p:sp>
        <p:nvSpPr>
          <p:cNvPr id="50178" name="Rectangle 2"/>
          <p:cNvSpPr>
            <a:spLocks noGrp="1" noChangeArrowheads="1"/>
          </p:cNvSpPr>
          <p:nvPr>
            <p:ph idx="1"/>
          </p:nvPr>
        </p:nvSpPr>
        <p:spPr/>
        <p:txBody>
          <a:bodyPr/>
          <a:lstStyle/>
          <a:p>
            <a:r>
              <a:rPr lang="cs-CZ" dirty="0"/>
              <a:t>Paletizace ve skladech směřuje k co nejlepšímu využití prostoru nejen vodorovně, ale i vzhůru, proto se palety stohují a ukládají do regálů.</a:t>
            </a:r>
          </a:p>
        </p:txBody>
      </p:sp>
    </p:spTree>
    <p:extLst>
      <p:ext uri="{BB962C8B-B14F-4D97-AF65-F5344CB8AC3E}">
        <p14:creationId xmlns:p14="http://schemas.microsoft.com/office/powerpoint/2010/main" val="827049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Způsoby uspořádání palet</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649764354"/>
              </p:ext>
            </p:extLst>
          </p:nvPr>
        </p:nvGraphicFramePr>
        <p:xfrm>
          <a:off x="179512" y="1484785"/>
          <a:ext cx="8496944" cy="4732456"/>
        </p:xfrm>
        <a:graphic>
          <a:graphicData uri="http://schemas.openxmlformats.org/drawingml/2006/table">
            <a:tbl>
              <a:tblPr firstRow="1" firstCol="1" lastRow="1" lastCol="1" bandRow="1" bandCol="1">
                <a:tableStyleId>{5C22544A-7EE6-4342-B048-85BDC9FD1C3A}</a:tableStyleId>
              </a:tblPr>
              <a:tblGrid>
                <a:gridCol w="2700245">
                  <a:extLst>
                    <a:ext uri="{9D8B030D-6E8A-4147-A177-3AD203B41FA5}">
                      <a16:colId xmlns:a16="http://schemas.microsoft.com/office/drawing/2014/main" val="20000"/>
                    </a:ext>
                  </a:extLst>
                </a:gridCol>
                <a:gridCol w="3202596">
                  <a:extLst>
                    <a:ext uri="{9D8B030D-6E8A-4147-A177-3AD203B41FA5}">
                      <a16:colId xmlns:a16="http://schemas.microsoft.com/office/drawing/2014/main" val="20001"/>
                    </a:ext>
                  </a:extLst>
                </a:gridCol>
                <a:gridCol w="2594103">
                  <a:extLst>
                    <a:ext uri="{9D8B030D-6E8A-4147-A177-3AD203B41FA5}">
                      <a16:colId xmlns:a16="http://schemas.microsoft.com/office/drawing/2014/main" val="20002"/>
                    </a:ext>
                  </a:extLst>
                </a:gridCol>
              </a:tblGrid>
              <a:tr h="553727">
                <a:tc>
                  <a:txBody>
                    <a:bodyPr/>
                    <a:lstStyle/>
                    <a:p>
                      <a:pPr>
                        <a:lnSpc>
                          <a:spcPct val="115000"/>
                        </a:lnSpc>
                        <a:spcAft>
                          <a:spcPts val="0"/>
                        </a:spcAft>
                      </a:pPr>
                      <a:r>
                        <a:rPr lang="cs-CZ" sz="1800">
                          <a:solidFill>
                            <a:schemeClr val="tx1"/>
                          </a:solidFill>
                          <a:effectLst/>
                          <a:latin typeface="Times New Roman" pitchFamily="18" charset="0"/>
                          <a:cs typeface="Times New Roman" pitchFamily="18" charset="0"/>
                        </a:rPr>
                        <a:t>blokové přímé uspořádání</a:t>
                      </a:r>
                      <a:endParaRPr lang="cs-CZ" sz="1800">
                        <a:solidFill>
                          <a:schemeClr val="tx1"/>
                        </a:solidFill>
                        <a:effectLst/>
                        <a:latin typeface="Times New Roman" pitchFamily="18" charset="0"/>
                        <a:ea typeface="Calibri"/>
                        <a:cs typeface="Times New Roman" pitchFamily="18" charset="0"/>
                      </a:endParaRPr>
                    </a:p>
                  </a:txBody>
                  <a:tcPr marL="68580" marR="68580" marT="0" marB="0">
                    <a:noFill/>
                  </a:tcPr>
                </a:tc>
                <a:tc>
                  <a:txBody>
                    <a:bodyPr/>
                    <a:lstStyle/>
                    <a:p>
                      <a:pPr>
                        <a:lnSpc>
                          <a:spcPct val="115000"/>
                        </a:lnSpc>
                        <a:spcAft>
                          <a:spcPts val="0"/>
                        </a:spcAft>
                      </a:pPr>
                      <a:r>
                        <a:rPr lang="cs-CZ" sz="1800">
                          <a:solidFill>
                            <a:schemeClr val="tx1"/>
                          </a:solidFill>
                          <a:effectLst/>
                          <a:latin typeface="Times New Roman" pitchFamily="18" charset="0"/>
                          <a:cs typeface="Times New Roman" pitchFamily="18" charset="0"/>
                        </a:rPr>
                        <a:t>blokové šikmé uspořádání</a:t>
                      </a:r>
                      <a:endParaRPr lang="cs-CZ" sz="1800">
                        <a:solidFill>
                          <a:schemeClr val="tx1"/>
                        </a:solidFill>
                        <a:effectLst/>
                        <a:latin typeface="Times New Roman" pitchFamily="18" charset="0"/>
                        <a:ea typeface="Calibri"/>
                        <a:cs typeface="Times New Roman" pitchFamily="18" charset="0"/>
                      </a:endParaRPr>
                    </a:p>
                  </a:txBody>
                  <a:tcPr marL="68580" marR="68580" marT="0" marB="0">
                    <a:noFill/>
                  </a:tcPr>
                </a:tc>
                <a:tc>
                  <a:txBody>
                    <a:bodyPr/>
                    <a:lstStyle/>
                    <a:p>
                      <a:pPr>
                        <a:lnSpc>
                          <a:spcPct val="115000"/>
                        </a:lnSpc>
                        <a:spcAft>
                          <a:spcPts val="0"/>
                        </a:spcAft>
                      </a:pPr>
                      <a:r>
                        <a:rPr lang="cs-CZ" sz="1800">
                          <a:solidFill>
                            <a:schemeClr val="tx1"/>
                          </a:solidFill>
                          <a:effectLst/>
                          <a:latin typeface="Times New Roman" pitchFamily="18" charset="0"/>
                          <a:cs typeface="Times New Roman" pitchFamily="18" charset="0"/>
                        </a:rPr>
                        <a:t>řadové přímé uspořádání</a:t>
                      </a:r>
                      <a:endParaRPr lang="cs-CZ" sz="1800">
                        <a:solidFill>
                          <a:schemeClr val="tx1"/>
                        </a:solidFill>
                        <a:effectLst/>
                        <a:latin typeface="Times New Roman" pitchFamily="18" charset="0"/>
                        <a:ea typeface="Calibri"/>
                        <a:cs typeface="Times New Roman" pitchFamily="18" charset="0"/>
                      </a:endParaRPr>
                    </a:p>
                  </a:txBody>
                  <a:tcPr marL="68580" marR="68580" marT="0" marB="0">
                    <a:noFill/>
                  </a:tcPr>
                </a:tc>
                <a:extLst>
                  <a:ext uri="{0D108BD9-81ED-4DB2-BD59-A6C34878D82A}">
                    <a16:rowId xmlns:a16="http://schemas.microsoft.com/office/drawing/2014/main" val="10000"/>
                  </a:ext>
                </a:extLst>
              </a:tr>
              <a:tr h="4126793">
                <a:tc>
                  <a:txBody>
                    <a:bodyPr/>
                    <a:lstStyle/>
                    <a:p>
                      <a:pPr algn="just">
                        <a:lnSpc>
                          <a:spcPct val="115000"/>
                        </a:lnSpc>
                        <a:spcAft>
                          <a:spcPts val="0"/>
                        </a:spcAft>
                      </a:pPr>
                      <a:endParaRPr lang="cs-CZ" sz="1800">
                        <a:solidFill>
                          <a:schemeClr val="tx1"/>
                        </a:solidFill>
                        <a:effectLst/>
                        <a:latin typeface="Times New Roman" pitchFamily="18" charset="0"/>
                        <a:cs typeface="Times New Roman" pitchFamily="18" charset="0"/>
                      </a:endParaRPr>
                    </a:p>
                    <a:p>
                      <a:pPr algn="just">
                        <a:lnSpc>
                          <a:spcPct val="115000"/>
                        </a:lnSpc>
                        <a:spcAft>
                          <a:spcPts val="0"/>
                        </a:spcAft>
                      </a:pPr>
                      <a:r>
                        <a:rPr lang="cs-CZ" sz="1800">
                          <a:solidFill>
                            <a:schemeClr val="tx1"/>
                          </a:solidFill>
                          <a:effectLst/>
                          <a:latin typeface="Times New Roman" pitchFamily="18" charset="0"/>
                          <a:cs typeface="Times New Roman" pitchFamily="18" charset="0"/>
                        </a:rPr>
                        <a:t> </a:t>
                      </a:r>
                      <a:endParaRPr lang="cs-CZ" sz="1800">
                        <a:solidFill>
                          <a:schemeClr val="tx1"/>
                        </a:solidFill>
                        <a:effectLst/>
                        <a:latin typeface="Times New Roman" pitchFamily="18" charset="0"/>
                        <a:ea typeface="Calibri"/>
                        <a:cs typeface="Times New Roman" pitchFamily="18" charset="0"/>
                      </a:endParaRPr>
                    </a:p>
                  </a:txBody>
                  <a:tcPr marL="68580" marR="68580" marT="0" marB="0">
                    <a:noFill/>
                  </a:tcPr>
                </a:tc>
                <a:tc>
                  <a:txBody>
                    <a:bodyPr/>
                    <a:lstStyle/>
                    <a:p>
                      <a:pPr algn="just">
                        <a:lnSpc>
                          <a:spcPct val="115000"/>
                        </a:lnSpc>
                        <a:spcAft>
                          <a:spcPts val="0"/>
                        </a:spcAft>
                      </a:pPr>
                      <a:endParaRPr lang="cs-CZ" sz="1800">
                        <a:solidFill>
                          <a:schemeClr val="tx1"/>
                        </a:solidFill>
                        <a:effectLst/>
                        <a:latin typeface="Times New Roman" pitchFamily="18" charset="0"/>
                        <a:ea typeface="Calibri"/>
                        <a:cs typeface="Times New Roman" pitchFamily="18" charset="0"/>
                      </a:endParaRPr>
                    </a:p>
                  </a:txBody>
                  <a:tcPr marL="68580" marR="68580" marT="0" marB="0">
                    <a:noFill/>
                  </a:tcPr>
                </a:tc>
                <a:tc>
                  <a:txBody>
                    <a:bodyPr/>
                    <a:lstStyle/>
                    <a:p>
                      <a:pPr algn="just">
                        <a:lnSpc>
                          <a:spcPct val="115000"/>
                        </a:lnSpc>
                        <a:spcAft>
                          <a:spcPts val="0"/>
                        </a:spcAft>
                      </a:pPr>
                      <a:endParaRPr lang="cs-CZ" sz="1800" dirty="0">
                        <a:solidFill>
                          <a:schemeClr val="tx1"/>
                        </a:solidFill>
                        <a:effectLst/>
                        <a:latin typeface="Times New Roman" pitchFamily="18" charset="0"/>
                        <a:ea typeface="Calibri"/>
                        <a:cs typeface="Times New Roman" pitchFamily="18" charset="0"/>
                      </a:endParaRPr>
                    </a:p>
                  </a:txBody>
                  <a:tcPr marL="68580" marR="68580" marT="0" marB="0">
                    <a:noFill/>
                  </a:tcPr>
                </a:tc>
                <a:extLst>
                  <a:ext uri="{0D108BD9-81ED-4DB2-BD59-A6C34878D82A}">
                    <a16:rowId xmlns:a16="http://schemas.microsoft.com/office/drawing/2014/main" val="10001"/>
                  </a:ext>
                </a:extLst>
              </a:tr>
            </a:tbl>
          </a:graphicData>
        </a:graphic>
      </p:graphicFrame>
      <p:pic>
        <p:nvPicPr>
          <p:cNvPr id="1027" name="obrázek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708920"/>
            <a:ext cx="2691102"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obrázek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375" y="2681585"/>
            <a:ext cx="3270366" cy="2254910"/>
          </a:xfrm>
          <a:prstGeom prst="rect">
            <a:avLst/>
          </a:prstGeom>
          <a:noFill/>
          <a:extLst>
            <a:ext uri="{909E8E84-426E-40DD-AFC4-6F175D3DCCD1}">
              <a14:hiddenFill xmlns:a14="http://schemas.microsoft.com/office/drawing/2010/main">
                <a:solidFill>
                  <a:srgbClr val="FFFFFF"/>
                </a:solidFill>
              </a14:hiddenFill>
            </a:ext>
          </a:extLst>
        </p:spPr>
      </p:pic>
      <p:pic>
        <p:nvPicPr>
          <p:cNvPr id="1025" name="obrázek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2470031"/>
            <a:ext cx="2246362" cy="278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9544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8591"/>
            <a:ext cx="7381478" cy="7776511"/>
          </a:xfrm>
          <a:prstGeom prst="rect">
            <a:avLst/>
          </a:prstGeom>
        </p:spPr>
      </p:pic>
    </p:spTree>
    <p:extLst>
      <p:ext uri="{BB962C8B-B14F-4D97-AF65-F5344CB8AC3E}">
        <p14:creationId xmlns:p14="http://schemas.microsoft.com/office/powerpoint/2010/main" val="40327155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Detail lokace</a:t>
            </a:r>
          </a:p>
        </p:txBody>
      </p:sp>
      <p:sp>
        <p:nvSpPr>
          <p:cNvPr id="3" name="Zástupný symbol pro obsah 2"/>
          <p:cNvSpPr>
            <a:spLocks noGrp="1"/>
          </p:cNvSpPr>
          <p:nvPr>
            <p:ph idx="1"/>
          </p:nvPr>
        </p:nvSpPr>
        <p:spPr/>
        <p:txBody>
          <a:bodyPr/>
          <a:lstStyle/>
          <a:p>
            <a:endParaRPr lang="cs-CZ" dirty="0"/>
          </a:p>
        </p:txBody>
      </p:sp>
      <p:pic>
        <p:nvPicPr>
          <p:cNvPr id="4" name="Zástupný symbol pro obsa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1573987"/>
            <a:ext cx="6398213" cy="4525963"/>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79" y="2854096"/>
            <a:ext cx="4572000" cy="4010025"/>
          </a:xfrm>
          <a:prstGeom prst="rect">
            <a:avLst/>
          </a:prstGeom>
        </p:spPr>
      </p:pic>
    </p:spTree>
    <p:extLst>
      <p:ext uri="{BB962C8B-B14F-4D97-AF65-F5344CB8AC3E}">
        <p14:creationId xmlns:p14="http://schemas.microsoft.com/office/powerpoint/2010/main" val="32454784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Přehled skladu</a:t>
            </a:r>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371600"/>
            <a:ext cx="7620000" cy="5486400"/>
          </a:xfrm>
          <a:prstGeom prst="rect">
            <a:avLst/>
          </a:prstGeom>
        </p:spPr>
      </p:pic>
    </p:spTree>
    <p:extLst>
      <p:ext uri="{BB962C8B-B14F-4D97-AF65-F5344CB8AC3E}">
        <p14:creationId xmlns:p14="http://schemas.microsoft.com/office/powerpoint/2010/main" val="12569117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143000"/>
          </a:xfrm>
        </p:spPr>
        <p:txBody>
          <a:bodyPr>
            <a:normAutofit fontScale="90000"/>
          </a:bodyPr>
          <a:lstStyle/>
          <a:p>
            <a:r>
              <a:rPr lang="cs-CZ" b="1" dirty="0"/>
              <a:t>Měření produktivity skladových operací</a:t>
            </a:r>
          </a:p>
        </p:txBody>
      </p:sp>
      <p:sp>
        <p:nvSpPr>
          <p:cNvPr id="3" name="Zástupný symbol pro obsah 2"/>
          <p:cNvSpPr>
            <a:spLocks noGrp="1"/>
          </p:cNvSpPr>
          <p:nvPr>
            <p:ph idx="1"/>
          </p:nvPr>
        </p:nvSpPr>
        <p:spPr/>
        <p:txBody>
          <a:bodyPr/>
          <a:lstStyle/>
          <a:p>
            <a:r>
              <a:rPr lang="cs-CZ" dirty="0"/>
              <a:t>Produktivita</a:t>
            </a:r>
          </a:p>
          <a:p>
            <a:r>
              <a:rPr lang="cs-CZ" dirty="0"/>
              <a:t>Kapacita skladu</a:t>
            </a:r>
          </a:p>
          <a:p>
            <a:r>
              <a:rPr lang="cs-CZ" dirty="0"/>
              <a:t>Využití kapacity skladu</a:t>
            </a:r>
          </a:p>
          <a:p>
            <a:r>
              <a:rPr lang="cs-CZ" dirty="0"/>
              <a:t>Výkon skladu</a:t>
            </a:r>
          </a:p>
        </p:txBody>
      </p:sp>
    </p:spTree>
    <p:extLst>
      <p:ext uri="{BB962C8B-B14F-4D97-AF65-F5344CB8AC3E}">
        <p14:creationId xmlns:p14="http://schemas.microsoft.com/office/powerpoint/2010/main" val="3925438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73F741FF-DCB8-0C10-718C-719090B7AEFF}"/>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8A2ED2DD-3CB5-0FA3-8412-53914EEC85D4}"/>
              </a:ext>
            </a:extLst>
          </p:cNvPr>
          <p:cNvSpPr txBox="1"/>
          <p:nvPr/>
        </p:nvSpPr>
        <p:spPr>
          <a:xfrm>
            <a:off x="251520" y="677670"/>
            <a:ext cx="8712968" cy="4385816"/>
          </a:xfrm>
          <a:prstGeom prst="rect">
            <a:avLst/>
          </a:prstGeom>
          <a:noFill/>
        </p:spPr>
        <p:txBody>
          <a:bodyPr wrap="square">
            <a:spAutoFit/>
          </a:bodyPr>
          <a:lstStyle/>
          <a:p>
            <a:pPr algn="just"/>
            <a:r>
              <a:rPr lang="cs-CZ" sz="2000" b="0" i="0" u="none" strike="noStrike" kern="1200" baseline="0" dirty="0">
                <a:solidFill>
                  <a:schemeClr val="tx1"/>
                </a:solidFill>
                <a:latin typeface="+mn-lt"/>
                <a:ea typeface="+mn-ea"/>
                <a:cs typeface="+mn-cs"/>
              </a:rPr>
              <a:t>Zvyšování produktivity ve skladech jednak snižuje náklady, jednak zvyšuje úroveň</a:t>
            </a:r>
          </a:p>
          <a:p>
            <a:pPr algn="just"/>
            <a:r>
              <a:rPr lang="cs-CZ" sz="2000" b="0" i="0" u="none" strike="noStrike" kern="1200" baseline="0" dirty="0">
                <a:solidFill>
                  <a:schemeClr val="tx1"/>
                </a:solidFill>
                <a:latin typeface="+mn-lt"/>
                <a:ea typeface="+mn-ea"/>
                <a:cs typeface="+mn-cs"/>
              </a:rPr>
              <a:t>zákaznického servisu.</a:t>
            </a:r>
          </a:p>
          <a:p>
            <a:pPr algn="just"/>
            <a:endParaRPr lang="cs-CZ" sz="2000" b="0" i="0" u="none" strike="noStrike" kern="1200" baseline="0" dirty="0">
              <a:solidFill>
                <a:schemeClr val="tx1"/>
              </a:solidFill>
              <a:latin typeface="+mn-lt"/>
              <a:ea typeface="+mn-ea"/>
              <a:cs typeface="+mn-cs"/>
            </a:endParaRPr>
          </a:p>
          <a:p>
            <a:pPr algn="just"/>
            <a:r>
              <a:rPr lang="cs-CZ" sz="2000" b="1" i="0" u="none" strike="noStrike" kern="1200" baseline="0" dirty="0">
                <a:solidFill>
                  <a:schemeClr val="tx1"/>
                </a:solidFill>
                <a:latin typeface="+mn-lt"/>
                <a:ea typeface="+mn-ea"/>
                <a:cs typeface="+mn-cs"/>
              </a:rPr>
              <a:t>Produktivita: </a:t>
            </a:r>
            <a:r>
              <a:rPr lang="cs-CZ" sz="2000" b="0" i="0" u="none" strike="noStrike" kern="1200" baseline="0" dirty="0">
                <a:solidFill>
                  <a:schemeClr val="tx1"/>
                </a:solidFill>
                <a:latin typeface="+mn-lt"/>
                <a:ea typeface="+mn-ea"/>
                <a:cs typeface="+mn-cs"/>
              </a:rPr>
              <a:t>je poměr reálného výstupu a reálného vstupu. Lze ji měřit například hodnotou vyskladněného zboží (výstup) a počtu všech pracovníků (vstupy).</a:t>
            </a:r>
          </a:p>
          <a:p>
            <a:pPr algn="just"/>
            <a:endParaRPr lang="cs-CZ" sz="2000" b="0" i="0" u="none" strike="noStrike" kern="1200" baseline="0" dirty="0">
              <a:solidFill>
                <a:schemeClr val="tx1"/>
              </a:solidFill>
              <a:latin typeface="+mn-lt"/>
              <a:ea typeface="+mn-ea"/>
              <a:cs typeface="+mn-cs"/>
            </a:endParaRPr>
          </a:p>
          <a:p>
            <a:pPr algn="just"/>
            <a:r>
              <a:rPr lang="cs-CZ" sz="2000" b="1" i="0" u="none" strike="noStrike" kern="1200" baseline="0" dirty="0">
                <a:solidFill>
                  <a:schemeClr val="tx1"/>
                </a:solidFill>
                <a:latin typeface="+mn-lt"/>
                <a:ea typeface="+mn-ea"/>
                <a:cs typeface="+mn-cs"/>
              </a:rPr>
              <a:t>Kapacita skladu: j</a:t>
            </a:r>
            <a:r>
              <a:rPr lang="cs-CZ" sz="2000" b="0" i="0" u="none" strike="noStrike" kern="1200" baseline="0" dirty="0">
                <a:solidFill>
                  <a:schemeClr val="tx1"/>
                </a:solidFill>
                <a:latin typeface="+mn-lt"/>
                <a:ea typeface="+mn-ea"/>
                <a:cs typeface="+mn-cs"/>
              </a:rPr>
              <a:t>e to statický ukazatel, vyjadřující schopnost pojmout určité množství zboží jednorázově. Vyjadřuje se buď v m2, m3, počtu paletových míst aj.</a:t>
            </a:r>
          </a:p>
          <a:p>
            <a:pPr algn="just"/>
            <a:endParaRPr lang="cs-CZ" sz="2000" b="0" i="0" u="none" strike="noStrike" kern="1200" baseline="0" dirty="0">
              <a:solidFill>
                <a:schemeClr val="tx1"/>
              </a:solidFill>
              <a:latin typeface="+mn-lt"/>
              <a:ea typeface="+mn-ea"/>
              <a:cs typeface="+mn-cs"/>
            </a:endParaRPr>
          </a:p>
          <a:p>
            <a:pPr algn="just"/>
            <a:r>
              <a:rPr lang="cs-CZ" sz="2000" b="1" i="0" u="none" strike="noStrike" kern="1200" baseline="0" dirty="0">
                <a:solidFill>
                  <a:schemeClr val="tx1"/>
                </a:solidFill>
                <a:latin typeface="+mn-lt"/>
                <a:ea typeface="+mn-ea"/>
                <a:cs typeface="+mn-cs"/>
              </a:rPr>
              <a:t>Využití kapacity skladu: j</a:t>
            </a:r>
            <a:r>
              <a:rPr lang="cs-CZ" sz="2000" b="0" i="0" u="none" strike="noStrike" kern="1200" baseline="0" dirty="0">
                <a:solidFill>
                  <a:schemeClr val="tx1"/>
                </a:solidFill>
                <a:latin typeface="+mn-lt"/>
                <a:ea typeface="+mn-ea"/>
                <a:cs typeface="+mn-cs"/>
              </a:rPr>
              <a:t>e to poměr využité a dostupné kapacity. Příkladem využití je třeba procento obsazených paletových míst.</a:t>
            </a:r>
          </a:p>
          <a:p>
            <a:pPr algn="just"/>
            <a:endParaRPr lang="cs-CZ" sz="2000" b="1" i="0" u="none" strike="noStrike" kern="1200" baseline="0" dirty="0">
              <a:solidFill>
                <a:schemeClr val="tx1"/>
              </a:solidFill>
              <a:latin typeface="+mn-lt"/>
              <a:ea typeface="+mn-ea"/>
              <a:cs typeface="+mn-cs"/>
            </a:endParaRPr>
          </a:p>
          <a:p>
            <a:pPr algn="just"/>
            <a:r>
              <a:rPr lang="cs-CZ" sz="2000" b="1" i="0" u="none" strike="noStrike" kern="1200" baseline="0" dirty="0">
                <a:solidFill>
                  <a:schemeClr val="tx1"/>
                </a:solidFill>
                <a:latin typeface="+mn-lt"/>
                <a:ea typeface="+mn-ea"/>
                <a:cs typeface="+mn-cs"/>
              </a:rPr>
              <a:t>Výkon skladu: </a:t>
            </a:r>
            <a:r>
              <a:rPr lang="cs-CZ" sz="2000" b="0" i="0" u="none" strike="noStrike" kern="1200" baseline="0" dirty="0">
                <a:solidFill>
                  <a:schemeClr val="tx1"/>
                </a:solidFill>
                <a:latin typeface="+mn-lt"/>
                <a:ea typeface="+mn-ea"/>
                <a:cs typeface="+mn-cs"/>
              </a:rPr>
              <a:t>je to průtok zboží, měřený v úrovni expedice. Vyjadřuje se buď v jednotkách množství, hmotnostních jednotkách nebo ve finančním vyjádření. Běžně se uvádí výkon </a:t>
            </a:r>
            <a:r>
              <a:rPr lang="pl-PL" sz="2000" b="0" i="0" u="none" strike="noStrike" kern="1200" baseline="0" dirty="0">
                <a:solidFill>
                  <a:schemeClr val="tx1"/>
                </a:solidFill>
                <a:latin typeface="+mn-lt"/>
                <a:ea typeface="+mn-ea"/>
                <a:cs typeface="+mn-cs"/>
              </a:rPr>
              <a:t>skladu za rok, může to však být i za měsíc, den, hodinu.</a:t>
            </a:r>
          </a:p>
        </p:txBody>
      </p:sp>
    </p:spTree>
    <p:extLst>
      <p:ext uri="{BB962C8B-B14F-4D97-AF65-F5344CB8AC3E}">
        <p14:creationId xmlns:p14="http://schemas.microsoft.com/office/powerpoint/2010/main" val="2856202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Odpadové hospodářství</a:t>
            </a:r>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28487757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Odpadové hospodářství. Definice</a:t>
            </a:r>
          </a:p>
        </p:txBody>
      </p:sp>
      <p:sp>
        <p:nvSpPr>
          <p:cNvPr id="3" name="Zástupný symbol pro obsah 2"/>
          <p:cNvSpPr>
            <a:spLocks noGrp="1"/>
          </p:cNvSpPr>
          <p:nvPr>
            <p:ph idx="1"/>
          </p:nvPr>
        </p:nvSpPr>
        <p:spPr/>
        <p:txBody>
          <a:bodyPr>
            <a:normAutofit/>
          </a:bodyPr>
          <a:lstStyle/>
          <a:p>
            <a:r>
              <a:rPr lang="cs-CZ" b="1" dirty="0"/>
              <a:t>Odpad</a:t>
            </a:r>
            <a:r>
              <a:rPr lang="cs-CZ" dirty="0"/>
              <a:t> - </a:t>
            </a:r>
            <a:r>
              <a:rPr lang="cs-CZ" sz="2200" dirty="0"/>
              <a:t>každá movitá věc, které se osoba zbavuje a patří do některé ze skupin uvedených v zákoně (zákon č. 185/01 Sb. o odpadech, vyhláška č. 381/01Sb. katalog odpadů, vyhláška 383/81 Sb. o podrobnostech nakládání s odpady). </a:t>
            </a:r>
            <a:endParaRPr lang="en-US" sz="2200" dirty="0"/>
          </a:p>
          <a:p>
            <a:endParaRPr lang="en-US" sz="2200" dirty="0"/>
          </a:p>
          <a:p>
            <a:r>
              <a:rPr lang="cs-CZ" b="1" dirty="0"/>
              <a:t>Odpadové hospodářství</a:t>
            </a:r>
            <a:r>
              <a:rPr lang="cs-CZ" dirty="0"/>
              <a:t>- </a:t>
            </a:r>
            <a:r>
              <a:rPr lang="cs-CZ" sz="2200" dirty="0"/>
              <a:t>činnost zaměřená na předcházení vzniku odpadů, na nakládání s odpady a na následnou péči o místo, kde jsou odpady trvale uloženy, a kontrola těchto činností. </a:t>
            </a:r>
          </a:p>
        </p:txBody>
      </p:sp>
    </p:spTree>
    <p:extLst>
      <p:ext uri="{BB962C8B-B14F-4D97-AF65-F5344CB8AC3E}">
        <p14:creationId xmlns:p14="http://schemas.microsoft.com/office/powerpoint/2010/main" val="307576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99402" y="332656"/>
            <a:ext cx="8229600" cy="1143000"/>
          </a:xfrm>
        </p:spPr>
        <p:txBody>
          <a:bodyPr>
            <a:normAutofit/>
          </a:bodyPr>
          <a:lstStyle/>
          <a:p>
            <a:r>
              <a:rPr lang="cs-CZ" sz="3200" b="1" dirty="0">
                <a:solidFill>
                  <a:srgbClr val="000000"/>
                </a:solidFill>
              </a:rPr>
              <a:t>3. Zařízení na plynulou nepřetržitou manipulaci s kontinuálním    provozem:</a:t>
            </a:r>
            <a:endParaRPr lang="cs-CZ" sz="3200" b="1" dirty="0"/>
          </a:p>
        </p:txBody>
      </p:sp>
      <p:sp>
        <p:nvSpPr>
          <p:cNvPr id="2" name="Zástupný symbol pro obsah 1"/>
          <p:cNvSpPr>
            <a:spLocks noGrp="1"/>
          </p:cNvSpPr>
          <p:nvPr>
            <p:ph idx="1"/>
          </p:nvPr>
        </p:nvSpPr>
        <p:spPr>
          <a:xfrm>
            <a:off x="457200" y="1481328"/>
            <a:ext cx="4402832" cy="4525963"/>
          </a:xfrm>
        </p:spPr>
        <p:txBody>
          <a:bodyPr>
            <a:normAutofit fontScale="85000" lnSpcReduction="20000"/>
          </a:bodyPr>
          <a:lstStyle/>
          <a:p>
            <a:pPr lvl="0"/>
            <a:r>
              <a:rPr lang="cs-CZ" sz="2800" dirty="0">
                <a:solidFill>
                  <a:srgbClr val="000000"/>
                </a:solidFill>
              </a:rPr>
              <a:t>dopravníky s tažným nosným prostředkem</a:t>
            </a:r>
          </a:p>
          <a:p>
            <a:pPr lvl="0">
              <a:buNone/>
            </a:pPr>
            <a:endParaRPr lang="cs-CZ" sz="2800" dirty="0">
              <a:solidFill>
                <a:srgbClr val="000000"/>
              </a:solidFill>
            </a:endParaRPr>
          </a:p>
          <a:p>
            <a:pPr lvl="0"/>
            <a:r>
              <a:rPr lang="cs-CZ" sz="2800" dirty="0">
                <a:solidFill>
                  <a:srgbClr val="000000"/>
                </a:solidFill>
              </a:rPr>
              <a:t>Dopravníky s tažným vlečným prostředkem</a:t>
            </a:r>
          </a:p>
          <a:p>
            <a:pPr lvl="0"/>
            <a:endParaRPr lang="cs-CZ" sz="2800" dirty="0">
              <a:solidFill>
                <a:srgbClr val="000000"/>
              </a:solidFill>
            </a:endParaRPr>
          </a:p>
          <a:p>
            <a:pPr lvl="0"/>
            <a:r>
              <a:rPr lang="cs-CZ" sz="2800" dirty="0">
                <a:solidFill>
                  <a:srgbClr val="000000"/>
                </a:solidFill>
              </a:rPr>
              <a:t>dopravníky bez tažného prostředku </a:t>
            </a:r>
          </a:p>
          <a:p>
            <a:pPr lvl="0"/>
            <a:endParaRPr lang="cs-CZ" sz="2800" dirty="0">
              <a:solidFill>
                <a:srgbClr val="000000"/>
              </a:solidFill>
            </a:endParaRPr>
          </a:p>
          <a:p>
            <a:pPr lvl="0"/>
            <a:r>
              <a:rPr lang="cs-CZ" sz="2800" dirty="0">
                <a:solidFill>
                  <a:srgbClr val="000000"/>
                </a:solidFill>
              </a:rPr>
              <a:t>pneumatické dopravní soustavy </a:t>
            </a:r>
          </a:p>
          <a:p>
            <a:pPr lvl="0"/>
            <a:endParaRPr lang="cs-CZ" sz="2800" dirty="0">
              <a:solidFill>
                <a:srgbClr val="000000"/>
              </a:solidFill>
            </a:endParaRPr>
          </a:p>
          <a:p>
            <a:pPr lvl="0"/>
            <a:r>
              <a:rPr lang="cs-CZ" sz="2800" dirty="0">
                <a:solidFill>
                  <a:srgbClr val="000000"/>
                </a:solidFill>
              </a:rPr>
              <a:t>hydraulické dopravní soustavy.</a:t>
            </a:r>
          </a:p>
          <a:p>
            <a:endParaRPr lang="cs-CZ" dirty="0"/>
          </a:p>
        </p:txBody>
      </p:sp>
      <p:sp>
        <p:nvSpPr>
          <p:cNvPr id="3" name="Zástupný symbol pro datum 2"/>
          <p:cNvSpPr>
            <a:spLocks noGrp="1"/>
          </p:cNvSpPr>
          <p:nvPr>
            <p:ph type="dt" sz="half" idx="10"/>
          </p:nvPr>
        </p:nvSpPr>
        <p:spPr/>
        <p:txBody>
          <a:bodyPr/>
          <a:lstStyle/>
          <a:p>
            <a:fld id="{7E7E4081-F69C-423F-9698-1512B729F24C}" type="datetime1">
              <a:rPr lang="cs-CZ" smtClean="0"/>
              <a:t>22.10.2024</a:t>
            </a:fld>
            <a:endParaRPr lang="cs-CZ"/>
          </a:p>
        </p:txBody>
      </p:sp>
      <p:pic>
        <p:nvPicPr>
          <p:cNvPr id="5" name="Obrázek 4" descr="index 9.jpg"/>
          <p:cNvPicPr>
            <a:picLocks noChangeAspect="1"/>
          </p:cNvPicPr>
          <p:nvPr/>
        </p:nvPicPr>
        <p:blipFill>
          <a:blip r:embed="rId5" cstate="print"/>
          <a:stretch>
            <a:fillRect/>
          </a:stretch>
        </p:blipFill>
        <p:spPr>
          <a:xfrm>
            <a:off x="7020272" y="4295776"/>
            <a:ext cx="1205111" cy="1733555"/>
          </a:xfrm>
          <a:prstGeom prst="rect">
            <a:avLst/>
          </a:prstGeom>
        </p:spPr>
      </p:pic>
      <p:pic>
        <p:nvPicPr>
          <p:cNvPr id="6" name="Obrázek 5" descr="index 7.jpg"/>
          <p:cNvPicPr>
            <a:picLocks noChangeAspect="1"/>
          </p:cNvPicPr>
          <p:nvPr/>
        </p:nvPicPr>
        <p:blipFill>
          <a:blip r:embed="rId6" cstate="print"/>
          <a:stretch>
            <a:fillRect/>
          </a:stretch>
        </p:blipFill>
        <p:spPr>
          <a:xfrm>
            <a:off x="7199784" y="1340768"/>
            <a:ext cx="1944216" cy="1944216"/>
          </a:xfrm>
          <a:prstGeom prst="rect">
            <a:avLst/>
          </a:prstGeom>
        </p:spPr>
      </p:pic>
      <p:pic>
        <p:nvPicPr>
          <p:cNvPr id="7" name="Obrázek 6" descr="index 8.jpg"/>
          <p:cNvPicPr>
            <a:picLocks noChangeAspect="1"/>
          </p:cNvPicPr>
          <p:nvPr/>
        </p:nvPicPr>
        <p:blipFill>
          <a:blip r:embed="rId7" cstate="print"/>
          <a:stretch>
            <a:fillRect/>
          </a:stretch>
        </p:blipFill>
        <p:spPr>
          <a:xfrm>
            <a:off x="7596336" y="2708920"/>
            <a:ext cx="1132666" cy="1512168"/>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1.66667E-6 1.03512E-6 L -0.3691 -0.08896 " pathEditMode="relative" rAng="0" ptsTypes="AA">
                                      <p:cBhvr>
                                        <p:cTn id="18" dur="2000" fill="hold"/>
                                        <p:tgtEl>
                                          <p:spTgt spid="7"/>
                                        </p:tgtEl>
                                        <p:attrNameLst>
                                          <p:attrName>ppt_x</p:attrName>
                                          <p:attrName>ppt_y</p:attrName>
                                        </p:attrNameLst>
                                      </p:cBhvr>
                                      <p:rCtr x="-18500" y="-4500"/>
                                    </p:animMotion>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5"/>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3.05556E-6 3.67837E-6 L -0.41233 -0.17884 " pathEditMode="relative" rAng="0" ptsTypes="AA">
                                      <p:cBhvr>
                                        <p:cTn id="26" dur="2000" fill="hold"/>
                                        <p:tgtEl>
                                          <p:spTgt spid="5"/>
                                        </p:tgtEl>
                                        <p:attrNameLst>
                                          <p:attrName>ppt_x</p:attrName>
                                          <p:attrName>ppt_y</p:attrName>
                                        </p:attrNameLst>
                                      </p:cBhvr>
                                      <p:rCtr x="-20600" y="-8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Rozdělení odpadu</a:t>
            </a:r>
          </a:p>
        </p:txBody>
      </p:sp>
      <p:sp>
        <p:nvSpPr>
          <p:cNvPr id="3" name="Zástupný symbol pro obsah 2"/>
          <p:cNvSpPr>
            <a:spLocks noGrp="1"/>
          </p:cNvSpPr>
          <p:nvPr>
            <p:ph idx="1"/>
          </p:nvPr>
        </p:nvSpPr>
        <p:spPr/>
        <p:txBody>
          <a:bodyPr>
            <a:normAutofit fontScale="77500" lnSpcReduction="20000"/>
          </a:bodyPr>
          <a:lstStyle/>
          <a:p>
            <a:pPr lvl="1"/>
            <a:r>
              <a:rPr lang="cs-CZ" b="1" dirty="0"/>
              <a:t>organické:</a:t>
            </a:r>
          </a:p>
          <a:p>
            <a:pPr lvl="0"/>
            <a:r>
              <a:rPr lang="cs-CZ" dirty="0"/>
              <a:t>ze zemědělské výroby,</a:t>
            </a:r>
          </a:p>
          <a:p>
            <a:pPr lvl="0"/>
            <a:r>
              <a:rPr lang="cs-CZ" dirty="0"/>
              <a:t>z výroby potravin,</a:t>
            </a:r>
          </a:p>
          <a:p>
            <a:pPr lvl="0"/>
            <a:r>
              <a:rPr lang="cs-CZ" dirty="0"/>
              <a:t>zpracování dřeva,</a:t>
            </a:r>
          </a:p>
          <a:p>
            <a:pPr lvl="0"/>
            <a:r>
              <a:rPr lang="cs-CZ" dirty="0"/>
              <a:t>komunální odpady,</a:t>
            </a:r>
          </a:p>
          <a:p>
            <a:pPr lvl="0"/>
            <a:r>
              <a:rPr lang="cs-CZ" dirty="0"/>
              <a:t>chemická výroba, </a:t>
            </a:r>
          </a:p>
          <a:p>
            <a:pPr lvl="0"/>
            <a:r>
              <a:rPr lang="cs-CZ" dirty="0"/>
              <a:t>textilní a kožedělná výroba,</a:t>
            </a:r>
          </a:p>
          <a:p>
            <a:pPr lvl="1"/>
            <a:r>
              <a:rPr lang="cs-CZ" b="1" dirty="0"/>
              <a:t>anorganické:</a:t>
            </a:r>
          </a:p>
          <a:p>
            <a:pPr lvl="0"/>
            <a:r>
              <a:rPr lang="cs-CZ" dirty="0"/>
              <a:t>těžba surovin,</a:t>
            </a:r>
          </a:p>
          <a:p>
            <a:pPr lvl="0"/>
            <a:r>
              <a:rPr lang="cs-CZ" dirty="0"/>
              <a:t>zpracování kovů,</a:t>
            </a:r>
          </a:p>
          <a:p>
            <a:pPr lvl="0"/>
            <a:r>
              <a:rPr lang="cs-CZ" dirty="0"/>
              <a:t>stavební výroba,</a:t>
            </a:r>
          </a:p>
          <a:p>
            <a:pPr lvl="0"/>
            <a:r>
              <a:rPr lang="cs-CZ" dirty="0"/>
              <a:t>elektroodpady aj.</a:t>
            </a:r>
          </a:p>
          <a:p>
            <a:endParaRPr lang="cs-CZ" dirty="0"/>
          </a:p>
        </p:txBody>
      </p:sp>
    </p:spTree>
    <p:extLst>
      <p:ext uri="{BB962C8B-B14F-4D97-AF65-F5344CB8AC3E}">
        <p14:creationId xmlns:p14="http://schemas.microsoft.com/office/powerpoint/2010/main" val="13937889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Zpětná logistika (Reverse </a:t>
            </a:r>
            <a:r>
              <a:rPr lang="cs-CZ" dirty="0" err="1"/>
              <a:t>Logistics</a:t>
            </a:r>
            <a:r>
              <a:rPr lang="cs-CZ" dirty="0"/>
              <a:t>)</a:t>
            </a:r>
          </a:p>
        </p:txBody>
      </p:sp>
      <p:sp>
        <p:nvSpPr>
          <p:cNvPr id="3" name="Zástupný symbol pro obsah 2"/>
          <p:cNvSpPr>
            <a:spLocks noGrp="1"/>
          </p:cNvSpPr>
          <p:nvPr>
            <p:ph idx="1"/>
          </p:nvPr>
        </p:nvSpPr>
        <p:spPr/>
        <p:txBody>
          <a:bodyPr/>
          <a:lstStyle/>
          <a:p>
            <a:r>
              <a:rPr lang="cs-CZ" dirty="0"/>
              <a:t>Hlavní náplní reverzní logistiky (neboli zpětné logistiky) je sběr, třídění, demontáž a zpracování použitých výrobků, součástek, vedlejších produktů, nadbytečných zásob obalového materiálu, kde hlavním cílem je zajistit jejich nové využití</a:t>
            </a:r>
          </a:p>
        </p:txBody>
      </p:sp>
    </p:spTree>
    <p:extLst>
      <p:ext uri="{BB962C8B-B14F-4D97-AF65-F5344CB8AC3E}">
        <p14:creationId xmlns:p14="http://schemas.microsoft.com/office/powerpoint/2010/main" val="16829272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B662E7A7-4156-3077-2423-6198243CFA28}"/>
              </a:ext>
            </a:extLst>
          </p:cNvPr>
          <p:cNvSpPr>
            <a:spLocks noGrp="1"/>
          </p:cNvSpPr>
          <p:nvPr>
            <p:ph type="dt" sz="half" idx="10"/>
          </p:nvPr>
        </p:nvSpPr>
        <p:spPr/>
        <p:txBody>
          <a:bodyPr/>
          <a:lstStyle/>
          <a:p>
            <a:fld id="{BF029E92-179A-4937-94D0-928C0089468E}" type="datetime1">
              <a:rPr lang="cs-CZ" smtClean="0"/>
              <a:t>22.10.2024</a:t>
            </a:fld>
            <a:endParaRPr lang="cs-CZ"/>
          </a:p>
        </p:txBody>
      </p:sp>
      <p:sp>
        <p:nvSpPr>
          <p:cNvPr id="6" name="TextovéPole 5">
            <a:extLst>
              <a:ext uri="{FF2B5EF4-FFF2-40B4-BE49-F238E27FC236}">
                <a16:creationId xmlns:a16="http://schemas.microsoft.com/office/drawing/2014/main" id="{B44DFCB2-DBF8-D0A4-8BE8-6931360B1580}"/>
              </a:ext>
            </a:extLst>
          </p:cNvPr>
          <p:cNvSpPr txBox="1"/>
          <p:nvPr/>
        </p:nvSpPr>
        <p:spPr>
          <a:xfrm>
            <a:off x="304800" y="836712"/>
            <a:ext cx="8587680" cy="1477328"/>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s-CZ" dirty="0"/>
              <a:t>Tímto pojmem (Reverse </a:t>
            </a:r>
            <a:r>
              <a:rPr lang="cs-CZ" dirty="0" err="1"/>
              <a:t>Logistics</a:t>
            </a:r>
            <a:r>
              <a:rPr lang="cs-CZ" dirty="0"/>
              <a:t>) se označuje odstranění a případně i likvidace odpadového materiálu, který vzniká v procesu výroby, distribuce a balení zboží, patří sem i zpětný odběr použitých a zastaralých výrobků od zákazníků, jakož i nevyžádané, poškozené nebo vadné zboží, které bylo vráceno na dobropis, výměnu nebo opravu.</a:t>
            </a:r>
          </a:p>
        </p:txBody>
      </p:sp>
    </p:spTree>
    <p:extLst>
      <p:ext uri="{BB962C8B-B14F-4D97-AF65-F5344CB8AC3E}">
        <p14:creationId xmlns:p14="http://schemas.microsoft.com/office/powerpoint/2010/main" val="3545258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Bariéry zpětné logistiky</a:t>
            </a:r>
          </a:p>
        </p:txBody>
      </p:sp>
      <p:sp>
        <p:nvSpPr>
          <p:cNvPr id="5" name="Zástupný symbol pro obsah 4"/>
          <p:cNvSpPr>
            <a:spLocks noGrp="1"/>
          </p:cNvSpPr>
          <p:nvPr>
            <p:ph idx="1"/>
          </p:nvPr>
        </p:nvSpPr>
        <p:spPr/>
        <p:txBody>
          <a:bodyPr/>
          <a:lstStyle/>
          <a:p>
            <a:endParaRPr lang="cs-CZ"/>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1"/>
            <a:ext cx="7896898" cy="4536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56500" y="6228569"/>
            <a:ext cx="4968552" cy="461665"/>
          </a:xfrm>
          <a:prstGeom prst="rect">
            <a:avLst/>
          </a:prstGeom>
          <a:noFill/>
        </p:spPr>
        <p:txBody>
          <a:bodyPr wrap="square" rtlCol="0">
            <a:spAutoFit/>
          </a:bodyPr>
          <a:lstStyle/>
          <a:p>
            <a:r>
              <a:rPr lang="cs-CZ" sz="1200" dirty="0"/>
              <a:t>Zdroj: Škapa R. 2005. </a:t>
            </a:r>
            <a:r>
              <a:rPr lang="cs-CZ" sz="1200" i="1" dirty="0"/>
              <a:t>Reverzní logistika</a:t>
            </a:r>
            <a:r>
              <a:rPr lang="cs-CZ" sz="1200" dirty="0"/>
              <a:t>. Masaryková univerzita v Brně. http://is.muni.cz/do/1456/soubory/oddeleni/svi/skripta/es2005-01.pdf</a:t>
            </a:r>
          </a:p>
        </p:txBody>
      </p:sp>
    </p:spTree>
    <p:extLst>
      <p:ext uri="{BB962C8B-B14F-4D97-AF65-F5344CB8AC3E}">
        <p14:creationId xmlns:p14="http://schemas.microsoft.com/office/powerpoint/2010/main" val="17668164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Příčiny rozmachu reverzní logistiky</a:t>
            </a:r>
          </a:p>
        </p:txBody>
      </p:sp>
      <p:sp>
        <p:nvSpPr>
          <p:cNvPr id="3" name="Zástupný symbol pro obsah 2"/>
          <p:cNvSpPr>
            <a:spLocks noGrp="1"/>
          </p:cNvSpPr>
          <p:nvPr>
            <p:ph idx="1"/>
          </p:nvPr>
        </p:nvSpPr>
        <p:spPr/>
        <p:txBody>
          <a:bodyPr/>
          <a:lstStyle/>
          <a:p>
            <a:r>
              <a:rPr lang="cs-CZ" dirty="0"/>
              <a:t>E-business</a:t>
            </a:r>
          </a:p>
          <a:p>
            <a:r>
              <a:rPr lang="cs-CZ" dirty="0"/>
              <a:t>Ekologie</a:t>
            </a:r>
          </a:p>
        </p:txBody>
      </p:sp>
    </p:spTree>
    <p:extLst>
      <p:ext uri="{BB962C8B-B14F-4D97-AF65-F5344CB8AC3E}">
        <p14:creationId xmlns:p14="http://schemas.microsoft.com/office/powerpoint/2010/main" val="34615479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pPr marL="0" indent="0">
              <a:buNone/>
            </a:pPr>
            <a:r>
              <a:rPr lang="cs-CZ" dirty="0"/>
              <a:t>V průběhu výroby, distribuce a balení zboží vzniká odpad, který je nutno odstranit a popřípadě zlikvidovat, rovněž tak výrobky na konci svého životního cyklu. </a:t>
            </a:r>
          </a:p>
          <a:p>
            <a:pPr marL="0" indent="0">
              <a:buNone/>
            </a:pPr>
            <a:endParaRPr lang="cs-CZ" dirty="0"/>
          </a:p>
          <a:p>
            <a:pPr marL="0" indent="0">
              <a:buNone/>
            </a:pPr>
            <a:endParaRPr lang="cs-CZ" dirty="0"/>
          </a:p>
          <a:p>
            <a:pPr marL="0" indent="0">
              <a:buNone/>
            </a:pPr>
            <a:r>
              <a:rPr lang="cs-CZ" dirty="0"/>
              <a:t>Všechny činnosti je nutno provádět v souladu se zákony a vyhláškami na ochranu životního prostředí.</a:t>
            </a:r>
          </a:p>
          <a:p>
            <a:endParaRPr lang="cs-CZ" dirty="0"/>
          </a:p>
        </p:txBody>
      </p:sp>
    </p:spTree>
    <p:extLst>
      <p:ext uri="{BB962C8B-B14F-4D97-AF65-F5344CB8AC3E}">
        <p14:creationId xmlns:p14="http://schemas.microsoft.com/office/powerpoint/2010/main" val="3211318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Oriel</Template>
  <TotalTime>691</TotalTime>
  <Words>6249</Words>
  <Application>Microsoft Office PowerPoint</Application>
  <PresentationFormat>Předvádění na obrazovce (4:3)</PresentationFormat>
  <Paragraphs>912</Paragraphs>
  <Slides>95</Slides>
  <Notes>82</Notes>
  <HiddenSlides>0</HiddenSlides>
  <MMClips>0</MMClips>
  <ScaleCrop>false</ScaleCrop>
  <HeadingPairs>
    <vt:vector size="6" baseType="variant">
      <vt:variant>
        <vt:lpstr>Použitá písma</vt:lpstr>
      </vt:variant>
      <vt:variant>
        <vt:i4>5</vt:i4>
      </vt:variant>
      <vt:variant>
        <vt:lpstr>Motiv</vt:lpstr>
      </vt:variant>
      <vt:variant>
        <vt:i4>2</vt:i4>
      </vt:variant>
      <vt:variant>
        <vt:lpstr>Nadpisy snímků</vt:lpstr>
      </vt:variant>
      <vt:variant>
        <vt:i4>95</vt:i4>
      </vt:variant>
    </vt:vector>
  </HeadingPairs>
  <TitlesOfParts>
    <vt:vector size="102" baseType="lpstr">
      <vt:lpstr>Arial</vt:lpstr>
      <vt:lpstr>Calibri</vt:lpstr>
      <vt:lpstr>Courier New</vt:lpstr>
      <vt:lpstr>Times New Roman</vt:lpstr>
      <vt:lpstr>Wingdings</vt:lpstr>
      <vt:lpstr>Office Theme</vt:lpstr>
      <vt:lpstr>1_Office Theme</vt:lpstr>
      <vt:lpstr>Logistické pracovní prostředky</vt:lpstr>
      <vt:lpstr>Logistické pracovní prostředky</vt:lpstr>
      <vt:lpstr>Logistické pracovní prostředky</vt:lpstr>
      <vt:lpstr>Prezentace aplikace PowerPoint</vt:lpstr>
      <vt:lpstr>Mezi aktivní prvky uplatňované v logistických systémech</vt:lpstr>
      <vt:lpstr>Manipulační prostředky</vt:lpstr>
      <vt:lpstr>1. Zařízení na přetržitou manipulaci s cyklickým provozem:</vt:lpstr>
      <vt:lpstr>2. Zařízení na přetržitou manipulaci s periodicky oběžným provozem:</vt:lpstr>
      <vt:lpstr>3. Zařízení na plynulou nepřetržitou manipulaci s kontinuálním    provozem:</vt:lpstr>
      <vt:lpstr>4. Doplňková manipulační zařízení:</vt:lpstr>
      <vt:lpstr>Dopravní prostředky</vt:lpstr>
      <vt:lpstr>Prezentace aplikace PowerPoint</vt:lpstr>
      <vt:lpstr>Silniční vozidla</vt:lpstr>
      <vt:lpstr>Prezentace aplikace PowerPoint</vt:lpstr>
      <vt:lpstr>Silniční vozidla</vt:lpstr>
      <vt:lpstr>Železniční vozidla</vt:lpstr>
      <vt:lpstr>Prezentace aplikace PowerPoint</vt:lpstr>
      <vt:lpstr>Plavidla</vt:lpstr>
      <vt:lpstr>Plavidla</vt:lpstr>
      <vt:lpstr>Prostředky  pro získávání i zpracování informací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Skladové hospodářství</vt:lpstr>
      <vt:lpstr>Pojem skladování</vt:lpstr>
      <vt:lpstr>Prezentace aplikace PowerPoint</vt:lpstr>
      <vt:lpstr>Motivy skladování</vt:lpstr>
      <vt:lpstr>Prezentace aplikace PowerPoint</vt:lpstr>
      <vt:lpstr>Funkce skladu</vt:lpstr>
      <vt:lpstr>Prezentace aplikace PowerPoint</vt:lpstr>
      <vt:lpstr>Součásti skladu</vt:lpstr>
      <vt:lpstr>Kritéria pro srovnávání technické části skladování:</vt:lpstr>
      <vt:lpstr>Technické faktory</vt:lpstr>
      <vt:lpstr>Ekonomické faktory</vt:lpstr>
      <vt:lpstr>Rozhodování v oblasti skladování</vt:lpstr>
      <vt:lpstr>Rozhodování v oblasti skladování</vt:lpstr>
      <vt:lpstr>Oblasti použití skladů:</vt:lpstr>
      <vt:lpstr>Výhody a nevýhody pronajatých a soukromých  skladů </vt:lpstr>
      <vt:lpstr>Typy skladování: Cross -Docking</vt:lpstr>
      <vt:lpstr>Typy skladování: Smluvní skladování </vt:lpstr>
      <vt:lpstr>Typy skladování: Veřejné sklady</vt:lpstr>
      <vt:lpstr>Typy skladování: Konsignační sklad</vt:lpstr>
      <vt:lpstr>Funkce skladování</vt:lpstr>
      <vt:lpstr>Prezentace aplikace PowerPoint</vt:lpstr>
      <vt:lpstr>Prezentace aplikace PowerPoint</vt:lpstr>
      <vt:lpstr>Prezentace aplikace PowerPoint</vt:lpstr>
      <vt:lpstr>Velikost skladu bude ovlivněna:</vt:lpstr>
      <vt:lpstr>Počet skladů budou ovlivňovat:</vt:lpstr>
      <vt:lpstr>Hlavní směry ve skladování</vt:lpstr>
      <vt:lpstr>Prezentace aplikace PowerPoint</vt:lpstr>
      <vt:lpstr>Zařazení skladu do materiálového toku</vt:lpstr>
      <vt:lpstr>Centralizované sklady</vt:lpstr>
      <vt:lpstr>Řízení skladového hospodářství podniku</vt:lpstr>
      <vt:lpstr>Prezentace aplikace PowerPoint</vt:lpstr>
      <vt:lpstr>Celkové řešení provozu skladu je ovlivněno:</vt:lpstr>
      <vt:lpstr>Důležité v řízení zásob jsou ekonomicko-matematické metody řešení úloh:</vt:lpstr>
      <vt:lpstr>Statistické metody umožňují řešit:</vt:lpstr>
      <vt:lpstr>Metoda ABC</vt:lpstr>
      <vt:lpstr> </vt:lpstr>
      <vt:lpstr>Paletizace</vt:lpstr>
      <vt:lpstr>Způsoby uspořádání palet</vt:lpstr>
      <vt:lpstr>Prezentace aplikace PowerPoint</vt:lpstr>
      <vt:lpstr>Detail lokace</vt:lpstr>
      <vt:lpstr>Přehled skladu</vt:lpstr>
      <vt:lpstr>Měření produktivity skladových operací</vt:lpstr>
      <vt:lpstr>Prezentace aplikace PowerPoint</vt:lpstr>
      <vt:lpstr>Odpadové hospodářství</vt:lpstr>
      <vt:lpstr>Odpadové hospodářství. Definice</vt:lpstr>
      <vt:lpstr>Rozdělení odpadu</vt:lpstr>
      <vt:lpstr>Zpětná logistika (Reverse Logistics)</vt:lpstr>
      <vt:lpstr>Prezentace aplikace PowerPoint</vt:lpstr>
      <vt:lpstr>Bariéry zpětné logistiky</vt:lpstr>
      <vt:lpstr>Příčiny rozmachu reverzní logistiky</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Logistické pracovní prostředky</dc:title>
  <dc:creator>Khitilova Ekaterina</dc:creator>
  <cp:lastModifiedBy>Hart Martin</cp:lastModifiedBy>
  <cp:revision>37</cp:revision>
  <cp:lastPrinted>2016-03-23T10:32:32Z</cp:lastPrinted>
  <dcterms:created xsi:type="dcterms:W3CDTF">1601-01-01T00:00:00Z</dcterms:created>
  <dcterms:modified xsi:type="dcterms:W3CDTF">2024-10-22T07:46:03Z</dcterms:modified>
</cp:coreProperties>
</file>