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handoutMasterIdLst>
    <p:handoutMasterId r:id="rId45"/>
  </p:handoutMasterIdLst>
  <p:sldIdLst>
    <p:sldId id="256" r:id="rId2"/>
    <p:sldId id="345" r:id="rId3"/>
    <p:sldId id="305" r:id="rId4"/>
    <p:sldId id="349" r:id="rId5"/>
    <p:sldId id="279" r:id="rId6"/>
    <p:sldId id="346" r:id="rId7"/>
    <p:sldId id="283" r:id="rId8"/>
    <p:sldId id="344" r:id="rId9"/>
    <p:sldId id="307" r:id="rId10"/>
    <p:sldId id="308" r:id="rId11"/>
    <p:sldId id="330" r:id="rId12"/>
    <p:sldId id="309" r:id="rId13"/>
    <p:sldId id="310" r:id="rId14"/>
    <p:sldId id="311" r:id="rId15"/>
    <p:sldId id="312" r:id="rId16"/>
    <p:sldId id="328" r:id="rId17"/>
    <p:sldId id="329"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342" r:id="rId33"/>
    <p:sldId id="331" r:id="rId34"/>
    <p:sldId id="332" r:id="rId35"/>
    <p:sldId id="333" r:id="rId36"/>
    <p:sldId id="334" r:id="rId37"/>
    <p:sldId id="335" r:id="rId38"/>
    <p:sldId id="337" r:id="rId39"/>
    <p:sldId id="339" r:id="rId40"/>
    <p:sldId id="340" r:id="rId41"/>
    <p:sldId id="343" r:id="rId42"/>
    <p:sldId id="350" r:id="rId4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49" autoAdjust="0"/>
  </p:normalViewPr>
  <p:slideViewPr>
    <p:cSldViewPr>
      <p:cViewPr varScale="1">
        <p:scale>
          <a:sx n="111" d="100"/>
          <a:sy n="111" d="100"/>
        </p:scale>
        <p:origin x="88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sz="quarter" idx="1"/>
          </p:nvPr>
        </p:nvSpPr>
        <p:spPr>
          <a:xfrm>
            <a:off x="3850444" y="0"/>
            <a:ext cx="2945659" cy="496411"/>
          </a:xfrm>
          <a:prstGeom prst="rect">
            <a:avLst/>
          </a:prstGeom>
        </p:spPr>
        <p:txBody>
          <a:bodyPr vert="horz" lIns="91577" tIns="45789" rIns="91577" bIns="45789" rtlCol="0"/>
          <a:lstStyle>
            <a:lvl1pPr algn="r">
              <a:defRPr sz="1200"/>
            </a:lvl1pPr>
          </a:lstStyle>
          <a:p>
            <a:fld id="{FECE56CB-4852-4F29-AE05-AFA7CC3A4DEE}" type="datetimeFigureOut">
              <a:rPr lang="cs-CZ" smtClean="0"/>
              <a:t>24.09.2024</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577" tIns="45789" rIns="91577" bIns="4578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4" y="9430091"/>
            <a:ext cx="2945659" cy="496411"/>
          </a:xfrm>
          <a:prstGeom prst="rect">
            <a:avLst/>
          </a:prstGeom>
        </p:spPr>
        <p:txBody>
          <a:bodyPr vert="horz" lIns="91577" tIns="45789" rIns="91577" bIns="45789" rtlCol="0" anchor="b"/>
          <a:lstStyle>
            <a:lvl1pPr algn="r">
              <a:defRPr sz="1200"/>
            </a:lvl1pPr>
          </a:lstStyle>
          <a:p>
            <a:fld id="{CCF02509-37B8-48EA-907C-9E7B5BD19E2F}" type="slidenum">
              <a:rPr lang="cs-CZ" smtClean="0"/>
              <a:t>‹#›</a:t>
            </a:fld>
            <a:endParaRPr lang="cs-CZ"/>
          </a:p>
        </p:txBody>
      </p:sp>
    </p:spTree>
    <p:extLst>
      <p:ext uri="{BB962C8B-B14F-4D97-AF65-F5344CB8AC3E}">
        <p14:creationId xmlns:p14="http://schemas.microsoft.com/office/powerpoint/2010/main" val="2581177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6189" cy="496411"/>
          </a:xfrm>
          <a:prstGeom prst="rect">
            <a:avLst/>
          </a:prstGeom>
        </p:spPr>
        <p:txBody>
          <a:bodyPr vert="horz" lIns="91577" tIns="45789" rIns="91577" bIns="45789" rtlCol="0"/>
          <a:lstStyle>
            <a:lvl1pPr algn="l">
              <a:defRPr sz="1200"/>
            </a:lvl1pPr>
          </a:lstStyle>
          <a:p>
            <a:endParaRPr lang="cs-CZ"/>
          </a:p>
        </p:txBody>
      </p:sp>
      <p:sp>
        <p:nvSpPr>
          <p:cNvPr id="3" name="Zástupný symbol pro datum 2"/>
          <p:cNvSpPr>
            <a:spLocks noGrp="1"/>
          </p:cNvSpPr>
          <p:nvPr>
            <p:ph type="dt" idx="1"/>
          </p:nvPr>
        </p:nvSpPr>
        <p:spPr>
          <a:xfrm>
            <a:off x="3849899" y="0"/>
            <a:ext cx="2946189" cy="496411"/>
          </a:xfrm>
          <a:prstGeom prst="rect">
            <a:avLst/>
          </a:prstGeom>
        </p:spPr>
        <p:txBody>
          <a:bodyPr vert="horz" lIns="91577" tIns="45789" rIns="91577" bIns="45789" rtlCol="0"/>
          <a:lstStyle>
            <a:lvl1pPr algn="r">
              <a:defRPr sz="1200"/>
            </a:lvl1pPr>
          </a:lstStyle>
          <a:p>
            <a:fld id="{FB8207E3-F483-4B60-BFA2-2CFB4706CE96}" type="datetimeFigureOut">
              <a:rPr lang="cs-CZ" smtClean="0"/>
              <a:t>24.09.2024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577" tIns="45789" rIns="91577" bIns="45789"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577" tIns="45789" rIns="91577" bIns="4578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30223"/>
            <a:ext cx="2946189" cy="496411"/>
          </a:xfrm>
          <a:prstGeom prst="rect">
            <a:avLst/>
          </a:prstGeom>
        </p:spPr>
        <p:txBody>
          <a:bodyPr vert="horz" lIns="91577" tIns="45789" rIns="91577" bIns="457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899" y="9430223"/>
            <a:ext cx="2946189" cy="496411"/>
          </a:xfrm>
          <a:prstGeom prst="rect">
            <a:avLst/>
          </a:prstGeom>
        </p:spPr>
        <p:txBody>
          <a:bodyPr vert="horz" lIns="91577" tIns="45789" rIns="91577" bIns="45789" rtlCol="0" anchor="b"/>
          <a:lstStyle>
            <a:lvl1pPr algn="r">
              <a:defRPr sz="1200"/>
            </a:lvl1pPr>
          </a:lstStyle>
          <a:p>
            <a:fld id="{C7FA91E9-D67A-406C-9C72-6918C31F2844}" type="slidenum">
              <a:rPr lang="cs-CZ" smtClean="0"/>
              <a:t>‹#›</a:t>
            </a:fld>
            <a:endParaRPr lang="cs-CZ"/>
          </a:p>
        </p:txBody>
      </p:sp>
    </p:spTree>
    <p:extLst>
      <p:ext uri="{BB962C8B-B14F-4D97-AF65-F5344CB8AC3E}">
        <p14:creationId xmlns:p14="http://schemas.microsoft.com/office/powerpoint/2010/main" val="347243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a:t>
            </a:fld>
            <a:endParaRPr lang="cs-CZ"/>
          </a:p>
        </p:txBody>
      </p:sp>
    </p:spTree>
    <p:extLst>
      <p:ext uri="{BB962C8B-B14F-4D97-AF65-F5344CB8AC3E}">
        <p14:creationId xmlns:p14="http://schemas.microsoft.com/office/powerpoint/2010/main" val="2316505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12</a:t>
            </a:fld>
            <a:endParaRPr lang="cs-CZ"/>
          </a:p>
        </p:txBody>
      </p:sp>
    </p:spTree>
    <p:extLst>
      <p:ext uri="{BB962C8B-B14F-4D97-AF65-F5344CB8AC3E}">
        <p14:creationId xmlns:p14="http://schemas.microsoft.com/office/powerpoint/2010/main" val="1809098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15772"/>
            <a:r>
              <a:rPr lang="cs-CZ" dirty="0"/>
              <a:t>Posláním je realizovat logistické funkce (tj. uskutečňovat posloupnosti netechnologických operací s pasivními prvky).</a:t>
            </a:r>
          </a:p>
          <a:p>
            <a:pPr>
              <a:buNone/>
            </a:pPr>
            <a:r>
              <a:rPr lang="cs-CZ" dirty="0"/>
              <a:t>Převážná část uvedených operací spočívá:</a:t>
            </a:r>
          </a:p>
          <a:p>
            <a:pPr lvl="0"/>
            <a:r>
              <a:rPr lang="cs-CZ" dirty="0"/>
              <a:t>ve změně místa nebo v uchování pasivních prvků, popř. v jejich úpravě pro navazující manipulační či přepravní operace</a:t>
            </a:r>
          </a:p>
          <a:p>
            <a:pPr lvl="0"/>
            <a:r>
              <a:rPr lang="cs-CZ" dirty="0"/>
              <a:t>ve sběru, ve změně místa nebo v uchování informací bez nichž by operace s hmotnými pasivními prvky nemohly probíhat</a:t>
            </a:r>
          </a:p>
          <a:p>
            <a:pPr>
              <a:buNone/>
            </a:pPr>
            <a:r>
              <a:rPr lang="cs-CZ" dirty="0"/>
              <a:t>Tomu odpovídají aktivní prvky:</a:t>
            </a:r>
          </a:p>
          <a:p>
            <a:pPr lvl="0"/>
            <a:r>
              <a:rPr lang="cs-CZ" dirty="0"/>
              <a:t>technické prostředky a zařízení pro manipulaci, přepravu, skladování, balení a fixaci zboží (včetně pomocných zařízení v budovách, skladech, komunikacích)</a:t>
            </a:r>
          </a:p>
          <a:p>
            <a:pPr lvl="0"/>
            <a:r>
              <a:rPr lang="cs-CZ" dirty="0"/>
              <a:t>technické prostředky a zařízení sloužící operacím s informacemi (nosiči informací) – počítače, automatická identifikace, přenos zpráv, údajů a dat …</a:t>
            </a:r>
          </a:p>
          <a:p>
            <a:pPr lvl="0"/>
            <a:r>
              <a:rPr lang="cs-CZ" dirty="0"/>
              <a:t>obsluhující, řídící a kontrolující faktor, tj. lidská složka</a:t>
            </a:r>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13</a:t>
            </a:fld>
            <a:endParaRPr lang="cs-CZ"/>
          </a:p>
        </p:txBody>
      </p:sp>
    </p:spTree>
    <p:extLst>
      <p:ext uri="{BB962C8B-B14F-4D97-AF65-F5344CB8AC3E}">
        <p14:creationId xmlns:p14="http://schemas.microsoft.com/office/powerpoint/2010/main" val="202096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Věci, které probíhají logistickým řetězcem (suroviny, základní a pomocný materiál, díly, nedokončené a hotové výrobky). Nabývají podobu manipulovaných, přepravovaných nebo skladovaných kusů, jednotek. Účelem operací s nimi je překonat prostor a čas. Operace mají výlučně netechnologický charakter (nemění se množství ani podstata věci). Přechod prvků od dodavatele k zákazníkovi se uskutečňuje prostřednictvím směny, proto pasivní prvky = zboží.</a:t>
            </a:r>
          </a:p>
          <a:p>
            <a:pPr lvl="0"/>
            <a:r>
              <a:rPr lang="cs-CZ" dirty="0"/>
              <a:t>obaly a přepravní prostředky podmiňující pohyb zboží – pokud se přemisťování těchto prostředků uskutečňuje samostatně (zpětný svoz k opakovanému použití)</a:t>
            </a:r>
          </a:p>
          <a:p>
            <a:pPr lvl="0"/>
            <a:r>
              <a:rPr lang="cs-CZ" dirty="0"/>
              <a:t>odpad vznikající při výrobě, distribuci a spotřebě výrobků, jestliže odvoz (likvidace, recyklace) odpadu je předmětem péče výrobce nebo distributora zboží (povinnost uložená zákonem)</a:t>
            </a:r>
          </a:p>
          <a:p>
            <a:pPr lvl="0"/>
            <a:r>
              <a:rPr lang="cs-CZ" dirty="0"/>
              <a:t>informace, jejichž pohyb (zprostředkovaný pohybem nosičů informací) přebíhá, provází a následuje pohyb surovin, materiálů, dílů a výrobků resp. pohyb peněz s ním související jako nutný předpoklad jeho uskutečnění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14</a:t>
            </a:fld>
            <a:endParaRPr lang="cs-CZ"/>
          </a:p>
        </p:txBody>
      </p:sp>
    </p:spTree>
    <p:extLst>
      <p:ext uri="{BB962C8B-B14F-4D97-AF65-F5344CB8AC3E}">
        <p14:creationId xmlns:p14="http://schemas.microsoft.com/office/powerpoint/2010/main" val="2508239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Systém </a:t>
            </a:r>
            <a:r>
              <a:rPr lang="cs-CZ" b="1" dirty="0" err="1"/>
              <a:t>technicko</a:t>
            </a:r>
            <a:r>
              <a:rPr lang="cs-CZ" b="1" dirty="0"/>
              <a:t> – technologický</a:t>
            </a:r>
            <a:r>
              <a:rPr lang="cs-CZ" dirty="0"/>
              <a:t> je dynamický hmotný systém smíšeného typu (tj. s prvky umělými a lidskými), jehož funkcí je realizovat netechnologické transformace, jejichž převážná část spočívá ve změně místa pasivních prvků (surovin, materiálů, výrobků, obalů aj.). Prvky </a:t>
            </a:r>
            <a:r>
              <a:rPr lang="cs-CZ" dirty="0" err="1"/>
              <a:t>technicko</a:t>
            </a:r>
            <a:r>
              <a:rPr lang="cs-CZ" dirty="0"/>
              <a:t> – technologického systému jsou zpravidla různé technické prostředky a zařízení, budovy, dopravní komunikace, plochy a s nimi spojená lidská obsluha (aktivní prvky). </a:t>
            </a:r>
          </a:p>
          <a:p>
            <a:pPr lvl="0"/>
            <a:r>
              <a:rPr lang="cs-CZ" b="1" dirty="0"/>
              <a:t>Systém řízení</a:t>
            </a:r>
            <a:r>
              <a:rPr lang="cs-CZ" dirty="0"/>
              <a:t> je dynamický systém, kdy řídící subjekt účelně působí na systém </a:t>
            </a:r>
            <a:r>
              <a:rPr lang="cs-CZ" dirty="0" err="1"/>
              <a:t>technicko</a:t>
            </a:r>
            <a:r>
              <a:rPr lang="cs-CZ" dirty="0"/>
              <a:t> – technologický a snaží se vyvolat takové chování, stav nebo uspořádání tohoto základního systému, které vede k dosažení konečného, synergického efektu s minimální potřebou času (s maximální pružností) a s nejvyšší hospodárností.</a:t>
            </a:r>
          </a:p>
          <a:p>
            <a:r>
              <a:rPr lang="cs-CZ" dirty="0"/>
              <a:t>Tento řídicí systém má tři hlavní úkoly: plánovat, řídit a kontrolovat celý materiálový tok s ohledem na dosažení logistických výkonových a ekonomických cílů.</a:t>
            </a:r>
          </a:p>
          <a:p>
            <a:r>
              <a:rPr lang="cs-CZ" dirty="0"/>
              <a:t>Plánování zahrnuje vypracování plánů a jejich schválení. Jde např. o prognózování a plánování prodeje, o plánování potřeby materiálu, o výrobní a kapacitní plánování.</a:t>
            </a:r>
          </a:p>
          <a:p>
            <a:r>
              <a:rPr lang="cs-CZ" dirty="0"/>
              <a:t>Řídit znamená podrobně stanovit způsob realizace materiálového toku a uvést jej do pohybu.</a:t>
            </a:r>
          </a:p>
          <a:p>
            <a:r>
              <a:rPr lang="cs-CZ" dirty="0"/>
              <a:t>Kontrola následuje za prováděním, popřípadě je doprovází. Důležitou součástí kontroly je analýza odchylek skutečnosti od plánu. Zpětná vazba je zabezpečována zásahy (podle okolností do procesu či do plánu) při větších odchylkách.</a:t>
            </a:r>
          </a:p>
          <a:p>
            <a:pPr lvl="0"/>
            <a:r>
              <a:rPr lang="cs-CZ" b="1" dirty="0"/>
              <a:t>Systém informační</a:t>
            </a:r>
            <a:r>
              <a:rPr lang="cs-CZ" dirty="0"/>
              <a:t> je smíšený systém pořizující, zpracovávající, přenášející a uchovávající informace pro potřeby systému řízení. Jeho prvky tvoří technické a pomocné prostředky, zařízení a lidé, sloužící uvedenému účelu. Od informačního systému se požaduje, aby informace poskytoval na potřebném místě, v požadovaném čase, v odpovídajícím rozsahu a ve vhodné formě.</a:t>
            </a:r>
          </a:p>
          <a:p>
            <a:r>
              <a:rPr lang="cs-CZ" dirty="0"/>
              <a:t>Logistický systém je </a:t>
            </a:r>
            <a:r>
              <a:rPr lang="cs-CZ" dirty="0" err="1"/>
              <a:t>multisystém</a:t>
            </a:r>
            <a:r>
              <a:rPr lang="cs-CZ" dirty="0"/>
              <a:t> a lze jej charakterizovat jako:</a:t>
            </a:r>
          </a:p>
          <a:p>
            <a:pPr lvl="0"/>
            <a:r>
              <a:rPr lang="cs-CZ" dirty="0"/>
              <a:t>dynamický, jeho stav se mění v čase,</a:t>
            </a:r>
          </a:p>
          <a:p>
            <a:pPr lvl="0"/>
            <a:r>
              <a:rPr lang="cs-CZ" dirty="0"/>
              <a:t>učící se, to znamená, že na základě zpětných vazeb se snaží dosáhnout účelnějšího chování,</a:t>
            </a:r>
          </a:p>
          <a:p>
            <a:pPr lvl="0"/>
            <a:r>
              <a:rPr lang="cs-CZ" dirty="0" err="1"/>
              <a:t>samoorganizující</a:t>
            </a:r>
            <a:r>
              <a:rPr lang="cs-CZ" dirty="0"/>
              <a:t>, schopný zlepšovat vlastní strukturu a organizaci,</a:t>
            </a:r>
          </a:p>
          <a:p>
            <a:pPr lvl="0"/>
            <a:r>
              <a:rPr lang="cs-CZ" dirty="0"/>
              <a:t>samoupravující se, schopný nahradit nevyhovující prvky nebo vazby novými,</a:t>
            </a:r>
          </a:p>
          <a:p>
            <a:pPr lvl="0"/>
            <a:r>
              <a:rPr lang="cs-CZ" dirty="0"/>
              <a:t>otevřený, vybavený vstupy a výstupy, má vnější vazby s okolím,</a:t>
            </a:r>
          </a:p>
          <a:p>
            <a:pPr lvl="0"/>
            <a:r>
              <a:rPr lang="cs-CZ" dirty="0"/>
              <a:t>s cílovým chováním.</a:t>
            </a:r>
          </a:p>
          <a:p>
            <a:r>
              <a:rPr lang="pt-BR" dirty="0"/>
              <a:t>PERNICA, P. </a:t>
            </a:r>
            <a:r>
              <a:rPr lang="pt-BR" i="1" dirty="0"/>
              <a:t>Logistický management. </a:t>
            </a:r>
            <a:r>
              <a:rPr lang="pt-BR" dirty="0"/>
              <a:t>Praha: Radix, 1998, ISBN 80-86031-13-6 </a:t>
            </a:r>
            <a:endParaRPr lang="cs-CZ" dirty="0"/>
          </a:p>
          <a:p>
            <a:r>
              <a:rPr lang="cs-CZ" dirty="0"/>
              <a:t>tamtéž</a:t>
            </a:r>
          </a:p>
          <a:p>
            <a:r>
              <a:rPr lang="cs-CZ" dirty="0"/>
              <a:t>tamtéž</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15</a:t>
            </a:fld>
            <a:endParaRPr lang="cs-CZ"/>
          </a:p>
        </p:txBody>
      </p:sp>
    </p:spTree>
    <p:extLst>
      <p:ext uri="{BB962C8B-B14F-4D97-AF65-F5344CB8AC3E}">
        <p14:creationId xmlns:p14="http://schemas.microsoft.com/office/powerpoint/2010/main" val="2046012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16</a:t>
            </a:fld>
            <a:endParaRPr lang="cs-CZ"/>
          </a:p>
        </p:txBody>
      </p:sp>
    </p:spTree>
    <p:extLst>
      <p:ext uri="{BB962C8B-B14F-4D97-AF65-F5344CB8AC3E}">
        <p14:creationId xmlns:p14="http://schemas.microsoft.com/office/powerpoint/2010/main" val="793805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17</a:t>
            </a:fld>
            <a:endParaRPr lang="cs-CZ"/>
          </a:p>
        </p:txBody>
      </p:sp>
    </p:spTree>
    <p:extLst>
      <p:ext uri="{BB962C8B-B14F-4D97-AF65-F5344CB8AC3E}">
        <p14:creationId xmlns:p14="http://schemas.microsoft.com/office/powerpoint/2010/main" val="2566226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18</a:t>
            </a:fld>
            <a:endParaRPr lang="cs-CZ"/>
          </a:p>
        </p:txBody>
      </p:sp>
    </p:spTree>
    <p:extLst>
      <p:ext uri="{BB962C8B-B14F-4D97-AF65-F5344CB8AC3E}">
        <p14:creationId xmlns:p14="http://schemas.microsoft.com/office/powerpoint/2010/main" val="3002552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Systémy  </a:t>
            </a:r>
            <a:r>
              <a:rPr lang="cs-CZ" dirty="0" err="1"/>
              <a:t>mezilogistiky</a:t>
            </a:r>
            <a:r>
              <a:rPr lang="cs-CZ" dirty="0"/>
              <a:t> –  leží mezi </a:t>
            </a:r>
            <a:r>
              <a:rPr lang="cs-CZ" dirty="0" err="1"/>
              <a:t>makrologistickými</a:t>
            </a:r>
            <a:r>
              <a:rPr lang="cs-CZ" dirty="0"/>
              <a:t> a </a:t>
            </a:r>
            <a:r>
              <a:rPr lang="cs-CZ" dirty="0" err="1"/>
              <a:t>mikrologistickými</a:t>
            </a:r>
            <a:r>
              <a:rPr lang="cs-CZ" dirty="0"/>
              <a:t> systémy. </a:t>
            </a:r>
          </a:p>
          <a:p>
            <a:r>
              <a:rPr lang="cs-CZ" dirty="0"/>
              <a:t>Jejich funkci nelze vymezit výhradně mikro­ nebo </a:t>
            </a:r>
            <a:r>
              <a:rPr lang="cs-CZ" dirty="0" err="1"/>
              <a:t>makrologisticky</a:t>
            </a:r>
            <a:r>
              <a:rPr lang="cs-CZ" dirty="0"/>
              <a:t>. Tyto systémy </a:t>
            </a:r>
          </a:p>
          <a:p>
            <a:r>
              <a:rPr lang="cs-CZ" dirty="0"/>
              <a:t>operují na úrovni spolupracujících organizací – příkladem je spediční organizace, </a:t>
            </a:r>
          </a:p>
          <a:p>
            <a:r>
              <a:rPr lang="cs-CZ" dirty="0"/>
              <a:t>která   zajišťuje   přepravu   mezi   průmyslovým   dodavatelem,   velkoobchodem   a </a:t>
            </a:r>
          </a:p>
          <a:p>
            <a:r>
              <a:rPr lang="cs-CZ" dirty="0"/>
              <a:t>maloobchodníkem. </a:t>
            </a:r>
          </a:p>
          <a:p>
            <a:r>
              <a:rPr lang="cs-CZ" dirty="0"/>
              <a:t>V případě </a:t>
            </a:r>
            <a:r>
              <a:rPr lang="cs-CZ" dirty="0" err="1"/>
              <a:t>mezologistických</a:t>
            </a:r>
            <a:r>
              <a:rPr lang="cs-CZ" dirty="0"/>
              <a:t> systémů se při dělení zohledňují podniky spolupracující </a:t>
            </a:r>
          </a:p>
          <a:p>
            <a:r>
              <a:rPr lang="cs-CZ" dirty="0"/>
              <a:t>při   naplňování   logistických   služeb   –   v   úvahu   připadá   kooperace   mezi  podniky</a:t>
            </a:r>
          </a:p>
          <a:p>
            <a:r>
              <a:rPr lang="cs-CZ" dirty="0"/>
              <a:t>zasilatelských   služeb  (např.   užití  společného   systému   přerozdělování   zboží   mezi  </a:t>
            </a:r>
          </a:p>
          <a:p>
            <a:r>
              <a:rPr lang="cs-CZ" dirty="0"/>
              <a:t>zasilateli z různých či stejných oborů). U podniků logistických služeb se může jednat o </a:t>
            </a:r>
          </a:p>
          <a:p>
            <a:r>
              <a:rPr lang="cs-CZ" dirty="0"/>
              <a:t>spolupráci   mezi   spedičními   organizacemi   orientovanými   na   určitý   region   nebo  </a:t>
            </a:r>
          </a:p>
          <a:p>
            <a:r>
              <a:rPr lang="cs-CZ" dirty="0"/>
              <a:t>podniky   zabývající   se   určitým   typem   dopravy   (silniční   nákladní   přepravou   a  </a:t>
            </a:r>
          </a:p>
          <a:p>
            <a:r>
              <a:rPr lang="cs-CZ" dirty="0"/>
              <a:t>železnicí).   Existuje   i   varianta   spolupráce   mezi  podniky   logistických   služeb  a  </a:t>
            </a:r>
          </a:p>
          <a:p>
            <a:r>
              <a:rPr lang="cs-CZ" dirty="0"/>
              <a:t>zasilatelskou   organizací  (zasilatel   pověří   podnik   logistických   služeb   zasláním  </a:t>
            </a:r>
          </a:p>
          <a:p>
            <a:r>
              <a:rPr lang="cs-CZ" dirty="0"/>
              <a:t>produktů. </a:t>
            </a:r>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19</a:t>
            </a:fld>
            <a:endParaRPr lang="cs-CZ"/>
          </a:p>
        </p:txBody>
      </p:sp>
    </p:spTree>
    <p:extLst>
      <p:ext uri="{BB962C8B-B14F-4D97-AF65-F5344CB8AC3E}">
        <p14:creationId xmlns:p14="http://schemas.microsoft.com/office/powerpoint/2010/main" val="3178686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594360" lvl="1" indent="-274320" fontAlgn="auto">
              <a:spcAft>
                <a:spcPts val="0"/>
              </a:spcAft>
              <a:buNone/>
              <a:defRPr/>
            </a:pPr>
            <a:r>
              <a:rPr lang="cs-CZ" b="1" dirty="0"/>
              <a:t>Strategická úroveň</a:t>
            </a:r>
            <a:r>
              <a:rPr lang="cs-CZ" dirty="0"/>
              <a:t> je zásadní rozhodování s dlouhodobou platností:</a:t>
            </a:r>
          </a:p>
          <a:p>
            <a:pPr marL="274320" indent="-274320" fontAlgn="auto">
              <a:spcAft>
                <a:spcPts val="0"/>
              </a:spcAft>
              <a:buFont typeface="Arial" pitchFamily="34" charset="0"/>
              <a:buChar char="•"/>
              <a:defRPr/>
            </a:pPr>
            <a:r>
              <a:rPr lang="cs-CZ" dirty="0"/>
              <a:t>o zdrojích,</a:t>
            </a:r>
          </a:p>
          <a:p>
            <a:pPr marL="274320" indent="-274320" fontAlgn="auto">
              <a:spcAft>
                <a:spcPts val="0"/>
              </a:spcAft>
              <a:buFont typeface="Arial" pitchFamily="34" charset="0"/>
              <a:buChar char="•"/>
              <a:defRPr/>
            </a:pPr>
            <a:r>
              <a:rPr lang="cs-CZ" dirty="0"/>
              <a:t>o pravidlech a postupech.</a:t>
            </a:r>
          </a:p>
          <a:p>
            <a:pPr marL="274320" indent="-274320" fontAlgn="auto">
              <a:spcAft>
                <a:spcPts val="0"/>
              </a:spcAft>
              <a:buNone/>
              <a:defRPr/>
            </a:pPr>
            <a:r>
              <a:rPr lang="cs-CZ" dirty="0"/>
              <a:t>Příklad:</a:t>
            </a:r>
          </a:p>
          <a:p>
            <a:pPr lvl="3" fontAlgn="auto">
              <a:spcAft>
                <a:spcPts val="0"/>
              </a:spcAft>
              <a:buFont typeface="Arial" pitchFamily="34" charset="0"/>
              <a:buChar char="•"/>
              <a:defRPr/>
            </a:pPr>
            <a:r>
              <a:rPr lang="cs-CZ" dirty="0"/>
              <a:t>určení nákupních a dodacích podmínek, forem dodávek a obalů,</a:t>
            </a:r>
          </a:p>
          <a:p>
            <a:pPr lvl="3" fontAlgn="auto">
              <a:spcAft>
                <a:spcPts val="0"/>
              </a:spcAft>
              <a:buFont typeface="Arial" pitchFamily="34" charset="0"/>
              <a:buChar char="•"/>
              <a:defRPr/>
            </a:pPr>
            <a:r>
              <a:rPr lang="cs-CZ" dirty="0"/>
              <a:t>stanovení postupů pro vybavování nákupních objednávek, pro zpracování zakázek odběratelů a pro příjem a expedici,</a:t>
            </a:r>
          </a:p>
          <a:p>
            <a:pPr lvl="3" fontAlgn="auto">
              <a:spcAft>
                <a:spcPts val="0"/>
              </a:spcAft>
              <a:buFont typeface="Arial" pitchFamily="34" charset="0"/>
              <a:buChar char="•"/>
              <a:defRPr/>
            </a:pPr>
            <a:r>
              <a:rPr lang="cs-CZ" dirty="0"/>
              <a:t>volba technologií pro manipulaci, skladování a balení včetně určení stupně jejich automatizace,</a:t>
            </a:r>
          </a:p>
          <a:p>
            <a:pPr lvl="3" fontAlgn="auto">
              <a:spcAft>
                <a:spcPts val="0"/>
              </a:spcAft>
              <a:buFont typeface="Arial" pitchFamily="34" charset="0"/>
              <a:buChar char="•"/>
              <a:defRPr/>
            </a:pPr>
            <a:r>
              <a:rPr lang="cs-CZ" dirty="0"/>
              <a:t>stanovení metod pro evidenci a zúčtování.</a:t>
            </a:r>
          </a:p>
          <a:p>
            <a:endParaRPr lang="cs-CZ" dirty="0"/>
          </a:p>
          <a:p>
            <a:endParaRPr lang="cs-CZ" dirty="0"/>
          </a:p>
          <a:p>
            <a:pPr marL="0" indent="0" fontAlgn="auto">
              <a:spcAft>
                <a:spcPts val="0"/>
              </a:spcAft>
              <a:buFont typeface="Arial" pitchFamily="34" charset="0"/>
              <a:buNone/>
              <a:defRPr/>
            </a:pPr>
            <a:r>
              <a:rPr lang="cs-CZ" b="1" dirty="0"/>
              <a:t>Dispoziční úroveň</a:t>
            </a:r>
            <a:r>
              <a:rPr lang="cs-CZ" dirty="0"/>
              <a:t> jsou krátkodobá rozhodnutí o plnění vzniklých požadavků a potřeb.</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zakázky odběratelů,</a:t>
            </a:r>
          </a:p>
          <a:p>
            <a:pPr marL="274320" indent="-274320" fontAlgn="auto">
              <a:spcAft>
                <a:spcPts val="0"/>
              </a:spcAft>
              <a:buFont typeface="Arial" pitchFamily="34" charset="0"/>
              <a:buChar char="•"/>
              <a:defRPr/>
            </a:pPr>
            <a:r>
              <a:rPr lang="cs-CZ" dirty="0"/>
              <a:t>potřeby přepravy,</a:t>
            </a:r>
          </a:p>
          <a:p>
            <a:pPr marL="274320" indent="-274320" fontAlgn="auto">
              <a:spcAft>
                <a:spcPts val="0"/>
              </a:spcAft>
              <a:buFont typeface="Arial" pitchFamily="34" charset="0"/>
              <a:buChar char="•"/>
              <a:defRPr/>
            </a:pPr>
            <a:r>
              <a:rPr lang="cs-CZ" dirty="0"/>
              <a:t>potřeby materiálu pro výrobu.</a:t>
            </a:r>
          </a:p>
          <a:p>
            <a:pPr marL="0" indent="0" fontAlgn="auto">
              <a:spcAft>
                <a:spcPts val="0"/>
              </a:spcAft>
              <a:buFont typeface="Arial" pitchFamily="34" charset="0"/>
              <a:buNone/>
              <a:defRPr/>
            </a:pPr>
            <a:r>
              <a:rPr lang="cs-CZ" b="1" dirty="0"/>
              <a:t> </a:t>
            </a:r>
            <a:endParaRPr lang="cs-CZ" dirty="0"/>
          </a:p>
          <a:p>
            <a:pPr marL="0" indent="0" fontAlgn="auto">
              <a:spcAft>
                <a:spcPts val="0"/>
              </a:spcAft>
              <a:buFont typeface="Arial" pitchFamily="34" charset="0"/>
              <a:buNone/>
              <a:defRPr/>
            </a:pPr>
            <a:r>
              <a:rPr lang="cs-CZ" b="1" dirty="0"/>
              <a:t>Administrativní (správní) úroveň</a:t>
            </a:r>
            <a:r>
              <a:rPr lang="cs-CZ" dirty="0"/>
              <a:t> zabezpečuje provádění </a:t>
            </a:r>
            <a:r>
              <a:rPr lang="cs-CZ" i="1" dirty="0"/>
              <a:t>informačních činností</a:t>
            </a:r>
            <a:r>
              <a:rPr lang="cs-CZ" dirty="0"/>
              <a:t> na základě dispozičního rozhodnutí nebo příkazu.</a:t>
            </a:r>
          </a:p>
          <a:p>
            <a:pPr marL="0" indent="0" fontAlgn="auto">
              <a:spcAft>
                <a:spcPts val="0"/>
              </a:spcAft>
              <a:buFont typeface="Arial" pitchFamily="34" charset="0"/>
              <a:buNone/>
              <a:defRPr/>
            </a:pPr>
            <a:r>
              <a:rPr lang="cs-CZ" dirty="0"/>
              <a:t>Příklad:</a:t>
            </a:r>
          </a:p>
          <a:p>
            <a:pPr marL="274320" indent="-274320" fontAlgn="auto">
              <a:spcAft>
                <a:spcPts val="0"/>
              </a:spcAft>
              <a:buFont typeface="Arial" pitchFamily="34" charset="0"/>
              <a:buChar char="•"/>
              <a:defRPr/>
            </a:pPr>
            <a:r>
              <a:rPr lang="cs-CZ" dirty="0"/>
              <a:t>umisťování a sledování nákupních objednávek a příkazů pro spedici,</a:t>
            </a:r>
          </a:p>
          <a:p>
            <a:pPr marL="274320" indent="-274320" fontAlgn="auto">
              <a:spcAft>
                <a:spcPts val="0"/>
              </a:spcAft>
              <a:buFont typeface="Arial" pitchFamily="34" charset="0"/>
              <a:buChar char="•"/>
              <a:defRPr/>
            </a:pPr>
            <a:r>
              <a:rPr lang="cs-CZ" dirty="0"/>
              <a:t>vyhotovování příjemek,</a:t>
            </a:r>
          </a:p>
          <a:p>
            <a:pPr marL="274320" indent="-274320" fontAlgn="auto">
              <a:spcAft>
                <a:spcPts val="0"/>
              </a:spcAft>
              <a:buFont typeface="Arial" pitchFamily="34" charset="0"/>
              <a:buChar char="•"/>
              <a:defRPr/>
            </a:pPr>
            <a:r>
              <a:rPr lang="cs-CZ" dirty="0"/>
              <a:t>kompletace interních a externích výrobních zakázek,</a:t>
            </a:r>
          </a:p>
          <a:p>
            <a:pPr marL="274320" indent="-274320" fontAlgn="auto">
              <a:spcAft>
                <a:spcPts val="0"/>
              </a:spcAft>
              <a:buFont typeface="Arial" pitchFamily="34" charset="0"/>
              <a:buChar char="•"/>
              <a:defRPr/>
            </a:pPr>
            <a:r>
              <a:rPr lang="cs-CZ" dirty="0"/>
              <a:t> </a:t>
            </a:r>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Char char="•"/>
              <a:defRPr/>
            </a:pPr>
            <a:endParaRPr lang="cs-CZ" dirty="0"/>
          </a:p>
          <a:p>
            <a:pPr marL="274320" indent="-274320" fontAlgn="auto">
              <a:spcAft>
                <a:spcPts val="0"/>
              </a:spcAft>
              <a:buFont typeface="Arial" pitchFamily="34" charset="0"/>
              <a:buNone/>
              <a:defRPr/>
            </a:pPr>
            <a:r>
              <a:rPr lang="cs-CZ" sz="1200" b="1" dirty="0"/>
              <a:t>Operativní úroveň</a:t>
            </a:r>
            <a:r>
              <a:rPr lang="cs-CZ" sz="1200" dirty="0"/>
              <a:t> zabezpečuje provádění </a:t>
            </a:r>
            <a:r>
              <a:rPr lang="cs-CZ" sz="1200" i="1" dirty="0"/>
              <a:t>hmotných procesů</a:t>
            </a:r>
            <a:r>
              <a:rPr lang="cs-CZ" sz="1200" dirty="0"/>
              <a:t>, tzn. materiálového toku, na základě příkazů z dispoziční nebo administrativní úrovně (nadřazené úrovně).</a:t>
            </a:r>
          </a:p>
          <a:p>
            <a:pPr marL="274320" indent="-274320" fontAlgn="auto">
              <a:spcAft>
                <a:spcPts val="0"/>
              </a:spcAft>
              <a:buFont typeface="Arial" pitchFamily="34" charset="0"/>
              <a:buChar char="•"/>
              <a:defRPr/>
            </a:pPr>
            <a:r>
              <a:rPr lang="cs-CZ" sz="1200" dirty="0"/>
              <a:t>Příklad:</a:t>
            </a:r>
          </a:p>
          <a:p>
            <a:pPr marL="274320" indent="-274320" fontAlgn="auto">
              <a:spcAft>
                <a:spcPts val="0"/>
              </a:spcAft>
              <a:buFont typeface="Arial" pitchFamily="34" charset="0"/>
              <a:buChar char="•"/>
              <a:defRPr/>
            </a:pPr>
            <a:r>
              <a:rPr lang="cs-CZ" sz="1200" dirty="0"/>
              <a:t>doprava materiálů všeho druhu a nakupovaných dílů do podniku,</a:t>
            </a:r>
          </a:p>
          <a:p>
            <a:pPr marL="274320" indent="-274320" fontAlgn="auto">
              <a:spcAft>
                <a:spcPts val="0"/>
              </a:spcAft>
              <a:buFont typeface="Arial" pitchFamily="34" charset="0"/>
              <a:buChar char="•"/>
              <a:defRPr/>
            </a:pPr>
            <a:r>
              <a:rPr lang="cs-CZ" sz="1200" dirty="0"/>
              <a:t>vyskladnění surovin a polotovarů, jejich přeprava do výroby,</a:t>
            </a:r>
          </a:p>
          <a:p>
            <a:pPr marL="274320" indent="-274320" fontAlgn="auto">
              <a:spcAft>
                <a:spcPts val="0"/>
              </a:spcAft>
              <a:buFont typeface="Arial" pitchFamily="34" charset="0"/>
              <a:buChar char="•"/>
              <a:defRPr/>
            </a:pPr>
            <a:r>
              <a:rPr lang="cs-CZ" sz="1200" dirty="0"/>
              <a:t>doprava zboží do distribučních skladů,</a:t>
            </a:r>
          </a:p>
          <a:p>
            <a:pPr marL="274320" indent="-274320" fontAlgn="auto">
              <a:spcAft>
                <a:spcPts val="0"/>
              </a:spcAft>
              <a:buFont typeface="Arial" pitchFamily="34" charset="0"/>
              <a:buChar char="•"/>
              <a:defRPr/>
            </a:pPr>
            <a:r>
              <a:rPr lang="cs-CZ" sz="1200" dirty="0"/>
              <a:t>vytváření přepravních jednotek pro expedici.</a:t>
            </a:r>
          </a:p>
          <a:p>
            <a:pPr marL="274320" indent="-274320" fontAlgn="auto">
              <a:spcAft>
                <a:spcPts val="0"/>
              </a:spcAft>
              <a:buFont typeface="Arial" pitchFamily="34" charset="0"/>
              <a:buChar char="•"/>
              <a:defRPr/>
            </a:pPr>
            <a:endParaRPr lang="cs-CZ" sz="1200" dirty="0"/>
          </a:p>
          <a:p>
            <a:pPr marL="274320" indent="-274320" fontAlgn="auto">
              <a:spcAft>
                <a:spcPts val="0"/>
              </a:spcAft>
              <a:buFont typeface="Arial" pitchFamily="34" charset="0"/>
              <a:buChar char="•"/>
              <a:defRPr/>
            </a:pPr>
            <a:endParaRPr lang="cs-CZ" dirty="0"/>
          </a:p>
          <a:p>
            <a:endParaRPr lang="cs-CZ" dirty="0"/>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20</a:t>
            </a:fld>
            <a:endParaRPr lang="cs-CZ"/>
          </a:p>
        </p:txBody>
      </p:sp>
    </p:spTree>
    <p:extLst>
      <p:ext uri="{BB962C8B-B14F-4D97-AF65-F5344CB8AC3E}">
        <p14:creationId xmlns:p14="http://schemas.microsoft.com/office/powerpoint/2010/main" val="6612443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Rámcovým cílem podnikové logistiky je zabezpečit uspokojování přání zákazníků na dodávky a služby na požadované úrovni a to při minimalizaci celkových nákladů. Cíl má dvě složky:</a:t>
            </a:r>
          </a:p>
          <a:p>
            <a:r>
              <a:rPr lang="cs-CZ" dirty="0"/>
              <a:t>výkonový cíl – připravit potřebné materiály, polotovary, nakupované díly, hotové výrobky od vstupu do podniku až do výstupu z podniku ve správném množství, druhu a jakosti, ve správném okamžiku, na správném místě (výkonnost, pohotovost, rychlost).</a:t>
            </a:r>
          </a:p>
          <a:p>
            <a:r>
              <a:rPr lang="cs-CZ" dirty="0"/>
              <a:t>ekonomický cíl – splnit výkonovou složku s přiměřenými náklady a bez ohrožení likvidity podniku. Při stanovené úrovni služeb minimalizovat náklady.</a:t>
            </a:r>
          </a:p>
          <a:p>
            <a:r>
              <a:rPr lang="cs-CZ" b="1" dirty="0"/>
              <a:t>Logistické cíle</a:t>
            </a:r>
            <a:r>
              <a:rPr lang="cs-CZ" dirty="0"/>
              <a:t> lze dělit i jinak:</a:t>
            </a:r>
          </a:p>
          <a:p>
            <a:r>
              <a:rPr lang="cs-CZ" b="1" dirty="0"/>
              <a:t>vnější</a:t>
            </a:r>
            <a:r>
              <a:rPr lang="cs-CZ" dirty="0"/>
              <a:t> – plnění přání zákazníků a požadavků trhu, to znamená zvýšení objemu prodeje, krátké dodací lhůty, úplnost a spolehlivost dodávek, pružnost podniku.</a:t>
            </a:r>
          </a:p>
          <a:p>
            <a:r>
              <a:rPr lang="cs-CZ" b="1" dirty="0"/>
              <a:t>vnitřní </a:t>
            </a:r>
            <a:r>
              <a:rPr lang="cs-CZ" dirty="0"/>
              <a:t>– snižování nákladů na dopravu, manipulaci a skladování, na výrobu, na zásoby a řízení, což především znamená snížení objemu kapitálu vázaného v zásobách.</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21</a:t>
            </a:fld>
            <a:endParaRPr lang="cs-CZ"/>
          </a:p>
        </p:txBody>
      </p:sp>
    </p:spTree>
    <p:extLst>
      <p:ext uri="{BB962C8B-B14F-4D97-AF65-F5344CB8AC3E}">
        <p14:creationId xmlns:p14="http://schemas.microsoft.com/office/powerpoint/2010/main" val="152351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a:t>
            </a:fld>
            <a:endParaRPr lang="cs-CZ"/>
          </a:p>
        </p:txBody>
      </p:sp>
    </p:spTree>
    <p:extLst>
      <p:ext uri="{BB962C8B-B14F-4D97-AF65-F5344CB8AC3E}">
        <p14:creationId xmlns:p14="http://schemas.microsoft.com/office/powerpoint/2010/main" val="9083383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22</a:t>
            </a:fld>
            <a:endParaRPr lang="cs-CZ"/>
          </a:p>
        </p:txBody>
      </p:sp>
    </p:spTree>
    <p:extLst>
      <p:ext uri="{BB962C8B-B14F-4D97-AF65-F5344CB8AC3E}">
        <p14:creationId xmlns:p14="http://schemas.microsoft.com/office/powerpoint/2010/main" val="4141246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23</a:t>
            </a:fld>
            <a:endParaRPr lang="cs-CZ"/>
          </a:p>
        </p:txBody>
      </p:sp>
    </p:spTree>
    <p:extLst>
      <p:ext uri="{BB962C8B-B14F-4D97-AF65-F5344CB8AC3E}">
        <p14:creationId xmlns:p14="http://schemas.microsoft.com/office/powerpoint/2010/main" val="11411603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24</a:t>
            </a:fld>
            <a:endParaRPr lang="cs-CZ"/>
          </a:p>
        </p:txBody>
      </p:sp>
    </p:spTree>
    <p:extLst>
      <p:ext uri="{BB962C8B-B14F-4D97-AF65-F5344CB8AC3E}">
        <p14:creationId xmlns:p14="http://schemas.microsoft.com/office/powerpoint/2010/main" val="671470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25</a:t>
            </a:fld>
            <a:endParaRPr lang="cs-CZ"/>
          </a:p>
        </p:txBody>
      </p:sp>
    </p:spTree>
    <p:extLst>
      <p:ext uri="{BB962C8B-B14F-4D97-AF65-F5344CB8AC3E}">
        <p14:creationId xmlns:p14="http://schemas.microsoft.com/office/powerpoint/2010/main" val="3130323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26</a:t>
            </a:fld>
            <a:endParaRPr lang="cs-CZ"/>
          </a:p>
        </p:txBody>
      </p:sp>
    </p:spTree>
    <p:extLst>
      <p:ext uri="{BB962C8B-B14F-4D97-AF65-F5344CB8AC3E}">
        <p14:creationId xmlns:p14="http://schemas.microsoft.com/office/powerpoint/2010/main" val="28058311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27</a:t>
            </a:fld>
            <a:endParaRPr lang="cs-CZ"/>
          </a:p>
        </p:txBody>
      </p:sp>
    </p:spTree>
    <p:extLst>
      <p:ext uri="{BB962C8B-B14F-4D97-AF65-F5344CB8AC3E}">
        <p14:creationId xmlns:p14="http://schemas.microsoft.com/office/powerpoint/2010/main" val="3871602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i="1" dirty="0"/>
              <a:t>Logistické náklady</a:t>
            </a:r>
            <a:r>
              <a:rPr lang="cs-CZ" dirty="0"/>
              <a:t> jsou finanční prostředky vynaložené na logistické výkony. Totální náklady jsou tvořeny součtem všech nákladů ve všech oblastech logistických procesů. Minimalizace nákladů odděleně v jedné oblasti může způsobit zvýšení nákladů v další oblasti.</a:t>
            </a:r>
          </a:p>
          <a:p>
            <a:r>
              <a:rPr lang="cs-CZ" dirty="0"/>
              <a:t>Existuje šest základních oblastí nákladů, které jsou vzájemně propojené:</a:t>
            </a:r>
          </a:p>
          <a:p>
            <a:pPr lvl="0"/>
            <a:r>
              <a:rPr lang="cs-CZ" dirty="0"/>
              <a:t>úroveň zákaznického servisu – poprodejní servis, dodávky náhradních dílů, vyzvedávání vadných nebo špatně fungujících výrobků od zákazníků, rychlá reakce na požadavky na opravy, manipulace s vráceným zbožím,</a:t>
            </a:r>
          </a:p>
          <a:p>
            <a:pPr lvl="0"/>
            <a:r>
              <a:rPr lang="cs-CZ" dirty="0"/>
              <a:t>přepravní náklady – výběr způsobu dopravy, výběr přepravní trasy, doprava uvnitř podniku,</a:t>
            </a:r>
          </a:p>
          <a:p>
            <a:pPr lvl="0"/>
            <a:r>
              <a:rPr lang="cs-CZ" dirty="0"/>
              <a:t>náklady na udržování zásob – kapitál vázaný v zásobách, skladovací náklady, náklady na pořízení zásob, náklady na likvidaci zastaralého zboží, náklady na balení, likvidace odpadového materiálu, krádeže a jiná rizika, pojištění,</a:t>
            </a:r>
          </a:p>
          <a:p>
            <a:pPr lvl="0"/>
            <a:r>
              <a:rPr lang="cs-CZ" dirty="0"/>
              <a:t>skladovací náklady – počet skladů, umístění skladů, </a:t>
            </a:r>
          </a:p>
          <a:p>
            <a:pPr lvl="0"/>
            <a:r>
              <a:rPr lang="cs-CZ" dirty="0"/>
              <a:t>množstevní náklady – rozpor mezi velkými výrobními dávkami, které snižují cenu a nárokem na velký skladovací prostor, individuální přání zákazníků na malá dodávaná množství a velké výrobní série, </a:t>
            </a:r>
          </a:p>
          <a:p>
            <a:pPr lvl="0"/>
            <a:r>
              <a:rPr lang="cs-CZ" dirty="0"/>
              <a:t>náklady na informační systém – vyřizování objednávek elektronickou výměnou dat (EDI – </a:t>
            </a:r>
            <a:r>
              <a:rPr lang="cs-CZ" dirty="0" err="1"/>
              <a:t>Electronic</a:t>
            </a:r>
            <a:r>
              <a:rPr lang="cs-CZ" dirty="0"/>
              <a:t> Data </a:t>
            </a:r>
            <a:r>
              <a:rPr lang="cs-CZ" dirty="0" err="1"/>
              <a:t>Interchange</a:t>
            </a:r>
            <a:r>
              <a:rPr lang="cs-CZ" dirty="0"/>
              <a:t>), elektronický převod peněz (EFT – </a:t>
            </a:r>
            <a:r>
              <a:rPr lang="cs-CZ" dirty="0" err="1"/>
              <a:t>Electronic</a:t>
            </a:r>
            <a:r>
              <a:rPr lang="cs-CZ" dirty="0"/>
              <a:t> </a:t>
            </a:r>
            <a:r>
              <a:rPr lang="cs-CZ" dirty="0" err="1"/>
              <a:t>Funds</a:t>
            </a:r>
            <a:r>
              <a:rPr lang="cs-CZ" dirty="0"/>
              <a:t> Transfer).</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28</a:t>
            </a:fld>
            <a:endParaRPr lang="cs-CZ"/>
          </a:p>
        </p:txBody>
      </p:sp>
    </p:spTree>
    <p:extLst>
      <p:ext uri="{BB962C8B-B14F-4D97-AF65-F5344CB8AC3E}">
        <p14:creationId xmlns:p14="http://schemas.microsoft.com/office/powerpoint/2010/main" val="2236023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53BFFAD0-33D5-4A4D-8A43-EB2040D00B4F}" type="slidenum">
              <a:rPr lang="cs-CZ" smtClean="0"/>
              <a:pPr>
                <a:defRPr/>
              </a:pPr>
              <a:t>29</a:t>
            </a:fld>
            <a:endParaRPr lang="cs-CZ"/>
          </a:p>
        </p:txBody>
      </p:sp>
    </p:spTree>
    <p:extLst>
      <p:ext uri="{BB962C8B-B14F-4D97-AF65-F5344CB8AC3E}">
        <p14:creationId xmlns:p14="http://schemas.microsoft.com/office/powerpoint/2010/main" val="36494831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30</a:t>
            </a:fld>
            <a:endParaRPr lang="cs-CZ"/>
          </a:p>
        </p:txBody>
      </p:sp>
    </p:spTree>
    <p:extLst>
      <p:ext uri="{BB962C8B-B14F-4D97-AF65-F5344CB8AC3E}">
        <p14:creationId xmlns:p14="http://schemas.microsoft.com/office/powerpoint/2010/main" val="17299407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b="1" dirty="0"/>
              <a:t>dodací lhůta</a:t>
            </a:r>
            <a:r>
              <a:rPr lang="cs-CZ" dirty="0"/>
              <a:t> je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 vykazuje se za celý podnik nebo za skupinu výrobků.</a:t>
            </a:r>
          </a:p>
          <a:p>
            <a:pPr lvl="0"/>
            <a:r>
              <a:rPr lang="cs-CZ" b="1" dirty="0"/>
              <a:t>stupeň spolehlivosti dodávky</a:t>
            </a:r>
            <a:r>
              <a:rPr lang="cs-CZ" dirty="0"/>
              <a:t> udává podíl počtu dodávek splněných v termínu ze všech dodávek během určitého období.</a:t>
            </a:r>
          </a:p>
          <a:p>
            <a:endParaRPr lang="cs-CZ" dirty="0"/>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31</a:t>
            </a:fld>
            <a:endParaRPr lang="cs-CZ"/>
          </a:p>
        </p:txBody>
      </p:sp>
    </p:spTree>
    <p:extLst>
      <p:ext uri="{BB962C8B-B14F-4D97-AF65-F5344CB8AC3E}">
        <p14:creationId xmlns:p14="http://schemas.microsoft.com/office/powerpoint/2010/main" val="3997375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a:t>
            </a:fld>
            <a:endParaRPr lang="cs-CZ"/>
          </a:p>
        </p:txBody>
      </p:sp>
    </p:spTree>
    <p:extLst>
      <p:ext uri="{BB962C8B-B14F-4D97-AF65-F5344CB8AC3E}">
        <p14:creationId xmlns:p14="http://schemas.microsoft.com/office/powerpoint/2010/main" val="3500222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32</a:t>
            </a:fld>
            <a:endParaRPr lang="cs-CZ"/>
          </a:p>
        </p:txBody>
      </p:sp>
    </p:spTree>
    <p:extLst>
      <p:ext uri="{BB962C8B-B14F-4D97-AF65-F5344CB8AC3E}">
        <p14:creationId xmlns:p14="http://schemas.microsoft.com/office/powerpoint/2010/main" val="16311696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Řetězec je účelné uspořádání množiny technických </a:t>
            </a:r>
            <a:r>
              <a:rPr lang="cs-CZ" dirty="0"/>
              <a:t>prostředků pro uskutečňování logistických cílů. V systému jde o přemísťování věcí (osob) a přemísťování informací (nosičů informací, signálů apod.). Cílem může také být přemísťování energií a financí.</a:t>
            </a:r>
          </a:p>
          <a:p>
            <a:pPr>
              <a:buNone/>
            </a:pPr>
            <a:endParaRPr lang="cs-CZ" dirty="0"/>
          </a:p>
          <a:p>
            <a:pPr>
              <a:buNone/>
            </a:pPr>
            <a:r>
              <a:rPr lang="cs-CZ" dirty="0"/>
              <a:t> Logistický řetězec je nejdůležitější pojem logistiky. Jedná se o dynamické propojení trhu  spotřeby a trhu surovin, materiálů a dílů v hmotném a nehmotném stavu vycházející od poptávky konečného zákazníka nebo se váže na konkrétní zakázky.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33</a:t>
            </a:fld>
            <a:endParaRPr lang="cs-CZ"/>
          </a:p>
        </p:txBody>
      </p:sp>
    </p:spTree>
    <p:extLst>
      <p:ext uri="{BB962C8B-B14F-4D97-AF65-F5344CB8AC3E}">
        <p14:creationId xmlns:p14="http://schemas.microsoft.com/office/powerpoint/2010/main" val="306338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a:t>Cesty (kanály)</a:t>
            </a:r>
            <a:r>
              <a:rPr lang="cs-CZ" dirty="0"/>
              <a:t> jsou cesty pohybu hmotných prvků a cesty pohybu informací, nemusí propojovat tytéž články, </a:t>
            </a:r>
            <a:r>
              <a:rPr lang="cs-CZ" dirty="0" err="1"/>
              <a:t>články</a:t>
            </a:r>
            <a:r>
              <a:rPr lang="cs-CZ" dirty="0"/>
              <a:t> mohou být prostorově (směrově) i časově odlišné.</a:t>
            </a:r>
          </a:p>
          <a:p>
            <a:endParaRPr lang="cs-CZ" dirty="0"/>
          </a:p>
          <a:p>
            <a:r>
              <a:rPr lang="cs-CZ" b="1" dirty="0"/>
              <a:t>Články </a:t>
            </a:r>
            <a:r>
              <a:rPr lang="cs-CZ" dirty="0"/>
              <a:t>logistických řetězců mohou být buď </a:t>
            </a:r>
            <a:r>
              <a:rPr lang="cs-CZ" b="1" dirty="0"/>
              <a:t>celky</a:t>
            </a:r>
            <a:r>
              <a:rPr lang="cs-CZ" dirty="0"/>
              <a:t> jako jsou budovy, plochy, komunikace, nebo podrobnější členění až na</a:t>
            </a:r>
            <a:r>
              <a:rPr lang="cs-CZ" b="1" dirty="0"/>
              <a:t> operace</a:t>
            </a:r>
            <a:r>
              <a:rPr lang="cs-CZ" dirty="0"/>
              <a:t> (netechnologické, manipulační, balící, přepravní, kontrolní, řídící, …)</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34</a:t>
            </a:fld>
            <a:endParaRPr lang="cs-CZ"/>
          </a:p>
        </p:txBody>
      </p:sp>
    </p:spTree>
    <p:extLst>
      <p:ext uri="{BB962C8B-B14F-4D97-AF65-F5344CB8AC3E}">
        <p14:creationId xmlns:p14="http://schemas.microsoft.com/office/powerpoint/2010/main" val="17493759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ve výrobě – továrny, dílny, výrobní linky, buňky a centra, sklady surovin, materiálů, nakupovaných dílů, výrobní a montážní mezisklady, montážní linky, sklady hotových výrobků,</a:t>
            </a:r>
          </a:p>
          <a:p>
            <a:r>
              <a:rPr lang="cs-CZ" dirty="0"/>
              <a:t>v dopravě – terminály a překladiště, železniční stanice, přístavy, letiště,</a:t>
            </a:r>
          </a:p>
          <a:p>
            <a:r>
              <a:rPr lang="cs-CZ" dirty="0"/>
              <a:t>v obchodě – velkoobchodní sklady a maloobchodní prodejny.</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35</a:t>
            </a:fld>
            <a:endParaRPr lang="cs-CZ"/>
          </a:p>
        </p:txBody>
      </p:sp>
    </p:spTree>
    <p:extLst>
      <p:ext uri="{BB962C8B-B14F-4D97-AF65-F5344CB8AC3E}">
        <p14:creationId xmlns:p14="http://schemas.microsoft.com/office/powerpoint/2010/main" val="41296948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36</a:t>
            </a:fld>
            <a:endParaRPr lang="cs-CZ"/>
          </a:p>
        </p:txBody>
      </p:sp>
    </p:spTree>
    <p:extLst>
      <p:ext uri="{BB962C8B-B14F-4D97-AF65-F5344CB8AC3E}">
        <p14:creationId xmlns:p14="http://schemas.microsoft.com/office/powerpoint/2010/main" val="22651889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None/>
            </a:pPr>
            <a:r>
              <a:rPr lang="cs-CZ" b="1" dirty="0"/>
              <a:t>Logistické řetězce se plánují adresně</a:t>
            </a:r>
          </a:p>
          <a:p>
            <a:pPr>
              <a:buNone/>
            </a:pPr>
            <a:r>
              <a:rPr lang="cs-CZ" dirty="0"/>
              <a:t>(jmenovitě) pro určitý produkt nebo jeho části.</a:t>
            </a:r>
          </a:p>
          <a:p>
            <a:pPr>
              <a:buNone/>
            </a:pPr>
            <a:r>
              <a:rPr lang="cs-CZ" dirty="0"/>
              <a:t>Při jejich plánování je nutné dílčí procesy</a:t>
            </a:r>
          </a:p>
          <a:p>
            <a:pPr>
              <a:buNone/>
            </a:pPr>
            <a:r>
              <a:rPr lang="cs-CZ" dirty="0"/>
              <a:t>svědomitě definovat a řídit se určitými pravidly.</a:t>
            </a:r>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a:p>
            <a:endParaRPr lang="cs-CZ" dirty="0"/>
          </a:p>
        </p:txBody>
      </p:sp>
      <p:sp>
        <p:nvSpPr>
          <p:cNvPr id="4" name="Zástupný symbol pro číslo snímku 3"/>
          <p:cNvSpPr>
            <a:spLocks noGrp="1"/>
          </p:cNvSpPr>
          <p:nvPr>
            <p:ph type="sldNum" sz="quarter" idx="10"/>
          </p:nvPr>
        </p:nvSpPr>
        <p:spPr/>
        <p:txBody>
          <a:bodyPr/>
          <a:lstStyle/>
          <a:p>
            <a:fld id="{04E85FF3-486D-49D2-B413-68339C64D382}" type="slidenum">
              <a:rPr lang="cs-CZ" smtClean="0"/>
              <a:pPr/>
              <a:t>37</a:t>
            </a:fld>
            <a:endParaRPr lang="cs-CZ"/>
          </a:p>
        </p:txBody>
      </p:sp>
    </p:spTree>
    <p:extLst>
      <p:ext uri="{BB962C8B-B14F-4D97-AF65-F5344CB8AC3E}">
        <p14:creationId xmlns:p14="http://schemas.microsoft.com/office/powerpoint/2010/main" val="13259399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38</a:t>
            </a:fld>
            <a:endParaRPr lang="cs-CZ"/>
          </a:p>
        </p:txBody>
      </p:sp>
    </p:spTree>
    <p:extLst>
      <p:ext uri="{BB962C8B-B14F-4D97-AF65-F5344CB8AC3E}">
        <p14:creationId xmlns:p14="http://schemas.microsoft.com/office/powerpoint/2010/main" val="9875633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39</a:t>
            </a:fld>
            <a:endParaRPr lang="cs-CZ"/>
          </a:p>
        </p:txBody>
      </p:sp>
    </p:spTree>
    <p:extLst>
      <p:ext uri="{BB962C8B-B14F-4D97-AF65-F5344CB8AC3E}">
        <p14:creationId xmlns:p14="http://schemas.microsoft.com/office/powerpoint/2010/main" val="2250730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40</a:t>
            </a:fld>
            <a:endParaRPr lang="cs-CZ"/>
          </a:p>
        </p:txBody>
      </p:sp>
    </p:spTree>
    <p:extLst>
      <p:ext uri="{BB962C8B-B14F-4D97-AF65-F5344CB8AC3E}">
        <p14:creationId xmlns:p14="http://schemas.microsoft.com/office/powerpoint/2010/main" val="30334717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41</a:t>
            </a:fld>
            <a:endParaRPr lang="cs-CZ"/>
          </a:p>
        </p:txBody>
      </p:sp>
    </p:spTree>
    <p:extLst>
      <p:ext uri="{BB962C8B-B14F-4D97-AF65-F5344CB8AC3E}">
        <p14:creationId xmlns:p14="http://schemas.microsoft.com/office/powerpoint/2010/main" val="232805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5</a:t>
            </a:fld>
            <a:endParaRPr lang="cs-CZ"/>
          </a:p>
        </p:txBody>
      </p:sp>
    </p:spTree>
    <p:extLst>
      <p:ext uri="{BB962C8B-B14F-4D97-AF65-F5344CB8AC3E}">
        <p14:creationId xmlns:p14="http://schemas.microsoft.com/office/powerpoint/2010/main" val="4288386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7</a:t>
            </a:fld>
            <a:endParaRPr lang="cs-CZ"/>
          </a:p>
        </p:txBody>
      </p:sp>
    </p:spTree>
    <p:extLst>
      <p:ext uri="{BB962C8B-B14F-4D97-AF65-F5344CB8AC3E}">
        <p14:creationId xmlns:p14="http://schemas.microsoft.com/office/powerpoint/2010/main" val="642231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8</a:t>
            </a:fld>
            <a:endParaRPr lang="cs-CZ"/>
          </a:p>
        </p:txBody>
      </p:sp>
    </p:spTree>
    <p:extLst>
      <p:ext uri="{BB962C8B-B14F-4D97-AF65-F5344CB8AC3E}">
        <p14:creationId xmlns:p14="http://schemas.microsoft.com/office/powerpoint/2010/main" val="3967720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9</a:t>
            </a:fld>
            <a:endParaRPr lang="cs-CZ"/>
          </a:p>
        </p:txBody>
      </p:sp>
    </p:spTree>
    <p:extLst>
      <p:ext uri="{BB962C8B-B14F-4D97-AF65-F5344CB8AC3E}">
        <p14:creationId xmlns:p14="http://schemas.microsoft.com/office/powerpoint/2010/main" val="2812581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10</a:t>
            </a:fld>
            <a:endParaRPr lang="cs-CZ"/>
          </a:p>
        </p:txBody>
      </p:sp>
    </p:spTree>
    <p:extLst>
      <p:ext uri="{BB962C8B-B14F-4D97-AF65-F5344CB8AC3E}">
        <p14:creationId xmlns:p14="http://schemas.microsoft.com/office/powerpoint/2010/main" val="3429954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C7FA91E9-D67A-406C-9C72-6918C31F2844}" type="slidenum">
              <a:rPr lang="cs-CZ" smtClean="0"/>
              <a:t>11</a:t>
            </a:fld>
            <a:endParaRPr lang="cs-CZ"/>
          </a:p>
        </p:txBody>
      </p:sp>
    </p:spTree>
    <p:extLst>
      <p:ext uri="{BB962C8B-B14F-4D97-AF65-F5344CB8AC3E}">
        <p14:creationId xmlns:p14="http://schemas.microsoft.com/office/powerpoint/2010/main" val="2232301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386C4542-44CF-4617-A2F2-3B8574119C9B}" type="slidenum">
              <a:rPr lang="cs-CZ" smtClean="0"/>
              <a:t>‹#›</a:t>
            </a:fld>
            <a:endParaRPr lang="cs-CZ"/>
          </a:p>
        </p:txBody>
      </p:sp>
      <p:sp>
        <p:nvSpPr>
          <p:cNvPr id="5" name="Zástupný symbol pro text 2"/>
          <p:cNvSpPr>
            <a:spLocks noGrp="1"/>
          </p:cNvSpPr>
          <p:nvPr>
            <p:ph idx="1"/>
          </p:nvPr>
        </p:nvSpPr>
        <p:spPr>
          <a:xfrm>
            <a:off x="395536" y="1844824"/>
            <a:ext cx="8615065"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0591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62B8DAFA-A624-4C3C-A227-AD9B66895426}" type="datetimeFigureOut">
              <a:rPr lang="cs-CZ" smtClean="0"/>
              <a:t>24.09.2024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62B8DAFA-A624-4C3C-A227-AD9B66895426}" type="datetimeFigureOut">
              <a:rPr lang="cs-CZ" smtClean="0"/>
              <a:t>24.09.2024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62B8DAFA-A624-4C3C-A227-AD9B66895426}" type="datetimeFigureOut">
              <a:rPr lang="cs-CZ" smtClean="0"/>
              <a:t>24.09.2024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62B8DAFA-A624-4C3C-A227-AD9B66895426}" type="datetimeFigureOut">
              <a:rPr lang="cs-CZ" smtClean="0"/>
              <a:t>24.09.2024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62B8DAFA-A624-4C3C-A227-AD9B66895426}" type="datetimeFigureOut">
              <a:rPr lang="cs-CZ" smtClean="0"/>
              <a:t>24.09.2024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8DAFA-A624-4C3C-A227-AD9B66895426}" type="datetimeFigureOut">
              <a:rPr lang="cs-CZ" smtClean="0"/>
              <a:t>24.09.2024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24.09.2024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62B8DAFA-A624-4C3C-A227-AD9B66895426}" type="datetimeFigureOut">
              <a:rPr lang="cs-CZ" smtClean="0"/>
              <a:t>24.09.2024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86C4542-44CF-4617-A2F2-3B8574119C9B}"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8DAFA-A624-4C3C-A227-AD9B66895426}" type="datetimeFigureOut">
              <a:rPr lang="cs-CZ" smtClean="0"/>
              <a:t>24.09.2024</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C4542-44CF-4617-A2F2-3B8574119C9B}"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slide" Target="slide2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Logistický management</a:t>
            </a:r>
          </a:p>
        </p:txBody>
      </p:sp>
      <p:sp>
        <p:nvSpPr>
          <p:cNvPr id="3" name="Podnadpis 2"/>
          <p:cNvSpPr>
            <a:spLocks noGrp="1"/>
          </p:cNvSpPr>
          <p:nvPr>
            <p:ph type="subTitle" idx="1"/>
          </p:nvPr>
        </p:nvSpPr>
        <p:spPr/>
        <p:txBody>
          <a:bodyPr/>
          <a:lstStyle/>
          <a:p>
            <a:r>
              <a:rPr lang="cs-CZ" dirty="0"/>
              <a:t>Martin Hart </a:t>
            </a:r>
          </a:p>
          <a:p>
            <a:r>
              <a:rPr lang="cs-CZ" dirty="0"/>
              <a:t>martin.hart@mvso.cz</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procesy</a:t>
            </a:r>
          </a:p>
        </p:txBody>
      </p:sp>
      <p:sp>
        <p:nvSpPr>
          <p:cNvPr id="3" name="Zástupný symbol pro obsah 2"/>
          <p:cNvSpPr>
            <a:spLocks noGrp="1"/>
          </p:cNvSpPr>
          <p:nvPr>
            <p:ph idx="1"/>
          </p:nvPr>
        </p:nvSpPr>
        <p:spPr/>
        <p:txBody>
          <a:bodyPr/>
          <a:lstStyle/>
          <a:p>
            <a:r>
              <a:rPr lang="cs-CZ" dirty="0"/>
              <a:t>zahrnují tři složky: plánování, řízení a realizace. </a:t>
            </a:r>
          </a:p>
          <a:p>
            <a:r>
              <a:rPr lang="cs-CZ" dirty="0"/>
              <a:t>jsou procesy </a:t>
            </a:r>
            <a:r>
              <a:rPr lang="cs-CZ" i="1" u="sng" dirty="0"/>
              <a:t>netechnologického charakteru</a:t>
            </a:r>
            <a:r>
              <a:rPr lang="cs-CZ" dirty="0"/>
              <a:t>. To znamená, že na rozdíl od technologických procesů nemění fyzikální, ani chemickou podstatu zpracovávaného materiálu a nedokončených výrobků, kterými se zabývají. </a:t>
            </a:r>
          </a:p>
        </p:txBody>
      </p:sp>
    </p:spTree>
    <p:extLst>
      <p:ext uri="{BB962C8B-B14F-4D97-AF65-F5344CB8AC3E}">
        <p14:creationId xmlns:p14="http://schemas.microsoft.com/office/powerpoint/2010/main" val="263324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číslo snímku 3"/>
          <p:cNvSpPr>
            <a:spLocks noGrp="1"/>
          </p:cNvSpPr>
          <p:nvPr>
            <p:ph type="sldNum" sz="quarter" idx="12"/>
          </p:nvPr>
        </p:nvSpPr>
        <p:spPr/>
        <p:txBody>
          <a:bodyPr/>
          <a:lstStyle/>
          <a:p>
            <a:pPr>
              <a:defRPr/>
            </a:pPr>
            <a:endParaRPr lang="cs-CZ" dirty="0"/>
          </a:p>
        </p:txBody>
      </p:sp>
      <p:sp>
        <p:nvSpPr>
          <p:cNvPr id="48130" name="Text Box 6"/>
          <p:cNvSpPr txBox="1">
            <a:spLocks noChangeArrowheads="1"/>
          </p:cNvSpPr>
          <p:nvPr/>
        </p:nvSpPr>
        <p:spPr bwMode="auto">
          <a:xfrm>
            <a:off x="838200" y="1600200"/>
            <a:ext cx="1447800" cy="861774"/>
          </a:xfrm>
          <a:prstGeom prst="rect">
            <a:avLst/>
          </a:prstGeom>
          <a:noFill/>
          <a:ln w="9525">
            <a:noFill/>
            <a:miter lim="800000"/>
            <a:headEnd/>
            <a:tailEnd/>
          </a:ln>
        </p:spPr>
        <p:txBody>
          <a:bodyPr wrap="square">
            <a:spAutoFit/>
          </a:bodyPr>
          <a:lstStyle/>
          <a:p>
            <a:pPr>
              <a:spcBef>
                <a:spcPct val="50000"/>
              </a:spcBef>
            </a:pPr>
            <a:r>
              <a:rPr lang="cs-CZ" sz="2000" dirty="0">
                <a:latin typeface="Times New Roman" pitchFamily="18" charset="0"/>
              </a:rPr>
              <a:t>trh</a:t>
            </a:r>
          </a:p>
          <a:p>
            <a:pPr>
              <a:spcBef>
                <a:spcPct val="50000"/>
              </a:spcBef>
            </a:pPr>
            <a:r>
              <a:rPr lang="cs-CZ" sz="2000" dirty="0">
                <a:latin typeface="Times New Roman" pitchFamily="18" charset="0"/>
              </a:rPr>
              <a:t>zásobování</a:t>
            </a:r>
          </a:p>
        </p:txBody>
      </p:sp>
      <p:sp>
        <p:nvSpPr>
          <p:cNvPr id="48131" name="Text Box 7"/>
          <p:cNvSpPr txBox="1">
            <a:spLocks noChangeArrowheads="1"/>
          </p:cNvSpPr>
          <p:nvPr/>
        </p:nvSpPr>
        <p:spPr bwMode="auto">
          <a:xfrm>
            <a:off x="2590800" y="1295400"/>
            <a:ext cx="1828800" cy="1889125"/>
          </a:xfrm>
          <a:prstGeom prst="rect">
            <a:avLst/>
          </a:prstGeom>
          <a:noFill/>
          <a:ln w="9525">
            <a:noFill/>
            <a:miter lim="800000"/>
            <a:headEnd/>
            <a:tailEnd/>
          </a:ln>
        </p:spPr>
        <p:txBody>
          <a:bodyPr>
            <a:spAutoFit/>
          </a:bodyPr>
          <a:lstStyle/>
          <a:p>
            <a:pPr marL="296863" indent="-296863">
              <a:lnSpc>
                <a:spcPct val="70000"/>
              </a:lnSpc>
              <a:spcBef>
                <a:spcPct val="50000"/>
              </a:spcBef>
            </a:pPr>
            <a:r>
              <a:rPr lang="cs-CZ" sz="2000">
                <a:latin typeface="Times New Roman" pitchFamily="18" charset="0"/>
              </a:rPr>
              <a:t> Průmyslová</a:t>
            </a:r>
          </a:p>
          <a:p>
            <a:pPr marL="296863" indent="-296863">
              <a:lnSpc>
                <a:spcPct val="70000"/>
              </a:lnSpc>
              <a:spcBef>
                <a:spcPct val="50000"/>
              </a:spcBef>
            </a:pPr>
            <a:r>
              <a:rPr lang="cs-CZ" sz="2000">
                <a:latin typeface="Times New Roman" pitchFamily="18" charset="0"/>
              </a:rPr>
              <a:t> organizace</a:t>
            </a:r>
          </a:p>
          <a:p>
            <a:pPr marL="296863" indent="-296863">
              <a:lnSpc>
                <a:spcPct val="70000"/>
              </a:lnSpc>
              <a:spcBef>
                <a:spcPct val="50000"/>
              </a:spcBef>
            </a:pPr>
            <a:r>
              <a:rPr lang="cs-CZ" sz="2000">
                <a:latin typeface="Times New Roman" pitchFamily="18" charset="0"/>
              </a:rPr>
              <a:t> 1</a:t>
            </a:r>
            <a:r>
              <a:rPr lang="cs-CZ" sz="2000">
                <a:latin typeface="Times New Roman" pitchFamily="18" charset="0"/>
                <a:cs typeface="Times New Roman" pitchFamily="18" charset="0"/>
              </a:rPr>
              <a:t>)</a:t>
            </a:r>
            <a:r>
              <a:rPr lang="cs-CZ" sz="2000">
                <a:latin typeface="Times New Roman" pitchFamily="18" charset="0"/>
              </a:rPr>
              <a:t> výrobní</a:t>
            </a:r>
          </a:p>
          <a:p>
            <a:pPr marL="296863" indent="-296863">
              <a:lnSpc>
                <a:spcPct val="70000"/>
              </a:lnSpc>
              <a:spcBef>
                <a:spcPct val="50000"/>
              </a:spcBef>
            </a:pPr>
            <a:r>
              <a:rPr lang="cs-CZ" sz="2000">
                <a:latin typeface="Times New Roman" pitchFamily="18" charset="0"/>
              </a:rPr>
              <a:t>     </a:t>
            </a:r>
          </a:p>
          <a:p>
            <a:pPr marL="296863" indent="-296863">
              <a:lnSpc>
                <a:spcPct val="30000"/>
              </a:lnSpc>
              <a:spcBef>
                <a:spcPct val="50000"/>
              </a:spcBef>
            </a:pPr>
            <a:r>
              <a:rPr lang="cs-CZ" sz="2000">
                <a:latin typeface="Times New Roman" pitchFamily="18" charset="0"/>
              </a:rPr>
              <a:t> 2</a:t>
            </a:r>
            <a:r>
              <a:rPr lang="cs-CZ" sz="2000">
                <a:latin typeface="Times New Roman" pitchFamily="18" charset="0"/>
                <a:cs typeface="Times New Roman" pitchFamily="18" charset="0"/>
              </a:rPr>
              <a:t>)</a:t>
            </a:r>
            <a:r>
              <a:rPr lang="cs-CZ" sz="2000">
                <a:latin typeface="Times New Roman" pitchFamily="18" charset="0"/>
              </a:rPr>
              <a:t> obchodní </a:t>
            </a:r>
          </a:p>
          <a:p>
            <a:pPr marL="296863" indent="-296863">
              <a:lnSpc>
                <a:spcPct val="30000"/>
              </a:lnSpc>
              <a:spcBef>
                <a:spcPct val="50000"/>
              </a:spcBef>
            </a:pPr>
            <a:r>
              <a:rPr lang="cs-CZ" sz="2000">
                <a:latin typeface="Times New Roman" pitchFamily="18" charset="0"/>
              </a:rPr>
              <a:t>     organizace             </a:t>
            </a:r>
          </a:p>
        </p:txBody>
      </p:sp>
      <p:sp>
        <p:nvSpPr>
          <p:cNvPr id="48132" name="Text Box 8"/>
          <p:cNvSpPr txBox="1">
            <a:spLocks noChangeArrowheads="1"/>
          </p:cNvSpPr>
          <p:nvPr/>
        </p:nvSpPr>
        <p:spPr bwMode="auto">
          <a:xfrm>
            <a:off x="2667000" y="3429000"/>
            <a:ext cx="1828800" cy="1006475"/>
          </a:xfrm>
          <a:prstGeom prst="rect">
            <a:avLst/>
          </a:prstGeom>
          <a:noFill/>
          <a:ln w="9525">
            <a:noFill/>
            <a:miter lim="800000"/>
            <a:headEnd/>
            <a:tailEnd/>
          </a:ln>
        </p:spPr>
        <p:txBody>
          <a:bodyPr>
            <a:spAutoFit/>
          </a:bodyPr>
          <a:lstStyle/>
          <a:p>
            <a:pPr marL="296863" indent="-296863">
              <a:spcBef>
                <a:spcPct val="50000"/>
              </a:spcBef>
            </a:pPr>
            <a:r>
              <a:rPr lang="cs-CZ" sz="2000">
                <a:latin typeface="Times New Roman" pitchFamily="18" charset="0"/>
              </a:rPr>
              <a:t>3</a:t>
            </a:r>
            <a:r>
              <a:rPr lang="cs-CZ" sz="2000">
                <a:latin typeface="Times New Roman" pitchFamily="18" charset="0"/>
                <a:cs typeface="Times New Roman" pitchFamily="18" charset="0"/>
              </a:rPr>
              <a:t>)</a:t>
            </a:r>
            <a:r>
              <a:rPr lang="cs-CZ" sz="2000">
                <a:latin typeface="Times New Roman" pitchFamily="18" charset="0"/>
              </a:rPr>
              <a:t> organizace   poskytující služby</a:t>
            </a:r>
          </a:p>
        </p:txBody>
      </p:sp>
      <p:sp>
        <p:nvSpPr>
          <p:cNvPr id="48133" name="Rectangle 9"/>
          <p:cNvSpPr>
            <a:spLocks noChangeArrowheads="1"/>
          </p:cNvSpPr>
          <p:nvPr/>
        </p:nvSpPr>
        <p:spPr bwMode="auto">
          <a:xfrm>
            <a:off x="2286000" y="914400"/>
            <a:ext cx="2362200" cy="38100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4" name="Rectangle 10"/>
          <p:cNvSpPr>
            <a:spLocks noChangeArrowheads="1"/>
          </p:cNvSpPr>
          <p:nvPr/>
        </p:nvSpPr>
        <p:spPr bwMode="auto">
          <a:xfrm>
            <a:off x="609600" y="1524000"/>
            <a:ext cx="2057400" cy="990600"/>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5" name="Text Box 11"/>
          <p:cNvSpPr txBox="1">
            <a:spLocks noChangeArrowheads="1"/>
          </p:cNvSpPr>
          <p:nvPr/>
        </p:nvSpPr>
        <p:spPr bwMode="auto">
          <a:xfrm>
            <a:off x="5029200" y="3810000"/>
            <a:ext cx="2286000" cy="396875"/>
          </a:xfrm>
          <a:prstGeom prst="rect">
            <a:avLst/>
          </a:prstGeom>
          <a:noFill/>
          <a:ln w="9525">
            <a:noFill/>
            <a:miter lim="800000"/>
            <a:headEnd/>
            <a:tailEnd/>
          </a:ln>
        </p:spPr>
        <p:txBody>
          <a:bodyPr>
            <a:spAutoFit/>
          </a:bodyPr>
          <a:lstStyle/>
          <a:p>
            <a:pPr>
              <a:spcBef>
                <a:spcPct val="50000"/>
              </a:spcBef>
            </a:pPr>
            <a:r>
              <a:rPr lang="cs-CZ" sz="2000">
                <a:latin typeface="Times New Roman" pitchFamily="18" charset="0"/>
              </a:rPr>
              <a:t>trh zákazníků</a:t>
            </a:r>
          </a:p>
        </p:txBody>
      </p:sp>
      <p:sp>
        <p:nvSpPr>
          <p:cNvPr id="48136" name="Rectangle 12"/>
          <p:cNvSpPr>
            <a:spLocks noChangeArrowheads="1"/>
          </p:cNvSpPr>
          <p:nvPr/>
        </p:nvSpPr>
        <p:spPr bwMode="auto">
          <a:xfrm>
            <a:off x="4343400" y="3505200"/>
            <a:ext cx="3354388" cy="989013"/>
          </a:xfrm>
          <a:prstGeom prst="rect">
            <a:avLst/>
          </a:prstGeom>
          <a:noFill/>
          <a:ln w="38100">
            <a:solidFill>
              <a:schemeClr val="tx1"/>
            </a:solidFill>
            <a:miter lim="800000"/>
            <a:headEnd/>
            <a:tailEnd/>
          </a:ln>
        </p:spPr>
        <p:txBody>
          <a:bodyPr wrap="none" anchor="ctr"/>
          <a:lstStyle/>
          <a:p>
            <a:endParaRPr lang="cs-CZ">
              <a:latin typeface="Times New Roman" pitchFamily="18" charset="0"/>
            </a:endParaRPr>
          </a:p>
        </p:txBody>
      </p:sp>
      <p:sp>
        <p:nvSpPr>
          <p:cNvPr id="48137" name="Line 13"/>
          <p:cNvSpPr>
            <a:spLocks noChangeShapeType="1"/>
          </p:cNvSpPr>
          <p:nvPr/>
        </p:nvSpPr>
        <p:spPr bwMode="auto">
          <a:xfrm>
            <a:off x="609600" y="2514600"/>
            <a:ext cx="0" cy="3733800"/>
          </a:xfrm>
          <a:prstGeom prst="line">
            <a:avLst/>
          </a:prstGeom>
          <a:noFill/>
          <a:ln w="9525">
            <a:solidFill>
              <a:schemeClr val="tx1"/>
            </a:solidFill>
            <a:round/>
            <a:headEnd/>
            <a:tailEnd/>
          </a:ln>
        </p:spPr>
        <p:txBody>
          <a:bodyPr/>
          <a:lstStyle/>
          <a:p>
            <a:endParaRPr lang="cs-CZ"/>
          </a:p>
        </p:txBody>
      </p:sp>
      <p:sp>
        <p:nvSpPr>
          <p:cNvPr id="48138" name="Line 14"/>
          <p:cNvSpPr>
            <a:spLocks noChangeShapeType="1"/>
          </p:cNvSpPr>
          <p:nvPr/>
        </p:nvSpPr>
        <p:spPr bwMode="auto">
          <a:xfrm>
            <a:off x="7696200" y="4495800"/>
            <a:ext cx="0" cy="1752600"/>
          </a:xfrm>
          <a:prstGeom prst="line">
            <a:avLst/>
          </a:prstGeom>
          <a:noFill/>
          <a:ln w="9525">
            <a:solidFill>
              <a:schemeClr val="tx1"/>
            </a:solidFill>
            <a:round/>
            <a:headEnd/>
            <a:tailEnd/>
          </a:ln>
        </p:spPr>
        <p:txBody>
          <a:bodyPr/>
          <a:lstStyle/>
          <a:p>
            <a:endParaRPr lang="cs-CZ"/>
          </a:p>
        </p:txBody>
      </p:sp>
      <p:sp>
        <p:nvSpPr>
          <p:cNvPr id="48139" name="Line 17"/>
          <p:cNvSpPr>
            <a:spLocks noChangeShapeType="1"/>
          </p:cNvSpPr>
          <p:nvPr/>
        </p:nvSpPr>
        <p:spPr bwMode="auto">
          <a:xfrm>
            <a:off x="609600" y="6553200"/>
            <a:ext cx="70866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0" name="Line 18"/>
          <p:cNvSpPr>
            <a:spLocks noChangeShapeType="1"/>
          </p:cNvSpPr>
          <p:nvPr/>
        </p:nvSpPr>
        <p:spPr bwMode="auto">
          <a:xfrm>
            <a:off x="609600" y="6248400"/>
            <a:ext cx="0" cy="609600"/>
          </a:xfrm>
          <a:prstGeom prst="line">
            <a:avLst/>
          </a:prstGeom>
          <a:noFill/>
          <a:ln w="9525">
            <a:solidFill>
              <a:schemeClr val="tx1"/>
            </a:solidFill>
            <a:round/>
            <a:headEnd/>
            <a:tailEnd/>
          </a:ln>
        </p:spPr>
        <p:txBody>
          <a:bodyPr/>
          <a:lstStyle/>
          <a:p>
            <a:endParaRPr lang="cs-CZ"/>
          </a:p>
        </p:txBody>
      </p:sp>
      <p:sp>
        <p:nvSpPr>
          <p:cNvPr id="48141" name="Line 19"/>
          <p:cNvSpPr>
            <a:spLocks noChangeShapeType="1"/>
          </p:cNvSpPr>
          <p:nvPr/>
        </p:nvSpPr>
        <p:spPr bwMode="auto">
          <a:xfrm>
            <a:off x="7696200" y="6324600"/>
            <a:ext cx="0" cy="533400"/>
          </a:xfrm>
          <a:prstGeom prst="line">
            <a:avLst/>
          </a:prstGeom>
          <a:noFill/>
          <a:ln w="9525">
            <a:solidFill>
              <a:schemeClr val="tx1"/>
            </a:solidFill>
            <a:round/>
            <a:headEnd/>
            <a:tailEnd/>
          </a:ln>
        </p:spPr>
        <p:txBody>
          <a:bodyPr/>
          <a:lstStyle/>
          <a:p>
            <a:endParaRPr lang="cs-CZ"/>
          </a:p>
        </p:txBody>
      </p:sp>
      <p:sp>
        <p:nvSpPr>
          <p:cNvPr id="48142" name="Line 20"/>
          <p:cNvSpPr>
            <a:spLocks noChangeShapeType="1"/>
          </p:cNvSpPr>
          <p:nvPr/>
        </p:nvSpPr>
        <p:spPr bwMode="auto">
          <a:xfrm>
            <a:off x="7696200" y="6172200"/>
            <a:ext cx="0" cy="228600"/>
          </a:xfrm>
          <a:prstGeom prst="line">
            <a:avLst/>
          </a:prstGeom>
          <a:noFill/>
          <a:ln w="9525">
            <a:solidFill>
              <a:schemeClr val="tx1"/>
            </a:solidFill>
            <a:round/>
            <a:headEnd/>
            <a:tailEnd/>
          </a:ln>
        </p:spPr>
        <p:txBody>
          <a:bodyPr/>
          <a:lstStyle/>
          <a:p>
            <a:endParaRPr lang="cs-CZ"/>
          </a:p>
        </p:txBody>
      </p:sp>
      <p:sp>
        <p:nvSpPr>
          <p:cNvPr id="48143" name="Line 21"/>
          <p:cNvSpPr>
            <a:spLocks noChangeShapeType="1"/>
          </p:cNvSpPr>
          <p:nvPr/>
        </p:nvSpPr>
        <p:spPr bwMode="auto">
          <a:xfrm>
            <a:off x="2667000" y="2514600"/>
            <a:ext cx="0" cy="2819400"/>
          </a:xfrm>
          <a:prstGeom prst="line">
            <a:avLst/>
          </a:prstGeom>
          <a:noFill/>
          <a:ln w="9525">
            <a:solidFill>
              <a:schemeClr val="tx1"/>
            </a:solidFill>
            <a:round/>
            <a:headEnd/>
            <a:tailEnd/>
          </a:ln>
        </p:spPr>
        <p:txBody>
          <a:bodyPr/>
          <a:lstStyle/>
          <a:p>
            <a:endParaRPr lang="cs-CZ"/>
          </a:p>
        </p:txBody>
      </p:sp>
      <p:sp>
        <p:nvSpPr>
          <p:cNvPr id="48144" name="Line 22"/>
          <p:cNvSpPr>
            <a:spLocks noChangeShapeType="1"/>
          </p:cNvSpPr>
          <p:nvPr/>
        </p:nvSpPr>
        <p:spPr bwMode="auto">
          <a:xfrm flipH="1">
            <a:off x="609600" y="5181600"/>
            <a:ext cx="20574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5" name="Line 23"/>
          <p:cNvSpPr>
            <a:spLocks noChangeShapeType="1"/>
          </p:cNvSpPr>
          <p:nvPr/>
        </p:nvSpPr>
        <p:spPr bwMode="auto">
          <a:xfrm>
            <a:off x="2286000" y="4724400"/>
            <a:ext cx="0" cy="1219200"/>
          </a:xfrm>
          <a:prstGeom prst="line">
            <a:avLst/>
          </a:prstGeom>
          <a:noFill/>
          <a:ln w="9525">
            <a:solidFill>
              <a:schemeClr val="tx1"/>
            </a:solidFill>
            <a:round/>
            <a:headEnd/>
            <a:tailEnd/>
          </a:ln>
        </p:spPr>
        <p:txBody>
          <a:bodyPr/>
          <a:lstStyle/>
          <a:p>
            <a:endParaRPr lang="cs-CZ"/>
          </a:p>
        </p:txBody>
      </p:sp>
      <p:sp>
        <p:nvSpPr>
          <p:cNvPr id="48146" name="Line 24"/>
          <p:cNvSpPr>
            <a:spLocks noChangeShapeType="1"/>
          </p:cNvSpPr>
          <p:nvPr/>
        </p:nvSpPr>
        <p:spPr bwMode="auto">
          <a:xfrm>
            <a:off x="4648200" y="4724400"/>
            <a:ext cx="0" cy="1219200"/>
          </a:xfrm>
          <a:prstGeom prst="line">
            <a:avLst/>
          </a:prstGeom>
          <a:noFill/>
          <a:ln w="9525">
            <a:solidFill>
              <a:schemeClr val="tx1"/>
            </a:solidFill>
            <a:round/>
            <a:headEnd/>
            <a:tailEnd/>
          </a:ln>
        </p:spPr>
        <p:txBody>
          <a:bodyPr/>
          <a:lstStyle/>
          <a:p>
            <a:endParaRPr lang="cs-CZ"/>
          </a:p>
        </p:txBody>
      </p:sp>
      <p:sp>
        <p:nvSpPr>
          <p:cNvPr id="48147" name="Line 25"/>
          <p:cNvSpPr>
            <a:spLocks noChangeShapeType="1"/>
          </p:cNvSpPr>
          <p:nvPr/>
        </p:nvSpPr>
        <p:spPr bwMode="auto">
          <a:xfrm>
            <a:off x="4343400" y="4495800"/>
            <a:ext cx="0" cy="762000"/>
          </a:xfrm>
          <a:prstGeom prst="line">
            <a:avLst/>
          </a:prstGeom>
          <a:noFill/>
          <a:ln w="9525">
            <a:solidFill>
              <a:schemeClr val="tx1"/>
            </a:solidFill>
            <a:round/>
            <a:headEnd/>
            <a:tailEnd/>
          </a:ln>
        </p:spPr>
        <p:txBody>
          <a:bodyPr/>
          <a:lstStyle/>
          <a:p>
            <a:endParaRPr lang="cs-CZ"/>
          </a:p>
        </p:txBody>
      </p:sp>
      <p:sp>
        <p:nvSpPr>
          <p:cNvPr id="48148" name="Line 26"/>
          <p:cNvSpPr>
            <a:spLocks noChangeShapeType="1"/>
          </p:cNvSpPr>
          <p:nvPr/>
        </p:nvSpPr>
        <p:spPr bwMode="auto">
          <a:xfrm>
            <a:off x="2286000" y="6019800"/>
            <a:ext cx="23622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49" name="Line 27"/>
          <p:cNvSpPr>
            <a:spLocks noChangeShapeType="1"/>
          </p:cNvSpPr>
          <p:nvPr/>
        </p:nvSpPr>
        <p:spPr bwMode="auto">
          <a:xfrm>
            <a:off x="2286000" y="5943600"/>
            <a:ext cx="0" cy="152400"/>
          </a:xfrm>
          <a:prstGeom prst="line">
            <a:avLst/>
          </a:prstGeom>
          <a:noFill/>
          <a:ln w="9525">
            <a:solidFill>
              <a:schemeClr val="tx1"/>
            </a:solidFill>
            <a:round/>
            <a:headEnd/>
            <a:tailEnd/>
          </a:ln>
        </p:spPr>
        <p:txBody>
          <a:bodyPr/>
          <a:lstStyle/>
          <a:p>
            <a:endParaRPr lang="cs-CZ"/>
          </a:p>
        </p:txBody>
      </p:sp>
      <p:sp>
        <p:nvSpPr>
          <p:cNvPr id="48150" name="Line 28"/>
          <p:cNvSpPr>
            <a:spLocks noChangeShapeType="1"/>
          </p:cNvSpPr>
          <p:nvPr/>
        </p:nvSpPr>
        <p:spPr bwMode="auto">
          <a:xfrm>
            <a:off x="4648200" y="5943600"/>
            <a:ext cx="0" cy="228600"/>
          </a:xfrm>
          <a:prstGeom prst="line">
            <a:avLst/>
          </a:prstGeom>
          <a:noFill/>
          <a:ln w="9525">
            <a:solidFill>
              <a:schemeClr val="tx1"/>
            </a:solidFill>
            <a:round/>
            <a:headEnd/>
            <a:tailEnd/>
          </a:ln>
        </p:spPr>
        <p:txBody>
          <a:bodyPr/>
          <a:lstStyle/>
          <a:p>
            <a:endParaRPr lang="cs-CZ"/>
          </a:p>
        </p:txBody>
      </p:sp>
      <p:sp>
        <p:nvSpPr>
          <p:cNvPr id="48151" name="Line 29"/>
          <p:cNvSpPr>
            <a:spLocks noChangeShapeType="1"/>
          </p:cNvSpPr>
          <p:nvPr/>
        </p:nvSpPr>
        <p:spPr bwMode="auto">
          <a:xfrm>
            <a:off x="2286000" y="6096000"/>
            <a:ext cx="0" cy="0"/>
          </a:xfrm>
          <a:prstGeom prst="line">
            <a:avLst/>
          </a:prstGeom>
          <a:noFill/>
          <a:ln w="9525">
            <a:solidFill>
              <a:schemeClr val="tx1"/>
            </a:solidFill>
            <a:round/>
            <a:headEnd/>
            <a:tailEnd/>
          </a:ln>
        </p:spPr>
        <p:txBody>
          <a:bodyPr/>
          <a:lstStyle/>
          <a:p>
            <a:endParaRPr lang="cs-CZ"/>
          </a:p>
        </p:txBody>
      </p:sp>
      <p:sp>
        <p:nvSpPr>
          <p:cNvPr id="48152" name="Line 30"/>
          <p:cNvSpPr>
            <a:spLocks noChangeShapeType="1"/>
          </p:cNvSpPr>
          <p:nvPr/>
        </p:nvSpPr>
        <p:spPr bwMode="auto">
          <a:xfrm>
            <a:off x="4343400" y="5257800"/>
            <a:ext cx="0" cy="76200"/>
          </a:xfrm>
          <a:prstGeom prst="line">
            <a:avLst/>
          </a:prstGeom>
          <a:noFill/>
          <a:ln w="9525">
            <a:solidFill>
              <a:schemeClr val="tx1"/>
            </a:solidFill>
            <a:round/>
            <a:headEnd/>
            <a:tailEnd/>
          </a:ln>
        </p:spPr>
        <p:txBody>
          <a:bodyPr/>
          <a:lstStyle/>
          <a:p>
            <a:endParaRPr lang="cs-CZ"/>
          </a:p>
        </p:txBody>
      </p:sp>
      <p:sp>
        <p:nvSpPr>
          <p:cNvPr id="48153" name="Line 31"/>
          <p:cNvSpPr>
            <a:spLocks noChangeShapeType="1"/>
          </p:cNvSpPr>
          <p:nvPr/>
        </p:nvSpPr>
        <p:spPr bwMode="auto">
          <a:xfrm>
            <a:off x="2286000" y="6019800"/>
            <a:ext cx="0" cy="152400"/>
          </a:xfrm>
          <a:prstGeom prst="line">
            <a:avLst/>
          </a:prstGeom>
          <a:noFill/>
          <a:ln w="9525">
            <a:solidFill>
              <a:schemeClr val="tx1"/>
            </a:solidFill>
            <a:round/>
            <a:headEnd/>
            <a:tailEnd/>
          </a:ln>
        </p:spPr>
        <p:txBody>
          <a:bodyPr/>
          <a:lstStyle/>
          <a:p>
            <a:endParaRPr lang="cs-CZ"/>
          </a:p>
        </p:txBody>
      </p:sp>
      <p:sp>
        <p:nvSpPr>
          <p:cNvPr id="48154" name="Line 32"/>
          <p:cNvSpPr>
            <a:spLocks noChangeShapeType="1"/>
          </p:cNvSpPr>
          <p:nvPr/>
        </p:nvSpPr>
        <p:spPr bwMode="auto">
          <a:xfrm>
            <a:off x="4343400" y="5181600"/>
            <a:ext cx="3352800" cy="0"/>
          </a:xfrm>
          <a:prstGeom prst="line">
            <a:avLst/>
          </a:prstGeom>
          <a:noFill/>
          <a:ln w="9525">
            <a:solidFill>
              <a:schemeClr val="tx1"/>
            </a:solidFill>
            <a:round/>
            <a:headEnd type="triangle" w="med" len="med"/>
            <a:tailEnd type="triangle" w="med" len="med"/>
          </a:ln>
        </p:spPr>
        <p:txBody>
          <a:bodyPr/>
          <a:lstStyle/>
          <a:p>
            <a:endParaRPr lang="cs-CZ"/>
          </a:p>
        </p:txBody>
      </p:sp>
      <p:sp>
        <p:nvSpPr>
          <p:cNvPr id="48155" name="Line 37"/>
          <p:cNvSpPr>
            <a:spLocks noChangeShapeType="1"/>
          </p:cNvSpPr>
          <p:nvPr/>
        </p:nvSpPr>
        <p:spPr bwMode="auto">
          <a:xfrm>
            <a:off x="685800" y="762000"/>
            <a:ext cx="7391400" cy="0"/>
          </a:xfrm>
          <a:prstGeom prst="line">
            <a:avLst/>
          </a:prstGeom>
          <a:noFill/>
          <a:ln w="38100">
            <a:solidFill>
              <a:schemeClr val="tx1"/>
            </a:solidFill>
            <a:round/>
            <a:headEnd/>
            <a:tailEnd type="arrow" w="med" len="med"/>
          </a:ln>
        </p:spPr>
        <p:txBody>
          <a:bodyPr/>
          <a:lstStyle/>
          <a:p>
            <a:endParaRPr lang="cs-CZ"/>
          </a:p>
        </p:txBody>
      </p:sp>
      <p:sp>
        <p:nvSpPr>
          <p:cNvPr id="48156" name="Text Box 38"/>
          <p:cNvSpPr txBox="1">
            <a:spLocks noChangeArrowheads="1"/>
          </p:cNvSpPr>
          <p:nvPr/>
        </p:nvSpPr>
        <p:spPr bwMode="auto">
          <a:xfrm>
            <a:off x="6019800" y="914400"/>
            <a:ext cx="2286000" cy="400050"/>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Materiálový tok</a:t>
            </a:r>
          </a:p>
        </p:txBody>
      </p:sp>
      <p:sp>
        <p:nvSpPr>
          <p:cNvPr id="48157" name="AutoShape 42">
            <a:hlinkClick r:id="" action="ppaction://noaction" highlightClick="1"/>
          </p:cNvPr>
          <p:cNvSpPr>
            <a:spLocks noChangeArrowheads="1"/>
          </p:cNvSpPr>
          <p:nvPr/>
        </p:nvSpPr>
        <p:spPr bwMode="auto">
          <a:xfrm>
            <a:off x="1066800" y="4800600"/>
            <a:ext cx="1066800" cy="228600"/>
          </a:xfrm>
          <a:prstGeom prst="actionButtonBlank">
            <a:avLst/>
          </a:prstGeom>
          <a:solidFill>
            <a:srgbClr val="FFFF00"/>
          </a:solidFill>
          <a:ln w="9525">
            <a:solidFill>
              <a:schemeClr val="tx1"/>
            </a:solidFill>
            <a:miter lim="800000"/>
            <a:headEnd/>
            <a:tailEnd/>
          </a:ln>
        </p:spPr>
        <p:txBody>
          <a:bodyPr wrap="none" anchor="ctr"/>
          <a:lstStyle/>
          <a:p>
            <a:pPr algn="ctr"/>
            <a:r>
              <a:rPr lang="cs-CZ">
                <a:latin typeface="Times New Roman" pitchFamily="18" charset="0"/>
              </a:rPr>
              <a:t>3. fáze</a:t>
            </a:r>
          </a:p>
        </p:txBody>
      </p:sp>
      <p:sp>
        <p:nvSpPr>
          <p:cNvPr id="48158" name="AutoShape 43">
            <a:hlinkClick r:id="" action="ppaction://noaction" highlightClick="1"/>
          </p:cNvPr>
          <p:cNvSpPr>
            <a:spLocks noChangeArrowheads="1"/>
          </p:cNvSpPr>
          <p:nvPr/>
        </p:nvSpPr>
        <p:spPr bwMode="auto">
          <a:xfrm>
            <a:off x="2667000" y="6172200"/>
            <a:ext cx="1295400" cy="304800"/>
          </a:xfrm>
          <a:prstGeom prst="actionButtonBlank">
            <a:avLst/>
          </a:prstGeom>
          <a:solidFill>
            <a:srgbClr val="00CCFF"/>
          </a:solidFill>
          <a:ln w="9525">
            <a:solidFill>
              <a:schemeClr val="tx1"/>
            </a:solidFill>
            <a:miter lim="800000"/>
            <a:headEnd/>
            <a:tailEnd/>
          </a:ln>
        </p:spPr>
        <p:txBody>
          <a:bodyPr wrap="none" anchor="ctr"/>
          <a:lstStyle/>
          <a:p>
            <a:pPr algn="ctr"/>
            <a:r>
              <a:rPr lang="cs-CZ">
                <a:latin typeface="Times New Roman" pitchFamily="18" charset="0"/>
              </a:rPr>
              <a:t>4. fáze</a:t>
            </a:r>
          </a:p>
        </p:txBody>
      </p:sp>
      <p:sp>
        <p:nvSpPr>
          <p:cNvPr id="48159" name="AutoShape 45">
            <a:hlinkClick r:id="rId3" action="ppaction://hlinksldjump" highlightClick="1"/>
          </p:cNvPr>
          <p:cNvSpPr>
            <a:spLocks noChangeArrowheads="1"/>
          </p:cNvSpPr>
          <p:nvPr/>
        </p:nvSpPr>
        <p:spPr bwMode="auto">
          <a:xfrm>
            <a:off x="2743200" y="5638800"/>
            <a:ext cx="1371600" cy="304800"/>
          </a:xfrm>
          <a:prstGeom prst="actionButtonBlank">
            <a:avLst/>
          </a:prstGeom>
          <a:solidFill>
            <a:schemeClr val="accent1"/>
          </a:solidFill>
          <a:ln w="9525">
            <a:solidFill>
              <a:schemeClr val="tx1"/>
            </a:solidFill>
            <a:miter lim="800000"/>
            <a:headEnd/>
            <a:tailEnd/>
          </a:ln>
        </p:spPr>
        <p:txBody>
          <a:bodyPr wrap="none" anchor="ctr"/>
          <a:lstStyle/>
          <a:p>
            <a:pPr algn="ctr"/>
            <a:r>
              <a:rPr lang="cs-CZ">
                <a:latin typeface="Times New Roman" pitchFamily="18" charset="0"/>
              </a:rPr>
              <a:t>2. fáze</a:t>
            </a:r>
          </a:p>
        </p:txBody>
      </p:sp>
      <p:sp>
        <p:nvSpPr>
          <p:cNvPr id="48160" name="AutoShape 46">
            <a:hlinkClick r:id="rId4" action="ppaction://hlinksldjump" highlightClick="1"/>
          </p:cNvPr>
          <p:cNvSpPr>
            <a:spLocks noChangeArrowheads="1"/>
          </p:cNvSpPr>
          <p:nvPr/>
        </p:nvSpPr>
        <p:spPr bwMode="auto">
          <a:xfrm>
            <a:off x="5410200" y="4800600"/>
            <a:ext cx="1371600" cy="304800"/>
          </a:xfrm>
          <a:prstGeom prst="actionButtonBlank">
            <a:avLst/>
          </a:prstGeom>
          <a:solidFill>
            <a:srgbClr val="33CCCC"/>
          </a:solidFill>
          <a:ln w="9525">
            <a:solidFill>
              <a:schemeClr val="tx1"/>
            </a:solidFill>
            <a:miter lim="800000"/>
            <a:headEnd/>
            <a:tailEnd/>
          </a:ln>
        </p:spPr>
        <p:txBody>
          <a:bodyPr wrap="none" anchor="ctr"/>
          <a:lstStyle/>
          <a:p>
            <a:pPr algn="ctr"/>
            <a:r>
              <a:rPr lang="cs-CZ">
                <a:latin typeface="Times New Roman" pitchFamily="18" charset="0"/>
              </a:rPr>
              <a:t>1. fáze</a:t>
            </a:r>
          </a:p>
        </p:txBody>
      </p:sp>
      <p:sp>
        <p:nvSpPr>
          <p:cNvPr id="48161" name="Line 48"/>
          <p:cNvSpPr>
            <a:spLocks noChangeShapeType="1"/>
          </p:cNvSpPr>
          <p:nvPr/>
        </p:nvSpPr>
        <p:spPr bwMode="auto">
          <a:xfrm flipH="1" flipV="1">
            <a:off x="539750" y="6669088"/>
            <a:ext cx="7416800" cy="0"/>
          </a:xfrm>
          <a:prstGeom prst="line">
            <a:avLst/>
          </a:prstGeom>
          <a:noFill/>
          <a:ln w="38100">
            <a:solidFill>
              <a:schemeClr val="tx1"/>
            </a:solidFill>
            <a:round/>
            <a:headEnd/>
            <a:tailEnd type="triangle" w="med" len="med"/>
          </a:ln>
        </p:spPr>
        <p:txBody>
          <a:bodyPr/>
          <a:lstStyle/>
          <a:p>
            <a:endParaRPr lang="cs-CZ"/>
          </a:p>
        </p:txBody>
      </p:sp>
      <p:sp>
        <p:nvSpPr>
          <p:cNvPr id="48162" name="Text Box 51"/>
          <p:cNvSpPr txBox="1">
            <a:spLocks noChangeArrowheads="1"/>
          </p:cNvSpPr>
          <p:nvPr/>
        </p:nvSpPr>
        <p:spPr bwMode="auto">
          <a:xfrm>
            <a:off x="5580063" y="6165850"/>
            <a:ext cx="1871662" cy="396875"/>
          </a:xfrm>
          <a:prstGeom prst="rect">
            <a:avLst/>
          </a:prstGeom>
          <a:noFill/>
          <a:ln w="9525">
            <a:noFill/>
            <a:miter lim="800000"/>
            <a:headEnd/>
            <a:tailEnd/>
          </a:ln>
        </p:spPr>
        <p:txBody>
          <a:bodyPr>
            <a:spAutoFit/>
          </a:bodyPr>
          <a:lstStyle/>
          <a:p>
            <a:pPr>
              <a:spcBef>
                <a:spcPct val="50000"/>
              </a:spcBef>
            </a:pPr>
            <a:r>
              <a:rPr lang="cs-CZ" sz="2000" b="1">
                <a:latin typeface="Times New Roman" pitchFamily="18" charset="0"/>
              </a:rPr>
              <a:t>informační tok</a:t>
            </a:r>
          </a:p>
        </p:txBody>
      </p:sp>
    </p:spTree>
    <p:extLst>
      <p:ext uri="{BB962C8B-B14F-4D97-AF65-F5344CB8AC3E}">
        <p14:creationId xmlns:p14="http://schemas.microsoft.com/office/powerpoint/2010/main" val="129928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Logistické systémy</a:t>
            </a:r>
          </a:p>
        </p:txBody>
      </p:sp>
      <p:sp>
        <p:nvSpPr>
          <p:cNvPr id="3" name="Zástupný symbol pro obsah 2"/>
          <p:cNvSpPr>
            <a:spLocks noGrp="1"/>
          </p:cNvSpPr>
          <p:nvPr>
            <p:ph idx="1"/>
          </p:nvPr>
        </p:nvSpPr>
        <p:spPr/>
        <p:txBody>
          <a:bodyPr/>
          <a:lstStyle/>
          <a:p>
            <a:r>
              <a:rPr lang="cs-CZ" dirty="0"/>
              <a:t>Logistický systém je </a:t>
            </a:r>
            <a:r>
              <a:rPr lang="cs-CZ" dirty="0" err="1"/>
              <a:t>multisystém</a:t>
            </a:r>
            <a:r>
              <a:rPr lang="cs-CZ" dirty="0"/>
              <a:t>, množina systémů. Jednotlivé systémy nelze zkoumat samostatně, ale jen ve vzájemných souvislostech. Články logistického řetězce (sklady, doprava aj.) mají postavení podsystémů (subsystémů)</a:t>
            </a:r>
          </a:p>
        </p:txBody>
      </p:sp>
    </p:spTree>
    <p:extLst>
      <p:ext uri="{BB962C8B-B14F-4D97-AF65-F5344CB8AC3E}">
        <p14:creationId xmlns:p14="http://schemas.microsoft.com/office/powerpoint/2010/main" val="128592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Aktivní prvky</a:t>
            </a:r>
            <a:endParaRPr lang="cs-CZ" dirty="0"/>
          </a:p>
        </p:txBody>
      </p:sp>
      <p:sp>
        <p:nvSpPr>
          <p:cNvPr id="3" name="Zástupný symbol pro obsah 2"/>
          <p:cNvSpPr>
            <a:spLocks noGrp="1"/>
          </p:cNvSpPr>
          <p:nvPr>
            <p:ph idx="1"/>
          </p:nvPr>
        </p:nvSpPr>
        <p:spPr/>
        <p:txBody>
          <a:bodyPr>
            <a:normAutofit fontScale="92500"/>
          </a:bodyPr>
          <a:lstStyle/>
          <a:p>
            <a:pPr>
              <a:buNone/>
            </a:pPr>
            <a:r>
              <a:rPr lang="cs-CZ" dirty="0"/>
              <a:t>Prostředky, jejichž působením se realizují toky pasivních prvků v logistickém řetězci. Tomu odpovídají aktivní prvky:</a:t>
            </a:r>
          </a:p>
          <a:p>
            <a:pPr lvl="0"/>
            <a:r>
              <a:rPr lang="cs-CZ" dirty="0"/>
              <a:t>technické prostředky a zařízení pro manipulaci, přepravu, skladování, balení a fixaci zboží </a:t>
            </a:r>
            <a:endParaRPr lang="en-US" dirty="0"/>
          </a:p>
          <a:p>
            <a:pPr lvl="0"/>
            <a:r>
              <a:rPr lang="cs-CZ" dirty="0"/>
              <a:t>technické prostředky a zařízení sloužící operacím s informacemi (nosiči informací) </a:t>
            </a:r>
            <a:endParaRPr lang="en-US" dirty="0"/>
          </a:p>
          <a:p>
            <a:pPr lvl="0"/>
            <a:r>
              <a:rPr lang="cs-CZ" dirty="0"/>
              <a:t>obsluhující, řídící a kontrolující faktor, tj. lidská složka</a:t>
            </a:r>
          </a:p>
          <a:p>
            <a:endParaRPr lang="cs-CZ" dirty="0"/>
          </a:p>
        </p:txBody>
      </p:sp>
    </p:spTree>
    <p:extLst>
      <p:ext uri="{BB962C8B-B14F-4D97-AF65-F5344CB8AC3E}">
        <p14:creationId xmlns:p14="http://schemas.microsoft.com/office/powerpoint/2010/main" val="4072683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pasivní prvky</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Logistické pasivní prvky</a:t>
            </a:r>
            <a:r>
              <a:rPr lang="cs-CZ" dirty="0"/>
              <a:t> jsou manipulovatelné, přepravované nebo skladovatelné kusy, jednotky nebo zásilky, které musí překonat prostor a čas.</a:t>
            </a:r>
          </a:p>
          <a:p>
            <a:pPr>
              <a:buFontTx/>
              <a:buChar char="-"/>
            </a:pPr>
            <a:r>
              <a:rPr lang="cs-CZ" dirty="0"/>
              <a:t>Materiálové prvky (materiál, polotovar, suroviny, součást, hotový produkt), </a:t>
            </a:r>
          </a:p>
          <a:p>
            <a:pPr>
              <a:buFontTx/>
              <a:buChar char="-"/>
            </a:pPr>
            <a:r>
              <a:rPr lang="cs-CZ" dirty="0"/>
              <a:t>Obaly, </a:t>
            </a:r>
          </a:p>
          <a:p>
            <a:pPr>
              <a:buFontTx/>
              <a:buChar char="-"/>
            </a:pPr>
            <a:r>
              <a:rPr lang="cs-CZ" dirty="0"/>
              <a:t>Přepravní prostředky (palety</a:t>
            </a:r>
            <a:r>
              <a:rPr lang="ru-RU" dirty="0"/>
              <a:t>)</a:t>
            </a:r>
            <a:r>
              <a:rPr lang="cs-CZ" dirty="0"/>
              <a:t>,</a:t>
            </a:r>
          </a:p>
          <a:p>
            <a:pPr>
              <a:buFontTx/>
              <a:buChar char="-"/>
            </a:pPr>
            <a:r>
              <a:rPr lang="cs-CZ" dirty="0"/>
              <a:t>Odpad,</a:t>
            </a:r>
          </a:p>
          <a:p>
            <a:pPr>
              <a:buFontTx/>
              <a:buChar char="-"/>
            </a:pPr>
            <a:r>
              <a:rPr lang="cs-CZ" dirty="0"/>
              <a:t>Informace.</a:t>
            </a:r>
          </a:p>
          <a:p>
            <a:endParaRPr lang="cs-CZ" dirty="0"/>
          </a:p>
        </p:txBody>
      </p:sp>
    </p:spTree>
    <p:extLst>
      <p:ext uri="{BB962C8B-B14F-4D97-AF65-F5344CB8AC3E}">
        <p14:creationId xmlns:p14="http://schemas.microsoft.com/office/powerpoint/2010/main" val="1136044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Vymezení logistického systému</a:t>
            </a:r>
          </a:p>
        </p:txBody>
      </p:sp>
      <p:sp>
        <p:nvSpPr>
          <p:cNvPr id="3" name="Zástupný symbol pro obsah 2"/>
          <p:cNvSpPr>
            <a:spLocks noGrp="1"/>
          </p:cNvSpPr>
          <p:nvPr>
            <p:ph idx="1"/>
          </p:nvPr>
        </p:nvSpPr>
        <p:spPr/>
        <p:txBody>
          <a:bodyPr/>
          <a:lstStyle/>
          <a:p>
            <a:r>
              <a:rPr lang="cs-CZ" dirty="0"/>
              <a:t>Systém technicko- technologický</a:t>
            </a:r>
          </a:p>
          <a:p>
            <a:r>
              <a:rPr lang="cs-CZ" dirty="0"/>
              <a:t>Systém řízení</a:t>
            </a:r>
          </a:p>
          <a:p>
            <a:r>
              <a:rPr lang="cs-CZ" dirty="0"/>
              <a:t>Systém informační</a:t>
            </a:r>
          </a:p>
        </p:txBody>
      </p:sp>
    </p:spTree>
    <p:extLst>
      <p:ext uri="{BB962C8B-B14F-4D97-AF65-F5344CB8AC3E}">
        <p14:creationId xmlns:p14="http://schemas.microsoft.com/office/powerpoint/2010/main" val="1877610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p:txBody>
      </p:sp>
      <p:sp>
        <p:nvSpPr>
          <p:cNvPr id="25637" name="Rectangle 3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pSp>
        <p:nvGrpSpPr>
          <p:cNvPr id="25601" name="Group 1"/>
          <p:cNvGrpSpPr>
            <a:grpSpLocks noChangeAspect="1"/>
          </p:cNvGrpSpPr>
          <p:nvPr/>
        </p:nvGrpSpPr>
        <p:grpSpPr bwMode="auto">
          <a:xfrm>
            <a:off x="312372" y="1204458"/>
            <a:ext cx="8519255" cy="4941168"/>
            <a:chOff x="2198" y="8376"/>
            <a:chExt cx="7200" cy="4176"/>
          </a:xfrm>
        </p:grpSpPr>
        <p:sp>
          <p:nvSpPr>
            <p:cNvPr id="25636" name="AutoShape 36"/>
            <p:cNvSpPr>
              <a:spLocks noChangeAspect="1" noChangeArrowheads="1" noTextEdit="1"/>
            </p:cNvSpPr>
            <p:nvPr/>
          </p:nvSpPr>
          <p:spPr bwMode="auto">
            <a:xfrm>
              <a:off x="2198" y="8376"/>
              <a:ext cx="7200" cy="41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5635" name="Rectangle 35"/>
            <p:cNvSpPr>
              <a:spLocks noChangeArrowheads="1"/>
            </p:cNvSpPr>
            <p:nvPr/>
          </p:nvSpPr>
          <p:spPr bwMode="auto">
            <a:xfrm>
              <a:off x="263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4" name="Rectangle 34"/>
            <p:cNvSpPr>
              <a:spLocks noChangeArrowheads="1"/>
            </p:cNvSpPr>
            <p:nvPr/>
          </p:nvSpPr>
          <p:spPr bwMode="auto">
            <a:xfrm>
              <a:off x="335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3" name="Rectangle 33"/>
            <p:cNvSpPr>
              <a:spLocks noChangeArrowheads="1"/>
            </p:cNvSpPr>
            <p:nvPr/>
          </p:nvSpPr>
          <p:spPr bwMode="auto">
            <a:xfrm>
              <a:off x="4070" y="924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2" name="Rectangle 32"/>
            <p:cNvSpPr>
              <a:spLocks noChangeArrowheads="1"/>
            </p:cNvSpPr>
            <p:nvPr/>
          </p:nvSpPr>
          <p:spPr bwMode="auto">
            <a:xfrm>
              <a:off x="263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1" name="Rectangle 31" descr="5%"/>
            <p:cNvSpPr>
              <a:spLocks noChangeArrowheads="1"/>
            </p:cNvSpPr>
            <p:nvPr/>
          </p:nvSpPr>
          <p:spPr bwMode="auto">
            <a:xfrm>
              <a:off x="3350" y="9960"/>
              <a:ext cx="576" cy="288"/>
            </a:xfrm>
            <a:prstGeom prst="rect">
              <a:avLst/>
            </a:prstGeom>
            <a:pattFill prst="pct5">
              <a:fgClr>
                <a:srgbClr val="000000"/>
              </a:fgClr>
              <a:bgClr>
                <a:srgbClr val="FFFFFF"/>
              </a:bgClr>
            </a:pattFill>
            <a:ln w="9525">
              <a:solidFill>
                <a:srgbClr val="333333"/>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30" name="Rectangle 30"/>
            <p:cNvSpPr>
              <a:spLocks noChangeArrowheads="1"/>
            </p:cNvSpPr>
            <p:nvPr/>
          </p:nvSpPr>
          <p:spPr bwMode="auto">
            <a:xfrm>
              <a:off x="4070" y="996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9" name="Rectangle 29"/>
            <p:cNvSpPr>
              <a:spLocks noChangeArrowheads="1"/>
            </p:cNvSpPr>
            <p:nvPr/>
          </p:nvSpPr>
          <p:spPr bwMode="auto">
            <a:xfrm>
              <a:off x="263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8" name="Rectangle 28"/>
            <p:cNvSpPr>
              <a:spLocks noChangeArrowheads="1"/>
            </p:cNvSpPr>
            <p:nvPr/>
          </p:nvSpPr>
          <p:spPr bwMode="auto">
            <a:xfrm>
              <a:off x="4070" y="1068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7" name="Rectangle 27"/>
            <p:cNvSpPr>
              <a:spLocks noChangeArrowheads="1"/>
            </p:cNvSpPr>
            <p:nvPr/>
          </p:nvSpPr>
          <p:spPr bwMode="auto">
            <a:xfrm>
              <a:off x="263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6" name="Rectangle 26" descr="Jemná mřížka"/>
            <p:cNvSpPr>
              <a:spLocks noChangeArrowheads="1"/>
            </p:cNvSpPr>
            <p:nvPr/>
          </p:nvSpPr>
          <p:spPr bwMode="auto">
            <a:xfrm>
              <a:off x="3350" y="11400"/>
              <a:ext cx="576" cy="288"/>
            </a:xfrm>
            <a:prstGeom prst="rect">
              <a:avLst/>
            </a:prstGeom>
            <a:pattFill prst="smGrid">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5" name="Rectangle 25"/>
            <p:cNvSpPr>
              <a:spLocks noChangeArrowheads="1"/>
            </p:cNvSpPr>
            <p:nvPr/>
          </p:nvSpPr>
          <p:spPr bwMode="auto">
            <a:xfrm>
              <a:off x="4070" y="1140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4" name="Rectangle 24" descr="Světlý šikmo nahoru"/>
            <p:cNvSpPr>
              <a:spLocks noChangeArrowheads="1"/>
            </p:cNvSpPr>
            <p:nvPr/>
          </p:nvSpPr>
          <p:spPr bwMode="auto">
            <a:xfrm>
              <a:off x="3350" y="10680"/>
              <a:ext cx="576" cy="288"/>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23" name="Line 23"/>
            <p:cNvSpPr>
              <a:spLocks noChangeShapeType="1"/>
            </p:cNvSpPr>
            <p:nvPr/>
          </p:nvSpPr>
          <p:spPr bwMode="auto">
            <a:xfrm>
              <a:off x="291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2" name="Line 22"/>
            <p:cNvSpPr>
              <a:spLocks noChangeShapeType="1"/>
            </p:cNvSpPr>
            <p:nvPr/>
          </p:nvSpPr>
          <p:spPr bwMode="auto">
            <a:xfrm flipH="1">
              <a:off x="3638" y="952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1" name="Line 21"/>
            <p:cNvSpPr>
              <a:spLocks noChangeShapeType="1"/>
            </p:cNvSpPr>
            <p:nvPr/>
          </p:nvSpPr>
          <p:spPr bwMode="auto">
            <a:xfrm>
              <a:off x="291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20" name="Line 20"/>
            <p:cNvSpPr>
              <a:spLocks noChangeShapeType="1"/>
            </p:cNvSpPr>
            <p:nvPr/>
          </p:nvSpPr>
          <p:spPr bwMode="auto">
            <a:xfrm flipH="1">
              <a:off x="3638" y="1024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9" name="Line 19"/>
            <p:cNvSpPr>
              <a:spLocks noChangeShapeType="1"/>
            </p:cNvSpPr>
            <p:nvPr/>
          </p:nvSpPr>
          <p:spPr bwMode="auto">
            <a:xfrm>
              <a:off x="291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8" name="Line 18"/>
            <p:cNvSpPr>
              <a:spLocks noChangeShapeType="1"/>
            </p:cNvSpPr>
            <p:nvPr/>
          </p:nvSpPr>
          <p:spPr bwMode="auto">
            <a:xfrm flipV="1">
              <a:off x="3638" y="1096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7" name="Line 17"/>
            <p:cNvSpPr>
              <a:spLocks noChangeShapeType="1"/>
            </p:cNvSpPr>
            <p:nvPr/>
          </p:nvSpPr>
          <p:spPr bwMode="auto">
            <a:xfrm>
              <a:off x="2342" y="8664"/>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6" name="Line 16"/>
            <p:cNvSpPr>
              <a:spLocks noChangeShapeType="1"/>
            </p:cNvSpPr>
            <p:nvPr/>
          </p:nvSpPr>
          <p:spPr bwMode="auto">
            <a:xfrm>
              <a:off x="2342" y="8664"/>
              <a:ext cx="0" cy="3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5" name="Rectangle 15"/>
            <p:cNvSpPr>
              <a:spLocks noChangeArrowheads="1"/>
            </p:cNvSpPr>
            <p:nvPr/>
          </p:nvSpPr>
          <p:spPr bwMode="auto">
            <a:xfrm>
              <a:off x="3350" y="12120"/>
              <a:ext cx="576" cy="2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5614" name="Line 14"/>
            <p:cNvSpPr>
              <a:spLocks noChangeShapeType="1"/>
            </p:cNvSpPr>
            <p:nvPr/>
          </p:nvSpPr>
          <p:spPr bwMode="auto">
            <a:xfrm flipH="1" flipV="1">
              <a:off x="291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3" name="Line 13"/>
            <p:cNvSpPr>
              <a:spLocks noChangeShapeType="1"/>
            </p:cNvSpPr>
            <p:nvPr/>
          </p:nvSpPr>
          <p:spPr bwMode="auto">
            <a:xfrm flipV="1">
              <a:off x="3638" y="11688"/>
              <a:ext cx="720" cy="43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2" name="Line 12"/>
            <p:cNvSpPr>
              <a:spLocks noChangeShapeType="1"/>
            </p:cNvSpPr>
            <p:nvPr/>
          </p:nvSpPr>
          <p:spPr bwMode="auto">
            <a:xfrm>
              <a:off x="2342" y="11976"/>
              <a:ext cx="0" cy="57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1" name="Line 11"/>
            <p:cNvSpPr>
              <a:spLocks noChangeShapeType="1"/>
            </p:cNvSpPr>
            <p:nvPr/>
          </p:nvSpPr>
          <p:spPr bwMode="auto">
            <a:xfrm>
              <a:off x="9110"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10" name="Line 10"/>
            <p:cNvSpPr>
              <a:spLocks noChangeShapeType="1"/>
            </p:cNvSpPr>
            <p:nvPr/>
          </p:nvSpPr>
          <p:spPr bwMode="auto">
            <a:xfrm>
              <a:off x="2342" y="12552"/>
              <a:ext cx="67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9" name="Line 9"/>
            <p:cNvSpPr>
              <a:spLocks noChangeShapeType="1"/>
            </p:cNvSpPr>
            <p:nvPr/>
          </p:nvSpPr>
          <p:spPr bwMode="auto">
            <a:xfrm>
              <a:off x="4934"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8" name="Text Box 8"/>
            <p:cNvSpPr txBox="1">
              <a:spLocks noChangeArrowheads="1"/>
            </p:cNvSpPr>
            <p:nvPr/>
          </p:nvSpPr>
          <p:spPr bwMode="auto">
            <a:xfrm>
              <a:off x="4934" y="8664"/>
              <a:ext cx="4176" cy="3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dirty="0">
                  <a:ln>
                    <a:noFill/>
                  </a:ln>
                  <a:solidFill>
                    <a:schemeClr val="tx1"/>
                  </a:solidFill>
                  <a:effectLst/>
                  <a:latin typeface="Arial" pitchFamily="34" charset="0"/>
                  <a:ea typeface="Times New Roman" pitchFamily="18" charset="0"/>
                  <a:cs typeface="Arial" pitchFamily="34" charset="0"/>
                </a:rPr>
                <a:t>SYSTÉM			PRVKY</a:t>
              </a:r>
              <a:endParaRPr kumimoji="0" lang="cs-CZ" sz="11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dirty="0">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	</a:t>
              </a:r>
              <a:r>
                <a:rPr kumimoji="0" lang="cs-CZ" b="0"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pracovní prostředky</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pracoviště</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endPar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výrobní středisko</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provoz</a:t>
              </a:r>
            </a:p>
            <a:p>
              <a:pPr lvl="0" eaLnBrk="0" fontAlgn="base" hangingPunct="0">
                <a:spcBef>
                  <a:spcPct val="0"/>
                </a:spcBef>
                <a:spcAft>
                  <a:spcPct val="0"/>
                </a:spcAft>
              </a:pPr>
              <a:endParaRPr lang="cs-CZ" sz="2400" dirty="0">
                <a:latin typeface="Arial" pitchFamily="34" charset="0"/>
                <a:cs typeface="Arial" pitchFamily="34" charset="0"/>
              </a:endParaRPr>
            </a:p>
            <a:p>
              <a:pPr lvl="0" eaLnBrk="0" fontAlgn="base" hangingPunct="0">
                <a:spcBef>
                  <a:spcPct val="0"/>
                </a:spcBef>
                <a:spcAft>
                  <a:spcPct val="0"/>
                </a:spcAft>
              </a:pPr>
              <a:endParaRPr kumimoji="0" lang="cs-CZ" sz="2400" b="0" i="0" u="none" strike="noStrike" cap="none" normalizeH="0" baseline="0" dirty="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podnik		</a:t>
              </a:r>
              <a:r>
                <a:rPr lang="cs-CZ" dirty="0">
                  <a:latin typeface="Arial" pitchFamily="34" charset="0"/>
                  <a:ea typeface="Times New Roman" pitchFamily="18" charset="0"/>
                  <a:cs typeface="Arial" pitchFamily="34" charset="0"/>
                </a:rPr>
                <a:t>      </a:t>
              </a:r>
              <a:r>
                <a:rPr kumimoji="0" lang="cs-CZ" b="0" i="0" u="none" strike="noStrike" cap="none" normalizeH="0" baseline="0" dirty="0">
                  <a:ln>
                    <a:noFill/>
                  </a:ln>
                  <a:solidFill>
                    <a:schemeClr val="tx1"/>
                  </a:solidFill>
                  <a:effectLst/>
                  <a:latin typeface="Arial" pitchFamily="34" charset="0"/>
                  <a:ea typeface="Times New Roman" pitchFamily="18" charset="0"/>
                  <a:cs typeface="Arial" pitchFamily="34" charset="0"/>
                </a:rPr>
                <a:t>závod</a:t>
              </a:r>
              <a:endParaRPr kumimoji="0" lang="cs-CZ" sz="2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Line 7"/>
            <p:cNvSpPr>
              <a:spLocks noChangeShapeType="1"/>
            </p:cNvSpPr>
            <p:nvPr/>
          </p:nvSpPr>
          <p:spPr bwMode="auto">
            <a:xfrm>
              <a:off x="4934" y="9096"/>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6" name="Line 6"/>
            <p:cNvSpPr>
              <a:spLocks noChangeShapeType="1"/>
            </p:cNvSpPr>
            <p:nvPr/>
          </p:nvSpPr>
          <p:spPr bwMode="auto">
            <a:xfrm>
              <a:off x="4934" y="967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5" name="Line 5"/>
            <p:cNvSpPr>
              <a:spLocks noChangeShapeType="1"/>
            </p:cNvSpPr>
            <p:nvPr/>
          </p:nvSpPr>
          <p:spPr bwMode="auto">
            <a:xfrm>
              <a:off x="4934" y="1039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4" name="Line 4"/>
            <p:cNvSpPr>
              <a:spLocks noChangeShapeType="1"/>
            </p:cNvSpPr>
            <p:nvPr/>
          </p:nvSpPr>
          <p:spPr bwMode="auto">
            <a:xfrm>
              <a:off x="4934" y="1111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3" name="Line 3"/>
            <p:cNvSpPr>
              <a:spLocks noChangeShapeType="1"/>
            </p:cNvSpPr>
            <p:nvPr/>
          </p:nvSpPr>
          <p:spPr bwMode="auto">
            <a:xfrm>
              <a:off x="4934" y="11832"/>
              <a:ext cx="4176"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5602" name="Line 2"/>
            <p:cNvSpPr>
              <a:spLocks noChangeShapeType="1"/>
            </p:cNvSpPr>
            <p:nvPr/>
          </p:nvSpPr>
          <p:spPr bwMode="auto">
            <a:xfrm>
              <a:off x="6662" y="8664"/>
              <a:ext cx="0" cy="3888"/>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47065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Podnik jako logistický systém</a:t>
            </a:r>
          </a:p>
        </p:txBody>
      </p:sp>
      <p:sp>
        <p:nvSpPr>
          <p:cNvPr id="3" name="Zástupný symbol pro obsah 2"/>
          <p:cNvSpPr>
            <a:spLocks noGrp="1"/>
          </p:cNvSpPr>
          <p:nvPr>
            <p:ph idx="1"/>
          </p:nvPr>
        </p:nvSpPr>
        <p:spPr/>
        <p:txBody>
          <a:bodyPr/>
          <a:lstStyle/>
          <a:p>
            <a:endParaRPr lang="cs-CZ"/>
          </a:p>
        </p:txBody>
      </p:sp>
      <p:sp>
        <p:nvSpPr>
          <p:cNvPr id="4" name="Rectangle 59"/>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5" name="Group 1"/>
          <p:cNvGrpSpPr>
            <a:grpSpLocks noChangeAspect="1"/>
          </p:cNvGrpSpPr>
          <p:nvPr/>
        </p:nvGrpSpPr>
        <p:grpSpPr bwMode="auto">
          <a:xfrm>
            <a:off x="1030262" y="1178679"/>
            <a:ext cx="6914668" cy="5035682"/>
            <a:chOff x="2198" y="3402"/>
            <a:chExt cx="7200" cy="6192"/>
          </a:xfrm>
        </p:grpSpPr>
        <p:sp>
          <p:nvSpPr>
            <p:cNvPr id="6" name="AutoShape 58"/>
            <p:cNvSpPr>
              <a:spLocks noChangeAspect="1" noChangeArrowheads="1" noTextEdit="1"/>
            </p:cNvSpPr>
            <p:nvPr/>
          </p:nvSpPr>
          <p:spPr bwMode="auto">
            <a:xfrm>
              <a:off x="2198" y="3402"/>
              <a:ext cx="7200" cy="619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7" name="Line 57"/>
            <p:cNvSpPr>
              <a:spLocks noChangeShapeType="1"/>
            </p:cNvSpPr>
            <p:nvPr/>
          </p:nvSpPr>
          <p:spPr bwMode="auto">
            <a:xfrm>
              <a:off x="3638" y="4266"/>
              <a:ext cx="100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8" name="Line 56"/>
            <p:cNvSpPr>
              <a:spLocks noChangeShapeType="1"/>
            </p:cNvSpPr>
            <p:nvPr/>
          </p:nvSpPr>
          <p:spPr bwMode="auto">
            <a:xfrm flipH="1">
              <a:off x="5510" y="6138"/>
              <a:ext cx="576"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9" name="Line 55"/>
            <p:cNvSpPr>
              <a:spLocks noChangeShapeType="1"/>
            </p:cNvSpPr>
            <p:nvPr/>
          </p:nvSpPr>
          <p:spPr bwMode="auto">
            <a:xfrm>
              <a:off x="5510" y="6426"/>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0" name="Line 54"/>
            <p:cNvSpPr>
              <a:spLocks noChangeShapeType="1"/>
            </p:cNvSpPr>
            <p:nvPr/>
          </p:nvSpPr>
          <p:spPr bwMode="auto">
            <a:xfrm flipH="1">
              <a:off x="5510" y="6282"/>
              <a:ext cx="57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1" name="Line 53"/>
            <p:cNvSpPr>
              <a:spLocks noChangeShapeType="1"/>
            </p:cNvSpPr>
            <p:nvPr/>
          </p:nvSpPr>
          <p:spPr bwMode="auto">
            <a:xfrm>
              <a:off x="5510" y="6570"/>
              <a:ext cx="576"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2" name="Line 52"/>
            <p:cNvSpPr>
              <a:spLocks noChangeShapeType="1"/>
            </p:cNvSpPr>
            <p:nvPr/>
          </p:nvSpPr>
          <p:spPr bwMode="auto">
            <a:xfrm>
              <a:off x="4214" y="6858"/>
              <a:ext cx="230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3" name="Line 51"/>
            <p:cNvSpPr>
              <a:spLocks noChangeShapeType="1"/>
            </p:cNvSpPr>
            <p:nvPr/>
          </p:nvSpPr>
          <p:spPr bwMode="auto">
            <a:xfrm>
              <a:off x="2774" y="5850"/>
              <a:ext cx="0" cy="144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4" name="Line 50"/>
            <p:cNvSpPr>
              <a:spLocks noChangeShapeType="1"/>
            </p:cNvSpPr>
            <p:nvPr/>
          </p:nvSpPr>
          <p:spPr bwMode="auto">
            <a:xfrm>
              <a:off x="2774" y="7290"/>
              <a:ext cx="38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5" name="Line 49"/>
            <p:cNvSpPr>
              <a:spLocks noChangeShapeType="1"/>
            </p:cNvSpPr>
            <p:nvPr/>
          </p:nvSpPr>
          <p:spPr bwMode="auto">
            <a:xfrm flipV="1">
              <a:off x="6662" y="6714"/>
              <a:ext cx="0" cy="57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6" name="Line 48"/>
            <p:cNvSpPr>
              <a:spLocks noChangeShapeType="1"/>
            </p:cNvSpPr>
            <p:nvPr/>
          </p:nvSpPr>
          <p:spPr bwMode="auto">
            <a:xfrm flipV="1">
              <a:off x="6518" y="671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7"/>
            <p:cNvSpPr>
              <a:spLocks noChangeShapeType="1"/>
            </p:cNvSpPr>
            <p:nvPr/>
          </p:nvSpPr>
          <p:spPr bwMode="auto">
            <a:xfrm flipH="1">
              <a:off x="3350" y="5418"/>
              <a:ext cx="57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Line 46"/>
            <p:cNvSpPr>
              <a:spLocks noChangeShapeType="1"/>
            </p:cNvSpPr>
            <p:nvPr/>
          </p:nvSpPr>
          <p:spPr bwMode="auto">
            <a:xfrm>
              <a:off x="3638" y="426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9" name="Line 45"/>
            <p:cNvSpPr>
              <a:spLocks noChangeShapeType="1"/>
            </p:cNvSpPr>
            <p:nvPr/>
          </p:nvSpPr>
          <p:spPr bwMode="auto">
            <a:xfrm flipH="1">
              <a:off x="3350" y="5274"/>
              <a:ext cx="28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0" name="Line 44"/>
            <p:cNvSpPr>
              <a:spLocks noChangeShapeType="1"/>
            </p:cNvSpPr>
            <p:nvPr/>
          </p:nvSpPr>
          <p:spPr bwMode="auto">
            <a:xfrm>
              <a:off x="3638" y="4266"/>
              <a:ext cx="100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1" name="Line 43"/>
            <p:cNvSpPr>
              <a:spLocks noChangeShapeType="1"/>
            </p:cNvSpPr>
            <p:nvPr/>
          </p:nvSpPr>
          <p:spPr bwMode="auto">
            <a:xfrm>
              <a:off x="3494"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2" name="Line 42"/>
            <p:cNvSpPr>
              <a:spLocks noChangeShapeType="1"/>
            </p:cNvSpPr>
            <p:nvPr/>
          </p:nvSpPr>
          <p:spPr bwMode="auto">
            <a:xfrm>
              <a:off x="3494" y="3546"/>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3" name="Line 41"/>
            <p:cNvSpPr>
              <a:spLocks noChangeShapeType="1"/>
            </p:cNvSpPr>
            <p:nvPr/>
          </p:nvSpPr>
          <p:spPr bwMode="auto">
            <a:xfrm>
              <a:off x="7238" y="3546"/>
              <a:ext cx="1" cy="403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4" name="Line 40"/>
            <p:cNvSpPr>
              <a:spLocks noChangeShapeType="1"/>
            </p:cNvSpPr>
            <p:nvPr/>
          </p:nvSpPr>
          <p:spPr bwMode="auto">
            <a:xfrm>
              <a:off x="3494" y="7578"/>
              <a:ext cx="3744"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5" name="Line 39"/>
            <p:cNvSpPr>
              <a:spLocks noChangeShapeType="1"/>
            </p:cNvSpPr>
            <p:nvPr/>
          </p:nvSpPr>
          <p:spPr bwMode="auto">
            <a:xfrm>
              <a:off x="6662" y="4266"/>
              <a:ext cx="14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6" name="Line 38"/>
            <p:cNvSpPr>
              <a:spLocks noChangeShapeType="1"/>
            </p:cNvSpPr>
            <p:nvPr/>
          </p:nvSpPr>
          <p:spPr bwMode="auto">
            <a:xfrm>
              <a:off x="6806" y="4266"/>
              <a:ext cx="0" cy="172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7" name="Line 37"/>
            <p:cNvSpPr>
              <a:spLocks noChangeShapeType="1"/>
            </p:cNvSpPr>
            <p:nvPr/>
          </p:nvSpPr>
          <p:spPr bwMode="auto">
            <a:xfrm flipV="1">
              <a:off x="4934" y="3834"/>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8" name="Line 36"/>
            <p:cNvSpPr>
              <a:spLocks noChangeShapeType="1"/>
            </p:cNvSpPr>
            <p:nvPr/>
          </p:nvSpPr>
          <p:spPr bwMode="auto">
            <a:xfrm>
              <a:off x="4934" y="3834"/>
              <a:ext cx="216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29" name="Line 35"/>
            <p:cNvSpPr>
              <a:spLocks noChangeShapeType="1"/>
            </p:cNvSpPr>
            <p:nvPr/>
          </p:nvSpPr>
          <p:spPr bwMode="auto">
            <a:xfrm>
              <a:off x="7094" y="3834"/>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0" name="Line 34"/>
            <p:cNvSpPr>
              <a:spLocks noChangeShapeType="1"/>
            </p:cNvSpPr>
            <p:nvPr/>
          </p:nvSpPr>
          <p:spPr bwMode="auto">
            <a:xfrm>
              <a:off x="7094" y="5130"/>
              <a:ext cx="43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1" name="Line 33"/>
            <p:cNvSpPr>
              <a:spLocks noChangeShapeType="1"/>
            </p:cNvSpPr>
            <p:nvPr/>
          </p:nvSpPr>
          <p:spPr bwMode="auto">
            <a:xfrm>
              <a:off x="6950" y="4122"/>
              <a:ext cx="0" cy="129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2" name="Line 32"/>
            <p:cNvSpPr>
              <a:spLocks noChangeShapeType="1"/>
            </p:cNvSpPr>
            <p:nvPr/>
          </p:nvSpPr>
          <p:spPr bwMode="auto">
            <a:xfrm>
              <a:off x="6950" y="5418"/>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3" name="Line 31"/>
            <p:cNvSpPr>
              <a:spLocks noChangeShapeType="1"/>
            </p:cNvSpPr>
            <p:nvPr/>
          </p:nvSpPr>
          <p:spPr bwMode="auto">
            <a:xfrm flipH="1">
              <a:off x="6662" y="4122"/>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4" name="Line 30"/>
            <p:cNvSpPr>
              <a:spLocks noChangeShapeType="1"/>
            </p:cNvSpPr>
            <p:nvPr/>
          </p:nvSpPr>
          <p:spPr bwMode="auto">
            <a:xfrm flipV="1">
              <a:off x="6662" y="4986"/>
              <a:ext cx="0" cy="100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5" name="Line 29"/>
            <p:cNvSpPr>
              <a:spLocks noChangeShapeType="1"/>
            </p:cNvSpPr>
            <p:nvPr/>
          </p:nvSpPr>
          <p:spPr bwMode="auto">
            <a:xfrm flipH="1">
              <a:off x="5078" y="4986"/>
              <a:ext cx="1584"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6" name="Line 28"/>
            <p:cNvSpPr>
              <a:spLocks noChangeShapeType="1"/>
            </p:cNvSpPr>
            <p:nvPr/>
          </p:nvSpPr>
          <p:spPr bwMode="auto">
            <a:xfrm flipV="1">
              <a:off x="4214" y="4986"/>
              <a:ext cx="0" cy="14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7" name="Line 27"/>
            <p:cNvSpPr>
              <a:spLocks noChangeShapeType="1"/>
            </p:cNvSpPr>
            <p:nvPr/>
          </p:nvSpPr>
          <p:spPr bwMode="auto">
            <a:xfrm>
              <a:off x="4214" y="4986"/>
              <a:ext cx="57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8" name="Line 26"/>
            <p:cNvSpPr>
              <a:spLocks noChangeShapeType="1"/>
            </p:cNvSpPr>
            <p:nvPr/>
          </p:nvSpPr>
          <p:spPr bwMode="auto">
            <a:xfrm flipV="1">
              <a:off x="4790"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39" name="Line 25"/>
            <p:cNvSpPr>
              <a:spLocks noChangeShapeType="1"/>
            </p:cNvSpPr>
            <p:nvPr/>
          </p:nvSpPr>
          <p:spPr bwMode="auto">
            <a:xfrm flipV="1">
              <a:off x="5078" y="4698"/>
              <a:ext cx="0" cy="2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0" name="Line 24"/>
            <p:cNvSpPr>
              <a:spLocks noChangeShapeType="1"/>
            </p:cNvSpPr>
            <p:nvPr/>
          </p:nvSpPr>
          <p:spPr bwMode="auto">
            <a:xfrm>
              <a:off x="4934" y="4698"/>
              <a:ext cx="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1" name="Line 23"/>
            <p:cNvSpPr>
              <a:spLocks noChangeShapeType="1"/>
            </p:cNvSpPr>
            <p:nvPr/>
          </p:nvSpPr>
          <p:spPr bwMode="auto">
            <a:xfrm>
              <a:off x="4934" y="5274"/>
              <a:ext cx="14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2" name="Line 22"/>
            <p:cNvSpPr>
              <a:spLocks noChangeShapeType="1"/>
            </p:cNvSpPr>
            <p:nvPr/>
          </p:nvSpPr>
          <p:spPr bwMode="auto">
            <a:xfrm>
              <a:off x="6374" y="5274"/>
              <a:ext cx="0" cy="7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3" name="Line 21"/>
            <p:cNvSpPr>
              <a:spLocks noChangeShapeType="1"/>
            </p:cNvSpPr>
            <p:nvPr/>
          </p:nvSpPr>
          <p:spPr bwMode="auto">
            <a:xfrm flipV="1">
              <a:off x="4214" y="5850"/>
              <a:ext cx="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4" name="Line 20"/>
            <p:cNvSpPr>
              <a:spLocks noChangeShapeType="1"/>
            </p:cNvSpPr>
            <p:nvPr/>
          </p:nvSpPr>
          <p:spPr bwMode="auto">
            <a:xfrm>
              <a:off x="5078" y="9018"/>
              <a:ext cx="288" cy="1"/>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5" name="Line 19"/>
            <p:cNvSpPr>
              <a:spLocks noChangeShapeType="1"/>
            </p:cNvSpPr>
            <p:nvPr/>
          </p:nvSpPr>
          <p:spPr bwMode="auto">
            <a:xfrm>
              <a:off x="5078" y="9306"/>
              <a:ext cx="288"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6" name="Text Box 18"/>
            <p:cNvSpPr txBox="1">
              <a:spLocks noChangeArrowheads="1"/>
            </p:cNvSpPr>
            <p:nvPr/>
          </p:nvSpPr>
          <p:spPr bwMode="auto">
            <a:xfrm>
              <a:off x="4646"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řízení</a:t>
              </a:r>
              <a:endParaRPr kumimoji="0" lang="cs-CZ" sz="1800" b="0" i="0" u="none" strike="noStrike" cap="none" normalizeH="0" baseline="0">
                <a:ln>
                  <a:noFill/>
                </a:ln>
                <a:solidFill>
                  <a:schemeClr val="tx1"/>
                </a:solidFill>
                <a:effectLst/>
                <a:latin typeface="Arial" pitchFamily="34" charset="0"/>
              </a:endParaRPr>
            </a:p>
          </p:txBody>
        </p:sp>
        <p:sp>
          <p:nvSpPr>
            <p:cNvPr id="47" name="Text Box 17"/>
            <p:cNvSpPr txBox="1">
              <a:spLocks noChangeArrowheads="1"/>
            </p:cNvSpPr>
            <p:nvPr/>
          </p:nvSpPr>
          <p:spPr bwMode="auto">
            <a:xfrm>
              <a:off x="5798" y="3978"/>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odbyt</a:t>
              </a:r>
              <a:endParaRPr kumimoji="0" lang="cs-CZ" sz="1800" b="0" i="0" u="none" strike="noStrike" cap="none" normalizeH="0" baseline="0">
                <a:ln>
                  <a:noFill/>
                </a:ln>
                <a:solidFill>
                  <a:schemeClr val="tx1"/>
                </a:solidFill>
                <a:effectLst/>
                <a:latin typeface="Arial" pitchFamily="34" charset="0"/>
              </a:endParaRPr>
            </a:p>
          </p:txBody>
        </p:sp>
        <p:sp>
          <p:nvSpPr>
            <p:cNvPr id="48" name="Text Box 16"/>
            <p:cNvSpPr txBox="1">
              <a:spLocks noChangeArrowheads="1"/>
            </p:cNvSpPr>
            <p:nvPr/>
          </p:nvSpPr>
          <p:spPr bwMode="auto">
            <a:xfrm>
              <a:off x="3926" y="5130"/>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nákup</a:t>
              </a:r>
              <a:endParaRPr kumimoji="0" lang="cs-CZ" sz="1800" b="0" i="0" u="none" strike="noStrike" cap="none" normalizeH="0" baseline="0">
                <a:ln>
                  <a:noFill/>
                </a:ln>
                <a:solidFill>
                  <a:schemeClr val="tx1"/>
                </a:solidFill>
                <a:effectLst/>
                <a:latin typeface="Arial" pitchFamily="34" charset="0"/>
              </a:endParaRPr>
            </a:p>
          </p:txBody>
        </p:sp>
        <p:sp>
          <p:nvSpPr>
            <p:cNvPr id="49" name="Text Box 15"/>
            <p:cNvSpPr txBox="1">
              <a:spLocks noChangeArrowheads="1"/>
            </p:cNvSpPr>
            <p:nvPr/>
          </p:nvSpPr>
          <p:spPr bwMode="auto">
            <a:xfrm>
              <a:off x="464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výroba</a:t>
              </a:r>
              <a:endParaRPr kumimoji="0" lang="cs-CZ" sz="1800" b="0" i="0" u="none" strike="noStrike" cap="none" normalizeH="0" baseline="0">
                <a:ln>
                  <a:noFill/>
                </a:ln>
                <a:solidFill>
                  <a:schemeClr val="tx1"/>
                </a:solidFill>
                <a:effectLst/>
                <a:latin typeface="Arial" pitchFamily="34" charset="0"/>
              </a:endParaRPr>
            </a:p>
          </p:txBody>
        </p:sp>
        <p:sp>
          <p:nvSpPr>
            <p:cNvPr id="50" name="Text Box 14"/>
            <p:cNvSpPr txBox="1">
              <a:spLocks noChangeArrowheads="1"/>
            </p:cNvSpPr>
            <p:nvPr/>
          </p:nvSpPr>
          <p:spPr bwMode="auto">
            <a:xfrm>
              <a:off x="6086" y="5994"/>
              <a:ext cx="864" cy="7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sklad</a:t>
              </a:r>
              <a:endParaRPr kumimoji="0" lang="cs-CZ" sz="1800" b="0" i="0" u="none" strike="noStrike" cap="none" normalizeH="0" baseline="0">
                <a:ln>
                  <a:noFill/>
                </a:ln>
                <a:solidFill>
                  <a:schemeClr val="tx1"/>
                </a:solidFill>
                <a:effectLst/>
                <a:latin typeface="Arial" pitchFamily="34" charset="0"/>
              </a:endParaRPr>
            </a:p>
          </p:txBody>
        </p:sp>
        <p:sp>
          <p:nvSpPr>
            <p:cNvPr id="51" name="Text Box 13"/>
            <p:cNvSpPr txBox="1">
              <a:spLocks noChangeArrowheads="1"/>
            </p:cNvSpPr>
            <p:nvPr/>
          </p:nvSpPr>
          <p:spPr bwMode="auto">
            <a:xfrm>
              <a:off x="2198" y="4554"/>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dodavatelé</a:t>
              </a:r>
              <a:endParaRPr kumimoji="0" lang="cs-CZ" sz="1800" b="0" i="0" u="none" strike="noStrike" cap="none" normalizeH="0" baseline="0">
                <a:ln>
                  <a:noFill/>
                </a:ln>
                <a:solidFill>
                  <a:schemeClr val="tx1"/>
                </a:solidFill>
                <a:effectLst/>
                <a:latin typeface="Arial" pitchFamily="34" charset="0"/>
              </a:endParaRPr>
            </a:p>
          </p:txBody>
        </p:sp>
        <p:sp>
          <p:nvSpPr>
            <p:cNvPr id="52" name="Text Box 12"/>
            <p:cNvSpPr txBox="1">
              <a:spLocks noChangeArrowheads="1"/>
            </p:cNvSpPr>
            <p:nvPr/>
          </p:nvSpPr>
          <p:spPr bwMode="auto">
            <a:xfrm>
              <a:off x="7526" y="4698"/>
              <a:ext cx="1152" cy="12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odběratelé</a:t>
              </a:r>
              <a:endParaRPr kumimoji="0" lang="cs-CZ" sz="900" b="0" i="0" u="none" strike="noStrike" cap="none" normalizeH="0" baseline="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 zákazníci</a:t>
              </a:r>
              <a:endParaRPr kumimoji="0" lang="cs-CZ" sz="1800" b="0" i="0" u="none" strike="noStrike" cap="none" normalizeH="0" baseline="0">
                <a:ln>
                  <a:noFill/>
                </a:ln>
                <a:solidFill>
                  <a:schemeClr val="tx1"/>
                </a:solidFill>
                <a:effectLst/>
                <a:latin typeface="Arial" pitchFamily="34" charset="0"/>
              </a:endParaRPr>
            </a:p>
          </p:txBody>
        </p:sp>
        <p:sp>
          <p:nvSpPr>
            <p:cNvPr id="53" name="Line 11"/>
            <p:cNvSpPr>
              <a:spLocks noChangeShapeType="1"/>
            </p:cNvSpPr>
            <p:nvPr/>
          </p:nvSpPr>
          <p:spPr bwMode="auto">
            <a:xfrm>
              <a:off x="6806" y="6714"/>
              <a:ext cx="0" cy="576"/>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4" name="Line 10"/>
            <p:cNvSpPr>
              <a:spLocks noChangeShapeType="1"/>
            </p:cNvSpPr>
            <p:nvPr/>
          </p:nvSpPr>
          <p:spPr bwMode="auto">
            <a:xfrm>
              <a:off x="6806" y="7290"/>
              <a:ext cx="288" cy="0"/>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5" name="Line 9"/>
            <p:cNvSpPr>
              <a:spLocks noChangeShapeType="1"/>
            </p:cNvSpPr>
            <p:nvPr/>
          </p:nvSpPr>
          <p:spPr bwMode="auto">
            <a:xfrm flipV="1">
              <a:off x="7094" y="5706"/>
              <a:ext cx="0" cy="158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6" name="Line 8"/>
            <p:cNvSpPr>
              <a:spLocks noChangeShapeType="1"/>
            </p:cNvSpPr>
            <p:nvPr/>
          </p:nvSpPr>
          <p:spPr bwMode="auto">
            <a:xfrm>
              <a:off x="7094" y="5706"/>
              <a:ext cx="43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7" name="Rectangle 7"/>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58" name="Text Box 6"/>
            <p:cNvSpPr txBox="1">
              <a:spLocks noChangeArrowheads="1"/>
            </p:cNvSpPr>
            <p:nvPr/>
          </p:nvSpPr>
          <p:spPr bwMode="auto">
            <a:xfrm>
              <a:off x="3062" y="8010"/>
              <a:ext cx="2592" cy="158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Podnik – systém</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Subsystémy podniku</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Materiálový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000" b="0" i="0" u="none" strike="noStrike" cap="none" normalizeH="0" baseline="0">
                  <a:ln>
                    <a:noFill/>
                  </a:ln>
                  <a:solidFill>
                    <a:schemeClr val="tx1"/>
                  </a:solidFill>
                  <a:effectLst/>
                  <a:latin typeface="Arial" pitchFamily="34" charset="0"/>
                  <a:ea typeface="Times New Roman" pitchFamily="18" charset="0"/>
                </a:rPr>
                <a:t>Informační tok</a:t>
              </a:r>
              <a:endParaRPr kumimoji="0" lang="cs-CZ" sz="900" b="0" i="0" u="none" strike="noStrike" cap="none" normalizeH="0" baseline="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endParaRPr>
            </a:p>
          </p:txBody>
        </p:sp>
        <p:sp>
          <p:nvSpPr>
            <p:cNvPr id="59" name="Rectangle 5"/>
            <p:cNvSpPr>
              <a:spLocks noChangeArrowheads="1"/>
            </p:cNvSpPr>
            <p:nvPr/>
          </p:nvSpPr>
          <p:spPr bwMode="auto">
            <a:xfrm>
              <a:off x="5078" y="8442"/>
              <a:ext cx="288" cy="14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0" name="Line 4"/>
            <p:cNvSpPr>
              <a:spLocks noChangeShapeType="1"/>
            </p:cNvSpPr>
            <p:nvPr/>
          </p:nvSpPr>
          <p:spPr bwMode="auto">
            <a:xfrm>
              <a:off x="5078" y="9306"/>
              <a:ext cx="288"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1" name="Line 3"/>
            <p:cNvSpPr>
              <a:spLocks noChangeShapeType="1"/>
            </p:cNvSpPr>
            <p:nvPr/>
          </p:nvSpPr>
          <p:spPr bwMode="auto">
            <a:xfrm>
              <a:off x="5078" y="8874"/>
              <a:ext cx="288"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2" name="Rectangle 2"/>
            <p:cNvSpPr>
              <a:spLocks noChangeArrowheads="1"/>
            </p:cNvSpPr>
            <p:nvPr/>
          </p:nvSpPr>
          <p:spPr bwMode="auto">
            <a:xfrm>
              <a:off x="5078" y="8154"/>
              <a:ext cx="288" cy="144"/>
            </a:xfrm>
            <a:prstGeom prst="rect">
              <a:avLst/>
            </a:prstGeom>
            <a:solidFill>
              <a:srgbClr val="FFFFFF"/>
            </a:solidFill>
            <a:ln w="9525">
              <a:solidFill>
                <a:srgbClr val="000000"/>
              </a:solidFill>
              <a:prstDash val="dash"/>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2561092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b="1" dirty="0" err="1"/>
              <a:t>Mikrologistický</a:t>
            </a:r>
            <a:r>
              <a:rPr lang="cs-CZ" b="1" dirty="0"/>
              <a:t> a </a:t>
            </a:r>
            <a:r>
              <a:rPr lang="cs-CZ" b="1" dirty="0" err="1"/>
              <a:t>makrologistický</a:t>
            </a:r>
            <a:r>
              <a:rPr lang="cs-CZ" b="1" dirty="0"/>
              <a:t> systém</a:t>
            </a:r>
          </a:p>
        </p:txBody>
      </p:sp>
      <p:sp>
        <p:nvSpPr>
          <p:cNvPr id="4" name="Zástupný symbol pro text 3"/>
          <p:cNvSpPr>
            <a:spLocks noGrp="1"/>
          </p:cNvSpPr>
          <p:nvPr>
            <p:ph type="body" idx="1"/>
          </p:nvPr>
        </p:nvSpPr>
        <p:spPr/>
        <p:txBody>
          <a:bodyPr>
            <a:normAutofit/>
          </a:bodyPr>
          <a:lstStyle/>
          <a:p>
            <a:r>
              <a:rPr lang="cs-CZ" dirty="0" err="1"/>
              <a:t>Mikrologistický</a:t>
            </a:r>
            <a:r>
              <a:rPr lang="cs-CZ" dirty="0"/>
              <a:t> systém</a:t>
            </a:r>
          </a:p>
        </p:txBody>
      </p:sp>
      <p:sp>
        <p:nvSpPr>
          <p:cNvPr id="5" name="Zástupný symbol pro obsah 4"/>
          <p:cNvSpPr>
            <a:spLocks noGrp="1"/>
          </p:cNvSpPr>
          <p:nvPr>
            <p:ph sz="half" idx="2"/>
          </p:nvPr>
        </p:nvSpPr>
        <p:spPr/>
        <p:txBody>
          <a:bodyPr>
            <a:normAutofit/>
          </a:bodyPr>
          <a:lstStyle/>
          <a:p>
            <a:r>
              <a:rPr lang="cs-CZ" sz="2000" dirty="0"/>
              <a:t>Jsou logistické systémy jednotlivých veřejnoprávních a soukromých organizací.</a:t>
            </a:r>
          </a:p>
        </p:txBody>
      </p:sp>
      <p:sp>
        <p:nvSpPr>
          <p:cNvPr id="6" name="Zástupný symbol pro text 5"/>
          <p:cNvSpPr>
            <a:spLocks noGrp="1"/>
          </p:cNvSpPr>
          <p:nvPr>
            <p:ph type="body" sz="quarter" idx="3"/>
          </p:nvPr>
        </p:nvSpPr>
        <p:spPr/>
        <p:txBody>
          <a:bodyPr>
            <a:normAutofit/>
          </a:bodyPr>
          <a:lstStyle/>
          <a:p>
            <a:r>
              <a:rPr lang="cs-CZ" dirty="0" err="1"/>
              <a:t>Makrologistický</a:t>
            </a:r>
            <a:r>
              <a:rPr lang="cs-CZ" dirty="0"/>
              <a:t> systém</a:t>
            </a:r>
          </a:p>
        </p:txBody>
      </p:sp>
      <p:sp>
        <p:nvSpPr>
          <p:cNvPr id="7" name="Zástupný symbol pro obsah 6"/>
          <p:cNvSpPr>
            <a:spLocks noGrp="1"/>
          </p:cNvSpPr>
          <p:nvPr>
            <p:ph sz="quarter" idx="4"/>
          </p:nvPr>
        </p:nvSpPr>
        <p:spPr/>
        <p:txBody>
          <a:bodyPr>
            <a:normAutofit/>
          </a:bodyPr>
          <a:lstStyle/>
          <a:p>
            <a:r>
              <a:rPr lang="cs-CZ" sz="2000" dirty="0"/>
              <a:t>Řeší všechny logistické řetězce, které jsou potřebné k zajištění určitého produktu a jeho následného dodání konečnému zákazníkovi.</a:t>
            </a:r>
            <a:endParaRPr lang="cs-CZ" sz="1800" i="1" dirty="0"/>
          </a:p>
        </p:txBody>
      </p:sp>
    </p:spTree>
    <p:extLst>
      <p:ext uri="{BB962C8B-B14F-4D97-AF65-F5344CB8AC3E}">
        <p14:creationId xmlns:p14="http://schemas.microsoft.com/office/powerpoint/2010/main" val="735263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b="1" dirty="0" err="1"/>
              <a:t>Mezilogistický</a:t>
            </a:r>
            <a:r>
              <a:rPr lang="cs-CZ" b="1" dirty="0"/>
              <a:t> systém</a:t>
            </a:r>
          </a:p>
        </p:txBody>
      </p:sp>
      <p:sp>
        <p:nvSpPr>
          <p:cNvPr id="8" name="Zástupný symbol pro obsah 7"/>
          <p:cNvSpPr>
            <a:spLocks noGrp="1"/>
          </p:cNvSpPr>
          <p:nvPr>
            <p:ph idx="1"/>
          </p:nvPr>
        </p:nvSpPr>
        <p:spPr/>
        <p:txBody>
          <a:bodyPr/>
          <a:lstStyle/>
          <a:p>
            <a:pPr marL="0" indent="0">
              <a:buNone/>
            </a:pPr>
            <a:r>
              <a:rPr lang="cs-CZ" dirty="0"/>
              <a:t>Tyto systémy operují na úrovni spolupracujících organizací - příkladem je spediční organizace, která   zajišťuje   přepravu   mezi   průmyslovým  dodavatelem,   velkoobchodem   a maloobchodníkem.</a:t>
            </a:r>
          </a:p>
        </p:txBody>
      </p:sp>
    </p:spTree>
    <p:extLst>
      <p:ext uri="{BB962C8B-B14F-4D97-AF65-F5344CB8AC3E}">
        <p14:creationId xmlns:p14="http://schemas.microsoft.com/office/powerpoint/2010/main" val="62301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Požadavky k ukončení předmětu</a:t>
            </a:r>
          </a:p>
        </p:txBody>
      </p:sp>
      <p:sp>
        <p:nvSpPr>
          <p:cNvPr id="3" name="Zástupný symbol pro obsah 2"/>
          <p:cNvSpPr>
            <a:spLocks noGrp="1"/>
          </p:cNvSpPr>
          <p:nvPr>
            <p:ph idx="1"/>
          </p:nvPr>
        </p:nvSpPr>
        <p:spPr/>
        <p:txBody>
          <a:bodyPr>
            <a:normAutofit/>
          </a:bodyPr>
          <a:lstStyle/>
          <a:p>
            <a:r>
              <a:rPr lang="cs-CZ" dirty="0"/>
              <a:t>Zápočet (0-35b, min.20b):</a:t>
            </a:r>
          </a:p>
          <a:p>
            <a:pPr lvl="1"/>
            <a:r>
              <a:rPr lang="cs-CZ" dirty="0"/>
              <a:t>Případová studie 1 (0-20b)</a:t>
            </a:r>
          </a:p>
          <a:p>
            <a:pPr lvl="1"/>
            <a:r>
              <a:rPr lang="cs-CZ" dirty="0"/>
              <a:t>Zápočtový test – příklady (0-15b, min. 7b)</a:t>
            </a:r>
          </a:p>
          <a:p>
            <a:pPr marL="457200" lvl="1" indent="0">
              <a:buNone/>
            </a:pPr>
            <a:endParaRPr lang="cs-CZ" dirty="0"/>
          </a:p>
          <a:p>
            <a:r>
              <a:rPr lang="cs-CZ" dirty="0"/>
              <a:t>Písemná zkouška (0-65b, min. 31b)</a:t>
            </a:r>
          </a:p>
          <a:p>
            <a:pPr lvl="1"/>
            <a:r>
              <a:rPr lang="cs-CZ" dirty="0"/>
              <a:t>2 teoretické otázky</a:t>
            </a:r>
          </a:p>
          <a:p>
            <a:pPr marL="457200" lvl="1" indent="0">
              <a:buNone/>
            </a:pPr>
            <a:endParaRPr lang="cs-CZ" dirty="0"/>
          </a:p>
          <a:p>
            <a:pPr marL="0" indent="0" algn="ctr">
              <a:buNone/>
            </a:pPr>
            <a:r>
              <a:rPr lang="cs-CZ" sz="2600" dirty="0"/>
              <a:t>51-60b (E), 61-70b (D), 71-80b (C), 81-90b (B), 91-100b (A)</a:t>
            </a:r>
          </a:p>
        </p:txBody>
      </p:sp>
    </p:spTree>
    <p:extLst>
      <p:ext uri="{BB962C8B-B14F-4D97-AF65-F5344CB8AC3E}">
        <p14:creationId xmlns:p14="http://schemas.microsoft.com/office/powerpoint/2010/main" val="209285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a:t>Strukturace logistických funkcí podle úrovně řízení</a:t>
            </a:r>
            <a:endParaRPr lang="cs-CZ" dirty="0"/>
          </a:p>
        </p:txBody>
      </p:sp>
      <p:sp>
        <p:nvSpPr>
          <p:cNvPr id="3" name="Zástupný symbol pro obsah 2"/>
          <p:cNvSpPr>
            <a:spLocks noGrp="1"/>
          </p:cNvSpPr>
          <p:nvPr>
            <p:ph idx="1"/>
          </p:nvPr>
        </p:nvSpPr>
        <p:spPr/>
        <p:txBody>
          <a:bodyPr>
            <a:normAutofit lnSpcReduction="10000"/>
          </a:bodyPr>
          <a:lstStyle/>
          <a:p>
            <a:pPr marL="834390" lvl="1" indent="-514350" fontAlgn="auto">
              <a:spcAft>
                <a:spcPts val="0"/>
              </a:spcAft>
              <a:buAutoNum type="arabicPeriod"/>
              <a:defRPr/>
            </a:pPr>
            <a:r>
              <a:rPr lang="cs-CZ" b="1" dirty="0"/>
              <a:t>Strategická úroveň</a:t>
            </a:r>
            <a:r>
              <a:rPr lang="cs-CZ" dirty="0"/>
              <a:t> je zásadní rozhodování s dlouhodobou platností o zdrojích, o pravidlech a postupech.</a:t>
            </a:r>
          </a:p>
          <a:p>
            <a:pPr marL="834390" lvl="1" indent="-514350" fontAlgn="auto">
              <a:spcAft>
                <a:spcPts val="0"/>
              </a:spcAft>
              <a:buAutoNum type="arabicPeriod"/>
              <a:defRPr/>
            </a:pPr>
            <a:r>
              <a:rPr lang="cs-CZ" b="1" dirty="0"/>
              <a:t>Taktická úroveň</a:t>
            </a:r>
          </a:p>
          <a:p>
            <a:pPr marL="720090" lvl="2" indent="0">
              <a:buNone/>
              <a:defRPr/>
            </a:pPr>
            <a:r>
              <a:rPr lang="cs-CZ" b="1" i="1" dirty="0"/>
              <a:t>2.1. Dispoziční úroveň </a:t>
            </a:r>
            <a:r>
              <a:rPr lang="cs-CZ" dirty="0"/>
              <a:t>jsou krátkodobá rozhodnutí o plnění vzniklých požadavků a potřeb.</a:t>
            </a:r>
          </a:p>
          <a:p>
            <a:pPr marL="720090" lvl="2" indent="0">
              <a:buNone/>
              <a:defRPr/>
            </a:pPr>
            <a:r>
              <a:rPr lang="cs-CZ" b="1" i="1" dirty="0"/>
              <a:t>2.2. Administrativní (správní) úroveň</a:t>
            </a:r>
            <a:r>
              <a:rPr lang="cs-CZ" i="1" dirty="0"/>
              <a:t> </a:t>
            </a:r>
            <a:r>
              <a:rPr lang="cs-CZ" dirty="0"/>
              <a:t>zabezpečuje provádění </a:t>
            </a:r>
            <a:r>
              <a:rPr lang="cs-CZ" i="1" dirty="0"/>
              <a:t>informačních činností</a:t>
            </a:r>
            <a:r>
              <a:rPr lang="cs-CZ" dirty="0"/>
              <a:t> na základě dispozičního rozhodnutí nebo příkazu</a:t>
            </a:r>
          </a:p>
          <a:p>
            <a:pPr marL="320040" lvl="1" indent="0" fontAlgn="auto">
              <a:spcAft>
                <a:spcPts val="0"/>
              </a:spcAft>
              <a:buNone/>
              <a:defRPr/>
            </a:pPr>
            <a:r>
              <a:rPr lang="cs-CZ" b="1" dirty="0"/>
              <a:t>3. Operativní úroveň</a:t>
            </a:r>
            <a:r>
              <a:rPr lang="cs-CZ" dirty="0"/>
              <a:t> zabezpečuje provádění </a:t>
            </a:r>
            <a:r>
              <a:rPr lang="cs-CZ" i="1" dirty="0"/>
              <a:t>hmotných procesů</a:t>
            </a:r>
            <a:r>
              <a:rPr lang="cs-CZ" dirty="0"/>
              <a:t>, tzn. materiálového toku</a:t>
            </a:r>
          </a:p>
          <a:p>
            <a:pPr marL="0" indent="0">
              <a:buNone/>
            </a:pPr>
            <a:endParaRPr lang="cs-CZ" dirty="0"/>
          </a:p>
        </p:txBody>
      </p:sp>
    </p:spTree>
    <p:extLst>
      <p:ext uri="{BB962C8B-B14F-4D97-AF65-F5344CB8AC3E}">
        <p14:creationId xmlns:p14="http://schemas.microsoft.com/office/powerpoint/2010/main" val="3455815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Výkonový cíl</a:t>
            </a:r>
          </a:p>
          <a:p>
            <a:r>
              <a:rPr lang="cs-CZ" dirty="0"/>
              <a:t>Ekonomický cíl</a:t>
            </a:r>
          </a:p>
          <a:p>
            <a:endParaRPr lang="cs-CZ" dirty="0"/>
          </a:p>
          <a:p>
            <a:r>
              <a:rPr lang="cs-CZ" dirty="0"/>
              <a:t>Vnější</a:t>
            </a:r>
          </a:p>
          <a:p>
            <a:r>
              <a:rPr lang="cs-CZ" dirty="0"/>
              <a:t>Vnitřní</a:t>
            </a:r>
          </a:p>
          <a:p>
            <a:pPr marL="0" indent="0">
              <a:buNone/>
            </a:pPr>
            <a:endParaRPr lang="cs-CZ" dirty="0"/>
          </a:p>
        </p:txBody>
      </p:sp>
    </p:spTree>
    <p:extLst>
      <p:ext uri="{BB962C8B-B14F-4D97-AF65-F5344CB8AC3E}">
        <p14:creationId xmlns:p14="http://schemas.microsoft.com/office/powerpoint/2010/main" val="1371336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cíle</a:t>
            </a:r>
          </a:p>
        </p:txBody>
      </p:sp>
      <p:sp>
        <p:nvSpPr>
          <p:cNvPr id="3" name="Zástupný symbol pro obsah 2"/>
          <p:cNvSpPr>
            <a:spLocks noGrp="1"/>
          </p:cNvSpPr>
          <p:nvPr>
            <p:ph idx="1"/>
          </p:nvPr>
        </p:nvSpPr>
        <p:spPr/>
        <p:txBody>
          <a:bodyPr/>
          <a:lstStyle/>
          <a:p>
            <a:r>
              <a:rPr lang="cs-CZ" dirty="0"/>
              <a:t>Ze základního logistického cíle se odvozují </a:t>
            </a:r>
            <a:r>
              <a:rPr lang="cs-CZ" b="1" dirty="0"/>
              <a:t>dílčí cíle</a:t>
            </a:r>
            <a:r>
              <a:rPr lang="cs-CZ" dirty="0"/>
              <a:t>, které mohou mít odlišné zájmy, pak dochází ke </a:t>
            </a:r>
            <a:r>
              <a:rPr lang="cs-CZ" b="1" i="1" dirty="0"/>
              <a:t>konfliktu</a:t>
            </a:r>
            <a:r>
              <a:rPr lang="cs-CZ" b="1" dirty="0"/>
              <a:t> </a:t>
            </a:r>
            <a:r>
              <a:rPr lang="cs-CZ" dirty="0"/>
              <a:t>uvnitř podniku.</a:t>
            </a:r>
          </a:p>
          <a:p>
            <a:endParaRPr lang="cs-CZ" dirty="0"/>
          </a:p>
          <a:p>
            <a:endParaRPr lang="cs-CZ" dirty="0"/>
          </a:p>
        </p:txBody>
      </p:sp>
    </p:spTree>
    <p:extLst>
      <p:ext uri="{BB962C8B-B14F-4D97-AF65-F5344CB8AC3E}">
        <p14:creationId xmlns:p14="http://schemas.microsoft.com/office/powerpoint/2010/main" val="410197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lnSpcReduction="10000"/>
          </a:bodyPr>
          <a:lstStyle/>
          <a:p>
            <a:pPr marL="0" indent="0">
              <a:buNone/>
            </a:pPr>
            <a:r>
              <a:rPr lang="cs-CZ" dirty="0"/>
              <a:t>NÁKUP:</a:t>
            </a:r>
          </a:p>
          <a:p>
            <a:pPr lvl="0"/>
            <a:r>
              <a:rPr lang="cs-CZ" dirty="0"/>
              <a:t>velké nákupní dávky kvůli množstevním rabatům,</a:t>
            </a:r>
          </a:p>
          <a:p>
            <a:pPr lvl="0"/>
            <a:r>
              <a:rPr lang="cs-CZ" dirty="0"/>
              <a:t>udržování zásoby materiálu a nakupovaných dílů k zabezpečení bezporuchové výroby,</a:t>
            </a:r>
          </a:p>
          <a:p>
            <a:pPr lvl="0"/>
            <a:r>
              <a:rPr lang="cs-CZ" dirty="0"/>
              <a:t>dodávky v racionálních přepravních jednotkách,</a:t>
            </a:r>
          </a:p>
          <a:p>
            <a:r>
              <a:rPr lang="cs-CZ" dirty="0"/>
              <a:t>informace o výrobním plánu s velkým předstihem, málo změn.</a:t>
            </a:r>
          </a:p>
        </p:txBody>
      </p:sp>
    </p:spTree>
    <p:extLst>
      <p:ext uri="{BB962C8B-B14F-4D97-AF65-F5344CB8AC3E}">
        <p14:creationId xmlns:p14="http://schemas.microsoft.com/office/powerpoint/2010/main" val="1215502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VÝROBA:</a:t>
            </a:r>
          </a:p>
          <a:p>
            <a:pPr lvl="0"/>
            <a:r>
              <a:rPr lang="cs-CZ" dirty="0"/>
              <a:t>malý počet výrobků zhotovovaných ve velkých dávkách,</a:t>
            </a:r>
          </a:p>
          <a:p>
            <a:pPr lvl="0"/>
            <a:r>
              <a:rPr lang="cs-CZ" dirty="0"/>
              <a:t>nízká frekvence technických změn na výrobcích,</a:t>
            </a:r>
          </a:p>
          <a:p>
            <a:pPr lvl="0"/>
            <a:r>
              <a:rPr lang="cs-CZ" dirty="0"/>
              <a:t>málo přestavování výrobních zařízení,</a:t>
            </a:r>
          </a:p>
          <a:p>
            <a:pPr lvl="0"/>
            <a:r>
              <a:rPr lang="cs-CZ" dirty="0"/>
              <a:t>výrobní plánování na delší období, málo změn v plánu,</a:t>
            </a:r>
          </a:p>
          <a:p>
            <a:pPr lvl="0"/>
            <a:r>
              <a:rPr lang="cs-CZ" dirty="0"/>
              <a:t>stejnoměrné, co možno vysoké vytěžování výrobních kapacit.</a:t>
            </a:r>
          </a:p>
          <a:p>
            <a:endParaRPr lang="cs-CZ" dirty="0"/>
          </a:p>
        </p:txBody>
      </p:sp>
    </p:spTree>
    <p:extLst>
      <p:ext uri="{BB962C8B-B14F-4D97-AF65-F5344CB8AC3E}">
        <p14:creationId xmlns:p14="http://schemas.microsoft.com/office/powerpoint/2010/main" val="306667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Příklady dílčích zájmů</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PRODEJ:</a:t>
            </a:r>
          </a:p>
          <a:p>
            <a:pPr lvl="0"/>
            <a:r>
              <a:rPr lang="cs-CZ" dirty="0"/>
              <a:t>vysoká pohotovost dodávky prostřednictvím zásoby hotových výrobků,</a:t>
            </a:r>
          </a:p>
          <a:p>
            <a:pPr lvl="0"/>
            <a:r>
              <a:rPr lang="cs-CZ" dirty="0"/>
              <a:t>mnoho variant výrobků podle přání zákazníků,</a:t>
            </a:r>
          </a:p>
          <a:p>
            <a:pPr lvl="0"/>
            <a:r>
              <a:rPr lang="cs-CZ" dirty="0"/>
              <a:t>co nejčastější provádění technických změn na výrobcích,</a:t>
            </a:r>
          </a:p>
          <a:p>
            <a:pPr lvl="0"/>
            <a:r>
              <a:rPr lang="cs-CZ" dirty="0"/>
              <a:t>velká pružnost výroby, to je schopnost jejího rychlého reagování na změny požadavků trhu,</a:t>
            </a:r>
          </a:p>
          <a:p>
            <a:pPr lvl="0"/>
            <a:r>
              <a:rPr lang="cs-CZ" dirty="0"/>
              <a:t>krátké dodací lhůty, dodávky „zítra“,</a:t>
            </a:r>
          </a:p>
          <a:p>
            <a:pPr lvl="0"/>
            <a:r>
              <a:rPr lang="cs-CZ" dirty="0"/>
              <a:t>co nejméně omezení na možné velikosti dodávek.</a:t>
            </a:r>
          </a:p>
          <a:p>
            <a:endParaRPr lang="cs-CZ" dirty="0"/>
          </a:p>
        </p:txBody>
      </p:sp>
    </p:spTree>
    <p:extLst>
      <p:ext uri="{BB962C8B-B14F-4D97-AF65-F5344CB8AC3E}">
        <p14:creationId xmlns:p14="http://schemas.microsoft.com/office/powerpoint/2010/main" val="2515084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2348880"/>
            <a:ext cx="7498080" cy="1143000"/>
          </a:xfrm>
        </p:spPr>
        <p:txBody>
          <a:bodyPr>
            <a:normAutofit fontScale="90000"/>
          </a:bodyPr>
          <a:lstStyle/>
          <a:p>
            <a:pPr algn="ctr"/>
            <a:r>
              <a:rPr lang="cs-CZ" b="1" dirty="0"/>
              <a:t>2. LOGISTICKÉ VÝKONY A NÁKLADY</a:t>
            </a:r>
          </a:p>
        </p:txBody>
      </p:sp>
    </p:spTree>
    <p:extLst>
      <p:ext uri="{BB962C8B-B14F-4D97-AF65-F5344CB8AC3E}">
        <p14:creationId xmlns:p14="http://schemas.microsoft.com/office/powerpoint/2010/main" val="2600208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rtlCol="0">
            <a:normAutofit fontScale="85000" lnSpcReduction="20000"/>
          </a:bodyPr>
          <a:lstStyle/>
          <a:p>
            <a:pPr marL="274320" indent="-274320" fontAlgn="auto">
              <a:spcAft>
                <a:spcPts val="0"/>
              </a:spcAft>
              <a:buFont typeface="Arial" pitchFamily="34" charset="0"/>
              <a:buChar char="•"/>
              <a:defRPr/>
            </a:pPr>
            <a:r>
              <a:rPr lang="cs-CZ" dirty="0"/>
              <a:t>Kompletační,</a:t>
            </a:r>
          </a:p>
          <a:p>
            <a:pPr marL="274320" indent="-274320" fontAlgn="auto">
              <a:spcAft>
                <a:spcPts val="0"/>
              </a:spcAft>
              <a:buFont typeface="Arial" pitchFamily="34" charset="0"/>
              <a:buChar char="•"/>
              <a:defRPr/>
            </a:pPr>
            <a:r>
              <a:rPr lang="cs-CZ" dirty="0"/>
              <a:t>Technologické,</a:t>
            </a:r>
          </a:p>
          <a:p>
            <a:pPr marL="274320" indent="-274320" fontAlgn="auto">
              <a:spcAft>
                <a:spcPts val="0"/>
              </a:spcAft>
              <a:buFont typeface="Arial" pitchFamily="34" charset="0"/>
              <a:buChar char="•"/>
              <a:defRPr/>
            </a:pPr>
            <a:r>
              <a:rPr lang="cs-CZ" dirty="0"/>
              <a:t>Mezioperační, </a:t>
            </a:r>
          </a:p>
          <a:p>
            <a:pPr marL="274320" indent="-274320" fontAlgn="auto">
              <a:spcAft>
                <a:spcPts val="0"/>
              </a:spcAft>
              <a:buFont typeface="Arial" pitchFamily="34" charset="0"/>
              <a:buChar char="•"/>
              <a:defRPr/>
            </a:pPr>
            <a:r>
              <a:rPr lang="cs-CZ" dirty="0"/>
              <a:t>Skladové,</a:t>
            </a:r>
          </a:p>
          <a:p>
            <a:pPr marL="274320" indent="-274320" fontAlgn="auto">
              <a:spcAft>
                <a:spcPts val="0"/>
              </a:spcAft>
              <a:buFont typeface="Arial" pitchFamily="34" charset="0"/>
              <a:buChar char="•"/>
              <a:defRPr/>
            </a:pPr>
            <a:r>
              <a:rPr lang="cs-CZ" dirty="0"/>
              <a:t>Ložné,</a:t>
            </a:r>
          </a:p>
          <a:p>
            <a:pPr marL="274320" indent="-274320" fontAlgn="auto">
              <a:spcAft>
                <a:spcPts val="0"/>
              </a:spcAft>
              <a:buFont typeface="Arial" pitchFamily="34" charset="0"/>
              <a:buChar char="•"/>
              <a:defRPr/>
            </a:pPr>
            <a:r>
              <a:rPr lang="cs-CZ" dirty="0" err="1"/>
              <a:t>meziobjektová</a:t>
            </a:r>
            <a:r>
              <a:rPr lang="cs-CZ" dirty="0"/>
              <a:t> přeprava,</a:t>
            </a:r>
          </a:p>
          <a:p>
            <a:pPr marL="274320" indent="-274320" fontAlgn="auto">
              <a:spcAft>
                <a:spcPts val="0"/>
              </a:spcAft>
              <a:buFont typeface="Arial" pitchFamily="34" charset="0"/>
              <a:buChar char="•"/>
              <a:defRPr/>
            </a:pPr>
            <a:r>
              <a:rPr lang="cs-CZ" dirty="0"/>
              <a:t>vnější přeprava,</a:t>
            </a:r>
          </a:p>
          <a:p>
            <a:pPr marL="274320" indent="-274320" fontAlgn="auto">
              <a:spcAft>
                <a:spcPts val="0"/>
              </a:spcAft>
              <a:buFont typeface="Arial" pitchFamily="34" charset="0"/>
              <a:buChar char="•"/>
              <a:defRPr/>
            </a:pPr>
            <a:r>
              <a:rPr lang="cs-CZ" dirty="0"/>
              <a:t>technologická přeprava,</a:t>
            </a:r>
          </a:p>
          <a:p>
            <a:pPr marL="274320" indent="-274320" fontAlgn="auto">
              <a:spcAft>
                <a:spcPts val="0"/>
              </a:spcAft>
              <a:buFont typeface="Arial" pitchFamily="34" charset="0"/>
              <a:buChar char="•"/>
              <a:defRPr/>
            </a:pPr>
            <a:r>
              <a:rPr lang="cs-CZ" dirty="0"/>
              <a:t>operace balení,</a:t>
            </a:r>
          </a:p>
          <a:p>
            <a:pPr marL="274320" indent="-274320" fontAlgn="auto">
              <a:spcAft>
                <a:spcPts val="0"/>
              </a:spcAft>
              <a:buFont typeface="Arial" pitchFamily="34" charset="0"/>
              <a:buChar char="•"/>
              <a:defRPr/>
            </a:pPr>
            <a:r>
              <a:rPr lang="cs-CZ" dirty="0"/>
              <a:t>Pomocné.</a:t>
            </a:r>
          </a:p>
          <a:p>
            <a:pPr marL="274320" indent="-274320" fontAlgn="auto">
              <a:spcAft>
                <a:spcPts val="0"/>
              </a:spcAft>
              <a:buFont typeface="Arial" pitchFamily="34" charset="0"/>
              <a:buChar char="•"/>
              <a:defRPr/>
            </a:pPr>
            <a:endParaRPr lang="cs-CZ" dirty="0"/>
          </a:p>
        </p:txBody>
      </p:sp>
    </p:spTree>
    <p:extLst>
      <p:ext uri="{BB962C8B-B14F-4D97-AF65-F5344CB8AC3E}">
        <p14:creationId xmlns:p14="http://schemas.microsoft.com/office/powerpoint/2010/main" val="242453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náklady</a:t>
            </a:r>
          </a:p>
        </p:txBody>
      </p:sp>
      <p:sp>
        <p:nvSpPr>
          <p:cNvPr id="3" name="Zástupný symbol pro obsah 2"/>
          <p:cNvSpPr>
            <a:spLocks noGrp="1"/>
          </p:cNvSpPr>
          <p:nvPr>
            <p:ph idx="1"/>
          </p:nvPr>
        </p:nvSpPr>
        <p:spPr/>
        <p:txBody>
          <a:bodyPr>
            <a:normAutofit lnSpcReduction="10000"/>
          </a:bodyPr>
          <a:lstStyle/>
          <a:p>
            <a:pPr marL="0" indent="0">
              <a:buNone/>
            </a:pPr>
            <a:r>
              <a:rPr lang="cs-CZ" i="1" dirty="0"/>
              <a:t>Logistické náklady</a:t>
            </a:r>
            <a:r>
              <a:rPr lang="cs-CZ" dirty="0"/>
              <a:t> jsou finanční prostředky vynaložené na logistické výkony. </a:t>
            </a:r>
          </a:p>
          <a:p>
            <a:r>
              <a:rPr lang="cs-CZ" dirty="0"/>
              <a:t>Úroveň zákaznického servisu</a:t>
            </a:r>
          </a:p>
          <a:p>
            <a:r>
              <a:rPr lang="cs-CZ" dirty="0"/>
              <a:t>Přepravní náklady</a:t>
            </a:r>
          </a:p>
          <a:p>
            <a:r>
              <a:rPr lang="cs-CZ" dirty="0"/>
              <a:t>Náklady na udržování zásob</a:t>
            </a:r>
          </a:p>
          <a:p>
            <a:r>
              <a:rPr lang="cs-CZ" dirty="0"/>
              <a:t>Skladovací náklady</a:t>
            </a:r>
          </a:p>
          <a:p>
            <a:r>
              <a:rPr lang="cs-CZ" dirty="0"/>
              <a:t>Množstevní náklady</a:t>
            </a:r>
          </a:p>
          <a:p>
            <a:r>
              <a:rPr lang="cs-CZ" dirty="0"/>
              <a:t>Náklady na informační systém</a:t>
            </a:r>
          </a:p>
          <a:p>
            <a:endParaRPr lang="cs-CZ" dirty="0"/>
          </a:p>
        </p:txBody>
      </p:sp>
    </p:spTree>
    <p:extLst>
      <p:ext uri="{BB962C8B-B14F-4D97-AF65-F5344CB8AC3E}">
        <p14:creationId xmlns:p14="http://schemas.microsoft.com/office/powerpoint/2010/main" val="41686611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Nadpis 1"/>
          <p:cNvSpPr>
            <a:spLocks noGrp="1"/>
          </p:cNvSpPr>
          <p:nvPr>
            <p:ph type="title"/>
          </p:nvPr>
        </p:nvSpPr>
        <p:spPr/>
        <p:txBody>
          <a:bodyPr/>
          <a:lstStyle/>
          <a:p>
            <a:r>
              <a:rPr lang="cs-CZ" b="1" dirty="0"/>
              <a:t>Logistické náklady</a:t>
            </a:r>
          </a:p>
        </p:txBody>
      </p:sp>
      <p:sp>
        <p:nvSpPr>
          <p:cNvPr id="83970" name="Zástupný symbol pro obsah 2"/>
          <p:cNvSpPr>
            <a:spLocks noGrp="1"/>
          </p:cNvSpPr>
          <p:nvPr>
            <p:ph idx="1"/>
          </p:nvPr>
        </p:nvSpPr>
        <p:spPr/>
        <p:txBody>
          <a:bodyPr/>
          <a:lstStyle/>
          <a:p>
            <a:r>
              <a:rPr lang="cs-CZ" dirty="0"/>
              <a:t>Cíl: minimalizace všech typů LN </a:t>
            </a:r>
          </a:p>
          <a:p>
            <a:pPr marL="0" indent="0">
              <a:buNone/>
            </a:pPr>
            <a:r>
              <a:rPr lang="cs-CZ" dirty="0"/>
              <a:t>LN závisí na: </a:t>
            </a:r>
          </a:p>
          <a:p>
            <a:pPr lvl="1"/>
            <a:r>
              <a:rPr lang="cs-CZ" dirty="0"/>
              <a:t>množství materiálu </a:t>
            </a:r>
          </a:p>
          <a:p>
            <a:pPr lvl="1"/>
            <a:r>
              <a:rPr lang="cs-CZ" dirty="0"/>
              <a:t>čase – čas náklady snižuje i zvyšuje </a:t>
            </a:r>
          </a:p>
          <a:p>
            <a:pPr lvl="1"/>
            <a:r>
              <a:rPr lang="cs-CZ" dirty="0"/>
              <a:t>místě, typu materiálu, frekvenci dodávek, typu dopravního prostředku….. </a:t>
            </a:r>
          </a:p>
          <a:p>
            <a:endParaRPr lang="cs-CZ" dirty="0"/>
          </a:p>
        </p:txBody>
      </p:sp>
    </p:spTree>
    <p:extLst>
      <p:ext uri="{BB962C8B-B14F-4D97-AF65-F5344CB8AC3E}">
        <p14:creationId xmlns:p14="http://schemas.microsoft.com/office/powerpoint/2010/main" val="3968450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Případová studie 1</a:t>
            </a:r>
          </a:p>
        </p:txBody>
      </p:sp>
      <p:sp>
        <p:nvSpPr>
          <p:cNvPr id="3" name="Zástupný symbol pro obsah 2"/>
          <p:cNvSpPr>
            <a:spLocks noGrp="1"/>
          </p:cNvSpPr>
          <p:nvPr>
            <p:ph idx="1"/>
          </p:nvPr>
        </p:nvSpPr>
        <p:spPr/>
        <p:txBody>
          <a:bodyPr>
            <a:normAutofit fontScale="92500"/>
          </a:bodyPr>
          <a:lstStyle/>
          <a:p>
            <a:pPr marL="0" indent="0">
              <a:buNone/>
            </a:pPr>
            <a:r>
              <a:rPr lang="cs-CZ" b="1" dirty="0">
                <a:highlight>
                  <a:srgbClr val="FFFF00"/>
                </a:highlight>
              </a:rPr>
              <a:t>TÉMA: </a:t>
            </a:r>
          </a:p>
          <a:p>
            <a:pPr algn="just"/>
            <a:r>
              <a:rPr lang="cs-CZ" dirty="0">
                <a:highlight>
                  <a:srgbClr val="FFFF00"/>
                </a:highlight>
              </a:rPr>
              <a:t>Z oblasti nákupní, výrobní, distribuční logistiky, resp. logistiky zpětných toků vypracujte případovou studii na 5 stran včetně seznamu použité literatury</a:t>
            </a:r>
          </a:p>
          <a:p>
            <a:pPr marL="0" indent="0">
              <a:buNone/>
            </a:pPr>
            <a:endParaRPr lang="cs-CZ" dirty="0">
              <a:highlight>
                <a:srgbClr val="FFFF00"/>
              </a:highlight>
            </a:endParaRPr>
          </a:p>
          <a:p>
            <a:r>
              <a:rPr lang="cs-CZ" sz="2900" b="1" dirty="0">
                <a:highlight>
                  <a:srgbClr val="FFFF00"/>
                </a:highlight>
              </a:rPr>
              <a:t>Termín pro odevzdání: BUDE UPŘESNĚNO</a:t>
            </a:r>
          </a:p>
          <a:p>
            <a:r>
              <a:rPr lang="cs-CZ" sz="2900" b="1" dirty="0">
                <a:highlight>
                  <a:srgbClr val="FFFF00"/>
                </a:highlight>
              </a:rPr>
              <a:t>Odevzdat vyučujícímu: Ing. Martin Hart, Ph.D.</a:t>
            </a:r>
          </a:p>
          <a:p>
            <a:r>
              <a:rPr lang="cs-CZ" sz="2900" b="1" dirty="0">
                <a:highlight>
                  <a:srgbClr val="FFFF00"/>
                </a:highlight>
              </a:rPr>
              <a:t>Odevzdat do IS v předmětu: Logistický management</a:t>
            </a:r>
          </a:p>
          <a:p>
            <a:endParaRPr lang="cs-CZ" dirty="0"/>
          </a:p>
          <a:p>
            <a:pPr marL="0" indent="0">
              <a:buNone/>
            </a:pPr>
            <a:endParaRPr lang="cs-CZ" dirty="0"/>
          </a:p>
        </p:txBody>
      </p:sp>
    </p:spTree>
    <p:extLst>
      <p:ext uri="{BB962C8B-B14F-4D97-AF65-F5344CB8AC3E}">
        <p14:creationId xmlns:p14="http://schemas.microsoft.com/office/powerpoint/2010/main" val="502698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výkony</a:t>
            </a:r>
          </a:p>
        </p:txBody>
      </p:sp>
      <p:sp>
        <p:nvSpPr>
          <p:cNvPr id="3" name="Zástupný symbol pro obsah 2"/>
          <p:cNvSpPr>
            <a:spLocks noGrp="1"/>
          </p:cNvSpPr>
          <p:nvPr>
            <p:ph idx="1"/>
          </p:nvPr>
        </p:nvSpPr>
        <p:spPr/>
        <p:txBody>
          <a:bodyPr/>
          <a:lstStyle/>
          <a:p>
            <a:pPr marL="0" indent="0">
              <a:buNone/>
            </a:pPr>
            <a:r>
              <a:rPr lang="cs-CZ" i="1" dirty="0"/>
              <a:t>Logistické výkony</a:t>
            </a:r>
            <a:r>
              <a:rPr lang="cs-CZ" dirty="0"/>
              <a:t> jsou výkony manipulační, skladové, přepravní.</a:t>
            </a:r>
          </a:p>
        </p:txBody>
      </p:sp>
    </p:spTree>
    <p:extLst>
      <p:ext uri="{BB962C8B-B14F-4D97-AF65-F5344CB8AC3E}">
        <p14:creationId xmlns:p14="http://schemas.microsoft.com/office/powerpoint/2010/main" val="970558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Logistické výkonové ukazatele</a:t>
            </a:r>
          </a:p>
        </p:txBody>
      </p:sp>
      <p:sp>
        <p:nvSpPr>
          <p:cNvPr id="3" name="Zástupný symbol pro obsah 2"/>
          <p:cNvSpPr>
            <a:spLocks noGrp="1"/>
          </p:cNvSpPr>
          <p:nvPr>
            <p:ph idx="1"/>
          </p:nvPr>
        </p:nvSpPr>
        <p:spPr/>
        <p:txBody>
          <a:bodyPr>
            <a:normAutofit fontScale="92500" lnSpcReduction="10000"/>
          </a:bodyPr>
          <a:lstStyle/>
          <a:p>
            <a:pPr lvl="0"/>
            <a:r>
              <a:rPr lang="cs-CZ" b="1" dirty="0"/>
              <a:t>dodací lhůta</a:t>
            </a:r>
            <a:r>
              <a:rPr lang="cs-CZ" dirty="0"/>
              <a:t>: interval času mezi přijetím objednávky a doručením objednaného produktu zákazníkovi.</a:t>
            </a:r>
          </a:p>
          <a:p>
            <a:pPr lvl="0"/>
            <a:r>
              <a:rPr lang="cs-CZ" b="1" dirty="0"/>
              <a:t>stupeň úplnosti dodávky</a:t>
            </a:r>
            <a:r>
              <a:rPr lang="cs-CZ" dirty="0"/>
              <a:t> udává podíl zboží z objednávek došlých během určitého období, které bylo dodáno v přislíbené dodací lhůtě v plném množství.</a:t>
            </a:r>
          </a:p>
          <a:p>
            <a:pPr lvl="0"/>
            <a:r>
              <a:rPr lang="cs-CZ" b="1" dirty="0"/>
              <a:t>stupeň spolehlivosti dodávky</a:t>
            </a:r>
            <a:r>
              <a:rPr lang="cs-CZ" dirty="0"/>
              <a:t> podíl počtu dodávek splněných v termínu ze všech dodávek během určitého období.</a:t>
            </a:r>
          </a:p>
          <a:p>
            <a:endParaRPr lang="cs-CZ" dirty="0"/>
          </a:p>
        </p:txBody>
      </p:sp>
    </p:spTree>
    <p:extLst>
      <p:ext uri="{BB962C8B-B14F-4D97-AF65-F5344CB8AC3E}">
        <p14:creationId xmlns:p14="http://schemas.microsoft.com/office/powerpoint/2010/main" val="2800088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3. Dodavatelské řetězce. Dodavatelské sítě</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5579455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Definice </a:t>
            </a:r>
            <a:r>
              <a:rPr lang="en-GB" b="1" dirty="0" err="1"/>
              <a:t>dodavatelsk</a:t>
            </a:r>
            <a:r>
              <a:rPr lang="cs-CZ" b="1" dirty="0"/>
              <a:t>ý řetězec</a:t>
            </a:r>
          </a:p>
        </p:txBody>
      </p:sp>
      <p:sp>
        <p:nvSpPr>
          <p:cNvPr id="3" name="Zástupný symbol pro obsah 2"/>
          <p:cNvSpPr>
            <a:spLocks noGrp="1"/>
          </p:cNvSpPr>
          <p:nvPr>
            <p:ph idx="1"/>
          </p:nvPr>
        </p:nvSpPr>
        <p:spPr/>
        <p:txBody>
          <a:bodyPr/>
          <a:lstStyle/>
          <a:p>
            <a:r>
              <a:rPr lang="cs-CZ" dirty="0"/>
              <a:t>D</a:t>
            </a:r>
            <a:r>
              <a:rPr lang="en-GB" dirty="0" err="1"/>
              <a:t>odavatelsk</a:t>
            </a:r>
            <a:r>
              <a:rPr lang="cs-CZ" dirty="0"/>
              <a:t>ý řetězec je posloupnost navazujících, navzájem sladěných logistických systémů či podsystémů, kterými prochází materiálový </a:t>
            </a:r>
            <a:r>
              <a:rPr lang="en-GB" dirty="0"/>
              <a:t>a</a:t>
            </a:r>
            <a:r>
              <a:rPr lang="cs-CZ" dirty="0"/>
              <a:t> informační tok.</a:t>
            </a:r>
          </a:p>
          <a:p>
            <a:endParaRPr lang="cs-CZ" dirty="0"/>
          </a:p>
        </p:txBody>
      </p:sp>
    </p:spTree>
    <p:extLst>
      <p:ext uri="{BB962C8B-B14F-4D97-AF65-F5344CB8AC3E}">
        <p14:creationId xmlns:p14="http://schemas.microsoft.com/office/powerpoint/2010/main" val="3926145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Nadpis 1"/>
          <p:cNvSpPr>
            <a:spLocks noGrp="1"/>
          </p:cNvSpPr>
          <p:nvPr>
            <p:ph type="title"/>
          </p:nvPr>
        </p:nvSpPr>
        <p:spPr/>
        <p:txBody>
          <a:bodyPr/>
          <a:lstStyle/>
          <a:p>
            <a:r>
              <a:rPr lang="cs-CZ" b="1" dirty="0" err="1"/>
              <a:t>D</a:t>
            </a:r>
            <a:r>
              <a:rPr lang="en-GB" b="1" dirty="0" err="1"/>
              <a:t>odavatelsk</a:t>
            </a:r>
            <a:r>
              <a:rPr lang="cs-CZ" b="1" dirty="0"/>
              <a:t>é řetězce</a:t>
            </a:r>
          </a:p>
        </p:txBody>
      </p:sp>
      <p:sp>
        <p:nvSpPr>
          <p:cNvPr id="66562" name="Zástupný symbol pro obsah 2"/>
          <p:cNvSpPr>
            <a:spLocks noGrp="1"/>
          </p:cNvSpPr>
          <p:nvPr>
            <p:ph idx="1"/>
          </p:nvPr>
        </p:nvSpPr>
        <p:spPr/>
        <p:txBody>
          <a:bodyPr>
            <a:normAutofit/>
          </a:bodyPr>
          <a:lstStyle/>
          <a:p>
            <a:r>
              <a:rPr lang="cs-CZ" b="1" dirty="0"/>
              <a:t>Cesty (kanály)</a:t>
            </a:r>
            <a:endParaRPr lang="cs-CZ" dirty="0"/>
          </a:p>
          <a:p>
            <a:endParaRPr lang="cs-CZ" dirty="0"/>
          </a:p>
          <a:p>
            <a:r>
              <a:rPr lang="cs-CZ" b="1" dirty="0"/>
              <a:t>Články</a:t>
            </a:r>
            <a:endParaRPr lang="cs-CZ" dirty="0"/>
          </a:p>
        </p:txBody>
      </p:sp>
    </p:spTree>
    <p:extLst>
      <p:ext uri="{BB962C8B-B14F-4D97-AF65-F5344CB8AC3E}">
        <p14:creationId xmlns:p14="http://schemas.microsoft.com/office/powerpoint/2010/main" val="36943542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fontAlgn="auto">
              <a:spcAft>
                <a:spcPts val="0"/>
              </a:spcAft>
              <a:defRPr/>
            </a:pPr>
            <a:r>
              <a:rPr lang="cs-CZ" b="1" dirty="0">
                <a:solidFill>
                  <a:schemeClr val="tx1">
                    <a:lumMod val="85000"/>
                    <a:lumOff val="15000"/>
                  </a:schemeClr>
                </a:solidFill>
              </a:rPr>
              <a:t>Články </a:t>
            </a:r>
            <a:r>
              <a:rPr lang="en-GB" b="1" dirty="0" err="1"/>
              <a:t>dodavatelsk</a:t>
            </a:r>
            <a:r>
              <a:rPr lang="cs-CZ" b="1" dirty="0" err="1"/>
              <a:t>ého</a:t>
            </a:r>
            <a:r>
              <a:rPr lang="cs-CZ" b="1" dirty="0">
                <a:solidFill>
                  <a:schemeClr val="tx1">
                    <a:lumMod val="85000"/>
                    <a:lumOff val="15000"/>
                  </a:schemeClr>
                </a:solidFill>
              </a:rPr>
              <a:t> řetězce</a:t>
            </a:r>
          </a:p>
        </p:txBody>
      </p:sp>
      <p:sp>
        <p:nvSpPr>
          <p:cNvPr id="67586" name="Zástupný symbol pro obsah 2"/>
          <p:cNvSpPr>
            <a:spLocks noGrp="1"/>
          </p:cNvSpPr>
          <p:nvPr>
            <p:ph idx="1"/>
          </p:nvPr>
        </p:nvSpPr>
        <p:spPr/>
        <p:txBody>
          <a:bodyPr>
            <a:normAutofit/>
          </a:bodyPr>
          <a:lstStyle/>
          <a:p>
            <a:r>
              <a:rPr lang="cs-CZ" dirty="0"/>
              <a:t>ve výrobě</a:t>
            </a:r>
          </a:p>
          <a:p>
            <a:r>
              <a:rPr lang="cs-CZ" dirty="0"/>
              <a:t>v dopravě</a:t>
            </a:r>
          </a:p>
          <a:p>
            <a:r>
              <a:rPr lang="cs-CZ" dirty="0"/>
              <a:t>v obchodě</a:t>
            </a:r>
          </a:p>
          <a:p>
            <a:endParaRPr lang="cs-CZ" dirty="0"/>
          </a:p>
        </p:txBody>
      </p:sp>
    </p:spTree>
    <p:extLst>
      <p:ext uri="{BB962C8B-B14F-4D97-AF65-F5344CB8AC3E}">
        <p14:creationId xmlns:p14="http://schemas.microsoft.com/office/powerpoint/2010/main" val="1934216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2466" name="Zástupný symbol pro obsah 2"/>
          <p:cNvSpPr>
            <a:spLocks noGrp="1"/>
          </p:cNvSpPr>
          <p:nvPr>
            <p:ph idx="1"/>
          </p:nvPr>
        </p:nvSpPr>
        <p:spPr/>
        <p:txBody>
          <a:bodyPr>
            <a:normAutofit/>
          </a:bodyPr>
          <a:lstStyle/>
          <a:p>
            <a:r>
              <a:rPr lang="cs-CZ" b="1" dirty="0"/>
              <a:t>Hmotná stránka řetězce</a:t>
            </a:r>
          </a:p>
          <a:p>
            <a:endParaRPr lang="cs-CZ" dirty="0"/>
          </a:p>
          <a:p>
            <a:r>
              <a:rPr lang="cs-CZ" b="1" dirty="0"/>
              <a:t>Nehmotná stránka</a:t>
            </a:r>
            <a:endParaRPr lang="cs-CZ" dirty="0"/>
          </a:p>
          <a:p>
            <a:endParaRPr lang="cs-CZ" dirty="0"/>
          </a:p>
          <a:p>
            <a:endParaRPr lang="cs-CZ" dirty="0"/>
          </a:p>
        </p:txBody>
      </p:sp>
    </p:spTree>
    <p:extLst>
      <p:ext uri="{BB962C8B-B14F-4D97-AF65-F5344CB8AC3E}">
        <p14:creationId xmlns:p14="http://schemas.microsoft.com/office/powerpoint/2010/main" val="33973483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Požadavky k </a:t>
            </a:r>
            <a:r>
              <a:rPr lang="en-GB" b="1" dirty="0" err="1"/>
              <a:t>dodavatelsk</a:t>
            </a:r>
            <a:r>
              <a:rPr lang="cs-CZ" b="1" dirty="0" err="1"/>
              <a:t>ému</a:t>
            </a:r>
            <a:r>
              <a:rPr lang="cs-CZ" b="1" dirty="0"/>
              <a:t> řetězci</a:t>
            </a:r>
          </a:p>
        </p:txBody>
      </p:sp>
      <p:sp>
        <p:nvSpPr>
          <p:cNvPr id="3" name="Zástupný symbol pro obsah 2"/>
          <p:cNvSpPr>
            <a:spLocks noGrp="1"/>
          </p:cNvSpPr>
          <p:nvPr>
            <p:ph idx="1"/>
          </p:nvPr>
        </p:nvSpPr>
        <p:spPr/>
        <p:txBody>
          <a:bodyPr>
            <a:normAutofit fontScale="92500" lnSpcReduction="20000"/>
          </a:bodyPr>
          <a:lstStyle/>
          <a:p>
            <a:pPr>
              <a:buNone/>
            </a:pPr>
            <a:r>
              <a:rPr lang="cs-CZ" b="1" dirty="0"/>
              <a:t>Logistické řetězce se plánují adresně</a:t>
            </a:r>
          </a:p>
          <a:p>
            <a:pPr>
              <a:buNone/>
            </a:pPr>
            <a:r>
              <a:rPr lang="cs-CZ" dirty="0"/>
              <a:t>(jmenovitě) pro určitý produkt nebo jeho části.</a:t>
            </a:r>
          </a:p>
          <a:p>
            <a:pPr>
              <a:buNone/>
            </a:pPr>
            <a:endParaRPr lang="cs-CZ" dirty="0"/>
          </a:p>
          <a:p>
            <a:pPr>
              <a:buNone/>
            </a:pPr>
            <a:r>
              <a:rPr lang="cs-CZ" b="1" dirty="0"/>
              <a:t>Prvořadým požadavkem je kvalifikace</a:t>
            </a:r>
          </a:p>
          <a:p>
            <a:pPr>
              <a:buNone/>
            </a:pPr>
            <a:r>
              <a:rPr lang="cs-CZ" dirty="0"/>
              <a:t>relevantních log. ukazatelů:</a:t>
            </a:r>
          </a:p>
          <a:p>
            <a:r>
              <a:rPr lang="cs-CZ" dirty="0"/>
              <a:t>- velikost zásob,</a:t>
            </a:r>
          </a:p>
          <a:p>
            <a:r>
              <a:rPr lang="cs-CZ" dirty="0"/>
              <a:t>- průběžné doby,</a:t>
            </a:r>
          </a:p>
          <a:p>
            <a:r>
              <a:rPr lang="cs-CZ" dirty="0"/>
              <a:t>- pravděpodobnosti dodržování termínů,</a:t>
            </a:r>
          </a:p>
          <a:p>
            <a:r>
              <a:rPr lang="cs-CZ" dirty="0"/>
              <a:t>- vytížení kapacit a jednotlivých nákladů.</a:t>
            </a:r>
          </a:p>
        </p:txBody>
      </p:sp>
    </p:spTree>
    <p:extLst>
      <p:ext uri="{BB962C8B-B14F-4D97-AF65-F5344CB8AC3E}">
        <p14:creationId xmlns:p14="http://schemas.microsoft.com/office/powerpoint/2010/main" val="1802352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p:cNvSpPr>
            <a:spLocks noGrp="1"/>
          </p:cNvSpPr>
          <p:nvPr>
            <p:ph type="title"/>
          </p:nvPr>
        </p:nvSpPr>
        <p:spPr/>
        <p:txBody>
          <a:bodyPr/>
          <a:lstStyle/>
          <a:p>
            <a:r>
              <a:rPr lang="cs-CZ" b="1" dirty="0"/>
              <a:t>D</a:t>
            </a:r>
            <a:r>
              <a:rPr lang="en-GB" b="1" dirty="0" err="1"/>
              <a:t>odavatelsk</a:t>
            </a:r>
            <a:r>
              <a:rPr lang="cs-CZ" b="1" dirty="0"/>
              <a:t>é řetězce</a:t>
            </a:r>
          </a:p>
        </p:txBody>
      </p:sp>
      <p:sp>
        <p:nvSpPr>
          <p:cNvPr id="63490" name="Zástupný symbol pro obsah 2"/>
          <p:cNvSpPr>
            <a:spLocks noGrp="1"/>
          </p:cNvSpPr>
          <p:nvPr>
            <p:ph idx="1"/>
          </p:nvPr>
        </p:nvSpPr>
        <p:spPr/>
        <p:txBody>
          <a:bodyPr/>
          <a:lstStyle/>
          <a:p>
            <a:r>
              <a:rPr lang="cs-CZ" b="1" dirty="0"/>
              <a:t>Tažný (</a:t>
            </a:r>
            <a:r>
              <a:rPr lang="cs-CZ" b="1" dirty="0" err="1"/>
              <a:t>pull</a:t>
            </a:r>
            <a:r>
              <a:rPr lang="cs-CZ" b="1" dirty="0"/>
              <a:t>) princip</a:t>
            </a:r>
            <a:r>
              <a:rPr lang="cs-CZ" dirty="0"/>
              <a:t> </a:t>
            </a:r>
          </a:p>
          <a:p>
            <a:r>
              <a:rPr lang="cs-CZ" b="1" dirty="0"/>
              <a:t>Tlačný (</a:t>
            </a:r>
            <a:r>
              <a:rPr lang="cs-CZ" b="1" dirty="0" err="1"/>
              <a:t>push</a:t>
            </a:r>
            <a:r>
              <a:rPr lang="cs-CZ" b="1" dirty="0"/>
              <a:t>) princip</a:t>
            </a:r>
            <a:r>
              <a:rPr lang="cs-CZ" dirty="0"/>
              <a:t> </a:t>
            </a:r>
          </a:p>
        </p:txBody>
      </p:sp>
    </p:spTree>
    <p:extLst>
      <p:ext uri="{BB962C8B-B14F-4D97-AF65-F5344CB8AC3E}">
        <p14:creationId xmlns:p14="http://schemas.microsoft.com/office/powerpoint/2010/main" val="3514442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Nadpis 1"/>
          <p:cNvSpPr>
            <a:spLocks noGrp="1"/>
          </p:cNvSpPr>
          <p:nvPr>
            <p:ph type="title"/>
          </p:nvPr>
        </p:nvSpPr>
        <p:spPr/>
        <p:txBody>
          <a:bodyPr/>
          <a:lstStyle/>
          <a:p>
            <a:r>
              <a:rPr lang="cs-CZ" b="1" dirty="0"/>
              <a:t>Tlačný (</a:t>
            </a:r>
            <a:r>
              <a:rPr lang="cs-CZ" b="1" dirty="0" err="1"/>
              <a:t>push</a:t>
            </a:r>
            <a:r>
              <a:rPr lang="cs-CZ" b="1" dirty="0"/>
              <a:t>) princip</a:t>
            </a:r>
            <a:r>
              <a:rPr lang="cs-CZ" dirty="0"/>
              <a:t> </a:t>
            </a:r>
          </a:p>
        </p:txBody>
      </p:sp>
      <p:sp>
        <p:nvSpPr>
          <p:cNvPr id="64514" name="Zástupný symbol pro obsah 2"/>
          <p:cNvSpPr>
            <a:spLocks noGrp="1"/>
          </p:cNvSpPr>
          <p:nvPr>
            <p:ph idx="1"/>
          </p:nvPr>
        </p:nvSpPr>
        <p:spPr>
          <a:xfrm>
            <a:off x="827584" y="2276872"/>
            <a:ext cx="3810000" cy="3886200"/>
          </a:xfrm>
        </p:spPr>
        <p:txBody>
          <a:bodyPr/>
          <a:lstStyle/>
          <a:p>
            <a:r>
              <a:rPr lang="cs-CZ" dirty="0"/>
              <a:t>Cíl: maximální využití kapacit</a:t>
            </a:r>
          </a:p>
        </p:txBody>
      </p:sp>
      <p:grpSp>
        <p:nvGrpSpPr>
          <p:cNvPr id="2" name="Skupina 3"/>
          <p:cNvGrpSpPr>
            <a:grpSpLocks/>
          </p:cNvGrpSpPr>
          <p:nvPr/>
        </p:nvGrpSpPr>
        <p:grpSpPr bwMode="auto">
          <a:xfrm>
            <a:off x="4788024" y="2708920"/>
            <a:ext cx="3429000" cy="2524125"/>
            <a:chOff x="0" y="0"/>
            <a:chExt cx="3428999" cy="2524125"/>
          </a:xfrm>
        </p:grpSpPr>
        <p:sp>
          <p:nvSpPr>
            <p:cNvPr id="5" name="Zaoblený obdélník 4"/>
            <p:cNvSpPr/>
            <p:nvPr/>
          </p:nvSpPr>
          <p:spPr>
            <a:xfrm>
              <a:off x="0" y="952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6" name="Zaoblený obdélník 5"/>
            <p:cNvSpPr/>
            <p:nvPr/>
          </p:nvSpPr>
          <p:spPr>
            <a:xfrm>
              <a:off x="1228725" y="0"/>
              <a:ext cx="971550" cy="3429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7" name="Zaoblený obdélník 6"/>
            <p:cNvSpPr/>
            <p:nvPr/>
          </p:nvSpPr>
          <p:spPr>
            <a:xfrm>
              <a:off x="2457449" y="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1238250" y="84772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9" name="Zaoblený obdélník 8"/>
            <p:cNvSpPr/>
            <p:nvPr/>
          </p:nvSpPr>
          <p:spPr>
            <a:xfrm>
              <a:off x="1228725" y="15049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0" name="Zaoblený obdélník 9"/>
            <p:cNvSpPr/>
            <p:nvPr/>
          </p:nvSpPr>
          <p:spPr>
            <a:xfrm>
              <a:off x="1238250" y="215265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1" name="Přímá spojnice se šipkou 10"/>
            <p:cNvCxnSpPr>
              <a:stCxn id="5" idx="2"/>
              <a:endCxn id="8" idx="0"/>
            </p:cNvCxnSpPr>
            <p:nvPr/>
          </p:nvCxnSpPr>
          <p:spPr>
            <a:xfrm>
              <a:off x="485775" y="361950"/>
              <a:ext cx="1166812"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6" idx="2"/>
              <a:endCxn id="8" idx="0"/>
            </p:cNvCxnSpPr>
            <p:nvPr/>
          </p:nvCxnSpPr>
          <p:spPr>
            <a:xfrm flipH="1">
              <a:off x="1652587" y="342900"/>
              <a:ext cx="61913" cy="5048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7" idx="2"/>
              <a:endCxn id="8" idx="0"/>
            </p:cNvCxnSpPr>
            <p:nvPr/>
          </p:nvCxnSpPr>
          <p:spPr>
            <a:xfrm flipH="1">
              <a:off x="1652587" y="333375"/>
              <a:ext cx="1290638" cy="5143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8" idx="2"/>
              <a:endCxn id="9" idx="0"/>
            </p:cNvCxnSpPr>
            <p:nvPr/>
          </p:nvCxnSpPr>
          <p:spPr>
            <a:xfrm flipH="1">
              <a:off x="1643062" y="1219200"/>
              <a:ext cx="9525" cy="2857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9" idx="2"/>
              <a:endCxn id="10" idx="0"/>
            </p:cNvCxnSpPr>
            <p:nvPr/>
          </p:nvCxnSpPr>
          <p:spPr>
            <a:xfrm>
              <a:off x="1643062" y="1876425"/>
              <a:ext cx="9525" cy="2762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ovéPole 26"/>
            <p:cNvSpPr txBox="1"/>
            <p:nvPr/>
          </p:nvSpPr>
          <p:spPr>
            <a:xfrm>
              <a:off x="104775" y="485775"/>
              <a:ext cx="1200150" cy="9239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bg2">
                      <a:lumMod val="25000"/>
                    </a:schemeClr>
                  </a:solidFill>
                </a:rPr>
                <a:t>Tok zboží (materiálový tok)</a:t>
              </a:r>
            </a:p>
          </p:txBody>
        </p:sp>
      </p:grpSp>
    </p:spTree>
    <p:extLst>
      <p:ext uri="{BB962C8B-B14F-4D97-AF65-F5344CB8AC3E}">
        <p14:creationId xmlns:p14="http://schemas.microsoft.com/office/powerpoint/2010/main" val="2015150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9DA3EB-1E88-4535-8C40-45D5C1690E3B}"/>
              </a:ext>
            </a:extLst>
          </p:cNvPr>
          <p:cNvSpPr>
            <a:spLocks noGrp="1"/>
          </p:cNvSpPr>
          <p:nvPr>
            <p:ph type="title"/>
          </p:nvPr>
        </p:nvSpPr>
        <p:spPr/>
        <p:txBody>
          <a:bodyPr/>
          <a:lstStyle/>
          <a:p>
            <a:r>
              <a:rPr lang="cs-CZ" dirty="0"/>
              <a:t>Otázky ke zkoušce</a:t>
            </a:r>
          </a:p>
        </p:txBody>
      </p:sp>
      <p:sp>
        <p:nvSpPr>
          <p:cNvPr id="3" name="Zástupný obsah 2">
            <a:extLst>
              <a:ext uri="{FF2B5EF4-FFF2-40B4-BE49-F238E27FC236}">
                <a16:creationId xmlns:a16="http://schemas.microsoft.com/office/drawing/2014/main" id="{CD636375-BAF6-4E0E-9145-7BC1FF6EFCB4}"/>
              </a:ext>
            </a:extLst>
          </p:cNvPr>
          <p:cNvSpPr>
            <a:spLocks noGrp="1"/>
          </p:cNvSpPr>
          <p:nvPr>
            <p:ph idx="1"/>
          </p:nvPr>
        </p:nvSpPr>
        <p:spPr/>
        <p:txBody>
          <a:bodyPr>
            <a:normAutofit fontScale="77500" lnSpcReduction="20000"/>
          </a:bodyPr>
          <a:lstStyle/>
          <a:p>
            <a:pPr marL="0" indent="0">
              <a:buNone/>
            </a:pPr>
            <a:r>
              <a:rPr lang="cs-CZ" dirty="0"/>
              <a:t>1. Základní pojmy a terminologie</a:t>
            </a:r>
            <a:br>
              <a:rPr lang="cs-CZ" dirty="0"/>
            </a:br>
            <a:r>
              <a:rPr lang="cs-CZ" dirty="0"/>
              <a:t>2. Logistické řetězce. Dodavatelské řetězce. Dodavatelská síť.</a:t>
            </a:r>
            <a:br>
              <a:rPr lang="cs-CZ" dirty="0"/>
            </a:br>
            <a:r>
              <a:rPr lang="cs-CZ" dirty="0"/>
              <a:t>3. Materiálové hospodářství. Logistické pracovní prostředky</a:t>
            </a:r>
            <a:br>
              <a:rPr lang="cs-CZ" dirty="0"/>
            </a:br>
            <a:r>
              <a:rPr lang="cs-CZ" dirty="0"/>
              <a:t>4. Zásobování</a:t>
            </a:r>
            <a:br>
              <a:rPr lang="cs-CZ" dirty="0"/>
            </a:br>
            <a:r>
              <a:rPr lang="cs-CZ" dirty="0"/>
              <a:t>5. Skladové hospodářství.</a:t>
            </a:r>
            <a:br>
              <a:rPr lang="cs-CZ" dirty="0"/>
            </a:br>
            <a:r>
              <a:rPr lang="cs-CZ" dirty="0"/>
              <a:t>6. Logistické pracovní prostředky. Aktivní prvky</a:t>
            </a:r>
            <a:br>
              <a:rPr lang="cs-CZ" dirty="0"/>
            </a:br>
            <a:r>
              <a:rPr lang="cs-CZ" dirty="0"/>
              <a:t>7. Odpadové hospodářství</a:t>
            </a:r>
            <a:br>
              <a:rPr lang="cs-CZ" dirty="0"/>
            </a:br>
            <a:r>
              <a:rPr lang="cs-CZ" dirty="0"/>
              <a:t>8. Doprava</a:t>
            </a:r>
            <a:br>
              <a:rPr lang="cs-CZ" dirty="0"/>
            </a:br>
            <a:r>
              <a:rPr lang="cs-CZ" dirty="0"/>
              <a:t>9. Řízení kvality v logistice</a:t>
            </a:r>
            <a:br>
              <a:rPr lang="cs-CZ" dirty="0"/>
            </a:br>
            <a:r>
              <a:rPr lang="cs-CZ" dirty="0"/>
              <a:t>10. Informační toky v logistice. IS v logistice</a:t>
            </a:r>
            <a:br>
              <a:rPr lang="cs-CZ" dirty="0"/>
            </a:br>
            <a:r>
              <a:rPr lang="cs-CZ" dirty="0"/>
              <a:t>11. Logistická strategie a plánování</a:t>
            </a:r>
            <a:br>
              <a:rPr lang="cs-CZ" dirty="0"/>
            </a:br>
            <a:r>
              <a:rPr lang="cs-CZ" dirty="0"/>
              <a:t>12. Řízení rizik v logistice</a:t>
            </a:r>
          </a:p>
        </p:txBody>
      </p:sp>
    </p:spTree>
    <p:extLst>
      <p:ext uri="{BB962C8B-B14F-4D97-AF65-F5344CB8AC3E}">
        <p14:creationId xmlns:p14="http://schemas.microsoft.com/office/powerpoint/2010/main" val="25999631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Nadpis 1"/>
          <p:cNvSpPr>
            <a:spLocks noGrp="1"/>
          </p:cNvSpPr>
          <p:nvPr>
            <p:ph type="title"/>
          </p:nvPr>
        </p:nvSpPr>
        <p:spPr/>
        <p:txBody>
          <a:bodyPr/>
          <a:lstStyle/>
          <a:p>
            <a:r>
              <a:rPr lang="cs-CZ" b="1"/>
              <a:t>Tažný (pull) princip</a:t>
            </a:r>
            <a:r>
              <a:rPr lang="cs-CZ"/>
              <a:t> </a:t>
            </a:r>
          </a:p>
        </p:txBody>
      </p:sp>
      <p:sp>
        <p:nvSpPr>
          <p:cNvPr id="65538" name="Zástupný symbol pro obsah 2"/>
          <p:cNvSpPr>
            <a:spLocks noGrp="1"/>
          </p:cNvSpPr>
          <p:nvPr>
            <p:ph idx="1"/>
          </p:nvPr>
        </p:nvSpPr>
        <p:spPr>
          <a:xfrm>
            <a:off x="539552" y="2420888"/>
            <a:ext cx="3162672" cy="3886200"/>
          </a:xfrm>
        </p:spPr>
        <p:txBody>
          <a:bodyPr>
            <a:normAutofit lnSpcReduction="10000"/>
          </a:bodyPr>
          <a:lstStyle/>
          <a:p>
            <a:r>
              <a:rPr lang="cs-CZ" dirty="0"/>
              <a:t>Cíl: optimalizace nákladů na zásobování, dodání požadovaného zákazníkem produktu</a:t>
            </a:r>
          </a:p>
          <a:p>
            <a:endParaRPr lang="cs-CZ" dirty="0"/>
          </a:p>
        </p:txBody>
      </p:sp>
      <p:grpSp>
        <p:nvGrpSpPr>
          <p:cNvPr id="2" name="Skupina 3"/>
          <p:cNvGrpSpPr>
            <a:grpSpLocks/>
          </p:cNvGrpSpPr>
          <p:nvPr/>
        </p:nvGrpSpPr>
        <p:grpSpPr bwMode="auto">
          <a:xfrm>
            <a:off x="3995936" y="1988840"/>
            <a:ext cx="5148064" cy="4464496"/>
            <a:chOff x="0" y="0"/>
            <a:chExt cx="4438650" cy="4114800"/>
          </a:xfrm>
        </p:grpSpPr>
        <p:sp>
          <p:nvSpPr>
            <p:cNvPr id="5" name="TextovéPole 13"/>
            <p:cNvSpPr txBox="1"/>
            <p:nvPr/>
          </p:nvSpPr>
          <p:spPr>
            <a:xfrm>
              <a:off x="2533650" y="3305175"/>
              <a:ext cx="857250" cy="581025"/>
            </a:xfrm>
            <a:prstGeom prst="rect">
              <a:avLst/>
            </a:prstGeom>
            <a:noFill/>
            <a:ln w="0"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chemeClr val="accent5">
                      <a:lumMod val="75000"/>
                    </a:schemeClr>
                  </a:solidFill>
                </a:rPr>
                <a:t>Požadavek </a:t>
              </a:r>
            </a:p>
          </p:txBody>
        </p:sp>
        <p:grpSp>
          <p:nvGrpSpPr>
            <p:cNvPr id="3" name="Skupina 5"/>
            <p:cNvGrpSpPr>
              <a:grpSpLocks/>
            </p:cNvGrpSpPr>
            <p:nvPr/>
          </p:nvGrpSpPr>
          <p:grpSpPr bwMode="auto">
            <a:xfrm>
              <a:off x="0" y="0"/>
              <a:ext cx="4438650" cy="4114800"/>
              <a:chOff x="0" y="0"/>
              <a:chExt cx="4438650" cy="4114800"/>
            </a:xfrm>
          </p:grpSpPr>
          <p:sp>
            <p:nvSpPr>
              <p:cNvPr id="7" name="Zaoblený obdélník 6"/>
              <p:cNvSpPr/>
              <p:nvPr/>
            </p:nvSpPr>
            <p:spPr>
              <a:xfrm>
                <a:off x="828675" y="714375"/>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8" name="Zaoblený obdélník 7"/>
              <p:cNvSpPr/>
              <p:nvPr/>
            </p:nvSpPr>
            <p:spPr>
              <a:xfrm>
                <a:off x="2295525" y="742950"/>
                <a:ext cx="971550" cy="33337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9" name="Zaoblený obdélník 8"/>
              <p:cNvSpPr/>
              <p:nvPr/>
            </p:nvSpPr>
            <p:spPr>
              <a:xfrm>
                <a:off x="1638300" y="1857375"/>
                <a:ext cx="828675" cy="371475"/>
              </a:xfrm>
              <a:prstGeom prst="roundRect">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Výrobce</a:t>
                </a:r>
              </a:p>
            </p:txBody>
          </p:sp>
          <p:sp>
            <p:nvSpPr>
              <p:cNvPr id="10" name="Zaoblený obdélník 9"/>
              <p:cNvSpPr/>
              <p:nvPr/>
            </p:nvSpPr>
            <p:spPr>
              <a:xfrm>
                <a:off x="1628775" y="2800350"/>
                <a:ext cx="828675" cy="371475"/>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Distribuce</a:t>
                </a:r>
              </a:p>
            </p:txBody>
          </p:sp>
          <p:sp>
            <p:nvSpPr>
              <p:cNvPr id="11" name="Zaoblený obdélník 10"/>
              <p:cNvSpPr/>
              <p:nvPr/>
            </p:nvSpPr>
            <p:spPr>
              <a:xfrm>
                <a:off x="1638300" y="3657600"/>
                <a:ext cx="828675" cy="371475"/>
              </a:xfrm>
              <a:prstGeom prst="roundRect">
                <a:avLst/>
              </a:prstGeom>
              <a:solidFill>
                <a:schemeClr val="accent4">
                  <a:lumMod val="40000"/>
                  <a:lumOff val="6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cs-CZ">
                    <a:solidFill>
                      <a:schemeClr val="tx1"/>
                    </a:solidFill>
                  </a:rPr>
                  <a:t>Zákazník</a:t>
                </a:r>
              </a:p>
            </p:txBody>
          </p:sp>
          <p:cxnSp>
            <p:nvCxnSpPr>
              <p:cNvPr id="12" name="Přímá spojnice se šipkou 11"/>
              <p:cNvCxnSpPr>
                <a:stCxn id="7" idx="2"/>
                <a:endCxn id="9" idx="0"/>
              </p:cNvCxnSpPr>
              <p:nvPr/>
            </p:nvCxnSpPr>
            <p:spPr>
              <a:xfrm>
                <a:off x="1314450" y="1066800"/>
                <a:ext cx="738188" cy="7905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p:cNvCxnSpPr>
                <a:stCxn id="8" idx="2"/>
                <a:endCxn id="9" idx="0"/>
              </p:cNvCxnSpPr>
              <p:nvPr/>
            </p:nvCxnSpPr>
            <p:spPr>
              <a:xfrm flipH="1">
                <a:off x="2052638" y="1076325"/>
                <a:ext cx="728662" cy="781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p:cNvCxnSpPr>
                <a:stCxn id="9" idx="2"/>
                <a:endCxn id="10" idx="0"/>
              </p:cNvCxnSpPr>
              <p:nvPr/>
            </p:nvCxnSpPr>
            <p:spPr>
              <a:xfrm flipH="1">
                <a:off x="2043113" y="2228850"/>
                <a:ext cx="9525" cy="57150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p:cNvCxnSpPr>
                <a:stCxn id="10" idx="2"/>
                <a:endCxn id="11" idx="0"/>
              </p:cNvCxnSpPr>
              <p:nvPr/>
            </p:nvCxnSpPr>
            <p:spPr>
              <a:xfrm>
                <a:off x="2043113" y="3171825"/>
                <a:ext cx="9525" cy="48577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0" y="3810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7" name="Zaoblený obdélník 16"/>
              <p:cNvSpPr/>
              <p:nvPr/>
            </p:nvSpPr>
            <p:spPr>
              <a:xfrm>
                <a:off x="1209675" y="5715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sp>
            <p:nvSpPr>
              <p:cNvPr id="18" name="Zaoblený obdélník 17"/>
              <p:cNvSpPr/>
              <p:nvPr/>
            </p:nvSpPr>
            <p:spPr>
              <a:xfrm>
                <a:off x="2419350" y="0"/>
                <a:ext cx="971550" cy="3524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r>
                  <a:rPr lang="en-US">
                    <a:solidFill>
                      <a:schemeClr val="tx1"/>
                    </a:solidFill>
                  </a:rPr>
                  <a:t>Dodavatel</a:t>
                </a:r>
                <a:endParaRPr lang="cs-CZ">
                  <a:solidFill>
                    <a:schemeClr val="tx1"/>
                  </a:solidFill>
                </a:endParaRPr>
              </a:p>
            </p:txBody>
          </p:sp>
          <p:cxnSp>
            <p:nvCxnSpPr>
              <p:cNvPr id="19" name="Přímá spojnice se šipkou 18"/>
              <p:cNvCxnSpPr>
                <a:stCxn id="16" idx="3"/>
                <a:endCxn id="17" idx="1"/>
              </p:cNvCxnSpPr>
              <p:nvPr/>
            </p:nvCxnSpPr>
            <p:spPr>
              <a:xfrm>
                <a:off x="971550" y="214313"/>
                <a:ext cx="238125" cy="19050"/>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a:stCxn id="17" idx="3"/>
                <a:endCxn id="9" idx="0"/>
              </p:cNvCxnSpPr>
              <p:nvPr/>
            </p:nvCxnSpPr>
            <p:spPr>
              <a:xfrm flipH="1">
                <a:off x="2052638" y="233363"/>
                <a:ext cx="128587" cy="1624012"/>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18" idx="2"/>
                <a:endCxn id="8" idx="0"/>
              </p:cNvCxnSpPr>
              <p:nvPr/>
            </p:nvCxnSpPr>
            <p:spPr>
              <a:xfrm flipH="1">
                <a:off x="2781300" y="352425"/>
                <a:ext cx="123825" cy="390525"/>
              </a:xfrm>
              <a:prstGeom prst="straightConnector1">
                <a:avLst/>
              </a:prstGeom>
              <a:ln w="19050">
                <a:solidFill>
                  <a:schemeClr val="bg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Přímá spojnice se šipkou 21"/>
              <p:cNvCxnSpPr/>
              <p:nvPr/>
            </p:nvCxnSpPr>
            <p:spPr>
              <a:xfrm flipV="1">
                <a:off x="2266950" y="3190875"/>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247900" y="2266950"/>
                <a:ext cx="9525" cy="48577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flipV="1">
                <a:off x="2228850" y="1095375"/>
                <a:ext cx="809625" cy="733425"/>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p:nvPr/>
            </p:nvCxnSpPr>
            <p:spPr>
              <a:xfrm flipH="1" flipV="1">
                <a:off x="1114425" y="1085850"/>
                <a:ext cx="723900" cy="762000"/>
              </a:xfrm>
              <a:prstGeom prst="straightConnector1">
                <a:avLst/>
              </a:prstGeom>
              <a:ln w="19050">
                <a:solidFill>
                  <a:schemeClr val="accent5">
                    <a:lumMod val="75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26" name="Zaoblený obdélník 25"/>
              <p:cNvSpPr/>
              <p:nvPr/>
            </p:nvSpPr>
            <p:spPr>
              <a:xfrm>
                <a:off x="609600" y="561975"/>
                <a:ext cx="2828925" cy="35528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cs-CZ"/>
              </a:p>
            </p:txBody>
          </p:sp>
          <p:sp>
            <p:nvSpPr>
              <p:cNvPr id="27" name="TextovéPole 64"/>
              <p:cNvSpPr txBox="1"/>
              <p:nvPr/>
            </p:nvSpPr>
            <p:spPr>
              <a:xfrm>
                <a:off x="3533775" y="1838325"/>
                <a:ext cx="904875" cy="115252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fontAlgn="auto">
                  <a:spcBef>
                    <a:spcPts val="0"/>
                  </a:spcBef>
                  <a:spcAft>
                    <a:spcPts val="0"/>
                  </a:spcAft>
                  <a:defRPr/>
                </a:pPr>
                <a:r>
                  <a:rPr lang="cs-CZ" b="1">
                    <a:solidFill>
                      <a:srgbClr val="FF0000"/>
                    </a:solidFill>
                  </a:rPr>
                  <a:t>3PL (third-party logistics provider )</a:t>
                </a:r>
              </a:p>
            </p:txBody>
          </p:sp>
        </p:grpSp>
      </p:grpSp>
    </p:spTree>
    <p:extLst>
      <p:ext uri="{BB962C8B-B14F-4D97-AF65-F5344CB8AC3E}">
        <p14:creationId xmlns:p14="http://schemas.microsoft.com/office/powerpoint/2010/main" val="21878534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Tažný a tlačný principy</a:t>
            </a:r>
          </a:p>
        </p:txBody>
      </p:sp>
      <p:graphicFrame>
        <p:nvGraphicFramePr>
          <p:cNvPr id="4" name="Zástupný symbol pro obsah 3"/>
          <p:cNvGraphicFramePr>
            <a:graphicFrameLocks noGrp="1"/>
          </p:cNvGraphicFramePr>
          <p:nvPr>
            <p:ph idx="1"/>
          </p:nvPr>
        </p:nvGraphicFramePr>
        <p:xfrm>
          <a:off x="611560" y="2132856"/>
          <a:ext cx="8208911" cy="3960440"/>
        </p:xfrm>
        <a:graphic>
          <a:graphicData uri="http://schemas.openxmlformats.org/drawingml/2006/table">
            <a:tbl>
              <a:tblPr/>
              <a:tblGrid>
                <a:gridCol w="1550672">
                  <a:extLst>
                    <a:ext uri="{9D8B030D-6E8A-4147-A177-3AD203B41FA5}">
                      <a16:colId xmlns:a16="http://schemas.microsoft.com/office/drawing/2014/main" val="20000"/>
                    </a:ext>
                  </a:extLst>
                </a:gridCol>
                <a:gridCol w="6658239">
                  <a:extLst>
                    <a:ext uri="{9D8B030D-6E8A-4147-A177-3AD203B41FA5}">
                      <a16:colId xmlns:a16="http://schemas.microsoft.com/office/drawing/2014/main" val="20001"/>
                    </a:ext>
                  </a:extLst>
                </a:gridCol>
              </a:tblGrid>
              <a:tr h="396043">
                <a:tc>
                  <a:txBody>
                    <a:bodyPr/>
                    <a:lstStyle/>
                    <a:p>
                      <a:pPr>
                        <a:lnSpc>
                          <a:spcPct val="115000"/>
                        </a:lnSpc>
                        <a:spcAft>
                          <a:spcPts val="0"/>
                        </a:spcAft>
                      </a:pPr>
                      <a:r>
                        <a:rPr lang="cs-CZ" sz="1200" dirty="0">
                          <a:latin typeface="Times New Roman"/>
                          <a:ea typeface="Calibri"/>
                          <a:cs typeface="Times New Roman"/>
                        </a:rPr>
                        <a:t>princip</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Poznámka</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92088">
                <a:tc>
                  <a:txBody>
                    <a:bodyPr/>
                    <a:lstStyle/>
                    <a:p>
                      <a:pPr>
                        <a:lnSpc>
                          <a:spcPct val="115000"/>
                        </a:lnSpc>
                        <a:spcAft>
                          <a:spcPts val="0"/>
                        </a:spcAft>
                      </a:pPr>
                      <a:r>
                        <a:rPr lang="cs-CZ" sz="1200">
                          <a:latin typeface="Times New Roman"/>
                          <a:ea typeface="Calibri"/>
                          <a:cs typeface="Times New Roman"/>
                        </a:rPr>
                        <a:t>Pull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Tažný princip táhne materiálové požadavky na komponenty v podobě objednávek od zákazníka k dodavateli</a:t>
                      </a:r>
                    </a:p>
                    <a:p>
                      <a:pPr marL="0" marR="0" indent="0" algn="l" defTabSz="914400" rtl="0" eaLnBrk="1" fontAlgn="auto" latinLnBrk="0" hangingPunct="1">
                        <a:lnSpc>
                          <a:spcPct val="115000"/>
                        </a:lnSpc>
                        <a:spcBef>
                          <a:spcPts val="0"/>
                        </a:spcBef>
                        <a:spcAft>
                          <a:spcPts val="0"/>
                        </a:spcAft>
                        <a:buClrTx/>
                        <a:buSzTx/>
                        <a:buFontTx/>
                        <a:buNone/>
                        <a:tabLst/>
                        <a:defRPr/>
                      </a:pP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8132">
                <a:tc>
                  <a:txBody>
                    <a:bodyPr/>
                    <a:lstStyle/>
                    <a:p>
                      <a:pPr>
                        <a:lnSpc>
                          <a:spcPct val="115000"/>
                        </a:lnSpc>
                        <a:spcAft>
                          <a:spcPts val="0"/>
                        </a:spcAft>
                      </a:pPr>
                      <a:br>
                        <a:rPr lang="cs-CZ" sz="1200" dirty="0">
                          <a:latin typeface="Calibri"/>
                          <a:ea typeface="Calibri"/>
                          <a:cs typeface="Times New Roman"/>
                        </a:rPr>
                      </a:br>
                      <a:r>
                        <a:rPr lang="cs-CZ" sz="1200" dirty="0" err="1">
                          <a:latin typeface="Times New Roman"/>
                          <a:ea typeface="Calibri"/>
                          <a:cs typeface="Times New Roman"/>
                        </a:rPr>
                        <a:t>Push</a:t>
                      </a:r>
                      <a:r>
                        <a:rPr lang="cs-CZ" sz="1200" dirty="0">
                          <a:latin typeface="Times New Roman"/>
                          <a:ea typeface="Calibri"/>
                          <a:cs typeface="Times New Roman"/>
                        </a:rPr>
                        <a:t> systém</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a:latin typeface="Times New Roman"/>
                          <a:ea typeface="Calibri"/>
                          <a:cs typeface="Times New Roman"/>
                        </a:rPr>
                        <a:t>Tlačný princip, který předem stanovuje na základě výrobku termíny pro objednání materiálu a zahájení jednotlivých operací tak, aby byl zajištěn výsledný termín dodávky zboží.</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84177">
                <a:tc>
                  <a:txBody>
                    <a:bodyPr/>
                    <a:lstStyle/>
                    <a:p>
                      <a:pPr>
                        <a:lnSpc>
                          <a:spcPct val="115000"/>
                        </a:lnSpc>
                        <a:spcAft>
                          <a:spcPts val="0"/>
                        </a:spcAft>
                      </a:pPr>
                      <a:br>
                        <a:rPr lang="cs-CZ" sz="1200">
                          <a:latin typeface="Calibri"/>
                          <a:ea typeface="Calibri"/>
                          <a:cs typeface="Times New Roman"/>
                        </a:rPr>
                      </a:br>
                      <a:r>
                        <a:rPr lang="cs-CZ" sz="1200">
                          <a:latin typeface="Times New Roman"/>
                          <a:ea typeface="Calibri"/>
                          <a:cs typeface="Times New Roman"/>
                        </a:rPr>
                        <a:t>Pull-push systém</a:t>
                      </a:r>
                      <a:endParaRPr lang="cs-CZ"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200" dirty="0">
                          <a:latin typeface="Times New Roman"/>
                          <a:ea typeface="Calibri"/>
                          <a:cs typeface="Times New Roman"/>
                        </a:rPr>
                        <a:t>Kombinace tlačného a tažného principu. Pro plánování je důležité tzv. úzké místo (UM) – kapacitní omezení systému. Pro synchronizaci kapacitně neomezených zdrojů a snížení nežádoucí rozpracovanosti před UM je použít zpětný tažný způsob plánování.</a:t>
                      </a:r>
                      <a:endParaRPr lang="cs-CZ"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pSp>
        <p:nvGrpSpPr>
          <p:cNvPr id="3" name="Group 230"/>
          <p:cNvGrpSpPr>
            <a:grpSpLocks/>
          </p:cNvGrpSpPr>
          <p:nvPr/>
        </p:nvGrpSpPr>
        <p:grpSpPr bwMode="auto">
          <a:xfrm>
            <a:off x="2483768" y="3861048"/>
            <a:ext cx="3657600" cy="276225"/>
            <a:chOff x="4125" y="6870"/>
            <a:chExt cx="5760" cy="435"/>
          </a:xfrm>
        </p:grpSpPr>
        <p:sp>
          <p:nvSpPr>
            <p:cNvPr id="161" name="Rectangle 214"/>
            <p:cNvSpPr>
              <a:spLocks noChangeArrowheads="1"/>
            </p:cNvSpPr>
            <p:nvPr/>
          </p:nvSpPr>
          <p:spPr bwMode="auto">
            <a:xfrm>
              <a:off x="574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2" name="Rectangle 215"/>
            <p:cNvSpPr>
              <a:spLocks noChangeArrowheads="1"/>
            </p:cNvSpPr>
            <p:nvPr/>
          </p:nvSpPr>
          <p:spPr bwMode="auto">
            <a:xfrm>
              <a:off x="412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3" name="Rectangle 216"/>
            <p:cNvSpPr>
              <a:spLocks noChangeArrowheads="1"/>
            </p:cNvSpPr>
            <p:nvPr/>
          </p:nvSpPr>
          <p:spPr bwMode="auto">
            <a:xfrm>
              <a:off x="898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4" name="Rectangle 217"/>
            <p:cNvSpPr>
              <a:spLocks noChangeArrowheads="1"/>
            </p:cNvSpPr>
            <p:nvPr/>
          </p:nvSpPr>
          <p:spPr bwMode="auto">
            <a:xfrm>
              <a:off x="7365" y="687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5" name="AutoShape 218"/>
            <p:cNvSpPr>
              <a:spLocks noChangeArrowheads="1"/>
            </p:cNvSpPr>
            <p:nvPr/>
          </p:nvSpPr>
          <p:spPr bwMode="auto">
            <a:xfrm>
              <a:off x="502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6" name="AutoShape 219"/>
            <p:cNvSpPr>
              <a:spLocks noChangeArrowheads="1"/>
            </p:cNvSpPr>
            <p:nvPr/>
          </p:nvSpPr>
          <p:spPr bwMode="auto">
            <a:xfrm>
              <a:off x="664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67" name="AutoShape 220"/>
            <p:cNvSpPr>
              <a:spLocks noChangeArrowheads="1"/>
            </p:cNvSpPr>
            <p:nvPr/>
          </p:nvSpPr>
          <p:spPr bwMode="auto">
            <a:xfrm>
              <a:off x="8265" y="697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2" name="Group 242"/>
          <p:cNvGrpSpPr>
            <a:grpSpLocks/>
          </p:cNvGrpSpPr>
          <p:nvPr/>
        </p:nvGrpSpPr>
        <p:grpSpPr bwMode="auto">
          <a:xfrm>
            <a:off x="2339752" y="2924944"/>
            <a:ext cx="3657600" cy="276225"/>
            <a:chOff x="4125" y="9000"/>
            <a:chExt cx="5760" cy="435"/>
          </a:xfrm>
        </p:grpSpPr>
        <p:sp>
          <p:nvSpPr>
            <p:cNvPr id="152"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3"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154"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5"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6"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8"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59"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grpSp>
        <p:nvGrpSpPr>
          <p:cNvPr id="13" name="Group 242"/>
          <p:cNvGrpSpPr>
            <a:grpSpLocks/>
          </p:cNvGrpSpPr>
          <p:nvPr/>
        </p:nvGrpSpPr>
        <p:grpSpPr bwMode="auto">
          <a:xfrm>
            <a:off x="2771800" y="5229200"/>
            <a:ext cx="3657600" cy="276225"/>
            <a:chOff x="4125" y="9000"/>
            <a:chExt cx="5760" cy="435"/>
          </a:xfrm>
        </p:grpSpPr>
        <p:sp>
          <p:nvSpPr>
            <p:cNvPr id="5" name="Rectangle 234"/>
            <p:cNvSpPr>
              <a:spLocks noChangeArrowheads="1"/>
            </p:cNvSpPr>
            <p:nvPr/>
          </p:nvSpPr>
          <p:spPr bwMode="auto">
            <a:xfrm>
              <a:off x="898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6" name="Rectangle 235"/>
            <p:cNvSpPr>
              <a:spLocks noChangeArrowheads="1"/>
            </p:cNvSpPr>
            <p:nvPr/>
          </p:nvSpPr>
          <p:spPr bwMode="auto">
            <a:xfrm>
              <a:off x="736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a:ln>
                    <a:noFill/>
                  </a:ln>
                  <a:solidFill>
                    <a:schemeClr val="tx1"/>
                  </a:solidFill>
                  <a:effectLst/>
                  <a:latin typeface="Calibri" pitchFamily="34" charset="0"/>
                  <a:cs typeface="Arial" pitchFamily="34" charset="0"/>
                </a:rPr>
                <a:t>UM</a:t>
              </a: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AutoShape 237"/>
            <p:cNvSpPr>
              <a:spLocks noChangeArrowheads="1"/>
            </p:cNvSpPr>
            <p:nvPr/>
          </p:nvSpPr>
          <p:spPr bwMode="auto">
            <a:xfrm rot="10800000">
              <a:off x="664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8" name="AutoShape 238"/>
            <p:cNvSpPr>
              <a:spLocks noChangeArrowheads="1"/>
            </p:cNvSpPr>
            <p:nvPr/>
          </p:nvSpPr>
          <p:spPr bwMode="auto">
            <a:xfrm>
              <a:off x="826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9" name="Rectangle 239"/>
            <p:cNvSpPr>
              <a:spLocks noChangeArrowheads="1"/>
            </p:cNvSpPr>
            <p:nvPr/>
          </p:nvSpPr>
          <p:spPr bwMode="auto">
            <a:xfrm>
              <a:off x="574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 name="Rectangle 240"/>
            <p:cNvSpPr>
              <a:spLocks noChangeArrowheads="1"/>
            </p:cNvSpPr>
            <p:nvPr/>
          </p:nvSpPr>
          <p:spPr bwMode="auto">
            <a:xfrm>
              <a:off x="4125" y="9000"/>
              <a:ext cx="900" cy="43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1" name="AutoShape 241"/>
            <p:cNvSpPr>
              <a:spLocks noChangeArrowheads="1"/>
            </p:cNvSpPr>
            <p:nvPr/>
          </p:nvSpPr>
          <p:spPr bwMode="auto">
            <a:xfrm rot="10800000">
              <a:off x="5025" y="9105"/>
              <a:ext cx="720" cy="330"/>
            </a:xfrm>
            <a:prstGeom prst="rightArrow">
              <a:avLst>
                <a:gd name="adj1" fmla="val 50000"/>
                <a:gd name="adj2" fmla="val 5454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grpSp>
    </p:spTree>
    <p:extLst>
      <p:ext uri="{BB962C8B-B14F-4D97-AF65-F5344CB8AC3E}">
        <p14:creationId xmlns:p14="http://schemas.microsoft.com/office/powerpoint/2010/main" val="167962892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C8E43C98-220B-0DF3-11F9-C6660F0ECD0F}"/>
              </a:ext>
            </a:extLst>
          </p:cNvPr>
          <p:cNvPicPr>
            <a:picLocks noChangeAspect="1"/>
          </p:cNvPicPr>
          <p:nvPr/>
        </p:nvPicPr>
        <p:blipFill>
          <a:blip r:embed="rId2"/>
          <a:stretch>
            <a:fillRect/>
          </a:stretch>
        </p:blipFill>
        <p:spPr>
          <a:xfrm>
            <a:off x="539552" y="764704"/>
            <a:ext cx="8280920" cy="4745397"/>
          </a:xfrm>
          <a:prstGeom prst="rect">
            <a:avLst/>
          </a:prstGeom>
        </p:spPr>
      </p:pic>
    </p:spTree>
    <p:extLst>
      <p:ext uri="{BB962C8B-B14F-4D97-AF65-F5344CB8AC3E}">
        <p14:creationId xmlns:p14="http://schemas.microsoft.com/office/powerpoint/2010/main" val="3539867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p>
        </p:txBody>
      </p:sp>
      <p:sp>
        <p:nvSpPr>
          <p:cNvPr id="3" name="Zástupný symbol pro obsah 2"/>
          <p:cNvSpPr>
            <a:spLocks noGrp="1"/>
          </p:cNvSpPr>
          <p:nvPr>
            <p:ph idx="1"/>
          </p:nvPr>
        </p:nvSpPr>
        <p:spPr>
          <a:xfrm>
            <a:off x="467544" y="1556792"/>
            <a:ext cx="8229600" cy="4525963"/>
          </a:xfrm>
        </p:spPr>
        <p:txBody>
          <a:bodyPr>
            <a:normAutofit fontScale="92500" lnSpcReduction="20000"/>
          </a:bodyPr>
          <a:lstStyle/>
          <a:p>
            <a:pPr marL="0" indent="0">
              <a:buNone/>
            </a:pPr>
            <a:r>
              <a:rPr lang="cs-CZ" u="sng" dirty="0"/>
              <a:t>Základní</a:t>
            </a:r>
            <a:r>
              <a:rPr lang="cs-CZ" dirty="0"/>
              <a:t>:</a:t>
            </a:r>
          </a:p>
          <a:p>
            <a:r>
              <a:rPr lang="cs-CZ" b="1" dirty="0"/>
              <a:t>CHYTILOVA E., HUBÁČEK J. Logistický management: učební texty. MVŠO. 2018</a:t>
            </a:r>
          </a:p>
          <a:p>
            <a:r>
              <a:rPr lang="cs-CZ" dirty="0"/>
              <a:t>JUROVÁ, M.; KORÁB, V.; JUŘICA, P.; VIDECKÁ, Z.; BARTOŠEK, V. </a:t>
            </a:r>
            <a:r>
              <a:rPr lang="cs-CZ" i="1" dirty="0"/>
              <a:t>Výrobní a logistické procesy v podnikání. </a:t>
            </a:r>
            <a:r>
              <a:rPr lang="cs-CZ" dirty="0"/>
              <a:t>Praha: </a:t>
            </a:r>
            <a:r>
              <a:rPr lang="cs-CZ" dirty="0" err="1"/>
              <a:t>Grada</a:t>
            </a:r>
            <a:r>
              <a:rPr lang="cs-CZ" dirty="0"/>
              <a:t>, 2016. 254 s. ISBN: 978-80-247-5717- 9.</a:t>
            </a:r>
          </a:p>
          <a:p>
            <a:r>
              <a:rPr lang="cs-CZ" dirty="0"/>
              <a:t>TOMEK G., VÁVROVÁ V. </a:t>
            </a:r>
            <a:r>
              <a:rPr lang="cs-CZ" i="1" dirty="0"/>
              <a:t>Integrované řízení výroby: od operativního řízení výroby k dodavatelskému řetězci</a:t>
            </a:r>
            <a:r>
              <a:rPr lang="cs-CZ" dirty="0"/>
              <a:t>. Praha: </a:t>
            </a:r>
            <a:r>
              <a:rPr lang="cs-CZ" dirty="0" err="1"/>
              <a:t>Grada</a:t>
            </a:r>
            <a:r>
              <a:rPr lang="cs-CZ" dirty="0"/>
              <a:t> </a:t>
            </a:r>
            <a:r>
              <a:rPr lang="cs-CZ" dirty="0" err="1"/>
              <a:t>Publishing</a:t>
            </a:r>
            <a:r>
              <a:rPr lang="cs-CZ" dirty="0"/>
              <a:t>, a.s. 2014. 368s. ISBN 978-80-247-4486-5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Literatura</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u="sng" dirty="0"/>
              <a:t>Doporučená:</a:t>
            </a:r>
          </a:p>
          <a:p>
            <a:r>
              <a:rPr lang="cs-CZ" dirty="0"/>
              <a:t>NENADÁL J.. a kol. 2. </a:t>
            </a:r>
            <a:r>
              <a:rPr lang="cs-CZ" i="1" dirty="0"/>
              <a:t>Moderní management jakosti: principy, postupy, metody</a:t>
            </a:r>
            <a:r>
              <a:rPr lang="cs-CZ" dirty="0"/>
              <a:t>. Management </a:t>
            </a:r>
            <a:r>
              <a:rPr lang="cs-CZ" dirty="0" err="1"/>
              <a:t>Press</a:t>
            </a:r>
            <a:r>
              <a:rPr lang="cs-CZ" dirty="0"/>
              <a:t>, Albatros Media a.s. 2017. ISBN 9788072613922.</a:t>
            </a:r>
          </a:p>
          <a:p>
            <a:r>
              <a:rPr lang="cs-CZ" dirty="0"/>
              <a:t>CHOPRA S., MEINDL P., KALRA D.V. </a:t>
            </a:r>
            <a:r>
              <a:rPr lang="cs-CZ" i="1" dirty="0"/>
              <a:t>Supply </a:t>
            </a:r>
            <a:r>
              <a:rPr lang="cs-CZ" i="1" dirty="0" err="1"/>
              <a:t>Chain</a:t>
            </a:r>
            <a:r>
              <a:rPr lang="cs-CZ" i="1" dirty="0"/>
              <a:t> Management: </a:t>
            </a:r>
            <a:r>
              <a:rPr lang="cs-CZ" i="1" dirty="0" err="1"/>
              <a:t>Strategy</a:t>
            </a:r>
            <a:r>
              <a:rPr lang="cs-CZ" i="1" dirty="0"/>
              <a:t>, </a:t>
            </a:r>
            <a:r>
              <a:rPr lang="cs-CZ" i="1" dirty="0" err="1"/>
              <a:t>Planning</a:t>
            </a:r>
            <a:r>
              <a:rPr lang="cs-CZ" i="1" dirty="0"/>
              <a:t> and </a:t>
            </a:r>
            <a:r>
              <a:rPr lang="cs-CZ" i="1" dirty="0" err="1"/>
              <a:t>Operation</a:t>
            </a:r>
            <a:r>
              <a:rPr lang="cs-CZ" i="1" dirty="0"/>
              <a:t>.</a:t>
            </a:r>
            <a:r>
              <a:rPr lang="cs-CZ" dirty="0"/>
              <a:t> </a:t>
            </a:r>
            <a:r>
              <a:rPr lang="cs-CZ" dirty="0" err="1"/>
              <a:t>Pearson</a:t>
            </a:r>
            <a:r>
              <a:rPr lang="cs-CZ" dirty="0"/>
              <a:t> Education.588s.  2017. ISBN 933258267X, 9789332582675</a:t>
            </a:r>
          </a:p>
          <a:p>
            <a:r>
              <a:rPr lang="cs-CZ" dirty="0"/>
              <a:t>CHYTILOVÁ E. </a:t>
            </a:r>
            <a:r>
              <a:rPr lang="cs-CZ" i="1" dirty="0"/>
              <a:t>Logistický management: příklady úspěšné praxe</a:t>
            </a:r>
            <a:r>
              <a:rPr lang="cs-CZ" dirty="0"/>
              <a:t>. 154s. Moravská vysoká škola Olomouc. 2018. ISBN 978-80-7455-075-1 </a:t>
            </a:r>
          </a:p>
          <a:p>
            <a:endParaRPr lang="cs-CZ" dirty="0"/>
          </a:p>
        </p:txBody>
      </p:sp>
    </p:spTree>
    <p:extLst>
      <p:ext uri="{BB962C8B-B14F-4D97-AF65-F5344CB8AC3E}">
        <p14:creationId xmlns:p14="http://schemas.microsoft.com/office/powerpoint/2010/main" val="804317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Plán přednášky</a:t>
            </a:r>
          </a:p>
        </p:txBody>
      </p:sp>
      <p:sp>
        <p:nvSpPr>
          <p:cNvPr id="3" name="Zástupný symbol pro obsah 2"/>
          <p:cNvSpPr>
            <a:spLocks noGrp="1"/>
          </p:cNvSpPr>
          <p:nvPr>
            <p:ph idx="1"/>
          </p:nvPr>
        </p:nvSpPr>
        <p:spPr/>
        <p:txBody>
          <a:bodyPr>
            <a:normAutofit/>
          </a:bodyPr>
          <a:lstStyle/>
          <a:p>
            <a:pPr marL="0" indent="0">
              <a:buNone/>
            </a:pPr>
            <a:r>
              <a:rPr lang="cs-CZ" dirty="0"/>
              <a:t>1. Základní pojmy a terminologie</a:t>
            </a:r>
          </a:p>
          <a:p>
            <a:pPr marL="0" indent="0">
              <a:buNone/>
            </a:pPr>
            <a:r>
              <a:rPr lang="cs-CZ" dirty="0"/>
              <a:t>2. Logistické výkony a náklady</a:t>
            </a:r>
          </a:p>
          <a:p>
            <a:pPr marL="0" indent="0">
              <a:buNone/>
            </a:pPr>
            <a:r>
              <a:rPr lang="cs-CZ" dirty="0"/>
              <a:t>3. Dodavatelské řetězce (sítě) I</a:t>
            </a:r>
          </a:p>
        </p:txBody>
      </p:sp>
    </p:spTree>
    <p:extLst>
      <p:ext uri="{BB962C8B-B14F-4D97-AF65-F5344CB8AC3E}">
        <p14:creationId xmlns:p14="http://schemas.microsoft.com/office/powerpoint/2010/main" val="9496631"/>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Základní pojmy a terminologie</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6968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definice</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i="1" dirty="0"/>
              <a:t> </a:t>
            </a:r>
            <a:endParaRPr lang="cs-CZ" dirty="0"/>
          </a:p>
          <a:p>
            <a:r>
              <a:rPr lang="cs-CZ" b="1" dirty="0"/>
              <a:t>Logistika</a:t>
            </a:r>
            <a:r>
              <a:rPr lang="cs-CZ" dirty="0"/>
              <a:t> je vědní disciplína, která se zabývá plánováním, řízením a realizací materiálového toku a informací tak, aby správný produkt byl ve správný čas na správném místě s co nejnižšími náklady</a:t>
            </a:r>
          </a:p>
          <a:p>
            <a:endParaRPr lang="cs-CZ" dirty="0"/>
          </a:p>
          <a:p>
            <a:r>
              <a:rPr lang="cs-CZ" b="1" dirty="0"/>
              <a:t>Logistický management</a:t>
            </a:r>
            <a:r>
              <a:rPr lang="cs-CZ" dirty="0"/>
              <a:t> zahrnuje analýzu, plánování, řízení a vedení lidí, organizování, kontrolu logistických procesů</a:t>
            </a:r>
          </a:p>
          <a:p>
            <a:endParaRPr lang="cs-CZ" dirty="0"/>
          </a:p>
        </p:txBody>
      </p:sp>
    </p:spTree>
    <p:extLst>
      <p:ext uri="{BB962C8B-B14F-4D97-AF65-F5344CB8AC3E}">
        <p14:creationId xmlns:p14="http://schemas.microsoft.com/office/powerpoint/2010/main" val="338707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Metadata/LabelInfo.xml><?xml version="1.0" encoding="utf-8"?>
<clbl:labelList xmlns:clbl="http://schemas.microsoft.com/office/2020/mipLabelMetadata">
  <clbl:label id="{1717d80d-b29e-4564-bcc8-1d711dae1c3a}" enabled="1" method="Privileged" siteId="{96ece526-9c7d-48b0-8daf-8b93c90a5d18}" contentBits="0" removed="0"/>
</clbl:labelList>
</file>

<file path=docProps/app.xml><?xml version="1.0" encoding="utf-8"?>
<Properties xmlns="http://schemas.openxmlformats.org/officeDocument/2006/extended-properties" xmlns:vt="http://schemas.openxmlformats.org/officeDocument/2006/docPropsVTypes">
  <Template/>
  <TotalTime>1097</TotalTime>
  <Words>3227</Words>
  <Application>Microsoft Office PowerPoint</Application>
  <PresentationFormat>Předvádění na obrazovce (4:3)</PresentationFormat>
  <Paragraphs>388</Paragraphs>
  <Slides>42</Slides>
  <Notes>39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Times New Roman</vt:lpstr>
      <vt:lpstr>Office Theme</vt:lpstr>
      <vt:lpstr>Logistický management</vt:lpstr>
      <vt:lpstr>Požadavky k ukončení předmětu</vt:lpstr>
      <vt:lpstr>Případová studie 1</vt:lpstr>
      <vt:lpstr>Otázky ke zkoušce</vt:lpstr>
      <vt:lpstr>Literatura</vt:lpstr>
      <vt:lpstr>Literatura</vt:lpstr>
      <vt:lpstr>Plán přednášky</vt:lpstr>
      <vt:lpstr>1. Základní pojmy a terminologie</vt:lpstr>
      <vt:lpstr>Základní definice</vt:lpstr>
      <vt:lpstr>Logistické procesy</vt:lpstr>
      <vt:lpstr>Prezentace aplikace PowerPoint</vt:lpstr>
      <vt:lpstr>Logistické systémy</vt:lpstr>
      <vt:lpstr>Aktivní prvky</vt:lpstr>
      <vt:lpstr>Logistické pasivní prvky</vt:lpstr>
      <vt:lpstr>Vymezení logistického systému</vt:lpstr>
      <vt:lpstr>Prezentace aplikace PowerPoint</vt:lpstr>
      <vt:lpstr>Podnik jako logistický systém</vt:lpstr>
      <vt:lpstr>Mikrologistický a makrologistický systém</vt:lpstr>
      <vt:lpstr>Mezilogistický systém</vt:lpstr>
      <vt:lpstr>Strukturace logistických funkcí podle úrovně řízení</vt:lpstr>
      <vt:lpstr>Logistické cíle</vt:lpstr>
      <vt:lpstr>Logistické cíle</vt:lpstr>
      <vt:lpstr>Příklady dílčích zájmů</vt:lpstr>
      <vt:lpstr>Příklady dílčích zájmů</vt:lpstr>
      <vt:lpstr>Příklady dílčích zájmů</vt:lpstr>
      <vt:lpstr>2. LOGISTICKÉ VÝKONY A NÁKLADY</vt:lpstr>
      <vt:lpstr>Logistické výkony</vt:lpstr>
      <vt:lpstr>Logistické náklady</vt:lpstr>
      <vt:lpstr>Logistické náklady</vt:lpstr>
      <vt:lpstr>Logistické výkony</vt:lpstr>
      <vt:lpstr>Logistické výkonové ukazatele</vt:lpstr>
      <vt:lpstr>3. Dodavatelské řetězce. Dodavatelské sítě</vt:lpstr>
      <vt:lpstr>Definice dodavatelský řetězec</vt:lpstr>
      <vt:lpstr>Dodavatelské řetězce</vt:lpstr>
      <vt:lpstr>Články dodavatelského řetězce</vt:lpstr>
      <vt:lpstr>Dodavatelské řetězce</vt:lpstr>
      <vt:lpstr>Požadavky k dodavatelskému řetězci</vt:lpstr>
      <vt:lpstr>Dodavatelské řetězce</vt:lpstr>
      <vt:lpstr>Tlačný (push) princip </vt:lpstr>
      <vt:lpstr>Tažný (pull) princip </vt:lpstr>
      <vt:lpstr>Tažný a tlačný principy</vt:lpstr>
      <vt:lpstr>Prezentace aplikace PowerPoint</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Logistický management</dc:title>
  <dc:creator>Your User Name</dc:creator>
  <cp:lastModifiedBy>Hart Martin</cp:lastModifiedBy>
  <cp:revision>67</cp:revision>
  <cp:lastPrinted>2018-09-11T09:44:43Z</cp:lastPrinted>
  <dcterms:created xsi:type="dcterms:W3CDTF">2012-02-25T13:45:29Z</dcterms:created>
  <dcterms:modified xsi:type="dcterms:W3CDTF">2024-09-24T07:43:31Z</dcterms:modified>
</cp:coreProperties>
</file>