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3" r:id="rId3"/>
    <p:sldId id="363" r:id="rId4"/>
    <p:sldId id="364" r:id="rId5"/>
    <p:sldId id="365" r:id="rId6"/>
    <p:sldId id="366" r:id="rId7"/>
    <p:sldId id="367" r:id="rId8"/>
    <p:sldId id="368" r:id="rId9"/>
    <p:sldId id="360" r:id="rId10"/>
    <p:sldId id="369" r:id="rId11"/>
    <p:sldId id="370" r:id="rId12"/>
    <p:sldId id="371" r:id="rId13"/>
    <p:sldId id="372" r:id="rId14"/>
    <p:sldId id="373" r:id="rId15"/>
    <p:sldId id="374" r:id="rId16"/>
    <p:sldId id="375" r:id="rId17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649" autoAdjust="0"/>
  </p:normalViewPr>
  <p:slideViewPr>
    <p:cSldViewPr>
      <p:cViewPr varScale="1">
        <p:scale>
          <a:sx n="111" d="100"/>
          <a:sy n="111" d="100"/>
        </p:scale>
        <p:origin x="16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ECE56CB-4852-4F29-AE05-AFA7CC3A4D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CF02509-37B8-48EA-907C-9E7B5BD19E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177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B8207E3-F483-4B60-BFA2-2CFB4706CE96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899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7FA91E9-D67A-406C-9C72-6918C31F28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243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505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85166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76167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6613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2231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527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0760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3170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4401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5673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07036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052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8DAFA-A624-4C3C-A227-AD9B66895426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Logistický management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Martin Hart </a:t>
            </a:r>
          </a:p>
          <a:p>
            <a:r>
              <a:rPr lang="cs-CZ" dirty="0"/>
              <a:t>martin.hart@mvso.cz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38ECFA0-24B7-CDC5-D121-851AAB278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63690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523F56C1-9C3A-1718-5C86-78CAF6F8A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4500563"/>
            <a:ext cx="64293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8330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2B00268-99FE-2183-3C39-B67A31E97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34212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061E20E7-A203-0BDE-5824-4A31FA8E6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44" y="1612864"/>
            <a:ext cx="8082111" cy="4408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9433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4928C16-D35F-1861-5D52-47A76D686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482885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4694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C5D92026-9483-5276-CD61-6454AF8EB9ED}"/>
              </a:ext>
            </a:extLst>
          </p:cNvPr>
          <p:cNvSpPr txBox="1"/>
          <p:nvPr/>
        </p:nvSpPr>
        <p:spPr>
          <a:xfrm>
            <a:off x="395536" y="1412776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/>
              <a:t>Oddělení nákupu má k dispozici za následující rok údaje o spotřebě materiálu, viz tabulka. Proveďte analýzu ABC – vytvořte </a:t>
            </a:r>
            <a:r>
              <a:rPr lang="cs-CZ" dirty="0" err="1"/>
              <a:t>Paretovu</a:t>
            </a:r>
            <a:r>
              <a:rPr lang="cs-CZ" dirty="0"/>
              <a:t> tabulku a </a:t>
            </a:r>
            <a:r>
              <a:rPr lang="cs-CZ" dirty="0" err="1"/>
              <a:t>Paretův</a:t>
            </a:r>
            <a:r>
              <a:rPr lang="cs-CZ" dirty="0"/>
              <a:t> diagram.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F22D204-E410-FE01-F4CC-0016423C08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27" t="34644" r="85338" b="47441"/>
          <a:stretch/>
        </p:blipFill>
        <p:spPr>
          <a:xfrm>
            <a:off x="539552" y="2348880"/>
            <a:ext cx="3510390" cy="3744416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189B7F4-863E-6C33-BEC8-D2E8A768C8E2}"/>
              </a:ext>
            </a:extLst>
          </p:cNvPr>
          <p:cNvSpPr txBox="1"/>
          <p:nvPr/>
        </p:nvSpPr>
        <p:spPr>
          <a:xfrm>
            <a:off x="467544" y="836712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Příklad:</a:t>
            </a:r>
          </a:p>
        </p:txBody>
      </p:sp>
    </p:spTree>
    <p:extLst>
      <p:ext uri="{BB962C8B-B14F-4D97-AF65-F5344CB8AC3E}">
        <p14:creationId xmlns:p14="http://schemas.microsoft.com/office/powerpoint/2010/main" val="1914343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FB355755-F969-1CCB-B318-244542E2BBBA}"/>
              </a:ext>
            </a:extLst>
          </p:cNvPr>
          <p:cNvSpPr txBox="1"/>
          <p:nvPr/>
        </p:nvSpPr>
        <p:spPr>
          <a:xfrm>
            <a:off x="323528" y="98072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Řešení: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E16595C-FE1C-6776-3BE3-0EE39E6C10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27" t="34644" r="75199" b="46161"/>
          <a:stretch/>
        </p:blipFill>
        <p:spPr>
          <a:xfrm>
            <a:off x="395535" y="1628800"/>
            <a:ext cx="6739949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78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50FBBC88-A79A-67BE-ECD4-56DFF8C5D6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26" t="53839" r="70474" b="26966"/>
          <a:stretch/>
        </p:blipFill>
        <p:spPr>
          <a:xfrm>
            <a:off x="467544" y="1556792"/>
            <a:ext cx="7988087" cy="3744416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E9982A84-D005-571E-95AF-5426F84C7028}"/>
              </a:ext>
            </a:extLst>
          </p:cNvPr>
          <p:cNvSpPr txBox="1"/>
          <p:nvPr/>
        </p:nvSpPr>
        <p:spPr>
          <a:xfrm>
            <a:off x="467544" y="90872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/>
              <a:t>Paretova</a:t>
            </a:r>
            <a:r>
              <a:rPr lang="cs-CZ" b="1" dirty="0"/>
              <a:t> tabulka</a:t>
            </a:r>
          </a:p>
        </p:txBody>
      </p:sp>
    </p:spTree>
    <p:extLst>
      <p:ext uri="{BB962C8B-B14F-4D97-AF65-F5344CB8AC3E}">
        <p14:creationId xmlns:p14="http://schemas.microsoft.com/office/powerpoint/2010/main" val="348676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C8EF2D8-48F6-74B1-32D0-B98A6861BC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75" t="50000" r="42125" b="24407"/>
          <a:stretch/>
        </p:blipFill>
        <p:spPr>
          <a:xfrm>
            <a:off x="899592" y="1052736"/>
            <a:ext cx="714319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677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64AFD247-5914-4C2A-7B28-779AFC62F88A}"/>
              </a:ext>
            </a:extLst>
          </p:cNvPr>
          <p:cNvSpPr txBox="1"/>
          <p:nvPr/>
        </p:nvSpPr>
        <p:spPr>
          <a:xfrm>
            <a:off x="1835696" y="836712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/>
              <a:t>Analýza ABC</a:t>
            </a: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E703143B-D520-DF0A-9205-1E8B8DD2A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035" y="1997868"/>
            <a:ext cx="8358188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cs-CZ" altLang="cs-CZ" dirty="0"/>
              <a:t>Pro podnik, který nakupuje </a:t>
            </a:r>
            <a:r>
              <a:rPr lang="cs-CZ" altLang="cs-CZ" b="1" dirty="0"/>
              <a:t>velké množství položek</a:t>
            </a:r>
            <a:r>
              <a:rPr lang="cs-CZ" altLang="cs-CZ" dirty="0"/>
              <a:t>, se doporučuje používat ke zprůhlednění nakupovaného sortimentu </a:t>
            </a:r>
            <a:r>
              <a:rPr lang="cs-CZ" altLang="cs-CZ" b="1" dirty="0"/>
              <a:t>analýzu ABC</a:t>
            </a:r>
            <a:r>
              <a:rPr lang="cs-CZ" altLang="cs-CZ" dirty="0"/>
              <a:t>. S využitím této analýzy je pak následně možné řídit jednotlivé skupiny sortimentních položek pomocí různých technik – různým skupinám sortimentních položek se přisuzuje různý význam.</a:t>
            </a:r>
          </a:p>
          <a:p>
            <a:pPr algn="just"/>
            <a:endParaRPr lang="cs-CZ" altLang="cs-CZ" dirty="0"/>
          </a:p>
          <a:p>
            <a:pPr algn="ctr"/>
            <a:r>
              <a:rPr lang="cs-CZ" altLang="cs-CZ" b="1" dirty="0"/>
              <a:t>ABC analýza = </a:t>
            </a:r>
            <a:r>
              <a:rPr lang="cs-CZ" altLang="cs-CZ" b="1" dirty="0" err="1"/>
              <a:t>Paretův</a:t>
            </a:r>
            <a:r>
              <a:rPr lang="cs-CZ" altLang="cs-CZ" b="1" dirty="0"/>
              <a:t> zákon = 80% důsledků je způsobeno přibližně 20% příčin</a:t>
            </a:r>
          </a:p>
          <a:p>
            <a:pPr algn="ctr"/>
            <a:endParaRPr lang="cs-CZ" altLang="cs-CZ" b="1" dirty="0"/>
          </a:p>
          <a:p>
            <a:r>
              <a:rPr lang="cs-CZ" altLang="cs-CZ" b="1" u="sng" dirty="0"/>
              <a:t>Příklad:</a:t>
            </a:r>
            <a:r>
              <a:rPr lang="cs-CZ" altLang="cs-CZ" dirty="0"/>
              <a:t>    80% tržeb podniku tvoří jen 20% výrobků</a:t>
            </a:r>
          </a:p>
          <a:p>
            <a:r>
              <a:rPr lang="cs-CZ" altLang="cs-CZ" dirty="0"/>
              <a:t> </a:t>
            </a:r>
            <a:endParaRPr lang="cs-CZ" altLang="cs-CZ" b="1" u="sng" dirty="0"/>
          </a:p>
          <a:p>
            <a:r>
              <a:rPr lang="cs-CZ" altLang="cs-CZ" b="1" u="sng" dirty="0"/>
              <a:t>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9496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788BE62C-7277-8467-3D0A-205208DB2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2"/>
            <a:ext cx="5820612" cy="36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266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FA7F4CAC-A569-5412-2475-E66456C71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6990777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4">
            <a:extLst>
              <a:ext uri="{FF2B5EF4-FFF2-40B4-BE49-F238E27FC236}">
                <a16:creationId xmlns:a16="http://schemas.microsoft.com/office/drawing/2014/main" id="{4492BDF3-20C7-F7EC-CF1D-CA3B637E1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844824"/>
            <a:ext cx="6143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b="1" u="sng" dirty="0"/>
              <a:t>Postup výpočtu: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A2EFB906-9F51-7D36-1E73-27A8DD2B6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29040"/>
            <a:ext cx="760676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95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E02BB411-F05A-A3D4-621F-FBC640623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7664557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9C8AECF2-2977-EE42-A1A8-57861F23E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81128"/>
            <a:ext cx="791881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9542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3">
            <a:extLst>
              <a:ext uri="{FF2B5EF4-FFF2-40B4-BE49-F238E27FC236}">
                <a16:creationId xmlns:a16="http://schemas.microsoft.com/office/drawing/2014/main" id="{142BDF60-A9CC-F8EF-DAEA-5897DAFEE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908720"/>
            <a:ext cx="3500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b="1" u="sng" dirty="0"/>
              <a:t>Příklad – zadání:</a:t>
            </a:r>
          </a:p>
        </p:txBody>
      </p:sp>
      <p:sp>
        <p:nvSpPr>
          <p:cNvPr id="4" name="TextovéPole 4">
            <a:extLst>
              <a:ext uri="{FF2B5EF4-FFF2-40B4-BE49-F238E27FC236}">
                <a16:creationId xmlns:a16="http://schemas.microsoft.com/office/drawing/2014/main" id="{D5D61E08-DF1D-CEB6-3014-06A98F605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1412776"/>
            <a:ext cx="7929562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dirty="0"/>
              <a:t>Společnost působící v automobilovém průmyslu – výrobce elektroniky do aut, skladuje ve skladu vstupních materiálů 10 položek, které jsou následně použity ke kompletaci jednoho z finálních výrobků (např. klíček + dálkové ovládání), určeného pro dodávky do automobilky.</a:t>
            </a:r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E8E4FFA-8C8B-BDDE-B696-D0CEF8260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48" y="2708920"/>
            <a:ext cx="6409026" cy="347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0375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6C68603-307D-2FC1-8FD4-29F031106A9C}"/>
              </a:ext>
            </a:extLst>
          </p:cNvPr>
          <p:cNvSpPr txBox="1"/>
          <p:nvPr/>
        </p:nvSpPr>
        <p:spPr>
          <a:xfrm>
            <a:off x="323528" y="764704"/>
            <a:ext cx="856895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u="sng" dirty="0">
                <a:latin typeface="+mn-lt"/>
                <a:cs typeface="+mn-cs"/>
              </a:rPr>
              <a:t>Úkoly: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b="1" u="sng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dirty="0">
                <a:latin typeface="+mn-lt"/>
                <a:cs typeface="+mn-cs"/>
              </a:rPr>
              <a:t>Vypočítejte roční obrat pro jednotlivé skladové položky.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dirty="0">
                <a:latin typeface="+mn-lt"/>
                <a:cs typeface="+mn-cs"/>
              </a:rPr>
              <a:t>Vypočítejte %-ní hodnotu z celkového ročního obratu 10-ti skladových položek, pro jednotlivé skladové položky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dirty="0">
                <a:latin typeface="+mn-lt"/>
                <a:cs typeface="+mn-cs"/>
              </a:rPr>
              <a:t>Proveďte analýzu ABC 10-ti skladových položek, kritérium kategorizace je hodnota ročního obratu a následující tabulka číslo 1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cs-CZ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cs-CZ" dirty="0">
                <a:latin typeface="+mn-lt"/>
                <a:cs typeface="+mn-cs"/>
              </a:rPr>
              <a:t>Doplňte tabulku číslo 1 a 2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B6E1D49-BB18-AE4E-69DC-ED86FC37F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80928"/>
            <a:ext cx="6143625" cy="303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799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3">
            <a:extLst>
              <a:ext uri="{FF2B5EF4-FFF2-40B4-BE49-F238E27FC236}">
                <a16:creationId xmlns:a16="http://schemas.microsoft.com/office/drawing/2014/main" id="{E154F865-2AAE-EBD4-803F-04C65372E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92696"/>
            <a:ext cx="8143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dirty="0"/>
              <a:t>Tabulka číslo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431587-538A-C5B8-E6D9-C84FFCD8A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68760"/>
            <a:ext cx="64293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1517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3">
            <a:extLst>
              <a:ext uri="{FF2B5EF4-FFF2-40B4-BE49-F238E27FC236}">
                <a16:creationId xmlns:a16="http://schemas.microsoft.com/office/drawing/2014/main" id="{F6BE76E9-5537-EDDB-C62C-F81DC95CE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764704"/>
            <a:ext cx="4857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b="1" u="sng" dirty="0"/>
              <a:t>Příklad - řešení: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1AEFB0-1320-D366-6A75-AC0AEAD3A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1285875"/>
            <a:ext cx="6500812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717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Metadata/LabelInfo.xml><?xml version="1.0" encoding="utf-8"?>
<clbl:labelList xmlns:clbl="http://schemas.microsoft.com/office/2020/mipLabelMetadata">
  <clbl:label id="{1717d80d-b29e-4564-bcc8-1d711dae1c3a}" enabled="1" method="Privileged" siteId="{96ece526-9c7d-48b0-8daf-8b93c90a5d1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1429</TotalTime>
  <Words>238</Words>
  <Application>Microsoft Office PowerPoint</Application>
  <PresentationFormat>Předvádění na obrazovce (4:3)</PresentationFormat>
  <Paragraphs>61</Paragraphs>
  <Slides>16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Logistický management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Your Company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Logistický management</dc:title>
  <dc:creator>Your User Name</dc:creator>
  <cp:lastModifiedBy>Hart Martin</cp:lastModifiedBy>
  <cp:revision>75</cp:revision>
  <cp:lastPrinted>2018-09-11T09:44:43Z</cp:lastPrinted>
  <dcterms:created xsi:type="dcterms:W3CDTF">2012-02-25T13:45:29Z</dcterms:created>
  <dcterms:modified xsi:type="dcterms:W3CDTF">2024-10-09T08:03:42Z</dcterms:modified>
</cp:coreProperties>
</file>