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5" r:id="rId3"/>
    <p:sldId id="305" r:id="rId4"/>
    <p:sldId id="349" r:id="rId5"/>
    <p:sldId id="279" r:id="rId6"/>
    <p:sldId id="346" r:id="rId7"/>
    <p:sldId id="283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883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99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748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41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641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52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87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46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3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22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38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31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32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21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76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44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Hart </a:t>
            </a:r>
          </a:p>
          <a:p>
            <a:r>
              <a:rPr lang="cs-CZ" dirty="0"/>
              <a:t>martin.hart@mvso.cz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56C8CF4-8A81-FB4E-7B65-EB048D5F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0368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C92BE78-5225-BAE2-03B6-EFC359E1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26446"/>
            <a:ext cx="5715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19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F8CBF37-F8DB-4EC2-5ACD-FD2E12120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181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539D292-1154-7834-1EF7-BF34DD7C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1955"/>
            <a:ext cx="6095578" cy="45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05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91F2DB-45E3-3FE6-C29E-1EC20B6E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613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DFFFDEC-22DF-AA12-B8E6-862A1625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811548"/>
            <a:ext cx="6696744" cy="422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1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B5FF18D-336B-600E-D91A-895AD9A326A4}"/>
              </a:ext>
            </a:extLst>
          </p:cNvPr>
          <p:cNvSpPr txBox="1"/>
          <p:nvPr/>
        </p:nvSpPr>
        <p:spPr>
          <a:xfrm>
            <a:off x="539552" y="8367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Řešení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D27F88-005A-F128-B2A4-140909977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33365" r="74412" b="37203"/>
          <a:stretch/>
        </p:blipFill>
        <p:spPr>
          <a:xfrm>
            <a:off x="395535" y="1268760"/>
            <a:ext cx="537242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8C3886-696D-FFE0-9A4E-2756847FC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9527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2C7B1A9-079C-EFE6-6FC1-9ED8B9B5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343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0D02F12-0EC9-B707-BA49-AA490FC0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3" y="2676922"/>
            <a:ext cx="46958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C1F6BC0-B0FA-2AB1-E52E-7B815C5C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" y="4221088"/>
            <a:ext cx="85899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5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A930C8-5FB3-EF09-F0E5-E886BFC5B9D0}"/>
              </a:ext>
            </a:extLst>
          </p:cNvPr>
          <p:cNvSpPr txBox="1"/>
          <p:nvPr/>
        </p:nvSpPr>
        <p:spPr>
          <a:xfrm>
            <a:off x="323528" y="836712"/>
            <a:ext cx="302433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493178-0AAD-2061-E973-469128889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41043" r="74412" b="29525"/>
          <a:stretch/>
        </p:blipFill>
        <p:spPr>
          <a:xfrm>
            <a:off x="330424" y="1052736"/>
            <a:ext cx="5105672" cy="45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C4A8089-BD15-E896-A918-5575A23CB8AF}"/>
              </a:ext>
            </a:extLst>
          </p:cNvPr>
          <p:cNvSpPr txBox="1"/>
          <p:nvPr/>
        </p:nvSpPr>
        <p:spPr>
          <a:xfrm>
            <a:off x="395536" y="9087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Řešení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606658-66C8-87BD-A82C-C4CC9D60C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41043" r="74412" b="29525"/>
          <a:stretch/>
        </p:blipFill>
        <p:spPr>
          <a:xfrm>
            <a:off x="4860032" y="2636912"/>
            <a:ext cx="3571111" cy="31590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8D80067-D56C-ED7A-6CB6-18C1FB98A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0" t="41043" r="74412" b="29525"/>
          <a:stretch/>
        </p:blipFill>
        <p:spPr>
          <a:xfrm>
            <a:off x="467543" y="1278052"/>
            <a:ext cx="4059917" cy="37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0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E967156-9A6F-8C11-1B74-47D82D1A9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62797" r="60237" b="25686"/>
          <a:stretch/>
        </p:blipFill>
        <p:spPr>
          <a:xfrm>
            <a:off x="611559" y="1052736"/>
            <a:ext cx="384042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4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1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92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Požadavky k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Zápočet (0-35b, min.20b):</a:t>
            </a:r>
          </a:p>
          <a:p>
            <a:pPr lvl="1"/>
            <a:r>
              <a:rPr lang="cs-CZ" dirty="0"/>
              <a:t>Případová studie 1 (0-20b)</a:t>
            </a:r>
          </a:p>
          <a:p>
            <a:pPr lvl="1"/>
            <a:r>
              <a:rPr lang="cs-CZ" dirty="0"/>
              <a:t>Zápočtový test – příklady (0-15b, min. 7b)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Písemná zkouška (0-65b, min. 31b)</a:t>
            </a:r>
          </a:p>
          <a:p>
            <a:pPr lvl="1"/>
            <a:r>
              <a:rPr lang="cs-CZ" dirty="0"/>
              <a:t>2 teoretické otázky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600" dirty="0"/>
              <a:t>51-60b (E), 61-70b (D), 71-80b (C), 81-90b (B), 91-100b (A)</a:t>
            </a:r>
          </a:p>
        </p:txBody>
      </p:sp>
    </p:spTree>
    <p:extLst>
      <p:ext uri="{BB962C8B-B14F-4D97-AF65-F5344CB8AC3E}">
        <p14:creationId xmlns:p14="http://schemas.microsoft.com/office/powerpoint/2010/main" val="209285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64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Případová studie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highlight>
                  <a:srgbClr val="FFFF00"/>
                </a:highlight>
              </a:rPr>
              <a:t>TÉMA: </a:t>
            </a:r>
          </a:p>
          <a:p>
            <a:pPr algn="just"/>
            <a:r>
              <a:rPr lang="cs-CZ" dirty="0">
                <a:highlight>
                  <a:srgbClr val="FFFF00"/>
                </a:highlight>
              </a:rPr>
              <a:t>Z oblasti nákupní, výrobní, distribuční logistiky, resp. logistiky zpětných toků vypracujte případovou studii na 5 stran včetně seznamu použité literatury</a:t>
            </a:r>
          </a:p>
          <a:p>
            <a:pPr marL="0" indent="0">
              <a:buNone/>
            </a:pPr>
            <a:endParaRPr lang="cs-CZ" dirty="0">
              <a:highlight>
                <a:srgbClr val="FFFF00"/>
              </a:highlight>
            </a:endParaRPr>
          </a:p>
          <a:p>
            <a:r>
              <a:rPr lang="cs-CZ" sz="2900" b="1" dirty="0">
                <a:highlight>
                  <a:srgbClr val="FFFF00"/>
                </a:highlight>
              </a:rPr>
              <a:t>Termín pro odevzdání: BUDE UPŘESNĚNO</a:t>
            </a:r>
          </a:p>
          <a:p>
            <a:r>
              <a:rPr lang="cs-CZ" sz="2900" b="1" dirty="0">
                <a:highlight>
                  <a:srgbClr val="FFFF00"/>
                </a:highlight>
              </a:rPr>
              <a:t>Odevzdat vyučujícímu: Ing. Martin Hart, Ph.D.</a:t>
            </a:r>
          </a:p>
          <a:p>
            <a:r>
              <a:rPr lang="cs-CZ" sz="2900" b="1" dirty="0">
                <a:highlight>
                  <a:srgbClr val="FFFF00"/>
                </a:highlight>
              </a:rPr>
              <a:t>Odevzdat do IS v předmětu: Logistický management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69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DA3EB-1E88-4535-8C40-45D5C169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ke zkoušce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36375-BAF6-4E0E-9145-7BC1FF6EF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1. Základní pojmy a terminologie</a:t>
            </a:r>
            <a:br>
              <a:rPr lang="cs-CZ" dirty="0"/>
            </a:br>
            <a:r>
              <a:rPr lang="cs-CZ" dirty="0"/>
              <a:t>2. Logistické řetězce. Dodavatelské řetězce. Dodavatelská síť.</a:t>
            </a:r>
            <a:br>
              <a:rPr lang="cs-CZ" dirty="0"/>
            </a:br>
            <a:r>
              <a:rPr lang="cs-CZ" dirty="0"/>
              <a:t>3. Materiálové hospodářství. Logistické pracovní prostředky</a:t>
            </a:r>
            <a:br>
              <a:rPr lang="cs-CZ" dirty="0"/>
            </a:br>
            <a:r>
              <a:rPr lang="cs-CZ" dirty="0"/>
              <a:t>4. Zásobování</a:t>
            </a:r>
            <a:br>
              <a:rPr lang="cs-CZ" dirty="0"/>
            </a:br>
            <a:r>
              <a:rPr lang="cs-CZ" dirty="0"/>
              <a:t>5. Skladové hospodářství.</a:t>
            </a:r>
            <a:br>
              <a:rPr lang="cs-CZ" dirty="0"/>
            </a:br>
            <a:r>
              <a:rPr lang="cs-CZ" dirty="0"/>
              <a:t>6. Logistické pracovní prostředky. Aktivní prvky</a:t>
            </a:r>
            <a:br>
              <a:rPr lang="cs-CZ" dirty="0"/>
            </a:br>
            <a:r>
              <a:rPr lang="cs-CZ" dirty="0"/>
              <a:t>7. Odpadové hospodářství</a:t>
            </a:r>
            <a:br>
              <a:rPr lang="cs-CZ" dirty="0"/>
            </a:br>
            <a:r>
              <a:rPr lang="cs-CZ" dirty="0"/>
              <a:t>8. Doprava</a:t>
            </a:r>
            <a:br>
              <a:rPr lang="cs-CZ" dirty="0"/>
            </a:br>
            <a:r>
              <a:rPr lang="cs-CZ" dirty="0"/>
              <a:t>9. Řízení kvality v logistice</a:t>
            </a:r>
            <a:br>
              <a:rPr lang="cs-CZ" dirty="0"/>
            </a:br>
            <a:r>
              <a:rPr lang="cs-CZ" dirty="0"/>
              <a:t>10. Informační toky v logistice. IS v logistice</a:t>
            </a:r>
            <a:br>
              <a:rPr lang="cs-CZ" dirty="0"/>
            </a:br>
            <a:r>
              <a:rPr lang="cs-CZ" dirty="0"/>
              <a:t>11. Logistická strategie a plánování</a:t>
            </a:r>
            <a:br>
              <a:rPr lang="cs-CZ" dirty="0"/>
            </a:br>
            <a:r>
              <a:rPr lang="cs-CZ" dirty="0"/>
              <a:t>12. Řízení rizik v logistice</a:t>
            </a:r>
          </a:p>
        </p:txBody>
      </p:sp>
    </p:spTree>
    <p:extLst>
      <p:ext uri="{BB962C8B-B14F-4D97-AF65-F5344CB8AC3E}">
        <p14:creationId xmlns:p14="http://schemas.microsoft.com/office/powerpoint/2010/main" val="259996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/>
              <a:t>Základní</a:t>
            </a:r>
            <a:r>
              <a:rPr lang="cs-CZ" dirty="0"/>
              <a:t>:</a:t>
            </a:r>
          </a:p>
          <a:p>
            <a:r>
              <a:rPr lang="cs-CZ" b="1" dirty="0"/>
              <a:t>CHYTILOVA E., HUBÁČEK J. Logistický management: učební texty. MVŠO. 2018</a:t>
            </a:r>
          </a:p>
          <a:p>
            <a:r>
              <a:rPr lang="cs-CZ" dirty="0"/>
              <a:t>JUROVÁ, M.; KORÁB, V.; JUŘICA, P.; VIDECKÁ, Z.; BARTOŠEK, V. </a:t>
            </a:r>
            <a:r>
              <a:rPr lang="cs-CZ" i="1" dirty="0"/>
              <a:t>Výrobní a logistické procesy v podnikání.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2016. 254 s. ISBN: 978-80-247-5717- 9.</a:t>
            </a:r>
          </a:p>
          <a:p>
            <a:r>
              <a:rPr lang="cs-CZ" dirty="0"/>
              <a:t>TOMEK G., VÁVROVÁ V. </a:t>
            </a:r>
            <a:r>
              <a:rPr lang="cs-CZ" i="1" dirty="0"/>
              <a:t>Integrované řízení výroby: od operativního řízení výroby k dodavatelskému řetězci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a.s. 2014. 368s. ISBN 978-80-247-4486-5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/>
              <a:t>Doporučená:</a:t>
            </a:r>
          </a:p>
          <a:p>
            <a:r>
              <a:rPr lang="cs-CZ" dirty="0"/>
              <a:t>NENADÁL J.. a kol. 2. </a:t>
            </a:r>
            <a:r>
              <a:rPr lang="cs-CZ" i="1" dirty="0"/>
              <a:t>Moderní management jakosti: principy, postupy, metody</a:t>
            </a:r>
            <a:r>
              <a:rPr lang="cs-CZ" dirty="0"/>
              <a:t>. Management </a:t>
            </a:r>
            <a:r>
              <a:rPr lang="cs-CZ" dirty="0" err="1"/>
              <a:t>Press</a:t>
            </a:r>
            <a:r>
              <a:rPr lang="cs-CZ" dirty="0"/>
              <a:t>, Albatros Media a.s. 2017. ISBN 9788072613922.</a:t>
            </a:r>
          </a:p>
          <a:p>
            <a:r>
              <a:rPr lang="cs-CZ" dirty="0"/>
              <a:t>CHOPRA S., MEINDL P., KALRA D.V. </a:t>
            </a:r>
            <a:r>
              <a:rPr lang="cs-CZ" i="1" dirty="0"/>
              <a:t>Supply </a:t>
            </a:r>
            <a:r>
              <a:rPr lang="cs-CZ" i="1" dirty="0" err="1"/>
              <a:t>Chain</a:t>
            </a:r>
            <a:r>
              <a:rPr lang="cs-CZ" i="1" dirty="0"/>
              <a:t> Management: </a:t>
            </a:r>
            <a:r>
              <a:rPr lang="cs-CZ" i="1" dirty="0" err="1"/>
              <a:t>Strategy</a:t>
            </a:r>
            <a:r>
              <a:rPr lang="cs-CZ" i="1" dirty="0"/>
              <a:t>, </a:t>
            </a:r>
            <a:r>
              <a:rPr lang="cs-CZ" i="1" dirty="0" err="1"/>
              <a:t>Planning</a:t>
            </a:r>
            <a:r>
              <a:rPr lang="cs-CZ" i="1" dirty="0"/>
              <a:t> and </a:t>
            </a:r>
            <a:r>
              <a:rPr lang="cs-CZ" i="1" dirty="0" err="1"/>
              <a:t>Operation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Pearson</a:t>
            </a:r>
            <a:r>
              <a:rPr lang="cs-CZ" dirty="0"/>
              <a:t> Education.588s.  2017. ISBN 933258267X, 9789332582675</a:t>
            </a:r>
          </a:p>
          <a:p>
            <a:r>
              <a:rPr lang="cs-CZ" dirty="0"/>
              <a:t>CHYTILOVÁ E. </a:t>
            </a:r>
            <a:r>
              <a:rPr lang="cs-CZ" i="1" dirty="0"/>
              <a:t>Logistický management: příklady úspěšné praxe</a:t>
            </a:r>
            <a:r>
              <a:rPr lang="cs-CZ" dirty="0"/>
              <a:t>. 154s. Moravská vysoká škola Olomouc. 2018. ISBN 978-80-7455-075-1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31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7A170020-95EC-F16A-C29E-09B7FFA429DF}"/>
              </a:ext>
            </a:extLst>
          </p:cNvPr>
          <p:cNvSpPr txBox="1"/>
          <p:nvPr/>
        </p:nvSpPr>
        <p:spPr>
          <a:xfrm>
            <a:off x="3419872" y="8367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/>
              <a:t>Zásobovací logistika</a:t>
            </a:r>
            <a:endParaRPr lang="cs-CZ" altLang="cs-CZ" sz="1800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73F7657-8FB6-4320-703E-2702A307427C}"/>
              </a:ext>
            </a:extLst>
          </p:cNvPr>
          <p:cNvSpPr txBox="1"/>
          <p:nvPr/>
        </p:nvSpPr>
        <p:spPr>
          <a:xfrm>
            <a:off x="395536" y="1340768"/>
            <a:ext cx="84969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altLang="cs-CZ" dirty="0"/>
              <a:t>Chce-li podnik být trvale schopný konkurence a vytvořit si možnost pružně reagovat na požadavky zákazníků a na konání konkurence, nezbytně musí pracovat s malými nákupními a/nebo výrobními dávkami a trvale se snažit velikost dávek zmenšovat.</a:t>
            </a:r>
          </a:p>
          <a:p>
            <a:pPr algn="just"/>
            <a:endParaRPr lang="cs-CZ" altLang="cs-CZ" dirty="0"/>
          </a:p>
          <a:p>
            <a:r>
              <a:rPr lang="cs-CZ" altLang="cs-CZ" dirty="0"/>
              <a:t>Optimalizace procesu objednávání materiálů (vstupních surovin):</a:t>
            </a:r>
          </a:p>
          <a:p>
            <a:r>
              <a:rPr lang="cs-CZ" altLang="cs-CZ" dirty="0"/>
              <a:t>---------------------------------------------------------------------------------------</a:t>
            </a:r>
          </a:p>
          <a:p>
            <a:endParaRPr lang="cs-CZ" altLang="cs-CZ" dirty="0"/>
          </a:p>
          <a:p>
            <a:r>
              <a:rPr lang="cs-CZ" altLang="cs-CZ" dirty="0"/>
              <a:t>Cílem procesu objednávání materiálů (vstupních surovin) je zajistit  plynulý tok výroby, a to ve smyslu nakoupeného vstupu v požadovaném množství, požadované kvalitě a v požadovaném čase. To vše za co nejnižší náklady.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pPr algn="just"/>
            <a:endParaRPr lang="cs-CZ" altLang="cs-CZ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3A9D7D1-3D44-A61B-EDC6-4A5E6EDD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298125" cy="20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D9EED7-DDBD-37A1-4F87-131C030F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153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9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9749646-0785-62E4-8F2E-D89E9327B7AD}"/>
              </a:ext>
            </a:extLst>
          </p:cNvPr>
          <p:cNvSpPr txBox="1"/>
          <p:nvPr/>
        </p:nvSpPr>
        <p:spPr>
          <a:xfrm>
            <a:off x="2286000" y="54868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altLang="cs-CZ" sz="1800" b="1" dirty="0"/>
              <a:t>Základní vzorce pro výpočet ekonomického objednacího množství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B2EF37-DA72-F20B-B8CA-F0C0D8BD1D9E}"/>
              </a:ext>
            </a:extLst>
          </p:cNvPr>
          <p:cNvSpPr txBox="1"/>
          <p:nvPr/>
        </p:nvSpPr>
        <p:spPr>
          <a:xfrm>
            <a:off x="251520" y="15567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dirty="0" err="1"/>
              <a:t>Harris</a:t>
            </a:r>
            <a:r>
              <a:rPr lang="cs-CZ" altLang="cs-CZ" dirty="0"/>
              <a:t> – Wilsonův vzorec, resp. </a:t>
            </a:r>
            <a:r>
              <a:rPr lang="cs-CZ" altLang="cs-CZ" dirty="0" err="1"/>
              <a:t>Campův</a:t>
            </a:r>
            <a:r>
              <a:rPr lang="cs-CZ" altLang="cs-CZ" dirty="0"/>
              <a:t> vzorec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E80B06-274F-FEF0-E847-DE87A89C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000250"/>
            <a:ext cx="19621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8D5E368-1E19-1AAA-065A-F6D0A647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71813"/>
            <a:ext cx="84470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6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521</Words>
  <Application>Microsoft Office PowerPoint</Application>
  <PresentationFormat>Předvádění na obrazovce (4:3)</PresentationFormat>
  <Paragraphs>67</Paragraphs>
  <Slides>20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Logistický management</vt:lpstr>
      <vt:lpstr>Požadavky k ukončení předmětu</vt:lpstr>
      <vt:lpstr>Případová studie 1</vt:lpstr>
      <vt:lpstr>Otázky ke zkoušce</vt:lpstr>
      <vt:lpstr>Literatura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71</cp:revision>
  <cp:lastPrinted>2018-09-11T09:44:43Z</cp:lastPrinted>
  <dcterms:created xsi:type="dcterms:W3CDTF">2012-02-25T13:45:29Z</dcterms:created>
  <dcterms:modified xsi:type="dcterms:W3CDTF">2024-09-18T08:19:01Z</dcterms:modified>
</cp:coreProperties>
</file>