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6" r:id="rId5"/>
    <p:sldId id="267" r:id="rId6"/>
    <p:sldId id="268" r:id="rId7"/>
    <p:sldId id="269" r:id="rId8"/>
    <p:sldId id="270" r:id="rId9"/>
    <p:sldId id="260" r:id="rId10"/>
    <p:sldId id="261" r:id="rId11"/>
    <p:sldId id="262" r:id="rId12"/>
    <p:sldId id="263" r:id="rId13"/>
    <p:sldId id="265" r:id="rId14"/>
    <p:sldId id="271" r:id="rId15"/>
    <p:sldId id="272" r:id="rId16"/>
    <p:sldId id="273" r:id="rId17"/>
    <p:sldId id="274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8F612B-1E71-77D9-A09C-6A9BB7CAB169}" v="820" dt="2024-11-22T20:52:31.3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dirty="0"/>
              <a:t>				</a:t>
            </a:r>
            <a:r>
              <a:rPr lang="cs-CZ" sz="2800" dirty="0" err="1"/>
              <a:t>pŘEDNÁŠKA</a:t>
            </a:r>
            <a:r>
              <a:rPr lang="cs-CZ" sz="2800" dirty="0"/>
              <a:t> 6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3975"/>
            <a:endParaRPr lang="cs-CZ" dirty="0">
              <a:cs typeface="Calibri Light" panose="020F0302020204030204"/>
            </a:endParaRPr>
          </a:p>
          <a:p>
            <a:pPr marL="53975"/>
            <a:r>
              <a:rPr lang="cs-CZ" dirty="0"/>
              <a:t>			Ing. Jana Shrbená</a:t>
            </a:r>
            <a:endParaRPr lang="cs-CZ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3760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19CE1A1-0E91-C7FA-BAA5-1CD2C9BBE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Amortizovaná cena</a:t>
            </a:r>
            <a:endParaRPr lang="en-US" alt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7E2DEEB-9718-1B68-B917-4AB2366790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 err="1"/>
              <a:t>Historical</a:t>
            </a:r>
            <a:r>
              <a:rPr lang="cs-CZ" altLang="cs-CZ" sz="2800" dirty="0"/>
              <a:t> </a:t>
            </a:r>
            <a:r>
              <a:rPr lang="cs-CZ" altLang="cs-CZ" sz="2800" dirty="0" err="1"/>
              <a:t>cost</a:t>
            </a:r>
            <a:r>
              <a:rPr lang="cs-CZ" altLang="cs-CZ" sz="2800" dirty="0"/>
              <a:t> upravená o </a:t>
            </a:r>
          </a:p>
          <a:p>
            <a:pPr lvl="1"/>
            <a:r>
              <a:rPr lang="cs-CZ" altLang="cs-CZ" sz="2000" b="1" dirty="0"/>
              <a:t>oprávky, </a:t>
            </a:r>
          </a:p>
          <a:p>
            <a:pPr lvl="1"/>
            <a:r>
              <a:rPr lang="cs-CZ" altLang="cs-CZ" sz="2000" b="1" dirty="0"/>
              <a:t>diskont, </a:t>
            </a:r>
          </a:p>
          <a:p>
            <a:pPr lvl="1"/>
            <a:r>
              <a:rPr lang="cs-CZ" altLang="cs-CZ" sz="2000" b="1" dirty="0"/>
              <a:t>prémii atd.</a:t>
            </a:r>
          </a:p>
          <a:p>
            <a:r>
              <a:rPr lang="cs-CZ" altLang="cs-CZ" sz="2800" dirty="0"/>
              <a:t>Oprávky ve smyslu</a:t>
            </a:r>
          </a:p>
          <a:p>
            <a:pPr lvl="1"/>
            <a:r>
              <a:rPr lang="cs-CZ" altLang="cs-CZ" sz="2000" b="1" dirty="0" err="1"/>
              <a:t>Amortization</a:t>
            </a:r>
            <a:r>
              <a:rPr lang="cs-CZ" altLang="cs-CZ" sz="2000" b="1" dirty="0"/>
              <a:t> (=postupné snižování hodnoty </a:t>
            </a:r>
            <a:r>
              <a:rPr lang="cs-CZ" altLang="cs-CZ" sz="2000" b="1" dirty="0" err="1">
                <a:solidFill>
                  <a:srgbClr val="FF0000"/>
                </a:solidFill>
              </a:rPr>
              <a:t>nehmotn</a:t>
            </a:r>
            <a:r>
              <a:rPr lang="cs-CZ" altLang="cs-CZ" sz="2000" b="1" dirty="0">
                <a:solidFill>
                  <a:srgbClr val="FF0000"/>
                </a:solidFill>
              </a:rPr>
              <a:t>.</a:t>
            </a:r>
            <a:r>
              <a:rPr lang="cs-CZ" altLang="cs-CZ" sz="2000" b="1" dirty="0"/>
              <a:t> aktiva)</a:t>
            </a:r>
          </a:p>
          <a:p>
            <a:pPr lvl="1"/>
            <a:r>
              <a:rPr lang="cs-CZ" altLang="cs-CZ" sz="2000" b="1" dirty="0" err="1"/>
              <a:t>Depreciation</a:t>
            </a:r>
            <a:r>
              <a:rPr lang="cs-CZ" altLang="cs-CZ" sz="2000" b="1" dirty="0"/>
              <a:t> (=postupné snižování hodnoty </a:t>
            </a:r>
            <a:r>
              <a:rPr lang="cs-CZ" altLang="cs-CZ" sz="2000" b="1" dirty="0" err="1">
                <a:solidFill>
                  <a:srgbClr val="FF0000"/>
                </a:solidFill>
              </a:rPr>
              <a:t>hmotn</a:t>
            </a:r>
            <a:r>
              <a:rPr lang="cs-CZ" altLang="cs-CZ" sz="2000" b="1" dirty="0">
                <a:solidFill>
                  <a:srgbClr val="FF0000"/>
                </a:solidFill>
              </a:rPr>
              <a:t>. </a:t>
            </a:r>
            <a:r>
              <a:rPr lang="cs-CZ" altLang="cs-CZ" sz="2000" b="1" dirty="0"/>
              <a:t>aktiva)</a:t>
            </a:r>
          </a:p>
          <a:p>
            <a:pPr lvl="1"/>
            <a:r>
              <a:rPr lang="cs-CZ" altLang="cs-CZ" sz="2000" b="1" dirty="0" err="1"/>
              <a:t>Depletion</a:t>
            </a:r>
            <a:r>
              <a:rPr lang="cs-CZ" altLang="cs-CZ" sz="2000" b="1" dirty="0"/>
              <a:t> (=vyčerpání, úbytek nebo úplné rozložení)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A34E7BA-DD36-D576-22FB-52AD7806B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Lower of cost or market (LCM)</a:t>
            </a:r>
            <a:endParaRPr lang="en-US" altLang="cs-CZ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2E57D5B-B2D0-F029-0529-9C93938CAC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0815" indent="-170815"/>
            <a:r>
              <a:rPr lang="cs-CZ" altLang="cs-CZ" sz="2800" b="1" dirty="0"/>
              <a:t>Ocenění na úrovni </a:t>
            </a:r>
            <a:r>
              <a:rPr lang="cs-CZ" altLang="cs-CZ" sz="2800" b="1" dirty="0" err="1"/>
              <a:t>historical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cost</a:t>
            </a:r>
            <a:r>
              <a:rPr lang="cs-CZ" altLang="cs-CZ" sz="2800" b="1" dirty="0"/>
              <a:t> nebo tržní / realizační / reprodukční cena (</a:t>
            </a:r>
            <a:r>
              <a:rPr lang="cs-CZ" altLang="cs-CZ" sz="2800" b="1" dirty="0" err="1"/>
              <a:t>cost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of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replacement</a:t>
            </a:r>
            <a:r>
              <a:rPr lang="cs-CZ" altLang="cs-CZ" sz="2800" b="1" dirty="0"/>
              <a:t>)</a:t>
            </a:r>
            <a:endParaRPr lang="cs-CZ"/>
          </a:p>
          <a:p>
            <a:pPr marL="170815" indent="-170815"/>
            <a:r>
              <a:rPr lang="cs-CZ" altLang="cs-CZ" sz="2800" b="1" dirty="0"/>
              <a:t>Vybírá se </a:t>
            </a:r>
            <a:r>
              <a:rPr lang="cs-CZ" altLang="cs-CZ" sz="2800" b="1" dirty="0">
                <a:solidFill>
                  <a:srgbClr val="FF0000"/>
                </a:solidFill>
              </a:rPr>
              <a:t>nižší cena</a:t>
            </a:r>
            <a:endParaRPr lang="cs-CZ" altLang="cs-CZ" sz="2800" b="1" dirty="0">
              <a:solidFill>
                <a:srgbClr val="FF0000"/>
              </a:solidFill>
              <a:cs typeface="Calibri Light" panose="020F0302020204030204"/>
            </a:endParaRPr>
          </a:p>
          <a:p>
            <a:pPr marL="170815" indent="-170815"/>
            <a:r>
              <a:rPr lang="cs-CZ" altLang="cs-CZ" sz="2800" b="1" dirty="0"/>
              <a:t>Odrazem principu opatrnosti</a:t>
            </a:r>
            <a:endParaRPr lang="cs-CZ" altLang="cs-CZ" sz="2800" b="1" dirty="0">
              <a:cs typeface="Calibri Light"/>
            </a:endParaRPr>
          </a:p>
          <a:p>
            <a:pPr marL="170815" indent="-170815"/>
            <a:r>
              <a:rPr lang="cs-CZ" altLang="cs-CZ" sz="2800" b="1" dirty="0"/>
              <a:t>Účetním projevem je opravná položka či jednorázový odpis</a:t>
            </a:r>
            <a:endParaRPr lang="cs-CZ" altLang="cs-CZ" sz="2800" b="1" dirty="0">
              <a:cs typeface="Calibri Light" panose="020F0302020204030204"/>
            </a:endParaRPr>
          </a:p>
          <a:p>
            <a:pPr marL="0" indent="0">
              <a:buNone/>
            </a:pPr>
            <a:r>
              <a:rPr lang="cs-CZ" altLang="cs-CZ" sz="2800" b="1" dirty="0">
                <a:cs typeface="Calibri Light"/>
              </a:rPr>
              <a:t>Opravná položka se vytváří při dočasném snížení hodnoty majetku (např. sezónní zboží)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117940C-A712-8251-5E73-E82E7858E4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Fair Value / Reálná hodnota I</a:t>
            </a:r>
            <a:endParaRPr lang="en-US" altLang="cs-CZ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11AFC79-0E5A-18B2-1D8B-16979BE589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0815" indent="-170815">
              <a:lnSpc>
                <a:spcPct val="90000"/>
              </a:lnSpc>
            </a:pPr>
            <a:r>
              <a:rPr lang="cs-CZ" altLang="cs-CZ" sz="2400" b="1" dirty="0"/>
              <a:t>Překlad nešťastně zvolen, leč vžitý </a:t>
            </a:r>
            <a:endParaRPr lang="cs-CZ"/>
          </a:p>
          <a:p>
            <a:pPr marL="170815" indent="-170815">
              <a:lnSpc>
                <a:spcPct val="90000"/>
              </a:lnSpc>
            </a:pPr>
            <a:endParaRPr lang="cs-CZ" altLang="cs-CZ" sz="2400" b="1" dirty="0">
              <a:cs typeface="Calibri Light" panose="020F0302020204030204"/>
            </a:endParaRPr>
          </a:p>
          <a:p>
            <a:pPr marL="170815" indent="-170815">
              <a:lnSpc>
                <a:spcPct val="90000"/>
              </a:lnSpc>
            </a:pPr>
            <a:r>
              <a:rPr lang="cs-CZ" altLang="cs-CZ" sz="2400" b="1" dirty="0"/>
              <a:t>Fair – poctivý, spravedlivý, bezvadný, dobrý, přiměřený, správný</a:t>
            </a:r>
            <a:endParaRPr lang="cs-CZ" altLang="cs-CZ" sz="2400" b="1" dirty="0">
              <a:cs typeface="Calibri Light" panose="020F0302020204030204"/>
            </a:endParaRPr>
          </a:p>
          <a:p>
            <a:pPr marL="170815" indent="-170815">
              <a:lnSpc>
                <a:spcPct val="90000"/>
              </a:lnSpc>
            </a:pPr>
            <a:endParaRPr lang="cs-CZ" altLang="cs-CZ" sz="2400" b="1" dirty="0">
              <a:cs typeface="Calibri Light" panose="020F0302020204030204"/>
            </a:endParaRPr>
          </a:p>
          <a:p>
            <a:pPr marL="170815" indent="-170815">
              <a:lnSpc>
                <a:spcPct val="90000"/>
              </a:lnSpc>
            </a:pPr>
            <a:r>
              <a:rPr lang="cs-CZ" altLang="cs-CZ" sz="2400" b="1" dirty="0"/>
              <a:t>Cena, která by se získala prodejem aktiva / by byla zaplacena za uhrazení závazku v rámci řádně uzavřené transakce mezi účastníky trhu k datu ocenění</a:t>
            </a:r>
            <a:endParaRPr lang="cs-CZ" altLang="cs-CZ" sz="2400" b="1" dirty="0">
              <a:cs typeface="Calibri Light" panose="020F0302020204030204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cs-CZ" sz="2400" b="1" dirty="0">
              <a:cs typeface="Calibri Light" panose="020F030202020403020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DC0BF16-B1A6-7A58-F796-D2D19AEA4B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Současná hodnota</a:t>
            </a:r>
            <a:endParaRPr lang="en-US" altLang="cs-CZ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D62CD6A-80FB-D7E2-679C-13A60E392D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0815" indent="-170815"/>
            <a:endParaRPr lang="cs-CZ" altLang="cs-CZ" sz="2800" b="1" dirty="0">
              <a:cs typeface="Calibri Light" panose="020F0302020204030204"/>
            </a:endParaRPr>
          </a:p>
          <a:p>
            <a:pPr marL="170815" indent="-170815"/>
            <a:r>
              <a:rPr lang="cs-CZ" altLang="cs-CZ" sz="2800" b="1" dirty="0"/>
              <a:t>Hodnota diskontovaných peněžních toků přijatých / vydaných v důsledku existence aktiva / závazku</a:t>
            </a:r>
            <a:endParaRPr lang="cs-CZ" altLang="cs-CZ" sz="2800" b="1" dirty="0">
              <a:cs typeface="Calibri Light" panose="020F0302020204030204"/>
            </a:endParaRPr>
          </a:p>
          <a:p>
            <a:pPr marL="170815" indent="-170815"/>
            <a:r>
              <a:rPr lang="cs-CZ" altLang="cs-CZ" sz="2800" b="1" dirty="0"/>
              <a:t>Akcentuje </a:t>
            </a:r>
            <a:r>
              <a:rPr lang="cs-CZ" altLang="cs-CZ" sz="2800" b="1" dirty="0">
                <a:solidFill>
                  <a:srgbClr val="FF0000"/>
                </a:solidFill>
              </a:rPr>
              <a:t>časovou hodnotu peněz</a:t>
            </a:r>
            <a:endParaRPr lang="cs-CZ" altLang="cs-CZ" sz="2800" b="1" dirty="0">
              <a:solidFill>
                <a:srgbClr val="FF0000"/>
              </a:solidFill>
              <a:cs typeface="Calibri Light" panose="020F0302020204030204"/>
            </a:endParaRPr>
          </a:p>
          <a:p>
            <a:pPr marL="170815" indent="-170815"/>
            <a:r>
              <a:rPr lang="cs-CZ" sz="2800" dirty="0">
                <a:solidFill>
                  <a:srgbClr val="000000"/>
                </a:solidFill>
                <a:latin typeface="Calibri Light"/>
                <a:cs typeface="Poppins"/>
              </a:rPr>
              <a:t> </a:t>
            </a:r>
            <a:r>
              <a:rPr lang="cs-CZ" sz="2800" b="1" dirty="0">
                <a:solidFill>
                  <a:srgbClr val="000000"/>
                </a:solidFill>
                <a:latin typeface="Calibri Light"/>
                <a:cs typeface="Poppins"/>
              </a:rPr>
              <a:t>určuje množství peněz, které budeme mít v budoucnu na základě hodnoty stejné částky v současnosti</a:t>
            </a:r>
            <a:endParaRPr lang="cs-CZ" altLang="cs-CZ" sz="2800" b="1">
              <a:solidFill>
                <a:srgbClr val="FF0000"/>
              </a:solidFill>
              <a:latin typeface="Calibri Light"/>
              <a:cs typeface="Calibri Light" panose="020F0302020204030204"/>
            </a:endParaRPr>
          </a:p>
          <a:p>
            <a:pPr marL="170815" indent="-170815"/>
            <a:endParaRPr lang="en-US" altLang="cs-CZ" sz="2800" b="1" dirty="0">
              <a:cs typeface="Calibri Light" panose="020F03020202040302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839A895-9CEA-DBA8-938D-2B75A365F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Inventarizace</a:t>
            </a:r>
            <a:endParaRPr lang="en-US" altLang="cs-CZ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66B1E2C-26EC-C84D-A0E3-E19B1D2DE3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0815" indent="-170815"/>
            <a:r>
              <a:rPr lang="cs-CZ" altLang="cs-CZ" sz="2800" b="1" dirty="0"/>
              <a:t>Test modelu (realita x model)</a:t>
            </a:r>
            <a:endParaRPr lang="cs-CZ"/>
          </a:p>
          <a:p>
            <a:pPr marL="170815" indent="-170815"/>
            <a:r>
              <a:rPr lang="cs-CZ" altLang="cs-CZ" sz="2800" b="1" dirty="0"/>
              <a:t>Zda A, Z, VK, N, V odpovídají realitě</a:t>
            </a:r>
            <a:endParaRPr lang="cs-CZ" altLang="cs-CZ" sz="2800" b="1" dirty="0">
              <a:cs typeface="Calibri Light" panose="020F0302020204030204"/>
            </a:endParaRPr>
          </a:p>
          <a:p>
            <a:pPr marL="170815" indent="-170815"/>
            <a:r>
              <a:rPr lang="cs-CZ" altLang="cs-CZ" sz="2800" b="1" dirty="0"/>
              <a:t>Pokud ne, upravuje se model</a:t>
            </a:r>
            <a:endParaRPr lang="cs-CZ" altLang="cs-CZ" sz="2800" b="1" dirty="0">
              <a:cs typeface="Calibri Light" panose="020F0302020204030204"/>
            </a:endParaRPr>
          </a:p>
          <a:p>
            <a:pPr marL="170815" indent="-170815"/>
            <a:r>
              <a:rPr lang="cs-CZ" altLang="cs-CZ" sz="2800" b="1" dirty="0"/>
              <a:t>Zásadní pro „</a:t>
            </a:r>
            <a:r>
              <a:rPr lang="cs-CZ" altLang="cs-CZ" sz="2800" b="1" dirty="0" err="1"/>
              <a:t>true</a:t>
            </a:r>
            <a:r>
              <a:rPr lang="cs-CZ" altLang="cs-CZ" sz="2800" b="1" dirty="0"/>
              <a:t> and fair </a:t>
            </a:r>
            <a:r>
              <a:rPr lang="cs-CZ" altLang="cs-CZ" sz="2800" b="1" dirty="0" err="1"/>
              <a:t>view</a:t>
            </a:r>
            <a:r>
              <a:rPr lang="cs-CZ" altLang="cs-CZ" sz="2800" b="1" dirty="0"/>
              <a:t>“</a:t>
            </a:r>
            <a:endParaRPr lang="cs-CZ" altLang="cs-CZ" sz="2800" b="1" dirty="0">
              <a:cs typeface="Calibri Light" panose="020F0302020204030204"/>
            </a:endParaRPr>
          </a:p>
          <a:p>
            <a:pPr marL="170815" indent="-170815"/>
            <a:r>
              <a:rPr lang="cs-CZ" altLang="cs-CZ" sz="2800" b="1" dirty="0"/>
              <a:t>Povinná (zákon)</a:t>
            </a:r>
            <a:endParaRPr lang="cs-CZ" altLang="cs-CZ" sz="2800" b="1" dirty="0">
              <a:cs typeface="Calibri Light"/>
            </a:endParaRPr>
          </a:p>
          <a:p>
            <a:pPr marL="170815" indent="-170815"/>
            <a:r>
              <a:rPr lang="cs-CZ" altLang="cs-CZ" sz="2800" b="1" dirty="0"/>
              <a:t>Auditor má právo být přítomen či si vyžádat inventuru</a:t>
            </a:r>
            <a:endParaRPr lang="cs-CZ" altLang="cs-CZ" sz="2800" b="1" dirty="0">
              <a:cs typeface="Calibri Light" panose="020F0302020204030204"/>
            </a:endParaRPr>
          </a:p>
          <a:p>
            <a:pPr marL="170815" indent="-170815"/>
            <a:endParaRPr lang="en-US" altLang="cs-CZ" dirty="0">
              <a:cs typeface="Calibri Light" panose="020F03020202040302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652AE3C-31DE-188E-3357-0A007E6960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Metoda inventarizace</a:t>
            </a:r>
            <a:endParaRPr lang="en-US" altLang="cs-CZ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E6F3A0C-A47C-20BA-666C-C5E44E6624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/>
              <a:t>Výběr prvku</a:t>
            </a:r>
          </a:p>
          <a:p>
            <a:r>
              <a:rPr lang="cs-CZ" altLang="cs-CZ" sz="3200" b="1" dirty="0"/>
              <a:t>Zjištění jeho hodnoty v účetnictví (zůstatek, obrat)</a:t>
            </a:r>
          </a:p>
          <a:p>
            <a:r>
              <a:rPr lang="cs-CZ" altLang="cs-CZ" sz="3200" b="1" dirty="0"/>
              <a:t>Testování hodnoty</a:t>
            </a:r>
          </a:p>
          <a:p>
            <a:r>
              <a:rPr lang="cs-CZ" altLang="cs-CZ" sz="3200" b="1" dirty="0"/>
              <a:t>Kvantifikace rozdílu</a:t>
            </a:r>
          </a:p>
          <a:p>
            <a:r>
              <a:rPr lang="cs-CZ" altLang="cs-CZ" sz="3200" b="1" dirty="0"/>
              <a:t>Vypořádání inventarizačního rozdílu</a:t>
            </a:r>
            <a:endParaRPr lang="en-US" altLang="cs-CZ" sz="32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3A4C13F-EC0D-87C9-BCFC-F13A227EA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Způsoby inventarizace</a:t>
            </a:r>
            <a:endParaRPr lang="en-US" altLang="cs-CZ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938080D-6668-548B-DAFA-10725C3ABA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0815" indent="-170815">
              <a:lnSpc>
                <a:spcPct val="90000"/>
              </a:lnSpc>
            </a:pPr>
            <a:r>
              <a:rPr lang="cs-CZ" altLang="cs-CZ" sz="2800" b="1" dirty="0"/>
              <a:t>Fyzická – zejména hmotná aktiva</a:t>
            </a:r>
            <a:endParaRPr lang="cs-CZ"/>
          </a:p>
          <a:p>
            <a:pPr marL="170815" indent="-170815">
              <a:lnSpc>
                <a:spcPct val="90000"/>
              </a:lnSpc>
            </a:pPr>
            <a:r>
              <a:rPr lang="cs-CZ" altLang="cs-CZ" sz="2800" b="1" dirty="0"/>
              <a:t>Dokladová – zejména </a:t>
            </a:r>
            <a:endParaRPr lang="cs-CZ" altLang="cs-CZ" sz="2800" b="1" dirty="0">
              <a:cs typeface="Calibri Light" panose="020F0302020204030204"/>
            </a:endParaRPr>
          </a:p>
          <a:p>
            <a:pPr marL="513715" lvl="1" indent="-170815">
              <a:lnSpc>
                <a:spcPct val="90000"/>
              </a:lnSpc>
            </a:pPr>
            <a:r>
              <a:rPr lang="cs-CZ" altLang="cs-CZ" sz="2400" dirty="0"/>
              <a:t>Nehmotná aktiva</a:t>
            </a:r>
            <a:endParaRPr lang="cs-CZ" altLang="cs-CZ" sz="2400" dirty="0">
              <a:cs typeface="Calibri Light"/>
            </a:endParaRPr>
          </a:p>
          <a:p>
            <a:pPr marL="513715" lvl="1" indent="-170815">
              <a:lnSpc>
                <a:spcPct val="90000"/>
              </a:lnSpc>
            </a:pPr>
            <a:r>
              <a:rPr lang="cs-CZ" altLang="cs-CZ" sz="2400" dirty="0"/>
              <a:t>Finanční aktiva</a:t>
            </a:r>
            <a:endParaRPr lang="cs-CZ" altLang="cs-CZ" sz="2400" dirty="0">
              <a:cs typeface="Calibri Light" panose="020F0302020204030204"/>
            </a:endParaRPr>
          </a:p>
          <a:p>
            <a:pPr marL="513715" lvl="1" indent="-170815">
              <a:lnSpc>
                <a:spcPct val="90000"/>
              </a:lnSpc>
            </a:pPr>
            <a:r>
              <a:rPr lang="cs-CZ" altLang="cs-CZ" sz="2400" dirty="0"/>
              <a:t>Závazky</a:t>
            </a:r>
            <a:endParaRPr lang="cs-CZ" altLang="cs-CZ" sz="2400" dirty="0">
              <a:cs typeface="Calibri Light" panose="020F0302020204030204"/>
            </a:endParaRPr>
          </a:p>
          <a:p>
            <a:pPr marL="170815" indent="-170815">
              <a:lnSpc>
                <a:spcPct val="90000"/>
              </a:lnSpc>
            </a:pPr>
            <a:r>
              <a:rPr lang="cs-CZ" altLang="cs-CZ" sz="2800" b="1" dirty="0"/>
              <a:t>Početní</a:t>
            </a:r>
            <a:endParaRPr lang="cs-CZ" altLang="cs-CZ" sz="2800" b="1" dirty="0">
              <a:cs typeface="Calibri Light" panose="020F0302020204030204"/>
            </a:endParaRPr>
          </a:p>
          <a:p>
            <a:pPr marL="513715" lvl="1" indent="-170815">
              <a:lnSpc>
                <a:spcPct val="90000"/>
              </a:lnSpc>
            </a:pPr>
            <a:r>
              <a:rPr lang="cs-CZ" altLang="cs-CZ" sz="2400" dirty="0"/>
              <a:t>Výpočty kurzových rozdílů</a:t>
            </a:r>
            <a:endParaRPr lang="cs-CZ" altLang="cs-CZ" sz="2400" dirty="0">
              <a:cs typeface="Calibri Light" panose="020F0302020204030204"/>
            </a:endParaRPr>
          </a:p>
          <a:p>
            <a:pPr marL="513715" lvl="1" indent="-170815">
              <a:lnSpc>
                <a:spcPct val="90000"/>
              </a:lnSpc>
            </a:pPr>
            <a:r>
              <a:rPr lang="cs-CZ" altLang="cs-CZ" sz="2400" dirty="0"/>
              <a:t>Výpočty současných hodnot </a:t>
            </a:r>
            <a:endParaRPr lang="cs-CZ" altLang="cs-CZ" sz="2400" dirty="0">
              <a:cs typeface="Calibri Light"/>
            </a:endParaRPr>
          </a:p>
          <a:p>
            <a:pPr marL="513715" lvl="1" indent="-170815">
              <a:lnSpc>
                <a:spcPct val="90000"/>
              </a:lnSpc>
            </a:pPr>
            <a:r>
              <a:rPr lang="cs-CZ" altLang="cs-CZ" sz="2400" dirty="0"/>
              <a:t>Vyčíslení rezerv </a:t>
            </a:r>
            <a:endParaRPr lang="en-US" altLang="cs-CZ" sz="2400" dirty="0">
              <a:cs typeface="Calibri Light" panose="020F030202020403020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1717304-0E8E-8B40-24E4-130FC6EA19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Předvaha / Trial balance</a:t>
            </a:r>
            <a:endParaRPr lang="en-US" altLang="cs-CZ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286C2D0-65A4-C58A-AA42-F60763C8BC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/>
              <a:t>Nejpoužívanější přehled při práci s účetními informacemi</a:t>
            </a:r>
          </a:p>
          <a:p>
            <a:r>
              <a:rPr lang="cs-CZ" altLang="cs-CZ" sz="2400" b="1" dirty="0"/>
              <a:t>Zobrazuje účetní položky (dle účtového rozvrhu) ve struktuře</a:t>
            </a:r>
          </a:p>
          <a:p>
            <a:pPr lvl="1"/>
            <a:r>
              <a:rPr lang="cs-CZ" altLang="cs-CZ" sz="2400" b="1" dirty="0"/>
              <a:t>PZ</a:t>
            </a:r>
          </a:p>
          <a:p>
            <a:pPr lvl="1"/>
            <a:r>
              <a:rPr lang="cs-CZ" altLang="cs-CZ" sz="2400" b="1" dirty="0"/>
              <a:t>Obrat MD</a:t>
            </a:r>
          </a:p>
          <a:p>
            <a:pPr lvl="1"/>
            <a:r>
              <a:rPr lang="cs-CZ" altLang="cs-CZ" sz="2400" b="1" dirty="0"/>
              <a:t>Obrat D</a:t>
            </a:r>
          </a:p>
          <a:p>
            <a:pPr lvl="1"/>
            <a:r>
              <a:rPr lang="cs-CZ" altLang="cs-CZ" sz="2400" b="1" dirty="0"/>
              <a:t>KZ / souhrn obratu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1E50E3-64A6-09F4-5601-649116B95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9211" y="246731"/>
            <a:ext cx="2034789" cy="1462176"/>
          </a:xfrm>
        </p:spPr>
        <p:txBody>
          <a:bodyPr/>
          <a:lstStyle/>
          <a:p>
            <a:r>
              <a:rPr lang="cs-CZ" sz="2000" b="1" dirty="0">
                <a:cs typeface="Calibri"/>
              </a:rPr>
              <a:t>Příklad sestavení</a:t>
            </a:r>
            <a:br>
              <a:rPr lang="cs-CZ" sz="2000" b="1" dirty="0">
                <a:cs typeface="Calibri"/>
              </a:rPr>
            </a:br>
            <a:r>
              <a:rPr lang="cs-CZ" sz="2000" b="1" dirty="0">
                <a:cs typeface="Calibri"/>
              </a:rPr>
              <a:t>obratové předvahy</a:t>
            </a:r>
            <a:br>
              <a:rPr lang="cs-CZ" sz="2000" b="1" dirty="0">
                <a:cs typeface="Calibri"/>
              </a:rPr>
            </a:br>
            <a:r>
              <a:rPr lang="cs-CZ" sz="2000" dirty="0">
                <a:cs typeface="Calibri"/>
              </a:rPr>
              <a:t>účty hlavní knihy</a:t>
            </a:r>
            <a:br>
              <a:rPr lang="cs-CZ" sz="2000" dirty="0">
                <a:cs typeface="Calibri"/>
              </a:rPr>
            </a:br>
            <a:endParaRPr lang="cs-CZ" sz="2000" dirty="0">
              <a:cs typeface="Calibri"/>
            </a:endParaRPr>
          </a:p>
        </p:txBody>
      </p:sp>
      <p:pic>
        <p:nvPicPr>
          <p:cNvPr id="4" name="Zástupný obsah 3" descr="Obsah obrázku text, diagram, číslo, Paralelní&#10;&#10;Popis se vygeneroval automaticky.">
            <a:extLst>
              <a:ext uri="{FF2B5EF4-FFF2-40B4-BE49-F238E27FC236}">
                <a16:creationId xmlns:a16="http://schemas.microsoft.com/office/drawing/2014/main" id="{28913CE3-0A73-48A1-F4A6-3EA6A618A4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9394" y="533768"/>
            <a:ext cx="4366951" cy="5389859"/>
          </a:xfrm>
        </p:spPr>
      </p:pic>
    </p:spTree>
    <p:extLst>
      <p:ext uri="{BB962C8B-B14F-4D97-AF65-F5344CB8AC3E}">
        <p14:creationId xmlns:p14="http://schemas.microsoft.com/office/powerpoint/2010/main" val="1063477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35EF0-F1BC-846D-9228-ADB0B95A1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064" y="-436337"/>
            <a:ext cx="8227936" cy="2145244"/>
          </a:xfrm>
        </p:spPr>
        <p:txBody>
          <a:bodyPr/>
          <a:lstStyle/>
          <a:p>
            <a:r>
              <a:rPr lang="cs-CZ" sz="4100" dirty="0">
                <a:cs typeface="Calibri"/>
              </a:rPr>
              <a:t>Příklad sestavení obratové předvahy</a:t>
            </a:r>
            <a:br>
              <a:rPr lang="cs-CZ" sz="4100" dirty="0">
                <a:cs typeface="Calibri"/>
              </a:rPr>
            </a:br>
            <a:r>
              <a:rPr lang="cs-CZ" sz="4100" dirty="0">
                <a:cs typeface="Calibri"/>
              </a:rPr>
              <a:t>obratová předvaha</a:t>
            </a:r>
            <a:endParaRPr lang="cs-CZ" dirty="0"/>
          </a:p>
        </p:txBody>
      </p:sp>
      <p:pic>
        <p:nvPicPr>
          <p:cNvPr id="4" name="Zástupný obsah 3" descr="Obsah obrázku text, číslo, Písmo, křížovky&#10;&#10;Popis se vygeneroval automaticky.">
            <a:extLst>
              <a:ext uri="{FF2B5EF4-FFF2-40B4-BE49-F238E27FC236}">
                <a16:creationId xmlns:a16="http://schemas.microsoft.com/office/drawing/2014/main" id="{D8143E82-FB64-8965-B750-D2E0CEE66F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20000">
            <a:off x="1718380" y="1209339"/>
            <a:ext cx="5555616" cy="4990982"/>
          </a:xfrm>
        </p:spPr>
      </p:pic>
    </p:spTree>
    <p:extLst>
      <p:ext uri="{BB962C8B-B14F-4D97-AF65-F5344CB8AC3E}">
        <p14:creationId xmlns:p14="http://schemas.microsoft.com/office/powerpoint/2010/main" val="63416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0815" indent="-170815"/>
            <a:endParaRPr lang="cs-CZ" sz="3200" b="1" dirty="0">
              <a:cs typeface="Calibri Light" panose="020F0302020204030204"/>
            </a:endParaRPr>
          </a:p>
          <a:p>
            <a:pPr marL="170815" indent="-170815"/>
            <a:r>
              <a:rPr lang="cs-CZ" sz="3200" b="1" dirty="0"/>
              <a:t>Základní metodické prvky účetnictví</a:t>
            </a:r>
            <a:endParaRPr lang="cs-CZ" sz="3200" b="1" dirty="0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3457C-F48D-9979-6EA0-69D526E39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100" dirty="0">
                <a:cs typeface="Calibri"/>
              </a:rPr>
              <a:t>4 kontrolní otázky k vypracování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6FFDDD-9211-FA31-D0F2-41E63F901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arenR"/>
            </a:pPr>
            <a:r>
              <a:rPr lang="cs-CZ" dirty="0">
                <a:cs typeface="Calibri Light"/>
              </a:rPr>
              <a:t>Dokážete vysvětlit pojmy podvojnost a souvztažnost?</a:t>
            </a:r>
          </a:p>
          <a:p>
            <a:pPr marL="457200" indent="-457200">
              <a:buAutoNum type="arabicParenR"/>
            </a:pPr>
            <a:r>
              <a:rPr lang="cs-CZ" dirty="0">
                <a:cs typeface="Calibri Light"/>
              </a:rPr>
              <a:t>Vysvětlete co patří do oceňování aktiv a dluhů při prvotním a následném oceňování.</a:t>
            </a:r>
            <a:endParaRPr lang="cs-CZ" dirty="0"/>
          </a:p>
          <a:p>
            <a:pPr marL="457200" indent="-457200">
              <a:buAutoNum type="arabicParenR"/>
            </a:pPr>
            <a:r>
              <a:rPr lang="cs-CZ" dirty="0">
                <a:cs typeface="Calibri Light"/>
              </a:rPr>
              <a:t>Co je to inventarizace? Jaké znáte její způsoby (uveďte příklady, kdy se používají)</a:t>
            </a:r>
          </a:p>
          <a:p>
            <a:pPr marL="457200" indent="-457200">
              <a:buAutoNum type="arabicParenR"/>
            </a:pPr>
            <a:r>
              <a:rPr lang="cs-CZ" dirty="0">
                <a:cs typeface="Calibri Light"/>
              </a:rPr>
              <a:t>Co je obratová předvaha? K čemu se používá?</a:t>
            </a:r>
          </a:p>
          <a:p>
            <a:pPr marL="0" indent="0">
              <a:buNone/>
            </a:pPr>
            <a:endParaRPr lang="cs-CZ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1661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5B4514C-41D5-5946-D432-9080EB1373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Obsah přednášky</a:t>
            </a:r>
            <a:endParaRPr lang="en-US" alt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F7FCDE9-638C-91A9-4B6B-3EEC28BD17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b="1" dirty="0"/>
              <a:t>Opakování pojmů</a:t>
            </a:r>
          </a:p>
          <a:p>
            <a:r>
              <a:rPr lang="cs-CZ" altLang="cs-CZ" sz="2800" b="1" dirty="0"/>
              <a:t>Podvojnost</a:t>
            </a:r>
          </a:p>
          <a:p>
            <a:r>
              <a:rPr lang="cs-CZ" altLang="cs-CZ" sz="2800" b="1" dirty="0"/>
              <a:t>Souvztažnost</a:t>
            </a:r>
          </a:p>
          <a:p>
            <a:r>
              <a:rPr lang="cs-CZ" altLang="cs-CZ" sz="2800" b="1" dirty="0"/>
              <a:t>Oceňování</a:t>
            </a:r>
          </a:p>
          <a:p>
            <a:r>
              <a:rPr lang="cs-CZ" altLang="cs-CZ" sz="2800" b="1" dirty="0"/>
              <a:t>Inventarizace</a:t>
            </a:r>
          </a:p>
          <a:p>
            <a:r>
              <a:rPr lang="cs-CZ" altLang="cs-CZ" sz="2800" b="1" dirty="0"/>
              <a:t>Předvaha</a:t>
            </a:r>
          </a:p>
          <a:p>
            <a:endParaRPr lang="en-US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2C9C24F-A3F4-3760-44AC-FC9F2AF38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Opakování pojmů</a:t>
            </a:r>
            <a:endParaRPr lang="en-US" alt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103B622-604E-DECB-541C-CC27B95732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0815" indent="-170815"/>
            <a:r>
              <a:rPr lang="cs-CZ" altLang="cs-CZ" sz="2800" b="1" dirty="0"/>
              <a:t>Dvě podmínky rozpoznání a vykázání prvků</a:t>
            </a:r>
            <a:endParaRPr lang="cs-CZ"/>
          </a:p>
          <a:p>
            <a:pPr marL="513715" lvl="1" indent="-170815">
              <a:lnSpc>
                <a:spcPct val="150000"/>
              </a:lnSpc>
            </a:pPr>
            <a:r>
              <a:rPr lang="cs-CZ" altLang="cs-CZ" sz="2800" b="1" dirty="0"/>
              <a:t>Pravděpodobnost (99,99%)</a:t>
            </a:r>
            <a:endParaRPr lang="cs-CZ" altLang="cs-CZ" sz="2800" b="1" dirty="0">
              <a:cs typeface="Calibri Light"/>
            </a:endParaRPr>
          </a:p>
          <a:p>
            <a:pPr marL="513715" lvl="1" indent="-170815">
              <a:lnSpc>
                <a:spcPct val="150000"/>
              </a:lnSpc>
            </a:pPr>
            <a:r>
              <a:rPr lang="cs-CZ" altLang="cs-CZ" sz="2800" b="1" dirty="0"/>
              <a:t>Ocenitelnost</a:t>
            </a:r>
            <a:endParaRPr lang="en-US" altLang="cs-CZ" sz="2800" b="1">
              <a:cs typeface="Calibri 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7D57E5B-6704-B623-B0E8-F55C2B7352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Podvojnost</a:t>
            </a:r>
            <a:endParaRPr lang="en-US" altLang="cs-CZ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54B16A4-9907-E91C-74D8-E390FC38C3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0815" indent="-170815">
              <a:lnSpc>
                <a:spcPct val="90000"/>
              </a:lnSpc>
            </a:pPr>
            <a:r>
              <a:rPr lang="cs-CZ" altLang="cs-CZ" sz="2400" b="1" dirty="0"/>
              <a:t>Historický název</a:t>
            </a:r>
            <a:endParaRPr lang="cs-CZ" dirty="0"/>
          </a:p>
          <a:p>
            <a:pPr marL="170815" indent="-170815">
              <a:lnSpc>
                <a:spcPct val="90000"/>
              </a:lnSpc>
            </a:pPr>
            <a:r>
              <a:rPr lang="cs-CZ" sz="2400" b="1" dirty="0">
                <a:solidFill>
                  <a:srgbClr val="000000"/>
                </a:solidFill>
                <a:ea typeface="+mj-lt"/>
                <a:cs typeface="+mj-lt"/>
              </a:rPr>
              <a:t>Podvojnost</a:t>
            </a:r>
            <a:r>
              <a:rPr lang="cs-CZ" sz="2400" dirty="0">
                <a:solidFill>
                  <a:srgbClr val="000000"/>
                </a:solidFill>
                <a:ea typeface="+mj-lt"/>
                <a:cs typeface="+mj-lt"/>
              </a:rPr>
              <a:t> v účetnictví znamená, že každá operace, která je zachycována, se zaznamenává na dva účty stejnou částkou - jednou na straně </a:t>
            </a:r>
            <a:r>
              <a:rPr lang="cs-CZ" sz="2400" b="1" dirty="0">
                <a:solidFill>
                  <a:srgbClr val="000000"/>
                </a:solidFill>
                <a:ea typeface="+mj-lt"/>
                <a:cs typeface="+mj-lt"/>
              </a:rPr>
              <a:t>Má dáti</a:t>
            </a:r>
            <a:r>
              <a:rPr lang="cs-CZ" sz="2400" dirty="0">
                <a:solidFill>
                  <a:srgbClr val="000000"/>
                </a:solidFill>
                <a:ea typeface="+mj-lt"/>
                <a:cs typeface="+mj-lt"/>
              </a:rPr>
              <a:t> a podruhé na straně </a:t>
            </a:r>
            <a:r>
              <a:rPr lang="cs-CZ" sz="2400" b="1" dirty="0">
                <a:solidFill>
                  <a:srgbClr val="000000"/>
                </a:solidFill>
                <a:ea typeface="+mj-lt"/>
                <a:cs typeface="+mj-lt"/>
              </a:rPr>
              <a:t>Dal</a:t>
            </a:r>
            <a:r>
              <a:rPr lang="cs-CZ" sz="2400" dirty="0">
                <a:solidFill>
                  <a:srgbClr val="000000"/>
                </a:solidFill>
                <a:ea typeface="+mj-lt"/>
                <a:cs typeface="+mj-lt"/>
              </a:rPr>
              <a:t>.</a:t>
            </a:r>
            <a:endParaRPr lang="cs-CZ" sz="900" b="1" baseline="30000" dirty="0">
              <a:solidFill>
                <a:srgbClr val="CC0000"/>
              </a:solidFill>
              <a:cs typeface="Calibri Light" panose="020F0302020204030204"/>
            </a:endParaRPr>
          </a:p>
          <a:p>
            <a:pPr marL="170815" indent="-170815">
              <a:lnSpc>
                <a:spcPct val="90000"/>
              </a:lnSpc>
            </a:pPr>
            <a:r>
              <a:rPr lang="cs-CZ" altLang="cs-CZ" sz="2400" b="1" dirty="0"/>
              <a:t>Formální prvek, umožňuje bilancování</a:t>
            </a:r>
            <a:endParaRPr lang="cs-CZ" altLang="cs-CZ" sz="2400" b="1" dirty="0">
              <a:cs typeface="Calibri Light" panose="020F0302020204030204"/>
            </a:endParaRPr>
          </a:p>
          <a:p>
            <a:pPr marL="170815" indent="-170815">
              <a:lnSpc>
                <a:spcPct val="90000"/>
              </a:lnSpc>
            </a:pPr>
            <a:r>
              <a:rPr lang="cs-CZ" altLang="cs-CZ" sz="2400" b="1" dirty="0"/>
              <a:t>Formální kontrola </a:t>
            </a:r>
            <a:r>
              <a:rPr lang="en-US" altLang="cs-CZ" sz="2400" b="1" dirty="0"/>
              <a:t>Ʃ</a:t>
            </a:r>
            <a:r>
              <a:rPr lang="cs-CZ" altLang="cs-CZ" sz="2400" b="1" dirty="0"/>
              <a:t>MD = </a:t>
            </a:r>
            <a:r>
              <a:rPr lang="en-US" altLang="cs-CZ" sz="2400" b="1" dirty="0"/>
              <a:t>Ʃ</a:t>
            </a:r>
            <a:r>
              <a:rPr lang="cs-CZ" altLang="cs-CZ" sz="2400" b="1" dirty="0"/>
              <a:t>D </a:t>
            </a:r>
            <a:endParaRPr lang="cs-CZ" altLang="cs-CZ" sz="2400" b="1" dirty="0">
              <a:cs typeface="Calibri Light" panose="020F0302020204030204"/>
            </a:endParaRPr>
          </a:p>
          <a:p>
            <a:pPr marL="513715" lvl="1" indent="-170815">
              <a:lnSpc>
                <a:spcPct val="90000"/>
              </a:lnSpc>
            </a:pPr>
            <a:r>
              <a:rPr lang="cs-CZ" altLang="cs-CZ" sz="2400" b="1" dirty="0"/>
              <a:t>Počáteční zůstatky</a:t>
            </a:r>
            <a:endParaRPr lang="cs-CZ" altLang="cs-CZ" sz="2400" b="1" dirty="0">
              <a:cs typeface="Calibri Light" panose="020F0302020204030204"/>
            </a:endParaRPr>
          </a:p>
          <a:p>
            <a:pPr marL="513715" lvl="1" indent="-170815">
              <a:lnSpc>
                <a:spcPct val="90000"/>
              </a:lnSpc>
            </a:pPr>
            <a:r>
              <a:rPr lang="cs-CZ" altLang="cs-CZ" sz="2400" b="1" dirty="0"/>
              <a:t>Obraty</a:t>
            </a:r>
            <a:endParaRPr lang="cs-CZ" altLang="cs-CZ" sz="2400" b="1" dirty="0">
              <a:cs typeface="Calibri Light" panose="020F0302020204030204"/>
            </a:endParaRPr>
          </a:p>
          <a:p>
            <a:pPr marL="513715" lvl="1" indent="-170815">
              <a:lnSpc>
                <a:spcPct val="90000"/>
              </a:lnSpc>
            </a:pPr>
            <a:r>
              <a:rPr lang="cs-CZ" altLang="cs-CZ" sz="2400" b="1" dirty="0"/>
              <a:t>Konečné zůstatky</a:t>
            </a:r>
            <a:endParaRPr lang="en-US" altLang="cs-CZ" sz="2400" b="1" dirty="0">
              <a:cs typeface="Calibri Light" panose="020F030202020403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3CE8D16-4811-78A5-2374-52573C24D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Souvztažnost</a:t>
            </a:r>
            <a:endParaRPr lang="en-US" altLang="cs-CZ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B5D3DAC-ADF1-A52D-9452-BE5698D98D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0815" indent="-170815"/>
            <a:r>
              <a:rPr lang="cs-CZ" altLang="cs-CZ" sz="2800" b="1" dirty="0"/>
              <a:t>Vychází z podvojnosti</a:t>
            </a:r>
            <a:endParaRPr lang="cs-CZ"/>
          </a:p>
          <a:p>
            <a:pPr marL="170815" indent="-170815"/>
            <a:r>
              <a:rPr lang="cs-CZ" altLang="cs-CZ" sz="2800" b="1" dirty="0"/>
              <a:t>Transakce má dvě strany (MD, D)</a:t>
            </a:r>
            <a:endParaRPr lang="cs-CZ" altLang="cs-CZ" sz="2800" b="1" dirty="0">
              <a:cs typeface="Calibri Light" panose="020F0302020204030204"/>
            </a:endParaRPr>
          </a:p>
          <a:p>
            <a:pPr marL="513715" lvl="1" indent="-170815"/>
            <a:r>
              <a:rPr lang="cs-CZ" altLang="cs-CZ" sz="2400" b="1" dirty="0"/>
              <a:t>Nejsou voleny náhodně</a:t>
            </a:r>
            <a:endParaRPr lang="cs-CZ" altLang="cs-CZ" sz="2400" b="1" dirty="0">
              <a:cs typeface="Calibri Light" panose="020F0302020204030204"/>
            </a:endParaRPr>
          </a:p>
          <a:p>
            <a:pPr marL="513715" lvl="1" indent="-170815"/>
            <a:r>
              <a:rPr lang="cs-CZ" altLang="cs-CZ" sz="2400" b="1" dirty="0"/>
              <a:t>Vyjadřují obsah transakce</a:t>
            </a:r>
            <a:endParaRPr lang="cs-CZ" altLang="cs-CZ" sz="2400" b="1" dirty="0">
              <a:cs typeface="Calibri Light" panose="020F0302020204030204"/>
            </a:endParaRPr>
          </a:p>
          <a:p>
            <a:pPr marL="513715" lvl="1" indent="-170815"/>
            <a:r>
              <a:rPr lang="cs-CZ" altLang="cs-CZ" sz="2400" b="1" dirty="0"/>
              <a:t>Týkají se</a:t>
            </a:r>
            <a:r>
              <a:rPr lang="cs-CZ" altLang="cs-CZ" sz="2400" b="1" dirty="0">
                <a:solidFill>
                  <a:srgbClr val="FF0000"/>
                </a:solidFill>
              </a:rPr>
              <a:t> relevantních účtů</a:t>
            </a:r>
            <a:r>
              <a:rPr lang="cs-CZ" altLang="cs-CZ" sz="2400" b="1" dirty="0"/>
              <a:t>, které jsou transakcí ovlivněny</a:t>
            </a:r>
            <a:endParaRPr lang="cs-CZ" altLang="cs-CZ" sz="2400" b="1" dirty="0">
              <a:cs typeface="Calibri Light"/>
            </a:endParaRPr>
          </a:p>
          <a:p>
            <a:pPr marL="170815" indent="-170815"/>
            <a:r>
              <a:rPr lang="cs-CZ" altLang="cs-CZ" sz="2800" b="1" dirty="0"/>
              <a:t>Umožňuje věcnou kontrolu</a:t>
            </a:r>
            <a:endParaRPr lang="cs-CZ" altLang="cs-CZ" sz="2800" b="1" dirty="0">
              <a:cs typeface="Calibri Light" panose="020F0302020204030204"/>
            </a:endParaRPr>
          </a:p>
          <a:p>
            <a:pPr marL="170815" indent="-170815"/>
            <a:r>
              <a:rPr lang="cs-CZ" sz="2000" dirty="0">
                <a:solidFill>
                  <a:srgbClr val="000000"/>
                </a:solidFill>
                <a:ea typeface="+mj-lt"/>
                <a:cs typeface="+mj-lt"/>
              </a:rPr>
              <a:t>V podvojném účetnictví se nemohou peníze </a:t>
            </a:r>
            <a:r>
              <a:rPr lang="cs-CZ" sz="2000" b="1" dirty="0">
                <a:solidFill>
                  <a:srgbClr val="000000"/>
                </a:solidFill>
                <a:ea typeface="+mj-lt"/>
                <a:cs typeface="+mj-lt"/>
              </a:rPr>
              <a:t>vzít „odnikud“</a:t>
            </a:r>
            <a:r>
              <a:rPr lang="cs-CZ" sz="2000" dirty="0">
                <a:solidFill>
                  <a:srgbClr val="000000"/>
                </a:solidFill>
                <a:ea typeface="+mj-lt"/>
                <a:cs typeface="+mj-lt"/>
              </a:rPr>
              <a:t>, což znamená, že každá položka se objeví na dvou účtech.</a:t>
            </a:r>
            <a:endParaRPr lang="cs-CZ" sz="900" b="1" baseline="30000" dirty="0">
              <a:solidFill>
                <a:srgbClr val="CC0000"/>
              </a:solidFill>
              <a:cs typeface="Calibri Ligh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B3CA123-5CC2-FAA9-19AC-886DCBF30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Oceňování aktiv a dluhů</a:t>
            </a:r>
            <a:endParaRPr lang="en-US" alt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961508F-80CB-6E23-D03A-F037269AD1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/>
              <a:t>Existence více možností / alternativ jak prvky ocenit</a:t>
            </a:r>
          </a:p>
          <a:p>
            <a:r>
              <a:rPr lang="cs-CZ" altLang="cs-CZ" sz="2400" b="1" dirty="0"/>
              <a:t>Výběr alternativy s ohledem na GAAP a „</a:t>
            </a:r>
            <a:r>
              <a:rPr lang="cs-CZ" altLang="cs-CZ" sz="2400" b="1" dirty="0" err="1"/>
              <a:t>true</a:t>
            </a:r>
            <a:r>
              <a:rPr lang="cs-CZ" altLang="cs-CZ" sz="2400" b="1" dirty="0"/>
              <a:t> and fair </a:t>
            </a:r>
            <a:r>
              <a:rPr lang="cs-CZ" altLang="cs-CZ" sz="2400" b="1" dirty="0" err="1"/>
              <a:t>view</a:t>
            </a:r>
            <a:r>
              <a:rPr lang="cs-CZ" altLang="cs-CZ" sz="2400" b="1" dirty="0"/>
              <a:t>“</a:t>
            </a:r>
          </a:p>
          <a:p>
            <a:r>
              <a:rPr lang="cs-CZ" altLang="cs-CZ" sz="2400" b="1" dirty="0"/>
              <a:t>Oceňování chronologicky</a:t>
            </a:r>
          </a:p>
          <a:p>
            <a:pPr lvl="1"/>
            <a:r>
              <a:rPr lang="cs-CZ" altLang="cs-CZ" sz="2400" b="1" dirty="0"/>
              <a:t>Prvotní ocenění / </a:t>
            </a:r>
            <a:r>
              <a:rPr lang="cs-CZ" altLang="cs-CZ" sz="2400" b="1" dirty="0" err="1"/>
              <a:t>Initial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measurement</a:t>
            </a:r>
            <a:endParaRPr lang="cs-CZ" altLang="cs-CZ" sz="2400" b="1" dirty="0"/>
          </a:p>
          <a:p>
            <a:pPr lvl="1"/>
            <a:r>
              <a:rPr lang="cs-CZ" altLang="cs-CZ" sz="2400" b="1" dirty="0"/>
              <a:t>Následné ocenění / </a:t>
            </a:r>
            <a:r>
              <a:rPr lang="cs-CZ" altLang="cs-CZ" sz="2400" b="1" dirty="0" err="1"/>
              <a:t>Subsequent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measurement</a:t>
            </a:r>
            <a:endParaRPr lang="en-US" altLang="cs-CZ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8110280-BAAF-739F-D071-45F98EA21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Prvotní ocenění</a:t>
            </a:r>
            <a:endParaRPr lang="en-US" altLang="cs-CZ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8826FCD-05D8-3FBA-2C83-6B2D4E70C6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0815" indent="-170815"/>
            <a:r>
              <a:rPr lang="cs-CZ" altLang="cs-CZ" sz="2800" b="1" dirty="0" err="1"/>
              <a:t>Historical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cost</a:t>
            </a:r>
            <a:r>
              <a:rPr lang="cs-CZ" altLang="cs-CZ" sz="2800" b="1" dirty="0"/>
              <a:t> (HC) částka, která byla vyplacená nebo přijatá v řádně uzavřené transakci</a:t>
            </a:r>
            <a:endParaRPr lang="cs-CZ"/>
          </a:p>
          <a:p>
            <a:pPr marL="513715" lvl="1" indent="-170815"/>
            <a:r>
              <a:rPr lang="cs-CZ" altLang="cs-CZ" sz="2800" b="1" dirty="0">
                <a:solidFill>
                  <a:srgbClr val="FF0000"/>
                </a:solidFill>
              </a:rPr>
              <a:t>Cena pořízení </a:t>
            </a:r>
            <a:r>
              <a:rPr lang="cs-CZ" altLang="cs-CZ" sz="2800" b="1" dirty="0"/>
              <a:t>(cena bez vedlejších poříz. nákladů)</a:t>
            </a:r>
            <a:endParaRPr lang="cs-CZ" altLang="cs-CZ" sz="2800" b="1" dirty="0">
              <a:cs typeface="Calibri Light"/>
            </a:endParaRPr>
          </a:p>
          <a:p>
            <a:pPr marL="513715" lvl="1" indent="-170815"/>
            <a:r>
              <a:rPr lang="cs-CZ" altLang="cs-CZ" sz="2800" b="1" dirty="0">
                <a:solidFill>
                  <a:srgbClr val="FF0000"/>
                </a:solidFill>
              </a:rPr>
              <a:t>Pořizovací cena</a:t>
            </a:r>
            <a:r>
              <a:rPr lang="cs-CZ" altLang="cs-CZ" sz="2800" b="1" dirty="0"/>
              <a:t> (CP + vedlejší náklady pořízení)</a:t>
            </a:r>
            <a:endParaRPr lang="cs-CZ" altLang="cs-CZ" sz="2800" b="1" dirty="0">
              <a:cs typeface="Calibri Light"/>
            </a:endParaRPr>
          </a:p>
          <a:p>
            <a:pPr marL="513715" lvl="1" indent="-170815"/>
            <a:r>
              <a:rPr lang="cs-CZ" altLang="cs-CZ" sz="2800" b="1" dirty="0">
                <a:solidFill>
                  <a:srgbClr val="FF0000"/>
                </a:solidFill>
              </a:rPr>
              <a:t>Vlastní náklady</a:t>
            </a:r>
            <a:r>
              <a:rPr lang="cs-CZ" altLang="cs-CZ" sz="2800" b="1" dirty="0"/>
              <a:t> (zásoby vlastní výroby -kalkulace)</a:t>
            </a:r>
            <a:endParaRPr lang="cs-CZ" altLang="cs-CZ" sz="2800" b="1" dirty="0">
              <a:cs typeface="Calibri Light"/>
            </a:endParaRPr>
          </a:p>
          <a:p>
            <a:pPr marL="513715" lvl="1" indent="-170815"/>
            <a:r>
              <a:rPr lang="cs-CZ" altLang="cs-CZ" sz="2800" b="1" dirty="0">
                <a:solidFill>
                  <a:srgbClr val="FF0000"/>
                </a:solidFill>
              </a:rPr>
              <a:t>Nominální hodnota</a:t>
            </a:r>
            <a:r>
              <a:rPr lang="cs-CZ" altLang="cs-CZ" sz="2800" b="1" dirty="0"/>
              <a:t> (peníze, cenné papíry)</a:t>
            </a:r>
            <a:endParaRPr lang="cs-CZ" altLang="cs-CZ" sz="2800" b="1" dirty="0">
              <a:cs typeface="Calibri Light"/>
            </a:endParaRPr>
          </a:p>
          <a:p>
            <a:pPr marL="513715" lvl="1" indent="-170815"/>
            <a:r>
              <a:rPr lang="cs-CZ" altLang="cs-CZ" sz="2800" b="1" dirty="0">
                <a:solidFill>
                  <a:srgbClr val="FF0000"/>
                </a:solidFill>
              </a:rPr>
              <a:t>Reprodukční pořizovací cena</a:t>
            </a:r>
            <a:r>
              <a:rPr lang="cs-CZ" altLang="cs-CZ" sz="2800" b="1" dirty="0"/>
              <a:t> (dary, nalezený </a:t>
            </a:r>
            <a:r>
              <a:rPr lang="cs-CZ" altLang="cs-CZ" sz="2800" b="1" err="1"/>
              <a:t>maj</a:t>
            </a:r>
            <a:r>
              <a:rPr lang="cs-CZ" altLang="cs-CZ" sz="2800" b="1" dirty="0"/>
              <a:t>.)</a:t>
            </a:r>
            <a:endParaRPr lang="en-US" altLang="cs-CZ" sz="2800" b="1" dirty="0">
              <a:cs typeface="Calibri Light" panose="020F030202020403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CDC08EC-ED6F-E426-5D61-8330FAB714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Následné ocenění</a:t>
            </a:r>
            <a:endParaRPr lang="en-US" altLang="cs-CZ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54BEC26-DAE8-5704-A0FD-55B4E8D35F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70815" indent="-170815"/>
            <a:r>
              <a:rPr lang="cs-CZ" altLang="cs-CZ" sz="2800" b="1" dirty="0"/>
              <a:t>Obvykle </a:t>
            </a:r>
            <a:r>
              <a:rPr lang="cs-CZ" altLang="cs-CZ" sz="2800" b="1" dirty="0">
                <a:solidFill>
                  <a:srgbClr val="FF0000"/>
                </a:solidFill>
              </a:rPr>
              <a:t>ke konci </a:t>
            </a:r>
            <a:r>
              <a:rPr lang="cs-CZ" altLang="cs-CZ" sz="2800" b="1" dirty="0"/>
              <a:t>rozvahového dne</a:t>
            </a:r>
            <a:endParaRPr lang="cs-CZ"/>
          </a:p>
          <a:p>
            <a:pPr marL="170815" indent="-170815"/>
            <a:r>
              <a:rPr lang="cs-CZ" altLang="cs-CZ" sz="2800" b="1" dirty="0"/>
              <a:t>Prvotní ocenění nesplňuje GAAP / </a:t>
            </a:r>
            <a:r>
              <a:rPr lang="cs-CZ" altLang="cs-CZ" sz="2800" b="1" dirty="0" err="1"/>
              <a:t>true</a:t>
            </a:r>
            <a:r>
              <a:rPr lang="cs-CZ" altLang="cs-CZ" sz="2800" b="1" dirty="0"/>
              <a:t> and fair </a:t>
            </a:r>
            <a:r>
              <a:rPr lang="cs-CZ" altLang="cs-CZ" sz="2800" b="1" dirty="0" err="1"/>
              <a:t>view</a:t>
            </a:r>
            <a:endParaRPr lang="cs-CZ" altLang="cs-CZ" sz="2800" b="1" dirty="0">
              <a:cs typeface="Calibri Light" panose="020F0302020204030204"/>
            </a:endParaRPr>
          </a:p>
          <a:p>
            <a:pPr marL="170815" indent="-170815"/>
            <a:r>
              <a:rPr lang="cs-CZ" altLang="cs-CZ" sz="2800" b="1" dirty="0">
                <a:solidFill>
                  <a:srgbClr val="FF0000"/>
                </a:solidFill>
              </a:rPr>
              <a:t>Amortizovaná cena</a:t>
            </a:r>
            <a:endParaRPr lang="cs-CZ" altLang="cs-CZ" sz="2800" b="1" dirty="0">
              <a:solidFill>
                <a:srgbClr val="FF0000"/>
              </a:solidFill>
              <a:cs typeface="Calibri Light"/>
            </a:endParaRPr>
          </a:p>
          <a:p>
            <a:pPr marL="170815" indent="-170815"/>
            <a:r>
              <a:rPr lang="cs-CZ" altLang="cs-CZ" sz="2800" b="1" err="1">
                <a:solidFill>
                  <a:srgbClr val="FF0000"/>
                </a:solidFill>
              </a:rPr>
              <a:t>Lower</a:t>
            </a:r>
            <a:r>
              <a:rPr lang="cs-CZ" altLang="cs-CZ" sz="2800" b="1" dirty="0">
                <a:solidFill>
                  <a:srgbClr val="FF0000"/>
                </a:solidFill>
              </a:rPr>
              <a:t> </a:t>
            </a:r>
            <a:r>
              <a:rPr lang="cs-CZ" altLang="cs-CZ" sz="2800" b="1" err="1">
                <a:solidFill>
                  <a:srgbClr val="FF0000"/>
                </a:solidFill>
              </a:rPr>
              <a:t>of</a:t>
            </a:r>
            <a:r>
              <a:rPr lang="cs-CZ" altLang="cs-CZ" sz="2800" b="1" dirty="0">
                <a:solidFill>
                  <a:srgbClr val="FF0000"/>
                </a:solidFill>
              </a:rPr>
              <a:t> </a:t>
            </a:r>
            <a:r>
              <a:rPr lang="cs-CZ" altLang="cs-CZ" sz="2800" b="1" err="1">
                <a:solidFill>
                  <a:srgbClr val="FF0000"/>
                </a:solidFill>
              </a:rPr>
              <a:t>cost</a:t>
            </a:r>
            <a:r>
              <a:rPr lang="cs-CZ" altLang="cs-CZ" sz="2800" b="1" dirty="0">
                <a:solidFill>
                  <a:srgbClr val="FF0000"/>
                </a:solidFill>
              </a:rPr>
              <a:t> </a:t>
            </a:r>
            <a:r>
              <a:rPr lang="cs-CZ" altLang="cs-CZ" sz="2800" b="1" err="1">
                <a:solidFill>
                  <a:srgbClr val="FF0000"/>
                </a:solidFill>
              </a:rPr>
              <a:t>or</a:t>
            </a:r>
            <a:r>
              <a:rPr lang="cs-CZ" altLang="cs-CZ" sz="2800" b="1" dirty="0">
                <a:solidFill>
                  <a:srgbClr val="FF0000"/>
                </a:solidFill>
              </a:rPr>
              <a:t> market (LCM)</a:t>
            </a:r>
            <a:endParaRPr lang="cs-CZ" altLang="cs-CZ" sz="2800" b="1" dirty="0">
              <a:solidFill>
                <a:srgbClr val="FF0000"/>
              </a:solidFill>
              <a:cs typeface="Calibri Light"/>
            </a:endParaRPr>
          </a:p>
          <a:p>
            <a:pPr marL="170815" indent="-170815"/>
            <a:r>
              <a:rPr lang="cs-CZ" altLang="cs-CZ" sz="2800" b="1" dirty="0">
                <a:solidFill>
                  <a:srgbClr val="FF0000"/>
                </a:solidFill>
              </a:rPr>
              <a:t>Fair </a:t>
            </a:r>
            <a:r>
              <a:rPr lang="cs-CZ" altLang="cs-CZ" sz="2800" b="1" err="1">
                <a:solidFill>
                  <a:srgbClr val="FF0000"/>
                </a:solidFill>
              </a:rPr>
              <a:t>value</a:t>
            </a:r>
            <a:r>
              <a:rPr lang="cs-CZ" altLang="cs-CZ" sz="2800" b="1" dirty="0">
                <a:solidFill>
                  <a:srgbClr val="FF0000"/>
                </a:solidFill>
              </a:rPr>
              <a:t> / reálná hodnota</a:t>
            </a:r>
            <a:endParaRPr lang="cs-CZ" altLang="cs-CZ" sz="2800" b="1" dirty="0">
              <a:solidFill>
                <a:srgbClr val="FF0000"/>
              </a:solidFill>
              <a:cs typeface="Calibri Light"/>
            </a:endParaRPr>
          </a:p>
          <a:p>
            <a:pPr marL="170815" indent="-170815"/>
            <a:r>
              <a:rPr lang="cs-CZ" altLang="cs-CZ" sz="2800" b="1" dirty="0">
                <a:solidFill>
                  <a:srgbClr val="FF0000"/>
                </a:solidFill>
              </a:rPr>
              <a:t>Současná hodnota</a:t>
            </a:r>
            <a:endParaRPr lang="en-US" altLang="cs-CZ" sz="2800" b="1">
              <a:solidFill>
                <a:srgbClr val="FF0000"/>
              </a:solidFill>
              <a:cs typeface="Calibri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8_Finanční účetnictví 1</Template>
  <TotalTime>18</TotalTime>
  <Words>577</Words>
  <Application>Microsoft Office PowerPoint</Application>
  <PresentationFormat>Předvádění na obrazovce (4:3)</PresentationFormat>
  <Paragraphs>117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Office</vt:lpstr>
      <vt:lpstr>Finanční účetnictví 1     pŘEDNÁŠKA 6 </vt:lpstr>
      <vt:lpstr>Téma</vt:lpstr>
      <vt:lpstr>Obsah přednášky</vt:lpstr>
      <vt:lpstr>Opakování pojmů</vt:lpstr>
      <vt:lpstr>Podvojnost</vt:lpstr>
      <vt:lpstr>Souvztažnost</vt:lpstr>
      <vt:lpstr>Oceňování aktiv a dluhů</vt:lpstr>
      <vt:lpstr>Prvotní ocenění</vt:lpstr>
      <vt:lpstr>Následné ocenění</vt:lpstr>
      <vt:lpstr>Amortizovaná cena</vt:lpstr>
      <vt:lpstr>Lower of cost or market (LCM)</vt:lpstr>
      <vt:lpstr>Fair Value / Reálná hodnota I</vt:lpstr>
      <vt:lpstr>Současná hodnota</vt:lpstr>
      <vt:lpstr>Inventarizace</vt:lpstr>
      <vt:lpstr>Metoda inventarizace</vt:lpstr>
      <vt:lpstr>Způsoby inventarizace</vt:lpstr>
      <vt:lpstr>Předvaha / Trial balance</vt:lpstr>
      <vt:lpstr>Příklad sestavení obratové předvahy účty hlavní knihy </vt:lpstr>
      <vt:lpstr>Příklad sestavení obratové předvahy obratová předvaha</vt:lpstr>
      <vt:lpstr>4 kontrolní otázky k vypracování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Miroslava Čechová Závadská</dc:creator>
  <cp:lastModifiedBy>Miroslava Čechová Závadská</cp:lastModifiedBy>
  <cp:revision>184</cp:revision>
  <dcterms:created xsi:type="dcterms:W3CDTF">2024-10-11T08:48:16Z</dcterms:created>
  <dcterms:modified xsi:type="dcterms:W3CDTF">2024-11-22T20:55:17Z</dcterms:modified>
</cp:coreProperties>
</file>