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762DD-7FAF-8035-4836-D2FA14129694}" v="81" dt="2024-11-22T21:28:44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	</a:t>
            </a:r>
            <a:r>
              <a:rPr lang="cs-CZ" sz="2800" dirty="0"/>
              <a:t>přednáška 7</a:t>
            </a:r>
            <a:endParaRPr lang="cs-CZ" sz="2800" dirty="0"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3975"/>
            <a:r>
              <a:rPr lang="cs-CZ" dirty="0"/>
              <a:t>			Ing. Jana Shrbená</a:t>
            </a:r>
            <a:endParaRPr lang="cs-CZ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702CD-66FA-5DF6-EBD3-4DC793DB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4E966-F26B-81ED-0B6C-49DF2BB18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výše uvedených účetních případů zjišťuje účetní jednotka účetní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definován jako:</a:t>
            </a:r>
          </a:p>
          <a:p>
            <a:pPr marL="0" indent="0" algn="ctr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výsledek hospodaření = výnosy – náklady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závěrkových prací je nejen zjištění účetního výsledku hospodaření účetní jednotky, ale také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nezbytné vypočítat a zaúčtovat daň z příjmů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Podkladem pro výpočet daňové povinnosti je účetnictví, konkrétně výše účetního výsledku hospodaření.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6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DEC3-5047-D473-3788-FD1FD495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D7BD5C-1895-A25C-5A95-DCC00E929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hospodářský výsledek se od daňového výsledku hospodaření odlišuje, a to vlivem existence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připočitatelných a odpočitatelných položek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připočitatelné položky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patří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náklady, které nelze uznat za náklady na dosažení, zajištění a udržení příjmů dle zvláštního předpisu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například 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odpisy dlouhodobého majetku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dary, náklady na reprezentaci, náklady z titulu tvorby účetních rezerv nebo účetních opravných položek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586/1992 Sb., o daních z příjmů.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11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E5219-70DB-57EC-5EF7-E98565B0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1EEA05-594A-BC5A-B4B5-51FD4A2AD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hospodářský výsledek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snižuje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položky odčitatelné od základu daně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 kterým patří např. 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bezúplatná plnění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ztráta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hodnotu bezúplatných plnění je možné snížit základ daně u fyzické osoby až o 15 %, přičemž minimální hodnota těchto plnění na vymezené účely činí alespoň 1 000 Kč, u právnické osoby až o 10 %, přičemž minimální hodnota plnění na vymezené účely činí alespoň 2 000 Kč.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odpočet daňové ztráty platí, že ji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uplatnit do hodnoty základu daně,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posuzuje se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ztráty za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předcházejících zdaňovacích období.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24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01B90-8C8E-5356-4582-08F5C6F2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D033B-EF4E-4F65-63C4-1D2A8AACD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úpravách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účetního výsledku hospodaření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přičitatelné a odpočitatelné položky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základ daně zaokrouhlí na tisíce směrem dolů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vynásobí se sazbou 21 %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(Uvedené platí, je-li účetní jednotka právnickou osobou).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Snížit daňovou povinnost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účetní jednotka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využitím slev na dani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např. slevy z titulu investiční pobídky nebo slevy za zaměstnávání osob se zdravotním postižením.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je poplatníkem daně fyzická osoba lze uplatnit např. slevu na poplatníka.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0FAEE-959F-B5CC-66CC-579F1E6DE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0BFE16-946C-EC41-8E1D-05301178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70815" indent="-170815"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Čistý výsledek hospodaření je vypočten jako rozdíl účetního výsledku hospodaření a daňové povinnosti. </a:t>
            </a:r>
            <a:endParaRPr lang="cs-CZ"/>
          </a:p>
          <a:p>
            <a:pPr marL="170815" indent="-170815"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Vypočtená daňová povinnost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zachytí </a:t>
            </a:r>
            <a:r>
              <a:rPr lang="cs-CZ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náklad na účtu 591 – Daň z příjmů splatná na straně MD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souvztažným </a:t>
            </a:r>
            <a:r>
              <a:rPr lang="cs-CZ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zápisem na straně D na účtu 341 – Daň z příjmů.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0815" indent="-170815"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Kromě daňové povinnosti může účetní jednotce vzniknout povinnost platit </a:t>
            </a:r>
            <a:r>
              <a:rPr lang="cs-CZ" sz="2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zálohy na daň z příjmů v průběhu zdaňovacího období </a:t>
            </a:r>
            <a:r>
              <a:rPr lang="cs-CZ" sz="2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(Detailněji např. PELC, V. </a:t>
            </a:r>
            <a:r>
              <a:rPr lang="cs-CZ" sz="2200" i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Daně z příjmů s komentářem 2024</a:t>
            </a:r>
            <a:r>
              <a:rPr lang="cs-CZ" sz="2200" i="1" dirty="0"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r>
              <a:rPr lang="cs-CZ" sz="2200" dirty="0">
                <a:latin typeface="Calibri"/>
                <a:ea typeface="Calibri" panose="020F0502020204030204" pitchFamily="34" charset="0"/>
                <a:cs typeface="Times New Roman"/>
              </a:rPr>
              <a:t>).</a:t>
            </a:r>
            <a:r>
              <a:rPr lang="cs-CZ" sz="2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</a:p>
          <a:p>
            <a:pPr marL="170815" indent="-170815"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všech výše uvedených případů sestavuje účetní jednotka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výkazy účetní závěrky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70815" indent="-170815"/>
            <a:endParaRPr lang="cs-CZ" dirty="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809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C855C-9ED8-AB7C-C263-3590A7AF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3387E-BDC6-449F-19F2-E27DD387F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začátku nového účetního období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otevírá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rozvahové účty za použití účtu 701 – Počáteční účet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zdanění se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počátečního účtu rozvážného převede na stranu MD nebo D účtu 431 – Výsledek hospodaření ve schvalovacím řízení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tomto účtu zůstává výsledek hospodaření až do okamžiku jeho rozdělení, resp. vypořádání.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40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5B569-9842-125A-DCED-8BEE66DF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dirty="0">
                <a:solidFill>
                  <a:srgbClr val="E31B23"/>
                </a:solidFill>
                <a:effectLst/>
                <a:latin typeface="Klavika Medium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sz="4125" b="0" i="0" u="none" strike="noStrike" kern="1200" cap="none" spc="0" normalizeH="0" baseline="0" noProof="0" dirty="0">
                <a:ln>
                  <a:noFill/>
                </a:ln>
                <a:solidFill>
                  <a:srgbClr val="CF1F28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Rozdělní zisku, úhrada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A60F1-2C6C-BA99-82A4-4A413A6DE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ozdělení zisku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může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převést zisk do rezervního fondu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jiných fondů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zvýšit o zisk základní kapitál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vyplatit podíly na zisku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použít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zisk k zúčtování nevypořádané ztráty z předcházejících účetních období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ponechat zisk jako nerozdělený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zisku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 účetního pohledu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projeví změnou struktury pasiv, kdy se jedno pasivum zvyšuje a druhé snižuje.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16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7CB43-4613-CD58-7379-CBEA9864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478DA-7593-B78D-11CD-24988304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obrázku jsou zachyceny možnosti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zisku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0EE1777-4DAD-615D-7327-557B4201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56" y="2249667"/>
            <a:ext cx="4545338" cy="356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5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C3D12-A9E4-9E27-C986-6DA0FF6E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1ADD6-B16E-8AB9-28E8-4613E1D73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Obdobné účty se používají při úhradě ztráty, s tím rozdílem, že místo tvorby fondů se účtuje o čerpání fondů, pokud účetní jednotka nemá dostatek zdrojů k úhradě ztráty,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ponechává ztrátu neuhrazenou na účtu 429 – Neuhrazená ztráta minulých let.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účet následně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snižuje celkovou výši vlastního kapitálu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dosahuje účetní jednotka ztráty dlouhodobě, aniž by měla zdroje k její úhradě, může nastat případ, kdy základní kapitál účetní jednotky je větší než kapitál vlastní, event. situace, kdy vlastní kapitál bude záporný.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594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07475-913C-D591-A20B-9B98A6C7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ED541C3-E113-8FB7-3863-FBAEBECE0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144" y="1891431"/>
            <a:ext cx="6932450" cy="3075137"/>
          </a:xfrm>
        </p:spPr>
      </p:pic>
    </p:spTree>
    <p:extLst>
      <p:ext uri="{BB962C8B-B14F-4D97-AF65-F5344CB8AC3E}">
        <p14:creationId xmlns:p14="http://schemas.microsoft.com/office/powerpoint/2010/main" val="138222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Uzávěrka a uzávěrkové operace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106DD-946A-3453-2743-DB3F63FF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E1B9F-E698-D392-5D7E-C90B7C76C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a)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a)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292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336BD-784C-2E81-52D8-C1C3F6F4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/>
              <a:t>4 Otázky  k vypracování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6C51D8A-FD8A-C3C6-0C8F-5C9A6D62AD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233" y="2304661"/>
            <a:ext cx="7177593" cy="2836506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97596CB-2ED8-F9B1-C168-1A3389C223B6}"/>
              </a:ext>
            </a:extLst>
          </p:cNvPr>
          <p:cNvSpPr txBox="1"/>
          <p:nvPr/>
        </p:nvSpPr>
        <p:spPr>
          <a:xfrm>
            <a:off x="742700" y="3873222"/>
            <a:ext cx="6245072" cy="1014225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42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B2866-6851-631F-670E-23036403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452DC-8050-5A1C-E7C6-85C480DC2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uzávěrky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provede účetní jednotka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inventarizaci,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zaúčtování účetních operací na konci období,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zjištění výsledku hospodaření před zdaněním,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 daňové povinnosti,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převod obratů, resp. konečných stavů na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710 – Účet zisku a ztráty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702 – Konečný účet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23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2CAF9-A3D8-BA98-FB77-B94DF88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5E3C2-3EE4-988B-7CE1-8CAFD3D86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0815" indent="-170815"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výše uvedeného vyplývá, že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uzávěrka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předchází účetní závěrce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/>
          </a:p>
          <a:p>
            <a:pPr marL="170815" indent="-170815"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Uzávěrkovými operacemi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rozumí </a:t>
            </a: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zaúčtování všech účetních případů do období, s nímž věcně a časově souvisí, a to na základě příslušných účetních dokladů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71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F6632-C954-1FFB-BE19-5251F713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58565-DC5E-9916-E27A-B9C40A647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účetnictví uvádí, že </a:t>
            </a:r>
            <a:r>
              <a:rPr lang="cs-CZ" sz="19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inventarizace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činností, při níž se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stav porovnává se stavem skutečným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což dále navazuje vyrovnání případně vzniklých inventarizačních rozdílů.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Inventarizačním rozdílem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být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přebytek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(je-li skutečný stav vyšší než stav účetní) nebo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manko (schodek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pokud skutečný stav je nižší než účetní stav.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přebytku se účtuje do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výnosů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manku (schodku) do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nákladů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je povinna provést inventarizaci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nejméně jedenkrát ročně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inventarizační práce mohou být zahájeny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nejdříve 4 měsíce před a 1 měsíc po skončení účetního období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§ 29 zákona o účetnictví.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79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DA371-F7A0-4B01-2BAF-575B2808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84FE92-E85E-8CFB-D2AF-A7E20C15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 účetní závěrky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posuzuje účetní jednotka u dlouhodobého majetku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správnost odpisového plánu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odůvodněnost tvorby opravných položek, provede také kontrolu existence majetku.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zásob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stejně jako u dlouhodobého majetku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sleduje jejich fyzický stav k datu účetní závěrky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 nutno také zajistit, aby kalkulační účty pro pořízení zásob měly k datu účetní závěrky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0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nebyly vykazovány v rozvaze (zásoby na cestě, nevyfakturované dodávky).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pohledávek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sleduje výše pohledávek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odůvodněnost tvorby opravných položek, u pohledávek v cizí měně je zapotřebí zaúčtovat kurzový rozdíl. Totéž platí pro závazky v cizí měně. V rámci položek časového rozlišení je zapotřebí provést jejich přepočet. </a:t>
            </a:r>
          </a:p>
        </p:txBody>
      </p:sp>
    </p:spTree>
    <p:extLst>
      <p:ext uri="{BB962C8B-B14F-4D97-AF65-F5344CB8AC3E}">
        <p14:creationId xmlns:p14="http://schemas.microsoft.com/office/powerpoint/2010/main" val="132317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94C9-5A0C-8941-A243-BEAB3B09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4E5F60-34EF-A684-D553-0B245757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účetních operací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datu účetní závěrky uzavírá účetní jednotka účetní knihy.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tyto účely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důležité vypočítat konečné stavy účtů aktivních a pasivních, obraty nákladových a výnosových účtů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je znázorněno na Obr.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BF7DC1-7B32-C2D6-7A75-ECEFC13BE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173" y="2839439"/>
            <a:ext cx="3353091" cy="30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7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3A9DA-03B6-8407-65F4-076B384F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8184A-39FF-18AB-AC46-84EAC69B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vyplývá, z výše uvedeného obrázku, mohou mít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rozvahové účty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aktivní a pasivní – počáteční stavy. 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aktivního účtu se zjistí tak,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k počátečnímu stavu se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přičítá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té strany, kde byl počáteční stav (tj. strany MD)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odečítá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obratu strany opačné (tj. strany D). </a:t>
            </a:r>
          </a:p>
          <a:p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pasivního účtu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zjistí tak,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k počátečnímu stavu se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připočte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té strany, kde je stav počáteční (tj. strany D)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odečte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strany opačné (tj. strany MD)..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C17AF-E731-9072-C250-127CE3B3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33F89-81FE-015F-1DD2-4C3A6A17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obrázku lze pozorovat, že obraty aktivních a pasivních účtů se převedou na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702 – Konečný účet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Výsledkové účty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nákladové a výnosové – počáteční stav nemají. Jejich konečné stavy se převádí na účet 710 – Účet zisku a ztráty. 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AC8F35-1FF9-3855-96E7-C51CA309C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577" y="3428999"/>
            <a:ext cx="4820803" cy="235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48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79</TotalTime>
  <Words>1220</Words>
  <Application>Microsoft Office PowerPoint</Application>
  <PresentationFormat>Předvádění na obrazovce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Finanční účetnictví 1 přednáška 7</vt:lpstr>
      <vt:lpstr>Téma</vt:lpstr>
      <vt:lpstr>Účetní uzávěrka</vt:lpstr>
      <vt:lpstr>Účetní uzávěrka</vt:lpstr>
      <vt:lpstr>Účetní uzávěrka</vt:lpstr>
      <vt:lpstr>Účetní uzávěrka</vt:lpstr>
      <vt:lpstr>Účetní uzávěrka</vt:lpstr>
      <vt:lpstr>Účetní uzávěrka</vt:lpstr>
      <vt:lpstr>Účetní uzávěrka</vt:lpstr>
      <vt:lpstr>Výsledek hospodaření</vt:lpstr>
      <vt:lpstr>Výsledek hospodaření</vt:lpstr>
      <vt:lpstr>Výsledek hospodaření</vt:lpstr>
      <vt:lpstr>Výsledek hospodaření</vt:lpstr>
      <vt:lpstr>Výsledek hospodaření</vt:lpstr>
      <vt:lpstr>Rozdělní zisku, úhrada ztráty</vt:lpstr>
      <vt:lpstr> Rozdělní zisku, úhrada ztráty</vt:lpstr>
      <vt:lpstr>Rozdělní zisku, úhrada ztráty</vt:lpstr>
      <vt:lpstr>Rozdělní zisku, úhrada ztráty</vt:lpstr>
      <vt:lpstr>Testové otázky</vt:lpstr>
      <vt:lpstr>Testové otázky - odpovědi</vt:lpstr>
      <vt:lpstr>4 Otázky  k vypracování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Miroslava Čechová Závadská</dc:creator>
  <cp:lastModifiedBy>Miroslava Čechová Závadská</cp:lastModifiedBy>
  <cp:revision>27</cp:revision>
  <dcterms:created xsi:type="dcterms:W3CDTF">2024-10-11T09:14:49Z</dcterms:created>
  <dcterms:modified xsi:type="dcterms:W3CDTF">2024-11-22T21:32:30Z</dcterms:modified>
</cp:coreProperties>
</file>