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7" r:id="rId15"/>
    <p:sldId id="278" r:id="rId16"/>
    <p:sldId id="273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28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321C3-E7B0-0FFB-DEA6-2473DE8B0C0F}" v="2" dt="2024-11-22T21:02:24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 userDrawn="1"/>
        </p:nvSpPr>
        <p:spPr>
          <a:xfrm>
            <a:off x="4371278" y="6138250"/>
            <a:ext cx="4776297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5187843" y="1423285"/>
            <a:ext cx="3964866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7" y="6267816"/>
            <a:ext cx="4571343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807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542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28650" y="2362672"/>
            <a:ext cx="78867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28650" y="4762110"/>
            <a:ext cx="78867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30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325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41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81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386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864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19" y="6267815"/>
            <a:ext cx="3846981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8064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5"/>
            <a:ext cx="9144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53190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účetnictví 1</a:t>
            </a:r>
            <a:br>
              <a:rPr lang="cs-CZ" dirty="0"/>
            </a:br>
            <a:r>
              <a:rPr lang="cs-CZ" dirty="0"/>
              <a:t>		</a:t>
            </a:r>
            <a:r>
              <a:rPr lang="cs-CZ" sz="2800" dirty="0"/>
              <a:t>přednáška  5 </a:t>
            </a:r>
            <a:br>
              <a:rPr lang="cs-CZ" sz="2800" dirty="0"/>
            </a:br>
            <a:endParaRPr lang="cs-CZ" sz="2800" dirty="0">
              <a:cs typeface="Calibri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3975"/>
            <a:endParaRPr lang="cs-CZ" dirty="0">
              <a:ea typeface="Calibri Light" panose="020F0302020204030204"/>
              <a:cs typeface="Calibri Light" panose="020F0302020204030204"/>
            </a:endParaRPr>
          </a:p>
          <a:p>
            <a:pPr marL="53975"/>
            <a:r>
              <a:rPr lang="cs-CZ" dirty="0"/>
              <a:t>			Ing. Jana Shrbená</a:t>
            </a:r>
            <a:endParaRPr lang="cs-CZ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76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7EDDF2-72C5-5818-EFDA-9F723930D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CF z financování</a:t>
            </a:r>
            <a:endParaRPr lang="en-US" alt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F8BE0D2-FAB9-5BC6-5ED5-AC5714F906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>
              <a:lnSpc>
                <a:spcPct val="90000"/>
              </a:lnSpc>
            </a:pPr>
            <a:r>
              <a:rPr lang="cs-CZ" altLang="cs-CZ" sz="2800" b="1" dirty="0"/>
              <a:t>Financování krátkodobého charakteru</a:t>
            </a:r>
            <a:endParaRPr lang="cs-CZ"/>
          </a:p>
          <a:p>
            <a:pPr marL="513715" lvl="1" indent="-170815">
              <a:lnSpc>
                <a:spcPct val="90000"/>
              </a:lnSpc>
            </a:pPr>
            <a:r>
              <a:rPr lang="cs-CZ" altLang="cs-CZ" sz="2000" b="1" dirty="0"/>
              <a:t>Krátkodobé úvěry</a:t>
            </a:r>
            <a:endParaRPr lang="cs-CZ" altLang="cs-CZ" sz="2000" b="1" dirty="0">
              <a:cs typeface="Calibri Light" panose="020F0302020204030204"/>
            </a:endParaRPr>
          </a:p>
          <a:p>
            <a:pPr marL="513715" lvl="1" indent="-170815">
              <a:lnSpc>
                <a:spcPct val="90000"/>
              </a:lnSpc>
            </a:pPr>
            <a:r>
              <a:rPr lang="cs-CZ" altLang="cs-CZ" sz="2000" b="1" dirty="0"/>
              <a:t>Dary (zejména u NNO=neziskové nevládní organizace)</a:t>
            </a:r>
            <a:endParaRPr lang="cs-CZ" altLang="cs-CZ" sz="2000" b="1" dirty="0">
              <a:cs typeface="Calibri Light" panose="020F0302020204030204"/>
            </a:endParaRPr>
          </a:p>
          <a:p>
            <a:pPr marL="170815" indent="-170815">
              <a:lnSpc>
                <a:spcPct val="90000"/>
              </a:lnSpc>
            </a:pPr>
            <a:r>
              <a:rPr lang="cs-CZ" altLang="cs-CZ" sz="2800" b="1" dirty="0"/>
              <a:t>Financování dlouhodobého charakteru</a:t>
            </a:r>
            <a:endParaRPr lang="cs-CZ" altLang="cs-CZ" sz="2800" b="1" dirty="0">
              <a:cs typeface="Calibri Light" panose="020F0302020204030204"/>
            </a:endParaRPr>
          </a:p>
          <a:p>
            <a:pPr marL="342900" lvl="1" indent="0">
              <a:lnSpc>
                <a:spcPct val="90000"/>
              </a:lnSpc>
              <a:buNone/>
            </a:pPr>
            <a:endParaRPr lang="cs-CZ" altLang="cs-CZ" sz="2000" b="1" dirty="0">
              <a:cs typeface="Calibri Light"/>
            </a:endParaRPr>
          </a:p>
          <a:p>
            <a:pPr marL="513715" lvl="1" indent="-170815">
              <a:lnSpc>
                <a:spcPct val="90000"/>
              </a:lnSpc>
            </a:pPr>
            <a:r>
              <a:rPr lang="cs-CZ" altLang="cs-CZ" sz="2000" b="1" dirty="0"/>
              <a:t>Dluhové</a:t>
            </a:r>
            <a:endParaRPr lang="cs-CZ" altLang="cs-CZ" sz="2000" b="1" dirty="0">
              <a:cs typeface="Calibri Light"/>
            </a:endParaRPr>
          </a:p>
          <a:p>
            <a:pPr marL="856615" lvl="2" indent="-170815">
              <a:lnSpc>
                <a:spcPct val="90000"/>
              </a:lnSpc>
            </a:pPr>
            <a:r>
              <a:rPr lang="cs-CZ" altLang="cs-CZ" sz="2000" b="1" dirty="0"/>
              <a:t>Emise dluhopisů</a:t>
            </a:r>
            <a:endParaRPr lang="cs-CZ" altLang="cs-CZ" sz="2000" b="1" dirty="0">
              <a:cs typeface="Calibri Light"/>
            </a:endParaRPr>
          </a:p>
          <a:p>
            <a:pPr marL="856615" lvl="2" indent="-170815">
              <a:lnSpc>
                <a:spcPct val="90000"/>
              </a:lnSpc>
            </a:pPr>
            <a:r>
              <a:rPr lang="cs-CZ" altLang="cs-CZ" sz="2000" b="1" dirty="0"/>
              <a:t>Bankovní / nebankovní úvěr</a:t>
            </a:r>
            <a:endParaRPr lang="cs-CZ" altLang="cs-CZ" sz="2000" b="1" dirty="0">
              <a:cs typeface="Calibri Light"/>
            </a:endParaRPr>
          </a:p>
          <a:p>
            <a:pPr marL="513715" lvl="1" indent="-170815">
              <a:lnSpc>
                <a:spcPct val="90000"/>
              </a:lnSpc>
            </a:pPr>
            <a:r>
              <a:rPr lang="cs-CZ" altLang="cs-CZ" sz="2000" b="1" dirty="0"/>
              <a:t>Výplata dividend</a:t>
            </a:r>
            <a:endParaRPr lang="en-US" altLang="cs-CZ" sz="2000" b="1" dirty="0">
              <a:cs typeface="Calibri Light" panose="020F03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36449BC-2B3C-CD60-C13E-3AF2ACA7F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Vztah Rozvaha – Výsledovka - CF</a:t>
            </a:r>
            <a:endParaRPr lang="en-US" altLang="cs-CZ" sz="4000"/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CBD5677C-59FB-3323-FB99-54914D6E5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61" y="2500467"/>
            <a:ext cx="8713787" cy="2774950"/>
          </a:xfrm>
          <a:noFill/>
        </p:spPr>
      </p:pic>
      <p:sp>
        <p:nvSpPr>
          <p:cNvPr id="11268" name="Line 8">
            <a:extLst>
              <a:ext uri="{FF2B5EF4-FFF2-40B4-BE49-F238E27FC236}">
                <a16:creationId xmlns:a16="http://schemas.microsoft.com/office/drawing/2014/main" id="{7DF67D84-EB76-D1D7-A913-E80451BF55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3573463"/>
            <a:ext cx="1655763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9">
            <a:extLst>
              <a:ext uri="{FF2B5EF4-FFF2-40B4-BE49-F238E27FC236}">
                <a16:creationId xmlns:a16="http://schemas.microsoft.com/office/drawing/2014/main" id="{B29926C7-4A8B-405D-4305-277996ED5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213100"/>
            <a:ext cx="2087563" cy="7921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Freeform 11">
            <a:extLst>
              <a:ext uri="{FF2B5EF4-FFF2-40B4-BE49-F238E27FC236}">
                <a16:creationId xmlns:a16="http://schemas.microsoft.com/office/drawing/2014/main" id="{F6D1964D-0B6E-ECAE-B16A-72CF41770BB3}"/>
              </a:ext>
            </a:extLst>
          </p:cNvPr>
          <p:cNvSpPr>
            <a:spLocks/>
          </p:cNvSpPr>
          <p:nvPr/>
        </p:nvSpPr>
        <p:spPr bwMode="auto">
          <a:xfrm>
            <a:off x="1835150" y="5300663"/>
            <a:ext cx="5472113" cy="949325"/>
          </a:xfrm>
          <a:custGeom>
            <a:avLst/>
            <a:gdLst>
              <a:gd name="T0" fmla="*/ 0 w 3946"/>
              <a:gd name="T1" fmla="*/ 73025 h 598"/>
              <a:gd name="T2" fmla="*/ 2767952 w 3946"/>
              <a:gd name="T3" fmla="*/ 936625 h 598"/>
              <a:gd name="T4" fmla="*/ 5472113 w 3946"/>
              <a:gd name="T5" fmla="*/ 0 h 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6" h="598">
                <a:moveTo>
                  <a:pt x="0" y="46"/>
                </a:moveTo>
                <a:cubicBezTo>
                  <a:pt x="669" y="322"/>
                  <a:pt x="1338" y="598"/>
                  <a:pt x="1996" y="590"/>
                </a:cubicBezTo>
                <a:cubicBezTo>
                  <a:pt x="2654" y="582"/>
                  <a:pt x="3621" y="98"/>
                  <a:pt x="3946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B0E9E6-7BB7-768C-9981-D54A0F406EEE}"/>
              </a:ext>
            </a:extLst>
          </p:cNvPr>
          <p:cNvSpPr txBox="1"/>
          <p:nvPr/>
        </p:nvSpPr>
        <p:spPr>
          <a:xfrm>
            <a:off x="4805265" y="2475221"/>
            <a:ext cx="11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=Rozvaha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080099A-A47C-65EA-607D-0FF0B9A8FE19}"/>
              </a:ext>
            </a:extLst>
          </p:cNvPr>
          <p:cNvSpPr txBox="1"/>
          <p:nvPr/>
        </p:nvSpPr>
        <p:spPr>
          <a:xfrm>
            <a:off x="7895254" y="3887942"/>
            <a:ext cx="10623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=</a:t>
            </a:r>
            <a:r>
              <a:rPr lang="cs-CZ" sz="1100" dirty="0"/>
              <a:t>Výkaz zisku a ztráty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6072AE-2E76-1815-C512-E080F4305DF7}"/>
              </a:ext>
            </a:extLst>
          </p:cNvPr>
          <p:cNvSpPr txBox="1"/>
          <p:nvPr/>
        </p:nvSpPr>
        <p:spPr>
          <a:xfrm>
            <a:off x="4805265" y="3429000"/>
            <a:ext cx="85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Zisk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5E210A-D406-EB0D-CBA6-982ED50A51D0}"/>
              </a:ext>
            </a:extLst>
          </p:cNvPr>
          <p:cNvSpPr txBox="1"/>
          <p:nvPr/>
        </p:nvSpPr>
        <p:spPr>
          <a:xfrm>
            <a:off x="3485535" y="3722914"/>
            <a:ext cx="946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= </a:t>
            </a:r>
            <a:r>
              <a:rPr lang="cs-CZ" sz="1600" dirty="0"/>
              <a:t>Peněžní hotovost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27C1F8-BE2A-183F-D191-7FEE7DB9C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Výkaz CF a metoda výpočtu</a:t>
            </a:r>
            <a:endParaRPr lang="en-US" altLang="cs-CZ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8FE295D-61FF-C6C6-6792-2725F5809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/>
              <a:t>2 metody výpočtu</a:t>
            </a:r>
          </a:p>
          <a:p>
            <a:pPr lvl="1"/>
            <a:r>
              <a:rPr lang="cs-CZ" altLang="cs-CZ" sz="2000" b="1" dirty="0"/>
              <a:t>Přímá - toková</a:t>
            </a:r>
          </a:p>
          <a:p>
            <a:pPr lvl="1"/>
            <a:r>
              <a:rPr lang="cs-CZ" altLang="cs-CZ" sz="2000" b="1" dirty="0"/>
              <a:t>Nepřímá – z rozvahových údajů</a:t>
            </a:r>
          </a:p>
          <a:p>
            <a:pPr lvl="1"/>
            <a:endParaRPr lang="cs-CZ" altLang="cs-CZ" b="1" dirty="0"/>
          </a:p>
          <a:p>
            <a:r>
              <a:rPr lang="cs-CZ" altLang="cs-CZ" sz="2800" b="1" dirty="0"/>
              <a:t>Ve vazbě na metodu je potom použit odpovídající výkaz CF</a:t>
            </a:r>
            <a:endParaRPr lang="en-US" altLang="cs-CZ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A687A-27C8-3217-6301-DCF84341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79" y="365129"/>
            <a:ext cx="8064000" cy="1453069"/>
          </a:xfrm>
        </p:spPr>
        <p:txBody>
          <a:bodyPr/>
          <a:lstStyle/>
          <a:p>
            <a:r>
              <a:rPr lang="cs-CZ" sz="4100" dirty="0">
                <a:cs typeface="Calibri"/>
              </a:rPr>
              <a:t>Přímá metoda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A4B850B-A71B-6D26-350A-5D051BB4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cs-CZ" dirty="0">
                <a:cs typeface="Calibri Light"/>
              </a:rPr>
              <a:t>Je založena na sledování přírůstků a úbytků přímo na základě jednotlivých účetních případů v daném účetním období, které měly vliv na peněžní prostředky</a:t>
            </a:r>
          </a:p>
          <a:p>
            <a:pPr marL="170815" indent="-170815"/>
            <a:r>
              <a:rPr lang="cs-CZ" dirty="0">
                <a:cs typeface="Calibri Light"/>
              </a:rPr>
              <a:t>Peněžní tok se zobrazí v přírůstcích a úbytcích na účtech finančního majetku ( pokladna , BÚ) </a:t>
            </a:r>
          </a:p>
          <a:p>
            <a:pPr marL="170815" indent="-170815"/>
            <a:r>
              <a:rPr lang="cs-CZ" dirty="0">
                <a:cs typeface="Calibri Light"/>
              </a:rPr>
              <a:t>Tato metoda se vzhledem k velkému množství účetních operací v praxi příliš nepoužívá</a:t>
            </a:r>
          </a:p>
        </p:txBody>
      </p:sp>
    </p:spTree>
    <p:extLst>
      <p:ext uri="{BB962C8B-B14F-4D97-AF65-F5344CB8AC3E}">
        <p14:creationId xmlns:p14="http://schemas.microsoft.com/office/powerpoint/2010/main" val="142826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9C182-2300-1BAA-9BCE-81F1B9DB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Nepřímá metoda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0E5B8-E912-A70B-58EF-474090302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cs-CZ" dirty="0">
                <a:cs typeface="Calibri Light"/>
              </a:rPr>
              <a:t>Nevychází z pohybu peněžních prostředků</a:t>
            </a:r>
            <a:endParaRPr lang="cs-CZ" dirty="0"/>
          </a:p>
          <a:p>
            <a:pPr marL="170815" indent="-170815"/>
            <a:r>
              <a:rPr lang="cs-CZ" dirty="0">
                <a:cs typeface="Calibri Light"/>
              </a:rPr>
              <a:t>Výchozím bodem je výsledek hospodaření, ke kterému se přičítají a odečítají položky, které mají rozdílný vliv na výsledek hospodaření a peněžní tok.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K HV se:</a:t>
            </a:r>
          </a:p>
          <a:p>
            <a:pPr marL="170815" indent="-170815"/>
            <a:r>
              <a:rPr lang="cs-CZ" dirty="0">
                <a:cs typeface="Calibri Light"/>
              </a:rPr>
              <a:t>Přičítají  náklady, které nebyly výdajem (např. Odpisy DHM)</a:t>
            </a:r>
          </a:p>
          <a:p>
            <a:pPr marL="170815" indent="-170815"/>
            <a:r>
              <a:rPr lang="cs-CZ" dirty="0">
                <a:cs typeface="Calibri Light"/>
              </a:rPr>
              <a:t>Odečítají  výnosy, které nebyly příjmem (např. Neuhrazené FAV)</a:t>
            </a:r>
          </a:p>
          <a:p>
            <a:pPr marL="170815" indent="-170815"/>
            <a:r>
              <a:rPr lang="cs-CZ" dirty="0">
                <a:cs typeface="Calibri Light"/>
              </a:rPr>
              <a:t>Odečítají  výdaje které nebyly nákladem (např. Nákup mat. za hotové)</a:t>
            </a:r>
          </a:p>
          <a:p>
            <a:pPr marL="170815" indent="-170815"/>
            <a:r>
              <a:rPr lang="cs-CZ" dirty="0">
                <a:cs typeface="Calibri Light"/>
              </a:rPr>
              <a:t>Přičítají  příjmy které nebyly výnosem (např. Přijetí úvěru na BU)</a:t>
            </a:r>
          </a:p>
        </p:txBody>
      </p:sp>
    </p:spTree>
    <p:extLst>
      <p:ext uri="{BB962C8B-B14F-4D97-AF65-F5344CB8AC3E}">
        <p14:creationId xmlns:p14="http://schemas.microsoft.com/office/powerpoint/2010/main" val="264617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3E958-BC8E-6F71-BAC4-9D0930B9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9"/>
            <a:ext cx="8064000" cy="906615"/>
          </a:xfrm>
        </p:spPr>
        <p:txBody>
          <a:bodyPr/>
          <a:lstStyle/>
          <a:p>
            <a:r>
              <a:rPr lang="cs-CZ" sz="4100" dirty="0">
                <a:cs typeface="Calibri"/>
              </a:rPr>
              <a:t>Shrnutí vlivu hospod. operací na CF</a:t>
            </a:r>
            <a:endParaRPr lang="cs-CZ" dirty="0"/>
          </a:p>
        </p:txBody>
      </p:sp>
      <p:pic>
        <p:nvPicPr>
          <p:cNvPr id="4" name="Zástupný obsah 3" descr="Obsah obrázku text, snímek obrazovky, Paralelní, číslo&#10;&#10;Popis se vygeneroval automaticky.">
            <a:extLst>
              <a:ext uri="{FF2B5EF4-FFF2-40B4-BE49-F238E27FC236}">
                <a16:creationId xmlns:a16="http://schemas.microsoft.com/office/drawing/2014/main" id="{7A3FB470-5410-D430-2D7E-5FC0FEC6C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75" y="1695113"/>
            <a:ext cx="5154885" cy="4606349"/>
          </a:xfrm>
        </p:spPr>
      </p:pic>
    </p:spTree>
    <p:extLst>
      <p:ext uri="{BB962C8B-B14F-4D97-AF65-F5344CB8AC3E}">
        <p14:creationId xmlns:p14="http://schemas.microsoft.com/office/powerpoint/2010/main" val="154528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4D80B-DB8C-F645-1C68-DB4A9DA0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PŘÍKLAD NA ZJIŠTĚNÍ PENĚŽNÍHO TOKU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845C7F-B07E-0DED-64AC-2D0BDF43F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cs typeface="Calibri Light"/>
              </a:rPr>
              <a:t>PŘÍKLAD</a:t>
            </a:r>
            <a:endParaRPr lang="cs-CZ" b="1" dirty="0"/>
          </a:p>
          <a:p>
            <a:pPr marL="0" indent="0">
              <a:buNone/>
            </a:pPr>
            <a:r>
              <a:rPr lang="cs-CZ" dirty="0">
                <a:cs typeface="Calibri Light"/>
              </a:rPr>
              <a:t>1 FAV za provedené práce a služby 200 000 Kč (bylo uhrazeno 100 000)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2 FAP za nákup materiálu 140 000  Kč (celá částka byla zaplacena)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Řešení: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N 80 000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V 200 000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Výsledek hospodaření zisk 120 000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Přírůstek peněz (úhrada od odběratele viz bod 1) + 100 000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Úbytek peněz (zaplaceno dodavateli viz bod 2)      - 140 000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Čistý peněžní tok           - 40 000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Z výsledku je patrný nesoulad mezi ziskem a pohybem peněz a to o 160 000Kč.</a:t>
            </a:r>
          </a:p>
        </p:txBody>
      </p:sp>
    </p:spTree>
    <p:extLst>
      <p:ext uri="{BB962C8B-B14F-4D97-AF65-F5344CB8AC3E}">
        <p14:creationId xmlns:p14="http://schemas.microsoft.com/office/powerpoint/2010/main" val="29754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7FE9E-939B-7E1E-8A94-B4BB231F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Příklad 2 na PENĚŽN TOK – k řešení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EF2CCD-7D02-2DFB-A35F-6F2FB1A0E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>
                <a:cs typeface="Calibri Light"/>
              </a:rPr>
              <a:t>Ve sledovaném období došlo k následujícím účetním případům </a:t>
            </a:r>
          </a:p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FAP za nákup zboží   750 000 Kč</a:t>
            </a:r>
          </a:p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FAV za prodej zboží  900 000 Kč</a:t>
            </a:r>
          </a:p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VBU A) částečná úhrada od odběratele (bod 2)  500 000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                B) úhrada faktury za nákup zboží (bod 1)   750 000 Kč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  <a:cs typeface="Calibri Light"/>
              </a:rPr>
              <a:t>4)</a:t>
            </a:r>
            <a:r>
              <a:rPr lang="cs-CZ" dirty="0">
                <a:cs typeface="Calibri Light"/>
              </a:rPr>
              <a:t> úbytek prodaného zboží  v pořizovacích cenách   600 000 Kč</a:t>
            </a:r>
          </a:p>
          <a:p>
            <a:pPr marL="0" indent="0">
              <a:buNone/>
            </a:pPr>
            <a:r>
              <a:rPr lang="cs-CZ" dirty="0">
                <a:cs typeface="Calibri Light"/>
              </a:rPr>
              <a:t>Úkol: vyčíslete výsledek hospodaření a peněžní tok</a:t>
            </a:r>
          </a:p>
        </p:txBody>
      </p:sp>
    </p:spTree>
    <p:extLst>
      <p:ext uri="{BB962C8B-B14F-4D97-AF65-F5344CB8AC3E}">
        <p14:creationId xmlns:p14="http://schemas.microsoft.com/office/powerpoint/2010/main" val="140666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800A4D-051E-F972-0495-258E0AD2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Řešení příkladu 2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F84D42-41A4-D5D4-B15A-DD358C31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cs-CZ" dirty="0">
                <a:cs typeface="Calibri Light"/>
              </a:rPr>
              <a:t>VÝSLEDEK HOSPODAŘENÍ = ZISK 300 000 Kč (900 000 – 600 000)</a:t>
            </a:r>
          </a:p>
          <a:p>
            <a:pPr marL="170815" indent="-170815"/>
            <a:r>
              <a:rPr lang="cs-CZ" dirty="0">
                <a:cs typeface="Calibri Light"/>
              </a:rPr>
              <a:t>Peněžní tok = - 250 000 Kč ( 500 000 – 750 000)</a:t>
            </a:r>
          </a:p>
        </p:txBody>
      </p:sp>
    </p:spTree>
    <p:extLst>
      <p:ext uri="{BB962C8B-B14F-4D97-AF65-F5344CB8AC3E}">
        <p14:creationId xmlns:p14="http://schemas.microsoft.com/office/powerpoint/2010/main" val="117619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548CD-B91C-A44E-500C-2E71BB42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Příklad na nepřímou metodu CF</a:t>
            </a:r>
            <a:endParaRPr lang="cs-CZ" dirty="0"/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F83AB8C4-F8B5-2A5B-8B61-43207B0F9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004" y="2212205"/>
            <a:ext cx="7950908" cy="3535734"/>
          </a:xfrm>
        </p:spPr>
      </p:pic>
    </p:spTree>
    <p:extLst>
      <p:ext uri="{BB962C8B-B14F-4D97-AF65-F5344CB8AC3E}">
        <p14:creationId xmlns:p14="http://schemas.microsoft.com/office/powerpoint/2010/main" val="302963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b="1" dirty="0"/>
          </a:p>
          <a:p>
            <a:r>
              <a:rPr lang="cs-CZ" sz="4400" b="1" dirty="0"/>
              <a:t> Cash </a:t>
            </a:r>
            <a:r>
              <a:rPr lang="cs-CZ" sz="4400" b="1" dirty="0" err="1"/>
              <a:t>Flow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407152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7B31D5-5047-2A63-FF63-F99BBFC7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Příklad na nepřímou metodu CF</a:t>
            </a:r>
            <a:endParaRPr lang="cs-CZ" dirty="0"/>
          </a:p>
        </p:txBody>
      </p:sp>
      <p:pic>
        <p:nvPicPr>
          <p:cNvPr id="4" name="Zástupný obsah 3" descr="Obsah obrázku text, číslo, Písmo, účtenka&#10;&#10;Popis se vygeneroval automaticky.">
            <a:extLst>
              <a:ext uri="{FF2B5EF4-FFF2-40B4-BE49-F238E27FC236}">
                <a16:creationId xmlns:a16="http://schemas.microsoft.com/office/drawing/2014/main" id="{7A3BEB0E-F47D-A441-F305-6607DDB25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9180" y="1777139"/>
            <a:ext cx="5883489" cy="4050670"/>
          </a:xfrm>
        </p:spPr>
      </p:pic>
    </p:spTree>
    <p:extLst>
      <p:ext uri="{BB962C8B-B14F-4D97-AF65-F5344CB8AC3E}">
        <p14:creationId xmlns:p14="http://schemas.microsoft.com/office/powerpoint/2010/main" val="3133068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63321-BC2A-7809-7BE6-3114CD7D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Příklad na nepřímou metodu CF řešení</a:t>
            </a:r>
            <a:endParaRPr lang="cs-CZ" dirty="0"/>
          </a:p>
        </p:txBody>
      </p:sp>
      <p:pic>
        <p:nvPicPr>
          <p:cNvPr id="4" name="Zástupný obsah 3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A451132B-CC60-8DD2-BAA2-87BB3A7D6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211" y="1687649"/>
            <a:ext cx="6220470" cy="4275187"/>
          </a:xfrm>
        </p:spPr>
      </p:pic>
    </p:spTree>
    <p:extLst>
      <p:ext uri="{BB962C8B-B14F-4D97-AF65-F5344CB8AC3E}">
        <p14:creationId xmlns:p14="http://schemas.microsoft.com/office/powerpoint/2010/main" val="3927342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1B513-ADDE-C37D-4D36-A2CF59F7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číslo, Písmo, Paralelní&#10;&#10;Popis se vygeneroval automaticky.">
            <a:extLst>
              <a:ext uri="{FF2B5EF4-FFF2-40B4-BE49-F238E27FC236}">
                <a16:creationId xmlns:a16="http://schemas.microsoft.com/office/drawing/2014/main" id="{35023D05-BD46-AD20-6C51-990CB88CF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159" y="424477"/>
            <a:ext cx="4241229" cy="6072926"/>
          </a:xfrm>
        </p:spPr>
      </p:pic>
    </p:spTree>
    <p:extLst>
      <p:ext uri="{BB962C8B-B14F-4D97-AF65-F5344CB8AC3E}">
        <p14:creationId xmlns:p14="http://schemas.microsoft.com/office/powerpoint/2010/main" val="365149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9B8CF-9350-1F59-2595-520B66EA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FDB640D5-C2C6-F3CD-BC20-02A635D58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746" y="1214381"/>
            <a:ext cx="7267839" cy="4292751"/>
          </a:xfrm>
        </p:spPr>
      </p:pic>
    </p:spTree>
    <p:extLst>
      <p:ext uri="{BB962C8B-B14F-4D97-AF65-F5344CB8AC3E}">
        <p14:creationId xmlns:p14="http://schemas.microsoft.com/office/powerpoint/2010/main" val="211494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D2F07-ADB8-BA09-881A-E5835AA7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>
                <a:cs typeface="Calibri"/>
              </a:rPr>
              <a:t>4 kontrolní otázky k vypracování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992C2-2BD1-777E-2EAE-6595A000B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Dokážete popsat k čemu slouží cash </a:t>
            </a:r>
            <a:r>
              <a:rPr lang="cs-CZ" dirty="0" err="1">
                <a:cs typeface="Calibri Light"/>
              </a:rPr>
              <a:t>flow</a:t>
            </a:r>
            <a:r>
              <a:rPr lang="cs-CZ" dirty="0">
                <a:cs typeface="Calibri Light"/>
              </a:rPr>
              <a:t>? Kdo se povinen ho sestavovat v rámci účetní závěrky?</a:t>
            </a:r>
          </a:p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Jak jsou peněžní toky strukturovány? Vysvětlete podrobněji </a:t>
            </a:r>
          </a:p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Jaké znáte metody sestavování cash </a:t>
            </a:r>
            <a:r>
              <a:rPr lang="cs-CZ" err="1">
                <a:cs typeface="Calibri Light"/>
              </a:rPr>
              <a:t>flow</a:t>
            </a:r>
            <a:r>
              <a:rPr lang="cs-CZ" dirty="0">
                <a:cs typeface="Calibri Light"/>
              </a:rPr>
              <a:t>? A která se více používá v praxi a proč?</a:t>
            </a:r>
          </a:p>
          <a:p>
            <a:pPr marL="457200" indent="-457200">
              <a:buAutoNum type="arabicParenR"/>
            </a:pPr>
            <a:r>
              <a:rPr lang="cs-CZ" dirty="0">
                <a:cs typeface="Calibri Light"/>
              </a:rPr>
              <a:t>Dokážete stručně vysvětlit jak se upravuje hospodářský výsledek při použití druhé metody sestavování přehledu o peněžních tocích?</a:t>
            </a:r>
          </a:p>
          <a:p>
            <a:pPr marL="457200" indent="-457200">
              <a:buAutoNum type="arabicParenR"/>
            </a:pPr>
            <a:endParaRPr lang="cs-CZ" dirty="0">
              <a:cs typeface="Calibri Light"/>
            </a:endParaRPr>
          </a:p>
          <a:p>
            <a:pPr marL="457200" indent="-457200">
              <a:buAutoNum type="arabicParenR"/>
            </a:pPr>
            <a:endParaRPr lang="cs-CZ" dirty="0">
              <a:cs typeface="Calibri Light"/>
            </a:endParaRPr>
          </a:p>
          <a:p>
            <a:pPr marL="457200" indent="-457200">
              <a:buAutoNum type="arabicParenR"/>
            </a:pPr>
            <a:endParaRPr lang="cs-CZ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657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746556-92BC-08D1-87F2-F8A869D4F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přednášky</a:t>
            </a:r>
            <a:endParaRPr lang="en-US" alt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6D49272-47DF-1792-3200-B2A54CAD7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>
              <a:lnSpc>
                <a:spcPct val="200000"/>
              </a:lnSpc>
            </a:pPr>
            <a:r>
              <a:rPr lang="cs-CZ" altLang="cs-CZ" sz="2400" b="1" dirty="0"/>
              <a:t>Opakování základních pojmů</a:t>
            </a:r>
            <a:endParaRPr lang="cs-CZ"/>
          </a:p>
          <a:p>
            <a:pPr marL="170815" indent="-170815">
              <a:lnSpc>
                <a:spcPct val="200000"/>
              </a:lnSpc>
            </a:pPr>
            <a:r>
              <a:rPr lang="cs-CZ" altLang="cs-CZ" sz="2400" b="1" dirty="0"/>
              <a:t>Vymezení problematiky Cash </a:t>
            </a:r>
            <a:r>
              <a:rPr lang="cs-CZ" altLang="cs-CZ" sz="2400" b="1" dirty="0" err="1"/>
              <a:t>Flow</a:t>
            </a:r>
            <a:endParaRPr lang="cs-CZ" altLang="cs-CZ" sz="2400" b="1" dirty="0">
              <a:cs typeface="Calibri Light" panose="020F0302020204030204"/>
            </a:endParaRPr>
          </a:p>
          <a:p>
            <a:pPr marL="170815" indent="-170815">
              <a:lnSpc>
                <a:spcPct val="200000"/>
              </a:lnSpc>
            </a:pPr>
            <a:r>
              <a:rPr lang="cs-CZ" altLang="cs-CZ" sz="2400" b="1" dirty="0"/>
              <a:t>Vztah Rozvaha – Výsledovka – Cash </a:t>
            </a:r>
            <a:r>
              <a:rPr lang="cs-CZ" altLang="cs-CZ" sz="2400" b="1" dirty="0" err="1"/>
              <a:t>Flow</a:t>
            </a:r>
            <a:endParaRPr lang="cs-CZ" altLang="cs-CZ" sz="2400" b="1" dirty="0">
              <a:cs typeface="Calibri Light" panose="020F0302020204030204"/>
            </a:endParaRPr>
          </a:p>
          <a:p>
            <a:pPr marL="170815" indent="-170815">
              <a:lnSpc>
                <a:spcPct val="200000"/>
              </a:lnSpc>
            </a:pPr>
            <a:r>
              <a:rPr lang="cs-CZ" altLang="cs-CZ" sz="2400" b="1" dirty="0"/>
              <a:t>Výkaz o peněžních tocích a metoda výpočtu</a:t>
            </a:r>
            <a:endParaRPr lang="cs-CZ" altLang="cs-CZ" sz="2400" b="1" dirty="0">
              <a:cs typeface="Calibri Light" panose="020F0302020204030204"/>
            </a:endParaRPr>
          </a:p>
          <a:p>
            <a:pPr marL="0" indent="0">
              <a:lnSpc>
                <a:spcPct val="200000"/>
              </a:lnSpc>
              <a:buNone/>
            </a:pPr>
            <a:endParaRPr lang="cs-CZ" altLang="cs-CZ" sz="2400" b="1" dirty="0">
              <a:cs typeface="Calibri Light" panose="020F03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724A0D-7314-0FE0-3452-FF9B69256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Opakování základních pojmů</a:t>
            </a:r>
            <a:endParaRPr lang="en-US" alt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687A76D-E73C-6C60-D921-C8B5BD738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 b="1" dirty="0"/>
              <a:t>Aktiva</a:t>
            </a:r>
          </a:p>
          <a:p>
            <a:pPr lvl="1"/>
            <a:r>
              <a:rPr lang="cs-CZ" altLang="cs-CZ" sz="2000" dirty="0"/>
              <a:t>Minulost, + budoucí ekonom. prospěch, kontrola, přítok</a:t>
            </a:r>
          </a:p>
          <a:p>
            <a:r>
              <a:rPr lang="cs-CZ" altLang="cs-CZ" sz="2800" b="1" dirty="0"/>
              <a:t>Závazky</a:t>
            </a:r>
          </a:p>
          <a:p>
            <a:pPr lvl="1"/>
            <a:r>
              <a:rPr lang="cs-CZ" altLang="cs-CZ" sz="2000" dirty="0"/>
              <a:t>Minulost, - budoucí ekonom. prospěch, odtok, nevyhnutelnost</a:t>
            </a:r>
          </a:p>
          <a:p>
            <a:r>
              <a:rPr lang="cs-CZ" altLang="cs-CZ" sz="2800" b="1" dirty="0"/>
              <a:t>Vlastní kapitál</a:t>
            </a:r>
          </a:p>
          <a:p>
            <a:pPr lvl="1"/>
            <a:r>
              <a:rPr lang="cs-CZ" altLang="cs-CZ" sz="2000" dirty="0"/>
              <a:t>Aktiva - závazky</a:t>
            </a:r>
          </a:p>
          <a:p>
            <a:r>
              <a:rPr lang="cs-CZ" altLang="cs-CZ" sz="2800" b="1" dirty="0"/>
              <a:t>Výnosy</a:t>
            </a:r>
          </a:p>
          <a:p>
            <a:pPr lvl="1"/>
            <a:r>
              <a:rPr lang="cs-CZ" altLang="cs-CZ" sz="2000" dirty="0"/>
              <a:t>Zvýšení ekonom. prospěchu během účetního období + VK</a:t>
            </a:r>
          </a:p>
          <a:p>
            <a:r>
              <a:rPr lang="cs-CZ" altLang="cs-CZ" sz="2800" b="1" dirty="0"/>
              <a:t>Náklady</a:t>
            </a:r>
          </a:p>
          <a:p>
            <a:pPr lvl="1"/>
            <a:r>
              <a:rPr lang="cs-CZ" altLang="cs-CZ" sz="2200" dirty="0"/>
              <a:t>Snížení ekonom. prospěchu během účetního období - VK</a:t>
            </a:r>
            <a:endParaRPr lang="en-US" altLang="cs-CZ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6A53DFF-564A-5BE2-19BE-F8929C42F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Opakování základních pojmů</a:t>
            </a:r>
            <a:endParaRPr lang="en-US" alt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71663F-B325-8368-90BE-9595C2D33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70815" indent="-170815"/>
            <a:r>
              <a:rPr lang="cs-CZ" altLang="cs-CZ" sz="2800" dirty="0">
                <a:solidFill>
                  <a:srgbClr val="FF0000"/>
                </a:solidFill>
              </a:rPr>
              <a:t>Účetní případy na náklady a výnosy se zaznamenávají v UCE když aktuálně vznikly bez ohledu na to, kdy byly  např. tržby přijaty/ či např. služby zaplaceny)</a:t>
            </a:r>
            <a:endParaRPr lang="cs-CZ" dirty="0"/>
          </a:p>
          <a:p>
            <a:pPr marL="513715" lvl="1" indent="-170815"/>
            <a:r>
              <a:rPr lang="cs-CZ" altLang="cs-CZ" sz="2400" dirty="0"/>
              <a:t>Mít hodně aktiv ≠ mít hodně peněz</a:t>
            </a:r>
            <a:endParaRPr lang="cs-CZ" altLang="cs-CZ" sz="2400" dirty="0">
              <a:ea typeface="Calibri Light" panose="020F0302020204030204"/>
              <a:cs typeface="Calibri Light" panose="020F0302020204030204"/>
            </a:endParaRPr>
          </a:p>
          <a:p>
            <a:pPr marL="513715" lvl="1" indent="-170815"/>
            <a:r>
              <a:rPr lang="cs-CZ" altLang="cs-CZ" sz="2400" dirty="0"/>
              <a:t>Mít zisk ≠ mít hodně peněz</a:t>
            </a:r>
            <a:endParaRPr lang="cs-CZ" altLang="cs-CZ" sz="2400" dirty="0">
              <a:ea typeface="Calibri Light" panose="020F0302020204030204"/>
              <a:cs typeface="Calibri Light" panose="020F0302020204030204"/>
            </a:endParaRPr>
          </a:p>
          <a:p>
            <a:pPr marL="513715" lvl="1" indent="-170815"/>
            <a:r>
              <a:rPr lang="cs-CZ" altLang="cs-CZ" sz="2400" dirty="0"/>
              <a:t>Být ve ztrátě ≠ mít málo peněz</a:t>
            </a:r>
            <a:endParaRPr lang="cs-CZ" altLang="cs-CZ" sz="2400" dirty="0">
              <a:ea typeface="Calibri Light" panose="020F0302020204030204"/>
              <a:cs typeface="Calibri Light" panose="020F0302020204030204"/>
            </a:endParaRPr>
          </a:p>
          <a:p>
            <a:pPr marL="170815" indent="-170815"/>
            <a:r>
              <a:rPr lang="cs-CZ" altLang="cs-CZ" sz="2800" b="1" dirty="0"/>
              <a:t>Hotovost a její vývoj jsou pro firmu zásadní</a:t>
            </a:r>
            <a:endParaRPr lang="cs-CZ" altLang="cs-CZ" sz="2800" b="1" dirty="0">
              <a:ea typeface="Calibri Light" panose="020F0302020204030204"/>
              <a:cs typeface="Calibri Light" panose="020F0302020204030204"/>
            </a:endParaRPr>
          </a:p>
          <a:p>
            <a:pPr marL="513715" lvl="1" indent="-170815"/>
            <a:r>
              <a:rPr lang="cs-CZ" altLang="cs-CZ" sz="2400" dirty="0"/>
              <a:t>Likvidita</a:t>
            </a:r>
            <a:endParaRPr lang="cs-CZ" altLang="cs-CZ" sz="2400" dirty="0">
              <a:ea typeface="Calibri Light" panose="020F0302020204030204"/>
              <a:cs typeface="Calibri Light" panose="020F0302020204030204"/>
            </a:endParaRPr>
          </a:p>
          <a:p>
            <a:pPr marL="513715" lvl="1" indent="-170815"/>
            <a:r>
              <a:rPr lang="cs-CZ" altLang="cs-CZ" sz="2400" dirty="0" err="1"/>
              <a:t>Treasury</a:t>
            </a:r>
            <a:r>
              <a:rPr lang="cs-CZ" altLang="cs-CZ" sz="2400" dirty="0"/>
              <a:t> management (=řízení financí)</a:t>
            </a:r>
            <a:endParaRPr lang="cs-CZ" altLang="cs-CZ" sz="2400" dirty="0">
              <a:ea typeface="Calibri Light" panose="020F0302020204030204"/>
              <a:cs typeface="Calibri Light" panose="020F0302020204030204"/>
            </a:endParaRPr>
          </a:p>
          <a:p>
            <a:pPr marL="513715" lvl="1" indent="-170815"/>
            <a:r>
              <a:rPr lang="cs-CZ" altLang="cs-CZ" sz="2400" dirty="0"/>
              <a:t>Platební neschopnost</a:t>
            </a:r>
            <a:endParaRPr lang="cs-CZ" altLang="cs-CZ" sz="2400" dirty="0">
              <a:ea typeface="Calibri Light" panose="020F0302020204030204"/>
              <a:cs typeface="Calibri Light" panose="020F03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CD79C01-BB4A-FC20-82F1-64D1F6462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Cash Flow vymezení problematiky</a:t>
            </a:r>
            <a:endParaRPr lang="en-US" altLang="cs-CZ" sz="40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38BB03-FA46-3AB0-8E76-C2FA43DEEC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cs-CZ" altLang="cs-CZ" sz="2800" b="1" dirty="0"/>
              <a:t>CF sleduje vývoj a stav peněžních prostředků</a:t>
            </a:r>
            <a:endParaRPr lang="cs-CZ" dirty="0"/>
          </a:p>
          <a:p>
            <a:pPr marL="170815" indent="-170815"/>
            <a:r>
              <a:rPr lang="cs-CZ" altLang="cs-CZ" sz="2800" b="1" dirty="0"/>
              <a:t>Zjišťuje kde a proč jsou prostředky</a:t>
            </a:r>
            <a:endParaRPr lang="cs-CZ" altLang="cs-CZ" sz="2800" b="1" dirty="0">
              <a:cs typeface="Calibri Light" panose="020F0302020204030204"/>
            </a:endParaRPr>
          </a:p>
          <a:p>
            <a:pPr marL="513715" lvl="1" indent="-170815"/>
            <a:r>
              <a:rPr lang="cs-CZ" altLang="cs-CZ" sz="2800" b="1" dirty="0"/>
              <a:t>Získávány – </a:t>
            </a:r>
            <a:r>
              <a:rPr lang="cs-CZ" altLang="cs-CZ" sz="2800" b="1" dirty="0">
                <a:solidFill>
                  <a:srgbClr val="FF0000"/>
                </a:solidFill>
              </a:rPr>
              <a:t>Příjmy</a:t>
            </a:r>
            <a:r>
              <a:rPr lang="cs-CZ" altLang="cs-CZ" sz="2800" b="1" dirty="0"/>
              <a:t> (</a:t>
            </a:r>
            <a:r>
              <a:rPr lang="cs-CZ" altLang="cs-CZ" sz="2800" b="1" dirty="0" err="1"/>
              <a:t>flow</a:t>
            </a:r>
            <a:r>
              <a:rPr lang="cs-CZ" altLang="cs-CZ" sz="2800" b="1" dirty="0"/>
              <a:t> in)</a:t>
            </a:r>
            <a:endParaRPr lang="cs-CZ" altLang="cs-CZ" sz="2800" b="1" dirty="0">
              <a:cs typeface="Calibri Light" panose="020F0302020204030204"/>
            </a:endParaRPr>
          </a:p>
          <a:p>
            <a:pPr marL="513715" lvl="1" indent="-170815"/>
            <a:r>
              <a:rPr lang="cs-CZ" altLang="cs-CZ" sz="2800" b="1" dirty="0"/>
              <a:t>Vydány – </a:t>
            </a:r>
            <a:r>
              <a:rPr lang="cs-CZ" altLang="cs-CZ" sz="2800" b="1" dirty="0">
                <a:solidFill>
                  <a:srgbClr val="FF0000"/>
                </a:solidFill>
              </a:rPr>
              <a:t>Výdaje</a:t>
            </a:r>
            <a:r>
              <a:rPr lang="cs-CZ" altLang="cs-CZ" sz="2800" b="1" dirty="0"/>
              <a:t> (</a:t>
            </a:r>
            <a:r>
              <a:rPr lang="cs-CZ" altLang="cs-CZ" sz="2800" b="1" dirty="0" err="1"/>
              <a:t>flow</a:t>
            </a:r>
            <a:r>
              <a:rPr lang="cs-CZ" altLang="cs-CZ" sz="2800" b="1" dirty="0"/>
              <a:t> out)</a:t>
            </a:r>
            <a:endParaRPr lang="cs-CZ" altLang="cs-CZ" sz="2800" b="1" dirty="0">
              <a:cs typeface="Calibri Light"/>
            </a:endParaRPr>
          </a:p>
          <a:p>
            <a:pPr marL="170815" indent="-170815"/>
            <a:r>
              <a:rPr lang="cs-CZ" altLang="cs-CZ" sz="2800" b="1" dirty="0"/>
              <a:t>Předpovídá vývoj a případnou finanční tíseň</a:t>
            </a:r>
            <a:endParaRPr lang="cs-CZ" altLang="cs-CZ" sz="2800" b="1" dirty="0">
              <a:cs typeface="Calibri Light" panose="020F0302020204030204"/>
            </a:endParaRPr>
          </a:p>
          <a:p>
            <a:pPr marL="170815" indent="-170815"/>
            <a:r>
              <a:rPr lang="cs-CZ" dirty="0">
                <a:solidFill>
                  <a:srgbClr val="FF0000"/>
                </a:solidFill>
                <a:cs typeface="Calibri Light"/>
              </a:rPr>
              <a:t>POVINNOST SESTAVIT V RÁMCI ÚČETNÍ ZÁVĚRKY CASH FLOW MAJÍ STŘEDNÍ A VELKÉ ÚČETNÍ JEDNOTKY, KTERÉ JSOU OBCHODNÍMI SPOLEČNOSTMI</a:t>
            </a:r>
            <a:endParaRPr lang="en-US" dirty="0">
              <a:solidFill>
                <a:srgbClr val="FF0000"/>
              </a:solidFill>
              <a:cs typeface="Calibri Light"/>
            </a:endParaRPr>
          </a:p>
          <a:p>
            <a:pPr marL="170815" indent="-170815"/>
            <a:endParaRPr lang="cs-CZ" altLang="cs-CZ" sz="2800" b="1" dirty="0">
              <a:solidFill>
                <a:srgbClr val="FF0000"/>
              </a:solidFill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444510-4172-E5E4-15ED-3D8E2808F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Cash Flow vymezení problematiky</a:t>
            </a:r>
            <a:endParaRPr lang="en-US" altLang="cs-CZ" sz="4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7EDC62-7CB4-1EE8-09BE-FA36611696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/>
              <a:t>Změna hotovosti v kontextu 4 rozvahových změn</a:t>
            </a:r>
          </a:p>
          <a:p>
            <a:pPr lvl="1"/>
            <a:r>
              <a:rPr lang="cs-CZ" altLang="cs-CZ" sz="2200" b="1" dirty="0"/>
              <a:t>Výsledková – vydělávám / utrácím peníze</a:t>
            </a:r>
          </a:p>
          <a:p>
            <a:pPr lvl="1"/>
            <a:r>
              <a:rPr lang="cs-CZ" altLang="cs-CZ" sz="2200" b="1" dirty="0"/>
              <a:t>Nevýsledková – půjčuju / splácím / investuju peníze</a:t>
            </a:r>
          </a:p>
          <a:p>
            <a:pPr lvl="1"/>
            <a:endParaRPr lang="cs-CZ" altLang="cs-CZ" sz="2200" dirty="0"/>
          </a:p>
          <a:p>
            <a:r>
              <a:rPr lang="cs-CZ" altLang="cs-CZ" sz="2800" b="1" dirty="0"/>
              <a:t>Praxe ukázala potřebu peněžní toky strukturovat</a:t>
            </a:r>
          </a:p>
          <a:p>
            <a:pPr lvl="1"/>
            <a:r>
              <a:rPr lang="cs-CZ" altLang="cs-CZ" sz="2100" b="1" dirty="0"/>
              <a:t>Provozní / </a:t>
            </a:r>
            <a:r>
              <a:rPr lang="cs-CZ" altLang="cs-CZ" sz="2100" b="1" dirty="0" err="1"/>
              <a:t>operating</a:t>
            </a:r>
            <a:r>
              <a:rPr lang="cs-CZ" altLang="cs-CZ" sz="2100" b="1" dirty="0"/>
              <a:t> </a:t>
            </a:r>
            <a:r>
              <a:rPr lang="cs-CZ" altLang="cs-CZ" sz="2100" b="1" dirty="0" err="1"/>
              <a:t>activities</a:t>
            </a:r>
            <a:endParaRPr lang="cs-CZ" altLang="cs-CZ" sz="2100" b="1" dirty="0"/>
          </a:p>
          <a:p>
            <a:pPr lvl="1"/>
            <a:r>
              <a:rPr lang="cs-CZ" altLang="cs-CZ" sz="2100" b="1" dirty="0"/>
              <a:t>Investiční / </a:t>
            </a:r>
            <a:r>
              <a:rPr lang="cs-CZ" altLang="cs-CZ" sz="2100" b="1" dirty="0" err="1"/>
              <a:t>investing</a:t>
            </a:r>
            <a:r>
              <a:rPr lang="cs-CZ" altLang="cs-CZ" sz="2100" b="1" dirty="0"/>
              <a:t> </a:t>
            </a:r>
            <a:r>
              <a:rPr lang="cs-CZ" altLang="cs-CZ" sz="2100" b="1" dirty="0" err="1"/>
              <a:t>activities</a:t>
            </a:r>
            <a:endParaRPr lang="cs-CZ" altLang="cs-CZ" sz="2100" b="1" dirty="0"/>
          </a:p>
          <a:p>
            <a:pPr lvl="1"/>
            <a:r>
              <a:rPr lang="cs-CZ" altLang="cs-CZ" sz="2100" b="1" dirty="0"/>
              <a:t>Financování / </a:t>
            </a:r>
            <a:r>
              <a:rPr lang="cs-CZ" altLang="cs-CZ" sz="2100" b="1" dirty="0" err="1"/>
              <a:t>financing</a:t>
            </a:r>
            <a:r>
              <a:rPr lang="cs-CZ" altLang="cs-CZ" sz="2100" b="1" dirty="0"/>
              <a:t> </a:t>
            </a:r>
            <a:r>
              <a:rPr lang="cs-CZ" altLang="cs-CZ" sz="2100" b="1" dirty="0" err="1"/>
              <a:t>activities</a:t>
            </a:r>
            <a:endParaRPr lang="en-US" altLang="cs-CZ" sz="21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8548CE-78EC-CE1D-CAED-F71C55F78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Provozní CF</a:t>
            </a:r>
            <a:endParaRPr lang="en-US" alt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CC78449-9931-5F2A-47C5-B38FF93C6C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/>
              <a:t>Toky v souvislosti s hlavní výdělečnou činností podniku</a:t>
            </a:r>
          </a:p>
          <a:p>
            <a:pPr lvl="1"/>
            <a:r>
              <a:rPr lang="cs-CZ" altLang="cs-CZ" b="1" dirty="0"/>
              <a:t>Prodej výkonů a prodej finančních aktiv</a:t>
            </a:r>
          </a:p>
          <a:p>
            <a:pPr lvl="1"/>
            <a:r>
              <a:rPr lang="cs-CZ" altLang="cs-CZ" b="1" dirty="0"/>
              <a:t>Nákup vstupů (materiál, zboží, služby, mzdy, …)</a:t>
            </a:r>
          </a:p>
          <a:p>
            <a:pPr lvl="1"/>
            <a:endParaRPr lang="cs-CZ" altLang="cs-CZ" b="1" dirty="0"/>
          </a:p>
          <a:p>
            <a:r>
              <a:rPr lang="cs-CZ" altLang="cs-CZ" sz="2800" b="1" dirty="0"/>
              <a:t>Kladné, pokud ne – firma prodělává nebo neumí inkasovat tržby</a:t>
            </a:r>
            <a:endParaRPr lang="en-US" altLang="cs-CZ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F4E5536-4C58-54F2-A71C-4956A5605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Investiční CF</a:t>
            </a:r>
            <a:endParaRPr lang="en-US" altLang="cs-CZ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5D473CF-5436-6BBE-85A5-83E4DEC1C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cs-CZ" altLang="cs-CZ" sz="2800" b="1" dirty="0"/>
              <a:t>Pořizování a pozbývání dlouhodobých aktiv</a:t>
            </a:r>
            <a:endParaRPr lang="cs-CZ"/>
          </a:p>
          <a:p>
            <a:pPr marL="513715" lvl="1" indent="-170815">
              <a:lnSpc>
                <a:spcPct val="150000"/>
              </a:lnSpc>
            </a:pPr>
            <a:r>
              <a:rPr lang="cs-CZ" altLang="cs-CZ" sz="2400" b="1" dirty="0"/>
              <a:t>Kapitálový výdaj</a:t>
            </a:r>
            <a:endParaRPr lang="cs-CZ" altLang="cs-CZ" sz="2400" b="1" dirty="0">
              <a:cs typeface="Calibri Light" panose="020F0302020204030204"/>
            </a:endParaRPr>
          </a:p>
          <a:p>
            <a:pPr marL="513715" lvl="1" indent="-170815">
              <a:lnSpc>
                <a:spcPct val="150000"/>
              </a:lnSpc>
            </a:pPr>
            <a:r>
              <a:rPr lang="cs-CZ" altLang="cs-CZ" sz="2400" b="1" dirty="0"/>
              <a:t>Kapitálový příjem</a:t>
            </a:r>
            <a:endParaRPr lang="cs-CZ" altLang="cs-CZ" sz="2400" b="1" dirty="0">
              <a:cs typeface="Calibri Light"/>
            </a:endParaRPr>
          </a:p>
          <a:p>
            <a:pPr marL="513715" lvl="1" indent="-170815">
              <a:lnSpc>
                <a:spcPct val="150000"/>
              </a:lnSpc>
            </a:pPr>
            <a:r>
              <a:rPr lang="cs-CZ" altLang="cs-CZ" sz="2400" b="1" dirty="0">
                <a:cs typeface="Calibri Light"/>
              </a:rPr>
              <a:t>Výdaje spojené s pořízením dlouhodobého majetku a příjmy z jeho prodeje</a:t>
            </a:r>
          </a:p>
          <a:p>
            <a:pPr marL="170815" indent="-170815"/>
            <a:endParaRPr lang="en-US" altLang="cs-CZ" dirty="0">
              <a:cs typeface="Calibri Light" panose="020F03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7_Finanční účetnictví 1</Template>
  <TotalTime>29</TotalTime>
  <Words>457</Words>
  <Application>Microsoft Office PowerPoint</Application>
  <PresentationFormat>Předvádění na obrazovce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Office</vt:lpstr>
      <vt:lpstr>Finanční účetnictví 1   přednáška  5  </vt:lpstr>
      <vt:lpstr>Téma</vt:lpstr>
      <vt:lpstr>Struktura přednášky</vt:lpstr>
      <vt:lpstr>Opakování základních pojmů</vt:lpstr>
      <vt:lpstr>Opakování základních pojmů</vt:lpstr>
      <vt:lpstr>Cash Flow vymezení problematiky</vt:lpstr>
      <vt:lpstr>Cash Flow vymezení problematiky</vt:lpstr>
      <vt:lpstr>Provozní CF</vt:lpstr>
      <vt:lpstr>Investiční CF</vt:lpstr>
      <vt:lpstr>CF z financování</vt:lpstr>
      <vt:lpstr>Vztah Rozvaha – Výsledovka - CF</vt:lpstr>
      <vt:lpstr>Výkaz CF a metoda výpočtu</vt:lpstr>
      <vt:lpstr>Přímá metoda</vt:lpstr>
      <vt:lpstr>Nepřímá metoda</vt:lpstr>
      <vt:lpstr>Shrnutí vlivu hospod. operací na CF</vt:lpstr>
      <vt:lpstr>PŘÍKLAD NA ZJIŠTĚNÍ PENĚŽNÍHO TOKU</vt:lpstr>
      <vt:lpstr>Příklad 2 na PENĚŽN TOK – k řešení</vt:lpstr>
      <vt:lpstr>Řešení příkladu 2 </vt:lpstr>
      <vt:lpstr>Příklad na nepřímou metodu CF</vt:lpstr>
      <vt:lpstr>Příklad na nepřímou metodu CF</vt:lpstr>
      <vt:lpstr>Příklad na nepřímou metodu CF řešení</vt:lpstr>
      <vt:lpstr>Prezentace aplikace PowerPoint</vt:lpstr>
      <vt:lpstr>Prezentace aplikace PowerPoint</vt:lpstr>
      <vt:lpstr>4 kontrolní otázky k vypracování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Miroslava Čechová Závadská</dc:creator>
  <cp:lastModifiedBy>Miroslava Čechová Závadská</cp:lastModifiedBy>
  <cp:revision>354</cp:revision>
  <dcterms:created xsi:type="dcterms:W3CDTF">2024-10-11T08:05:32Z</dcterms:created>
  <dcterms:modified xsi:type="dcterms:W3CDTF">2024-11-22T21:02:26Z</dcterms:modified>
</cp:coreProperties>
</file>