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3984" r:id="rId2"/>
    <p:sldMasterId id="2147483996" r:id="rId3"/>
  </p:sldMasterIdLst>
  <p:notesMasterIdLst>
    <p:notesMasterId r:id="rId15"/>
  </p:notesMasterIdLst>
  <p:sldIdLst>
    <p:sldId id="347" r:id="rId4"/>
    <p:sldId id="372" r:id="rId5"/>
    <p:sldId id="370" r:id="rId6"/>
    <p:sldId id="369" r:id="rId7"/>
    <p:sldId id="371" r:id="rId8"/>
    <p:sldId id="373" r:id="rId9"/>
    <p:sldId id="368" r:id="rId10"/>
    <p:sldId id="367" r:id="rId11"/>
    <p:sldId id="365" r:id="rId12"/>
    <p:sldId id="363" r:id="rId13"/>
    <p:sldId id="3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C000"/>
    <a:srgbClr val="FFCC66"/>
    <a:srgbClr val="00FF99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82" d="100"/>
          <a:sy n="82" d="100"/>
        </p:scale>
        <p:origin x="-112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613F-1CE7-444F-BC0B-C523A8DC653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679B-BF8C-4C43-983B-D2DD83920E2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9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7973-004B-47B1-9C46-E54669ACA1C1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9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23DC-7F74-4D16-BF46-8DA9F8D24F3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3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D350-7079-4C3B-AE07-9A5CCFB3F3A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1429-4570-4484-91FB-63ED1121D25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2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FBA-6DA1-49F8-92E4-627D6D909B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2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9390-83BF-47F6-B09A-6A556DCEA4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3E1B-F0C6-48AC-A213-CDF7EB90999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4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AC8D-2D6F-4EE6-B660-411C7EC49D9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9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C2B4-1228-4B97-992E-02431A0ABD4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3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9EEE-EFE9-451A-B73A-EB483F45342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08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A4B-AEB0-48B8-9CE9-D60EB5319C8F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81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23C-A237-4859-A244-E4320EB159F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7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D60E-FAB5-4475-BFB8-73DD6AF0A8C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41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9DC-051C-4614-AADB-7AB687CC25D7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36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2E31-8B7D-4882-A2D5-CB5DC66F5AD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30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7364-3BD0-4126-AF21-5BFEA776EC0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200-E02C-4097-958F-E8838AA77DC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59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E8AC-50D7-49BE-BCD3-A49E53520B9A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81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E20B-DBCE-4E6F-8544-933CD4BB2FE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46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26D-4692-4F6B-BAAE-D648064A9970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9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99F2-921E-4664-A3D7-C26F3CD4357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584-69AF-4748-832E-7827BF52FBC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7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1200"/>
              </a:spcBef>
            </a:pPr>
            <a:r>
              <a:rPr lang="cs-CZ" sz="28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„Příprava </a:t>
            </a:r>
            <a:r>
              <a:rPr lang="cs-CZ" sz="2800" b="1" dirty="0" err="1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sz="28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endParaRPr lang="cs-CZ" altLang="ko-KR" sz="2000" dirty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1580604"/>
            <a:ext cx="7010400" cy="5172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12722"/>
            <a:ext cx="5257800" cy="2168878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b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a těším se na příště.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16200000">
            <a:off x="-1375889" y="2754454"/>
            <a:ext cx="3502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EVENT MARKETING</a:t>
            </a:r>
            <a:endParaRPr lang="cs-CZ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35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Podle cílových skupin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Podle obsahu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Podle konceptu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Podle doprovodného programu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Podle místa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맑은 고딕" panose="020B0503020000020004" pitchFamily="34" charset="-127"/>
              </a:rPr>
              <a:t>Základní typologie akcí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굴림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75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Pravidlo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multisenzitivity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(e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vent je multisenzitivní událostí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Pravidlo bezchybného scénáře (event vyžaduje propracovaný a sofistikovaný scénář)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ko-KR" sz="32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Základní pravidla strategie eventu</a:t>
            </a:r>
          </a:p>
        </p:txBody>
      </p:sp>
    </p:spTree>
    <p:extLst>
      <p:ext uri="{BB962C8B-B14F-4D97-AF65-F5344CB8AC3E}">
        <p14:creationId xmlns:p14="http://schemas.microsoft.com/office/powerpoint/2010/main" val="296254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Ve vlastní režii (podniku)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Specializovaná eventová agentura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Spolupráce s eventovou agenturou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맑은 고딕" panose="020B0503020000020004" pitchFamily="34" charset="-127"/>
              </a:rPr>
              <a:t>Formy pořádání eventu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굴림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46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Proces plánování a tvorba strategie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Situační analýza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Stanovení cílů eventu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Stanovení strategie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Základní pravidla strategie eventu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Volba eventu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Plánování zdrojů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Stanovení rozpočtu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ko-KR" sz="32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Příprava eventu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굴림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02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343434"/>
                </a:solidFill>
                <a:latin typeface="Calibri"/>
              </a:rPr>
              <a:t>SWOT analýza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S (</a:t>
            </a:r>
            <a:r>
              <a:rPr lang="cs-CZ" sz="1600" dirty="0" err="1">
                <a:solidFill>
                  <a:srgbClr val="343434"/>
                </a:solidFill>
                <a:latin typeface="Calibri"/>
              </a:rPr>
              <a:t>Strengths</a:t>
            </a:r>
            <a:r>
              <a:rPr lang="cs-CZ" sz="1600" dirty="0">
                <a:solidFill>
                  <a:srgbClr val="343434"/>
                </a:solidFill>
                <a:latin typeface="Calibri"/>
              </a:rPr>
              <a:t>) – silné stránky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W (</a:t>
            </a:r>
            <a:r>
              <a:rPr lang="cs-CZ" sz="1600" dirty="0" err="1">
                <a:solidFill>
                  <a:srgbClr val="343434"/>
                </a:solidFill>
                <a:latin typeface="Calibri"/>
              </a:rPr>
              <a:t>Weaknesses</a:t>
            </a:r>
            <a:r>
              <a:rPr lang="cs-CZ" sz="1600" dirty="0">
                <a:solidFill>
                  <a:srgbClr val="343434"/>
                </a:solidFill>
                <a:latin typeface="Calibri"/>
              </a:rPr>
              <a:t>) – slabé stránky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O (</a:t>
            </a:r>
            <a:r>
              <a:rPr lang="cs-CZ" sz="1600" dirty="0" err="1">
                <a:solidFill>
                  <a:srgbClr val="343434"/>
                </a:solidFill>
                <a:latin typeface="Calibri"/>
              </a:rPr>
              <a:t>Opportunities</a:t>
            </a:r>
            <a:r>
              <a:rPr lang="cs-CZ" sz="1600" dirty="0">
                <a:solidFill>
                  <a:srgbClr val="343434"/>
                </a:solidFill>
                <a:latin typeface="Calibri"/>
              </a:rPr>
              <a:t>) – příležitosti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343434"/>
                </a:solidFill>
                <a:latin typeface="Calibri"/>
              </a:rPr>
              <a:t>T (</a:t>
            </a:r>
            <a:r>
              <a:rPr lang="cs-CZ" sz="1600" dirty="0" err="1">
                <a:solidFill>
                  <a:srgbClr val="343434"/>
                </a:solidFill>
                <a:latin typeface="Calibri"/>
              </a:rPr>
              <a:t>Threats</a:t>
            </a:r>
            <a:r>
              <a:rPr lang="cs-CZ" sz="1600" dirty="0">
                <a:solidFill>
                  <a:srgbClr val="343434"/>
                </a:solidFill>
                <a:latin typeface="Calibri"/>
              </a:rPr>
              <a:t>) – hrozby 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맑은 고딕" panose="020B0503020000020004" pitchFamily="34" charset="-127"/>
              </a:rPr>
              <a:t>Situační analýza eventu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굴림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89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Postup při rozdělování rozpočtu se dělí na: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Předložení celkového rozpočtu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provádí se pomocí souhrnné cenové kalkulace připravené v souvislosti s plánovanou strategií akce. Jde o nejvhodnější variantu z hlediska nákladů i komunikačního efektu.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Schválení celkového rozpočtu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vykoná se po prošetření dostupnosti finančních zdrojů. V případě, že nebude k dispozici potřebný objem finančních prostředků, dojde ke změně celkové strategie eventu. A to zpravidla pouze částečně, například dojde ke zmenšení kapacity prostoru popřípadě náročnosti programu.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ko-KR" sz="3200" b="0" i="0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Stanovení rozpočtu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굴림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17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Stanovte správný termín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Najděte dostupnou lokalitu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Ujasněte si počet účastníků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Zamyslete se, jaké potřebujete zázemí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Zkontrolujte techniku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Delegujte práci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Zajistěte catering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143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cs-CZ" altLang="ko-KR" sz="2000" dirty="0">
                <a:solidFill>
                  <a:schemeClr val="tx1"/>
                </a:solidFill>
                <a:ea typeface="굴림" pitchFamily="34" charset="-127"/>
              </a:rPr>
              <a:t>4 fáze a základní otázky: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</a:t>
            </a:r>
            <a:r>
              <a:rPr lang="cs-CZ" sz="2000" b="1" dirty="0">
                <a:solidFill>
                  <a:schemeClr val="tx1"/>
                </a:solidFill>
              </a:rPr>
              <a:t>musíte ujasnit</a:t>
            </a:r>
            <a:r>
              <a:rPr lang="cs-CZ" sz="2000" dirty="0">
                <a:solidFill>
                  <a:schemeClr val="tx1"/>
                </a:solidFill>
              </a:rPr>
              <a:t>, když plánujete </a:t>
            </a:r>
            <a:r>
              <a:rPr lang="cs-CZ" sz="2000" dirty="0" err="1">
                <a:solidFill>
                  <a:schemeClr val="tx1"/>
                </a:solidFill>
              </a:rPr>
              <a:t>event</a:t>
            </a:r>
            <a:r>
              <a:rPr lang="cs-CZ" sz="2000" dirty="0">
                <a:solidFill>
                  <a:schemeClr val="tx1"/>
                </a:solidFill>
              </a:rPr>
              <a:t>?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před akcí </a:t>
            </a:r>
            <a:r>
              <a:rPr lang="cs-CZ" sz="2000" b="1" dirty="0">
                <a:solidFill>
                  <a:schemeClr val="tx1"/>
                </a:solidFill>
              </a:rPr>
              <a:t>musíte nachystat?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musíte</a:t>
            </a:r>
            <a:r>
              <a:rPr lang="cs-CZ" sz="2000" b="1" dirty="0">
                <a:solidFill>
                  <a:schemeClr val="tx1"/>
                </a:solidFill>
              </a:rPr>
              <a:t> mít před a během akce pod kontrolou?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nejdříve </a:t>
            </a:r>
            <a:r>
              <a:rPr lang="cs-CZ" sz="2000" b="1" dirty="0">
                <a:solidFill>
                  <a:schemeClr val="tx1"/>
                </a:solidFill>
              </a:rPr>
              <a:t>udělat po akci?</a:t>
            </a:r>
            <a:endParaRPr 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160000"/>
              </a:lnSpc>
            </a:pPr>
            <a:endParaRPr lang="cs-CZ" altLang="ko-KR" sz="2400" dirty="0">
              <a:solidFill>
                <a:schemeClr val="tx1"/>
              </a:solidFill>
              <a:ea typeface="굴림" pitchFamily="34" charset="-127"/>
            </a:endParaRPr>
          </a:p>
          <a:p>
            <a:pPr algn="just">
              <a:lnSpc>
                <a:spcPct val="160000"/>
              </a:lnSpc>
            </a:pPr>
            <a:endParaRPr lang="cs-CZ" altLang="ko-KR" sz="2000" dirty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latinLnBrk="1"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290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15_Office Theme</vt:lpstr>
      <vt:lpstr>2_Office Theme</vt:lpstr>
      <vt:lpstr>3_Office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                   a těším se na příště.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Renáta</cp:lastModifiedBy>
  <cp:revision>339</cp:revision>
  <dcterms:created xsi:type="dcterms:W3CDTF">2012-04-26T17:06:14Z</dcterms:created>
  <dcterms:modified xsi:type="dcterms:W3CDTF">2024-10-08T17:47:23Z</dcterms:modified>
</cp:coreProperties>
</file>