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972" r:id="rId1"/>
    <p:sldMasterId id="2147483984" r:id="rId2"/>
    <p:sldMasterId id="2147483996" r:id="rId3"/>
  </p:sldMasterIdLst>
  <p:notesMasterIdLst>
    <p:notesMasterId r:id="rId15"/>
  </p:notesMasterIdLst>
  <p:sldIdLst>
    <p:sldId id="347" r:id="rId4"/>
    <p:sldId id="372" r:id="rId5"/>
    <p:sldId id="370" r:id="rId6"/>
    <p:sldId id="369" r:id="rId7"/>
    <p:sldId id="371" r:id="rId8"/>
    <p:sldId id="373" r:id="rId9"/>
    <p:sldId id="368" r:id="rId10"/>
    <p:sldId id="367" r:id="rId11"/>
    <p:sldId id="365" r:id="rId12"/>
    <p:sldId id="363" r:id="rId13"/>
    <p:sldId id="366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FF66"/>
    <a:srgbClr val="FFC000"/>
    <a:srgbClr val="FFCC66"/>
    <a:srgbClr val="00FF99"/>
    <a:srgbClr val="66FF99"/>
    <a:srgbClr val="00B0F0"/>
    <a:srgbClr val="0091EA"/>
    <a:srgbClr val="FF0000"/>
    <a:srgbClr val="00B41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049" autoAdjust="0"/>
    <p:restoredTop sz="94660"/>
  </p:normalViewPr>
  <p:slideViewPr>
    <p:cSldViewPr>
      <p:cViewPr>
        <p:scale>
          <a:sx n="82" d="100"/>
          <a:sy n="82" d="100"/>
        </p:scale>
        <p:origin x="-1128" y="3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7.xml"/><Relationship Id="rId19" Type="http://schemas.openxmlformats.org/officeDocument/2006/relationships/tableStyles" Target="tableStyle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6EA6E38-82B1-47BB-A812-313B295FEFF2}" type="datetimeFigureOut">
              <a:rPr lang="en-US" smtClean="0"/>
              <a:pPr/>
              <a:t>10/8/2024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1089E94-532B-494D-AD7A-712B16D9F5A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10983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A6549-8FB2-4D15-BD2D-F2DCE531A144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10/8/2024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EVENT MARKETING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B3369-7666-44EB-AEA9-5FA9440DB40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676048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89FBAC-59F0-4789-9546-FCD3B5F67F80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10/8/2024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EVENT MARKETING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B3369-7666-44EB-AEA9-5FA9440DB40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83774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1BDA7E-275E-4283-B67C-DD7CFE4D5DF3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10/8/2024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EVENT MARKETING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B3369-7666-44EB-AEA9-5FA9440DB40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956135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87613F-1CE7-444F-BC0B-C523A8DC653B}" type="datetime1">
              <a:rPr lang="en-US" smtClean="0">
                <a:solidFill>
                  <a:srgbClr val="343434">
                    <a:tint val="75000"/>
                  </a:srgbClr>
                </a:solidFill>
              </a:rPr>
              <a:t>10/8/2024</a:t>
            </a:fld>
            <a:endParaRPr lang="en-US">
              <a:solidFill>
                <a:srgbClr val="343434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>
                <a:solidFill>
                  <a:srgbClr val="343434">
                    <a:tint val="75000"/>
                  </a:srgbClr>
                </a:solidFill>
              </a:rPr>
              <a:t>EVENT MARKETING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6E0586-5A1C-41FD-AA9D-07A4E729E633}" type="slidenum">
              <a:rPr lang="en-US" smtClean="0">
                <a:solidFill>
                  <a:srgbClr val="343434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343434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3420077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B3679B-BF8C-4C43-983B-D2DD83920E2B}" type="datetime1">
              <a:rPr lang="en-US" smtClean="0">
                <a:solidFill>
                  <a:srgbClr val="343434">
                    <a:tint val="75000"/>
                  </a:srgbClr>
                </a:solidFill>
              </a:rPr>
              <a:t>10/8/2024</a:t>
            </a:fld>
            <a:endParaRPr lang="en-US">
              <a:solidFill>
                <a:srgbClr val="343434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>
                <a:solidFill>
                  <a:srgbClr val="343434">
                    <a:tint val="75000"/>
                  </a:srgbClr>
                </a:solidFill>
              </a:rPr>
              <a:t>EVENT MARKETING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6E0586-5A1C-41FD-AA9D-07A4E729E633}" type="slidenum">
              <a:rPr lang="en-US" smtClean="0">
                <a:solidFill>
                  <a:srgbClr val="343434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343434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5254970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657973-004B-47B1-9C46-E54669ACA1C1}" type="datetime1">
              <a:rPr lang="en-US" smtClean="0">
                <a:solidFill>
                  <a:srgbClr val="343434">
                    <a:tint val="75000"/>
                  </a:srgbClr>
                </a:solidFill>
              </a:rPr>
              <a:t>10/8/2024</a:t>
            </a:fld>
            <a:endParaRPr lang="en-US">
              <a:solidFill>
                <a:srgbClr val="343434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>
                <a:solidFill>
                  <a:srgbClr val="343434">
                    <a:tint val="75000"/>
                  </a:srgbClr>
                </a:solidFill>
              </a:rPr>
              <a:t>EVENT MARKETING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6E0586-5A1C-41FD-AA9D-07A4E729E633}" type="slidenum">
              <a:rPr lang="en-US" smtClean="0">
                <a:solidFill>
                  <a:srgbClr val="343434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343434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659899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123DC-7F74-4D16-BF46-8DA9F8D24F3D}" type="datetime1">
              <a:rPr lang="en-US" smtClean="0">
                <a:solidFill>
                  <a:srgbClr val="343434">
                    <a:tint val="75000"/>
                  </a:srgbClr>
                </a:solidFill>
              </a:rPr>
              <a:t>10/8/2024</a:t>
            </a:fld>
            <a:endParaRPr lang="en-US">
              <a:solidFill>
                <a:srgbClr val="343434">
                  <a:tint val="75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>
                <a:solidFill>
                  <a:srgbClr val="343434">
                    <a:tint val="75000"/>
                  </a:srgbClr>
                </a:solidFill>
              </a:rPr>
              <a:t>EVENT MARKETING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6E0586-5A1C-41FD-AA9D-07A4E729E633}" type="slidenum">
              <a:rPr lang="en-US" smtClean="0">
                <a:solidFill>
                  <a:srgbClr val="343434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343434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523990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ED350-7079-4C3B-AE07-9A5CCFB3F3AB}" type="datetime1">
              <a:rPr lang="en-US" smtClean="0">
                <a:solidFill>
                  <a:srgbClr val="343434">
                    <a:tint val="75000"/>
                  </a:srgbClr>
                </a:solidFill>
              </a:rPr>
              <a:t>10/8/2024</a:t>
            </a:fld>
            <a:endParaRPr lang="en-US">
              <a:solidFill>
                <a:srgbClr val="343434">
                  <a:tint val="75000"/>
                </a:srgb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>
                <a:solidFill>
                  <a:srgbClr val="343434">
                    <a:tint val="75000"/>
                  </a:srgbClr>
                </a:solidFill>
              </a:rPr>
              <a:t>EVENT MARKETING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6E0586-5A1C-41FD-AA9D-07A4E729E633}" type="slidenum">
              <a:rPr lang="en-US" smtClean="0">
                <a:solidFill>
                  <a:srgbClr val="343434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343434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741946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E1429-4570-4484-91FB-63ED1121D258}" type="datetime1">
              <a:rPr lang="en-US" smtClean="0">
                <a:solidFill>
                  <a:srgbClr val="343434">
                    <a:tint val="75000"/>
                  </a:srgbClr>
                </a:solidFill>
              </a:rPr>
              <a:t>10/8/2024</a:t>
            </a:fld>
            <a:endParaRPr lang="en-US">
              <a:solidFill>
                <a:srgbClr val="343434">
                  <a:tint val="75000"/>
                </a:srgb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>
                <a:solidFill>
                  <a:srgbClr val="343434">
                    <a:tint val="75000"/>
                  </a:srgbClr>
                </a:solidFill>
              </a:rPr>
              <a:t>EVENT MARKETING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6E0586-5A1C-41FD-AA9D-07A4E729E633}" type="slidenum">
              <a:rPr lang="en-US" smtClean="0">
                <a:solidFill>
                  <a:srgbClr val="343434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343434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322697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F0CFBA-6DA1-49F8-92E4-627D6D909B46}" type="datetime1">
              <a:rPr lang="en-US" smtClean="0">
                <a:solidFill>
                  <a:srgbClr val="343434">
                    <a:tint val="75000"/>
                  </a:srgbClr>
                </a:solidFill>
              </a:rPr>
              <a:t>10/8/2024</a:t>
            </a:fld>
            <a:endParaRPr lang="en-US">
              <a:solidFill>
                <a:srgbClr val="343434">
                  <a:tint val="75000"/>
                </a:srgb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>
                <a:solidFill>
                  <a:srgbClr val="343434">
                    <a:tint val="75000"/>
                  </a:srgbClr>
                </a:solidFill>
              </a:rPr>
              <a:t>EVENT MARKETING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6E0586-5A1C-41FD-AA9D-07A4E729E633}" type="slidenum">
              <a:rPr lang="en-US" smtClean="0">
                <a:solidFill>
                  <a:srgbClr val="343434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343434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412587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A9390-83BF-47F6-B09A-6A556DCEA446}" type="datetime1">
              <a:rPr lang="en-US" smtClean="0">
                <a:solidFill>
                  <a:srgbClr val="343434">
                    <a:tint val="75000"/>
                  </a:srgbClr>
                </a:solidFill>
              </a:rPr>
              <a:t>10/8/2024</a:t>
            </a:fld>
            <a:endParaRPr lang="en-US">
              <a:solidFill>
                <a:srgbClr val="343434">
                  <a:tint val="75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>
                <a:solidFill>
                  <a:srgbClr val="343434">
                    <a:tint val="75000"/>
                  </a:srgbClr>
                </a:solidFill>
              </a:rPr>
              <a:t>EVENT MARKETING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6E0586-5A1C-41FD-AA9D-07A4E729E633}" type="slidenum">
              <a:rPr lang="en-US" smtClean="0">
                <a:solidFill>
                  <a:srgbClr val="343434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343434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625206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6D3AF8-82E4-40D6-A4DC-65EEB6B22878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10/8/2024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EVENT MARKETING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B3369-7666-44EB-AEA9-5FA9440DB40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2553179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AC3E1B-F0C6-48AC-A213-CDF7EB909999}" type="datetime1">
              <a:rPr lang="en-US" smtClean="0">
                <a:solidFill>
                  <a:srgbClr val="343434">
                    <a:tint val="75000"/>
                  </a:srgbClr>
                </a:solidFill>
              </a:rPr>
              <a:t>10/8/2024</a:t>
            </a:fld>
            <a:endParaRPr lang="en-US">
              <a:solidFill>
                <a:srgbClr val="343434">
                  <a:tint val="75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>
                <a:solidFill>
                  <a:srgbClr val="343434">
                    <a:tint val="75000"/>
                  </a:srgbClr>
                </a:solidFill>
              </a:rPr>
              <a:t>EVENT MARKETING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6E0586-5A1C-41FD-AA9D-07A4E729E633}" type="slidenum">
              <a:rPr lang="en-US" smtClean="0">
                <a:solidFill>
                  <a:srgbClr val="343434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343434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6964573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7BAC8D-2D6F-4EE6-B660-411C7EC49D9C}" type="datetime1">
              <a:rPr lang="en-US" smtClean="0">
                <a:solidFill>
                  <a:srgbClr val="343434">
                    <a:tint val="75000"/>
                  </a:srgbClr>
                </a:solidFill>
              </a:rPr>
              <a:t>10/8/2024</a:t>
            </a:fld>
            <a:endParaRPr lang="en-US">
              <a:solidFill>
                <a:srgbClr val="343434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>
                <a:solidFill>
                  <a:srgbClr val="343434">
                    <a:tint val="75000"/>
                  </a:srgbClr>
                </a:solidFill>
              </a:rPr>
              <a:t>EVENT MARKETING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6E0586-5A1C-41FD-AA9D-07A4E729E633}" type="slidenum">
              <a:rPr lang="en-US" smtClean="0">
                <a:solidFill>
                  <a:srgbClr val="343434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343434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5453905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DC2B4-1228-4B97-992E-02431A0ABD4D}" type="datetime1">
              <a:rPr lang="en-US" smtClean="0">
                <a:solidFill>
                  <a:srgbClr val="343434">
                    <a:tint val="75000"/>
                  </a:srgbClr>
                </a:solidFill>
              </a:rPr>
              <a:t>10/8/2024</a:t>
            </a:fld>
            <a:endParaRPr lang="en-US">
              <a:solidFill>
                <a:srgbClr val="343434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>
                <a:solidFill>
                  <a:srgbClr val="343434">
                    <a:tint val="75000"/>
                  </a:srgbClr>
                </a:solidFill>
              </a:rPr>
              <a:t>EVENT MARKETING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6E0586-5A1C-41FD-AA9D-07A4E729E633}" type="slidenum">
              <a:rPr lang="en-US" smtClean="0">
                <a:solidFill>
                  <a:srgbClr val="343434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343434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210362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9A9EEE-EFE9-451A-B73A-EB483F45342C}" type="datetime1">
              <a:rPr lang="en-US" smtClean="0">
                <a:solidFill>
                  <a:srgbClr val="343434">
                    <a:tint val="75000"/>
                  </a:srgbClr>
                </a:solidFill>
              </a:rPr>
              <a:pPr/>
              <a:t>10/8/2024</a:t>
            </a:fld>
            <a:endParaRPr lang="en-US">
              <a:solidFill>
                <a:srgbClr val="343434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>
                <a:solidFill>
                  <a:srgbClr val="343434">
                    <a:tint val="75000"/>
                  </a:srgbClr>
                </a:solidFill>
              </a:rPr>
              <a:t>EVENT MARKETING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B3369-7666-44EB-AEA9-5FA9440DB40A}" type="slidenum">
              <a:rPr lang="en-US" smtClean="0">
                <a:solidFill>
                  <a:srgbClr val="343434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343434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410846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B7A4B-AEB0-48B8-9CE9-D60EB5319C8F}" type="datetime1">
              <a:rPr lang="en-US" smtClean="0">
                <a:solidFill>
                  <a:srgbClr val="343434">
                    <a:tint val="75000"/>
                  </a:srgbClr>
                </a:solidFill>
              </a:rPr>
              <a:pPr/>
              <a:t>10/8/2024</a:t>
            </a:fld>
            <a:endParaRPr lang="en-US">
              <a:solidFill>
                <a:srgbClr val="343434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>
                <a:solidFill>
                  <a:srgbClr val="343434">
                    <a:tint val="75000"/>
                  </a:srgbClr>
                </a:solidFill>
              </a:rPr>
              <a:t>EVENT MARKETING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B3369-7666-44EB-AEA9-5FA9440DB40A}" type="slidenum">
              <a:rPr lang="en-US" smtClean="0">
                <a:solidFill>
                  <a:srgbClr val="343434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343434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6158191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7A923C-A237-4859-A244-E4320EB159FB}" type="datetime1">
              <a:rPr lang="en-US" smtClean="0">
                <a:solidFill>
                  <a:srgbClr val="343434">
                    <a:tint val="75000"/>
                  </a:srgbClr>
                </a:solidFill>
              </a:rPr>
              <a:pPr/>
              <a:t>10/8/2024</a:t>
            </a:fld>
            <a:endParaRPr lang="en-US">
              <a:solidFill>
                <a:srgbClr val="343434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>
                <a:solidFill>
                  <a:srgbClr val="343434">
                    <a:tint val="75000"/>
                  </a:srgbClr>
                </a:solidFill>
              </a:rPr>
              <a:t>EVENT MARKETING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B3369-7666-44EB-AEA9-5FA9440DB40A}" type="slidenum">
              <a:rPr lang="en-US" smtClean="0">
                <a:solidFill>
                  <a:srgbClr val="343434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343434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3420781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C7D60E-FAB5-4475-BFB8-73DD6AF0A8C8}" type="datetime1">
              <a:rPr lang="en-US" smtClean="0">
                <a:solidFill>
                  <a:srgbClr val="343434">
                    <a:tint val="75000"/>
                  </a:srgbClr>
                </a:solidFill>
              </a:rPr>
              <a:pPr/>
              <a:t>10/8/2024</a:t>
            </a:fld>
            <a:endParaRPr lang="en-US">
              <a:solidFill>
                <a:srgbClr val="343434">
                  <a:tint val="75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>
                <a:solidFill>
                  <a:srgbClr val="343434">
                    <a:tint val="75000"/>
                  </a:srgbClr>
                </a:solidFill>
              </a:rPr>
              <a:t>EVENT MARKETING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B3369-7666-44EB-AEA9-5FA9440DB40A}" type="slidenum">
              <a:rPr lang="en-US" smtClean="0">
                <a:solidFill>
                  <a:srgbClr val="343434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343434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1641867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E89DC-051C-4614-AADB-7AB687CC25D7}" type="datetime1">
              <a:rPr lang="en-US" smtClean="0">
                <a:solidFill>
                  <a:srgbClr val="343434">
                    <a:tint val="75000"/>
                  </a:srgbClr>
                </a:solidFill>
              </a:rPr>
              <a:pPr/>
              <a:t>10/8/2024</a:t>
            </a:fld>
            <a:endParaRPr lang="en-US">
              <a:solidFill>
                <a:srgbClr val="343434">
                  <a:tint val="75000"/>
                </a:srgb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>
                <a:solidFill>
                  <a:srgbClr val="343434">
                    <a:tint val="75000"/>
                  </a:srgbClr>
                </a:solidFill>
              </a:rPr>
              <a:t>EVENT MARKETING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B3369-7666-44EB-AEA9-5FA9440DB40A}" type="slidenum">
              <a:rPr lang="en-US" smtClean="0">
                <a:solidFill>
                  <a:srgbClr val="343434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343434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393690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DE2E31-8B7D-4882-A2D5-CB5DC66F5AD6}" type="datetime1">
              <a:rPr lang="en-US" smtClean="0">
                <a:solidFill>
                  <a:srgbClr val="343434">
                    <a:tint val="75000"/>
                  </a:srgbClr>
                </a:solidFill>
              </a:rPr>
              <a:pPr/>
              <a:t>10/8/2024</a:t>
            </a:fld>
            <a:endParaRPr lang="en-US">
              <a:solidFill>
                <a:srgbClr val="343434">
                  <a:tint val="75000"/>
                </a:srgb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>
                <a:solidFill>
                  <a:srgbClr val="343434">
                    <a:tint val="75000"/>
                  </a:srgbClr>
                </a:solidFill>
              </a:rPr>
              <a:t>EVENT MARKETING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B3369-7666-44EB-AEA9-5FA9440DB40A}" type="slidenum">
              <a:rPr lang="en-US" smtClean="0">
                <a:solidFill>
                  <a:srgbClr val="343434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343434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59430495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017364-3BD0-4126-AF21-5BFEA776EC08}" type="datetime1">
              <a:rPr lang="en-US" smtClean="0">
                <a:solidFill>
                  <a:srgbClr val="343434">
                    <a:tint val="75000"/>
                  </a:srgbClr>
                </a:solidFill>
              </a:rPr>
              <a:pPr/>
              <a:t>10/8/2024</a:t>
            </a:fld>
            <a:endParaRPr lang="en-US">
              <a:solidFill>
                <a:srgbClr val="343434">
                  <a:tint val="75000"/>
                </a:srgb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>
                <a:solidFill>
                  <a:srgbClr val="343434">
                    <a:tint val="75000"/>
                  </a:srgbClr>
                </a:solidFill>
              </a:rPr>
              <a:t>EVENT MARKETING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B3369-7666-44EB-AEA9-5FA9440DB40A}" type="slidenum">
              <a:rPr lang="en-US" smtClean="0">
                <a:solidFill>
                  <a:srgbClr val="343434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343434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051065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BA699-330E-4E04-ADFC-9AB0A74F72D0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10/8/2024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EVENT MARKETING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B3369-7666-44EB-AEA9-5FA9440DB40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1005701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C78200-E02C-4097-958F-E8838AA77DC6}" type="datetime1">
              <a:rPr lang="en-US" smtClean="0">
                <a:solidFill>
                  <a:srgbClr val="343434">
                    <a:tint val="75000"/>
                  </a:srgbClr>
                </a:solidFill>
              </a:rPr>
              <a:pPr/>
              <a:t>10/8/2024</a:t>
            </a:fld>
            <a:endParaRPr lang="en-US">
              <a:solidFill>
                <a:srgbClr val="343434">
                  <a:tint val="75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>
                <a:solidFill>
                  <a:srgbClr val="343434">
                    <a:tint val="75000"/>
                  </a:srgbClr>
                </a:solidFill>
              </a:rPr>
              <a:t>EVENT MARKETING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B3369-7666-44EB-AEA9-5FA9440DB40A}" type="slidenum">
              <a:rPr lang="en-US" smtClean="0">
                <a:solidFill>
                  <a:srgbClr val="343434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343434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37459964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CCE8AC-50D7-49BE-BCD3-A49E53520B9A}" type="datetime1">
              <a:rPr lang="en-US" smtClean="0">
                <a:solidFill>
                  <a:srgbClr val="343434">
                    <a:tint val="75000"/>
                  </a:srgbClr>
                </a:solidFill>
              </a:rPr>
              <a:pPr/>
              <a:t>10/8/2024</a:t>
            </a:fld>
            <a:endParaRPr lang="en-US">
              <a:solidFill>
                <a:srgbClr val="343434">
                  <a:tint val="75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>
                <a:solidFill>
                  <a:srgbClr val="343434">
                    <a:tint val="75000"/>
                  </a:srgbClr>
                </a:solidFill>
              </a:rPr>
              <a:t>EVENT MARKETING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B3369-7666-44EB-AEA9-5FA9440DB40A}" type="slidenum">
              <a:rPr lang="en-US" smtClean="0">
                <a:solidFill>
                  <a:srgbClr val="343434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343434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43581757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D2E20B-DBCE-4E6F-8544-933CD4BB2FED}" type="datetime1">
              <a:rPr lang="en-US" smtClean="0">
                <a:solidFill>
                  <a:srgbClr val="343434">
                    <a:tint val="75000"/>
                  </a:srgbClr>
                </a:solidFill>
              </a:rPr>
              <a:pPr/>
              <a:t>10/8/2024</a:t>
            </a:fld>
            <a:endParaRPr lang="en-US">
              <a:solidFill>
                <a:srgbClr val="343434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>
                <a:solidFill>
                  <a:srgbClr val="343434">
                    <a:tint val="75000"/>
                  </a:srgbClr>
                </a:solidFill>
              </a:rPr>
              <a:t>EVENT MARKETING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B3369-7666-44EB-AEA9-5FA9440DB40A}" type="slidenum">
              <a:rPr lang="en-US" smtClean="0">
                <a:solidFill>
                  <a:srgbClr val="343434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343434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8146529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4B126D-4692-4F6B-BAAE-D648064A9970}" type="datetime1">
              <a:rPr lang="en-US" smtClean="0">
                <a:solidFill>
                  <a:srgbClr val="343434">
                    <a:tint val="75000"/>
                  </a:srgbClr>
                </a:solidFill>
              </a:rPr>
              <a:pPr/>
              <a:t>10/8/2024</a:t>
            </a:fld>
            <a:endParaRPr lang="en-US">
              <a:solidFill>
                <a:srgbClr val="343434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>
                <a:solidFill>
                  <a:srgbClr val="343434">
                    <a:tint val="75000"/>
                  </a:srgbClr>
                </a:solidFill>
              </a:rPr>
              <a:t>EVENT MARKETING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B3369-7666-44EB-AEA9-5FA9440DB40A}" type="slidenum">
              <a:rPr lang="en-US" smtClean="0">
                <a:solidFill>
                  <a:srgbClr val="343434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343434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919930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8B336A-7E71-4873-8133-110B45DDF870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10/8/2024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EVENT MARKETING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B3369-7666-44EB-AEA9-5FA9440DB40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44810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A09530-1B66-472F-9234-E95EB93CE37C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10/8/2024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EVENT MARKETING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B3369-7666-44EB-AEA9-5FA9440DB40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95915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8B75CF-000F-48E3-B420-44733EC3238E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10/8/2024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EVENT MARKETING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B3369-7666-44EB-AEA9-5FA9440DB40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1533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8B5E6A-D6E2-4935-A462-25789A095C48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10/8/2024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EVENT MARKETING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B3369-7666-44EB-AEA9-5FA9440DB40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792574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F89365-1AA9-4117-A2BF-F0E2A4C1AA9C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10/8/2024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EVENT MARKETING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B3369-7666-44EB-AEA9-5FA9440DB40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36382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1523D-565B-49FD-9608-115B9F1CF13A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10/8/2024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EVENT MARKETING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B3369-7666-44EB-AEA9-5FA9440DB40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26285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AA98AE-8906-4FEE-8AD1-3ABE928D75EC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10/8/2024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EVENT MARKETING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AB3369-7666-44EB-AEA9-5FA9440DB40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31609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73" r:id="rId1"/>
    <p:sldLayoutId id="2147483974" r:id="rId2"/>
    <p:sldLayoutId id="2147483975" r:id="rId3"/>
    <p:sldLayoutId id="2147483976" r:id="rId4"/>
    <p:sldLayoutId id="2147483977" r:id="rId5"/>
    <p:sldLayoutId id="2147483978" r:id="rId6"/>
    <p:sldLayoutId id="2147483979" r:id="rId7"/>
    <p:sldLayoutId id="2147483980" r:id="rId8"/>
    <p:sldLayoutId id="2147483981" r:id="rId9"/>
    <p:sldLayoutId id="2147483982" r:id="rId10"/>
    <p:sldLayoutId id="2147483983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1899F2-921E-4664-A3D7-C26F3CD4357C}" type="datetime1">
              <a:rPr lang="en-US" smtClean="0">
                <a:solidFill>
                  <a:srgbClr val="343434">
                    <a:tint val="75000"/>
                  </a:srgbClr>
                </a:solidFill>
              </a:rPr>
              <a:t>10/8/2024</a:t>
            </a:fld>
            <a:endParaRPr lang="en-US">
              <a:solidFill>
                <a:srgbClr val="343434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>
                <a:solidFill>
                  <a:srgbClr val="343434">
                    <a:tint val="75000"/>
                  </a:srgbClr>
                </a:solidFill>
              </a:rPr>
              <a:t>EVENT MARKETING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6E0586-5A1C-41FD-AA9D-07A4E729E633}" type="slidenum">
              <a:rPr lang="en-US" smtClean="0">
                <a:solidFill>
                  <a:srgbClr val="343434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343434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838816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85" r:id="rId1"/>
    <p:sldLayoutId id="2147483986" r:id="rId2"/>
    <p:sldLayoutId id="2147483987" r:id="rId3"/>
    <p:sldLayoutId id="2147483988" r:id="rId4"/>
    <p:sldLayoutId id="2147483989" r:id="rId5"/>
    <p:sldLayoutId id="2147483990" r:id="rId6"/>
    <p:sldLayoutId id="2147483991" r:id="rId7"/>
    <p:sldLayoutId id="2147483992" r:id="rId8"/>
    <p:sldLayoutId id="2147483993" r:id="rId9"/>
    <p:sldLayoutId id="2147483994" r:id="rId10"/>
    <p:sldLayoutId id="2147483995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368584-69AF-4748-832E-7827BF52FBC9}" type="datetime1">
              <a:rPr lang="en-US" smtClean="0">
                <a:solidFill>
                  <a:srgbClr val="343434">
                    <a:tint val="75000"/>
                  </a:srgbClr>
                </a:solidFill>
              </a:rPr>
              <a:pPr/>
              <a:t>10/8/2024</a:t>
            </a:fld>
            <a:endParaRPr lang="en-US">
              <a:solidFill>
                <a:srgbClr val="343434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>
                <a:solidFill>
                  <a:srgbClr val="343434">
                    <a:tint val="75000"/>
                  </a:srgbClr>
                </a:solidFill>
              </a:rPr>
              <a:t>EVENT MARKETING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AB3369-7666-44EB-AEA9-5FA9440DB40A}" type="slidenum">
              <a:rPr lang="en-US" smtClean="0">
                <a:solidFill>
                  <a:srgbClr val="343434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343434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83712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97" r:id="rId1"/>
    <p:sldLayoutId id="2147483998" r:id="rId2"/>
    <p:sldLayoutId id="2147483999" r:id="rId3"/>
    <p:sldLayoutId id="2147484000" r:id="rId4"/>
    <p:sldLayoutId id="2147484001" r:id="rId5"/>
    <p:sldLayoutId id="2147484002" r:id="rId6"/>
    <p:sldLayoutId id="2147484003" r:id="rId7"/>
    <p:sldLayoutId id="2147484004" r:id="rId8"/>
    <p:sldLayoutId id="2147484005" r:id="rId9"/>
    <p:sldLayoutId id="2147484006" r:id="rId10"/>
    <p:sldLayoutId id="2147484007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5"/>
          <p:cNvSpPr txBox="1">
            <a:spLocks noChangeArrowheads="1"/>
          </p:cNvSpPr>
          <p:nvPr/>
        </p:nvSpPr>
        <p:spPr>
          <a:xfrm>
            <a:off x="228600" y="2057400"/>
            <a:ext cx="5105400" cy="1597268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bg1"/>
                  </a:outerShdw>
                </a:effectLst>
              </a14:hiddenEffects>
            </a:ext>
          </a:extLst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s-CZ" sz="4600" b="1" dirty="0">
                <a:solidFill>
                  <a:srgbClr val="66FF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EVENT MARKETING</a:t>
            </a:r>
          </a:p>
          <a:p>
            <a:pPr>
              <a:spcBef>
                <a:spcPts val="1200"/>
              </a:spcBef>
            </a:pPr>
            <a:r>
              <a:rPr lang="cs-CZ" sz="2800" b="1" dirty="0">
                <a:solidFill>
                  <a:srgbClr val="66FF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„Příprava </a:t>
            </a:r>
            <a:r>
              <a:rPr lang="cs-CZ" sz="2800" b="1" dirty="0" err="1">
                <a:solidFill>
                  <a:srgbClr val="66FF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eventu</a:t>
            </a:r>
            <a:r>
              <a:rPr lang="cs-CZ" sz="2800" b="1" dirty="0">
                <a:solidFill>
                  <a:srgbClr val="66FF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</a:t>
            </a:r>
            <a:endParaRPr lang="ru-RU" sz="2800" b="1" dirty="0">
              <a:solidFill>
                <a:srgbClr val="66FF6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Rectangle 8"/>
          <p:cNvSpPr txBox="1">
            <a:spLocks noChangeArrowheads="1"/>
          </p:cNvSpPr>
          <p:nvPr/>
        </p:nvSpPr>
        <p:spPr>
          <a:xfrm>
            <a:off x="228600" y="3886200"/>
            <a:ext cx="3963390" cy="459218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bg1"/>
                  </a:outerShdw>
                </a:effectLst>
              </a14:hiddenEffects>
            </a:ext>
          </a:extLst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cs-CZ" sz="1800" dirty="0">
                <a:solidFill>
                  <a:srgbClr val="002060"/>
                </a:solidFill>
              </a:rPr>
              <a:t>PhDr. Ing. Mgr. Renáta Pavlíčková, MBA</a:t>
            </a:r>
          </a:p>
          <a:p>
            <a:pPr marL="0" indent="0" algn="just">
              <a:buFont typeface="Arial" pitchFamily="34" charset="0"/>
              <a:buNone/>
            </a:pPr>
            <a:endParaRPr lang="ru-RU" sz="1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99562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1143000" y="1778000"/>
            <a:ext cx="7010400" cy="41656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60000"/>
              </a:lnSpc>
            </a:pPr>
            <a:endParaRPr lang="cs-CZ" altLang="ko-KR" sz="2000" dirty="0">
              <a:solidFill>
                <a:srgbClr val="343434">
                  <a:lumMod val="85000"/>
                  <a:lumOff val="15000"/>
                </a:srgbClr>
              </a:solidFill>
              <a:ea typeface="굴림" pitchFamily="34" charset="-127"/>
            </a:endParaRPr>
          </a:p>
        </p:txBody>
      </p:sp>
      <p:sp>
        <p:nvSpPr>
          <p:cNvPr id="5" name="AutoShape 68"/>
          <p:cNvSpPr>
            <a:spLocks noChangeArrowheads="1"/>
          </p:cNvSpPr>
          <p:nvPr/>
        </p:nvSpPr>
        <p:spPr bwMode="gray">
          <a:xfrm>
            <a:off x="1143000" y="990600"/>
            <a:ext cx="6696075" cy="635000"/>
          </a:xfrm>
          <a:prstGeom prst="roundRect">
            <a:avLst>
              <a:gd name="adj" fmla="val 0"/>
            </a:avLst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chemeClr val="hlink">
                        <a:gamma/>
                        <a:shade val="46275"/>
                        <a:invGamma/>
                      </a:schemeClr>
                    </a:gs>
                    <a:gs pos="50000">
                      <a:schemeClr val="hlink"/>
                    </a:gs>
                    <a:gs pos="100000">
                      <a:schemeClr val="hlink">
                        <a:gamma/>
                        <a:shade val="46275"/>
                        <a:invGamma/>
                      </a:schemeClr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chemeClr val="bg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rgbClr val="808080">
                      <a:alpha val="50000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latinLnBrk="1">
              <a:defRPr/>
            </a:pPr>
            <a:r>
              <a:rPr lang="cs-CZ" altLang="ko-KR" sz="3200" dirty="0">
                <a:solidFill>
                  <a:srgbClr val="34343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Příprava </a:t>
            </a:r>
            <a:r>
              <a:rPr lang="cs-CZ" altLang="ko-KR" sz="3200" dirty="0" err="1">
                <a:solidFill>
                  <a:srgbClr val="34343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eventu</a:t>
            </a:r>
            <a:r>
              <a:rPr lang="cs-CZ" altLang="ko-KR" sz="3200" dirty="0">
                <a:solidFill>
                  <a:srgbClr val="34343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- manuál</a:t>
            </a:r>
            <a:endParaRPr kumimoji="1" lang="en-US" altLang="ko-KR" sz="3200" dirty="0">
              <a:solidFill>
                <a:srgbClr val="343434">
                  <a:lumMod val="85000"/>
                  <a:lumOff val="15000"/>
                </a:srgb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굴림" pitchFamily="34" charset="-127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5837" y="1580604"/>
            <a:ext cx="7010400" cy="51726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2410334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title"/>
          </p:nvPr>
        </p:nvSpPr>
        <p:spPr>
          <a:xfrm>
            <a:off x="2667000" y="3012722"/>
            <a:ext cx="5257800" cy="2168878"/>
          </a:xfrm>
        </p:spPr>
        <p:txBody>
          <a:bodyPr>
            <a:normAutofit/>
          </a:bodyPr>
          <a:lstStyle/>
          <a:p>
            <a:pPr algn="l"/>
            <a:r>
              <a:rPr lang="cs-CZ" sz="3200" dirty="0">
                <a:solidFill>
                  <a:srgbClr val="4D4D4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Děkuji za pozornost </a:t>
            </a:r>
            <a:br>
              <a:rPr lang="cs-CZ" sz="3200" dirty="0">
                <a:solidFill>
                  <a:srgbClr val="4D4D4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cs-CZ" sz="3200" dirty="0">
                <a:solidFill>
                  <a:srgbClr val="4D4D4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     a těším se na příště.</a:t>
            </a:r>
            <a:endParaRPr lang="en-US" sz="3200" dirty="0">
              <a:solidFill>
                <a:srgbClr val="4D4D4D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>
                <a:solidFill>
                  <a:srgbClr val="343434">
                    <a:tint val="75000"/>
                  </a:srgbClr>
                </a:solidFill>
              </a:rPr>
              <a:t>EVENT MARKETING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B3369-7666-44EB-AEA9-5FA9440DB40A}" type="slidenum">
              <a:rPr lang="en-US" smtClean="0">
                <a:solidFill>
                  <a:srgbClr val="343434">
                    <a:tint val="75000"/>
                  </a:srgbClr>
                </a:solidFill>
              </a:rPr>
              <a:pPr/>
              <a:t>11</a:t>
            </a:fld>
            <a:endParaRPr lang="en-US">
              <a:solidFill>
                <a:srgbClr val="343434">
                  <a:tint val="75000"/>
                </a:srgbClr>
              </a:solidFill>
            </a:endParaRPr>
          </a:p>
        </p:txBody>
      </p:sp>
      <p:sp>
        <p:nvSpPr>
          <p:cNvPr id="6" name="Obdélník 5"/>
          <p:cNvSpPr/>
          <p:nvPr/>
        </p:nvSpPr>
        <p:spPr>
          <a:xfrm rot="16200000">
            <a:off x="-1375889" y="2754454"/>
            <a:ext cx="3502882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cs-CZ" sz="32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EVENT MARKETING</a:t>
            </a:r>
            <a:endParaRPr lang="cs-CZ" sz="32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3373539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1143000" y="1778000"/>
            <a:ext cx="7010400" cy="41656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marR="0" lvl="0" indent="-457200" algn="just" defTabSz="914400" rtl="0" eaLnBrk="1" fontAlgn="auto" latinLnBrk="0" hangingPunct="1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cs-CZ" sz="2000" b="0" i="0" u="none" strike="noStrike" kern="1200" cap="none" spc="0" normalizeH="0" baseline="0" noProof="0" dirty="0">
                <a:ln>
                  <a:noFill/>
                </a:ln>
                <a:solidFill>
                  <a:srgbClr val="343434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Podle cílových skupin</a:t>
            </a:r>
          </a:p>
          <a:p>
            <a:pPr marL="457200" marR="0" lvl="0" indent="-457200" algn="just" defTabSz="914400" rtl="0" eaLnBrk="1" fontAlgn="auto" latinLnBrk="0" hangingPunct="1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cs-CZ" sz="2000" dirty="0">
                <a:solidFill>
                  <a:srgbClr val="343434"/>
                </a:solidFill>
                <a:latin typeface="Calibri"/>
              </a:rPr>
              <a:t>Podle obsahu</a:t>
            </a:r>
          </a:p>
          <a:p>
            <a:pPr marL="457200" marR="0" lvl="0" indent="-457200" algn="just" defTabSz="914400" rtl="0" eaLnBrk="1" fontAlgn="auto" latinLnBrk="0" hangingPunct="1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cs-CZ" sz="2000" b="0" i="0" u="none" strike="noStrike" kern="1200" cap="none" spc="0" normalizeH="0" baseline="0" noProof="0" dirty="0">
                <a:ln>
                  <a:noFill/>
                </a:ln>
                <a:solidFill>
                  <a:srgbClr val="343434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Podle konceptu</a:t>
            </a:r>
          </a:p>
          <a:p>
            <a:pPr marL="457200" marR="0" lvl="0" indent="-457200" algn="just" defTabSz="914400" rtl="0" eaLnBrk="1" fontAlgn="auto" latinLnBrk="0" hangingPunct="1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cs-CZ" sz="2000" dirty="0">
                <a:solidFill>
                  <a:srgbClr val="343434"/>
                </a:solidFill>
                <a:latin typeface="Calibri"/>
              </a:rPr>
              <a:t>Podle doprovodného programu</a:t>
            </a:r>
          </a:p>
          <a:p>
            <a:pPr marL="457200" marR="0" lvl="0" indent="-457200" algn="just" defTabSz="914400" rtl="0" eaLnBrk="1" fontAlgn="auto" latinLnBrk="0" hangingPunct="1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cs-CZ" sz="2000" b="0" i="0" u="none" strike="noStrike" kern="1200" cap="none" spc="0" normalizeH="0" baseline="0" noProof="0" dirty="0">
                <a:ln>
                  <a:noFill/>
                </a:ln>
                <a:solidFill>
                  <a:srgbClr val="343434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Podle místa</a:t>
            </a:r>
          </a:p>
        </p:txBody>
      </p:sp>
      <p:sp>
        <p:nvSpPr>
          <p:cNvPr id="5" name="AutoShape 68"/>
          <p:cNvSpPr>
            <a:spLocks noChangeArrowheads="1"/>
          </p:cNvSpPr>
          <p:nvPr/>
        </p:nvSpPr>
        <p:spPr bwMode="gray">
          <a:xfrm>
            <a:off x="1143000" y="990600"/>
            <a:ext cx="6696075" cy="635000"/>
          </a:xfrm>
          <a:prstGeom prst="roundRect">
            <a:avLst>
              <a:gd name="adj" fmla="val 0"/>
            </a:avLst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chemeClr val="hlink">
                        <a:gamma/>
                        <a:shade val="46275"/>
                        <a:invGamma/>
                      </a:schemeClr>
                    </a:gs>
                    <a:gs pos="50000">
                      <a:schemeClr val="hlink"/>
                    </a:gs>
                    <a:gs pos="100000">
                      <a:schemeClr val="hlink">
                        <a:gamma/>
                        <a:shade val="46275"/>
                        <a:invGamma/>
                      </a:schemeClr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chemeClr val="bg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rgbClr val="808080">
                      <a:alpha val="50000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altLang="ko-KR" sz="3200" dirty="0">
                <a:solidFill>
                  <a:srgbClr val="34343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ea typeface="맑은 고딕" panose="020B0503020000020004" pitchFamily="34" charset="-127"/>
              </a:rPr>
              <a:t>Základní typologie akcí</a:t>
            </a:r>
            <a:endParaRPr kumimoji="1" lang="en-US" altLang="ko-KR" sz="3200" b="0" i="0" u="none" strike="noStrike" kern="1200" cap="none" spc="0" normalizeH="0" baseline="0" noProof="0" dirty="0">
              <a:ln>
                <a:noFill/>
              </a:ln>
              <a:solidFill>
                <a:srgbClr val="343434">
                  <a:lumMod val="85000"/>
                  <a:lumOff val="15000"/>
                </a:srgb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/>
              <a:ea typeface="굴림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877539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1143000" y="1778000"/>
            <a:ext cx="7010400" cy="41656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marR="0" lvl="0" indent="-457200" algn="just" defTabSz="914400" rtl="0" eaLnBrk="1" fontAlgn="auto" latinLnBrk="0" hangingPunct="1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cs-CZ" sz="2000" b="0" i="0" u="none" strike="noStrike" kern="1200" cap="none" spc="0" normalizeH="0" baseline="0" noProof="0" dirty="0">
                <a:ln>
                  <a:noFill/>
                </a:ln>
                <a:solidFill>
                  <a:srgbClr val="343434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Pravidlo </a:t>
            </a:r>
            <a:r>
              <a:rPr kumimoji="0" lang="cs-CZ" sz="2000" b="0" i="0" u="none" strike="noStrike" kern="1200" cap="none" spc="0" normalizeH="0" baseline="0" noProof="0" dirty="0" err="1">
                <a:ln>
                  <a:noFill/>
                </a:ln>
                <a:solidFill>
                  <a:srgbClr val="343434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multisenzitivity</a:t>
            </a:r>
            <a:r>
              <a:rPr kumimoji="0" lang="cs-CZ" sz="2000" b="0" i="0" u="none" strike="noStrike" kern="1200" cap="none" spc="0" normalizeH="0" baseline="0" noProof="0" dirty="0">
                <a:ln>
                  <a:noFill/>
                </a:ln>
                <a:solidFill>
                  <a:srgbClr val="343434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(e</a:t>
            </a:r>
            <a:r>
              <a:rPr kumimoji="0" lang="nl-NL" sz="2000" b="0" i="0" u="none" strike="noStrike" kern="1200" cap="none" spc="0" normalizeH="0" baseline="0" noProof="0" dirty="0">
                <a:ln>
                  <a:noFill/>
                </a:ln>
                <a:solidFill>
                  <a:srgbClr val="343434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vent je multisenzitivní událostí</a:t>
            </a:r>
            <a:r>
              <a:rPr kumimoji="0" lang="cs-CZ" sz="2000" b="0" i="0" u="none" strike="noStrike" kern="1200" cap="none" spc="0" normalizeH="0" baseline="0" noProof="0" dirty="0">
                <a:ln>
                  <a:noFill/>
                </a:ln>
                <a:solidFill>
                  <a:srgbClr val="343434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)</a:t>
            </a:r>
          </a:p>
          <a:p>
            <a:pPr marL="457200" marR="0" lvl="0" indent="-457200" algn="just" defTabSz="914400" rtl="0" eaLnBrk="1" fontAlgn="auto" latinLnBrk="0" hangingPunct="1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cs-CZ" sz="2000" b="0" i="0" u="none" strike="noStrike" kern="1200" cap="none" spc="0" normalizeH="0" baseline="0" noProof="0" dirty="0">
                <a:ln>
                  <a:noFill/>
                </a:ln>
                <a:solidFill>
                  <a:srgbClr val="343434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Pravidlo bezchybného scénáře (event vyžaduje propracovaný a sofistikovaný scénář)</a:t>
            </a:r>
          </a:p>
          <a:p>
            <a:pPr marL="457200" marR="0" lvl="0" indent="-457200" algn="just" defTabSz="914400" rtl="0" eaLnBrk="1" fontAlgn="auto" latinLnBrk="0" hangingPunct="1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endParaRPr kumimoji="0" lang="cs-CZ" sz="2000" b="0" i="0" u="none" strike="noStrike" kern="1200" cap="none" spc="0" normalizeH="0" baseline="0" noProof="0" dirty="0">
              <a:ln>
                <a:noFill/>
              </a:ln>
              <a:solidFill>
                <a:srgbClr val="343434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AutoShape 68"/>
          <p:cNvSpPr>
            <a:spLocks noChangeArrowheads="1"/>
          </p:cNvSpPr>
          <p:nvPr/>
        </p:nvSpPr>
        <p:spPr bwMode="gray">
          <a:xfrm>
            <a:off x="1143000" y="990600"/>
            <a:ext cx="6696075" cy="635000"/>
          </a:xfrm>
          <a:prstGeom prst="roundRect">
            <a:avLst>
              <a:gd name="adj" fmla="val 0"/>
            </a:avLst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chemeClr val="hlink">
                        <a:gamma/>
                        <a:shade val="46275"/>
                        <a:invGamma/>
                      </a:schemeClr>
                    </a:gs>
                    <a:gs pos="50000">
                      <a:schemeClr val="hlink"/>
                    </a:gs>
                    <a:gs pos="100000">
                      <a:schemeClr val="hlink">
                        <a:gamma/>
                        <a:shade val="46275"/>
                        <a:invGamma/>
                      </a:schemeClr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chemeClr val="bg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rgbClr val="808080">
                      <a:alpha val="50000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ko-KR" sz="3200" b="0" i="0" u="none" strike="noStrike" kern="1200" cap="none" spc="0" normalizeH="0" baseline="0" noProof="0" dirty="0">
                <a:ln>
                  <a:noFill/>
                </a:ln>
                <a:solidFill>
                  <a:srgbClr val="34343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ea typeface="맑은 고딕" panose="020B0503020000020004" pitchFamily="34" charset="-127"/>
                <a:cs typeface="+mn-cs"/>
              </a:rPr>
              <a:t>Základní pravidla strategie eventu</a:t>
            </a:r>
          </a:p>
        </p:txBody>
      </p:sp>
    </p:spTree>
    <p:extLst>
      <p:ext uri="{BB962C8B-B14F-4D97-AF65-F5344CB8AC3E}">
        <p14:creationId xmlns:p14="http://schemas.microsoft.com/office/powerpoint/2010/main" val="29625493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1143000" y="1778000"/>
            <a:ext cx="7010400" cy="41656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marR="0" lvl="0" indent="-457200" algn="just" defTabSz="914400" rtl="0" eaLnBrk="1" fontAlgn="auto" latinLnBrk="0" hangingPunct="1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cs-CZ" sz="2000" dirty="0">
                <a:solidFill>
                  <a:srgbClr val="343434"/>
                </a:solidFill>
                <a:latin typeface="Calibri"/>
              </a:rPr>
              <a:t>Ve vlastní režii (podniku)</a:t>
            </a:r>
          </a:p>
          <a:p>
            <a:pPr marL="457200" marR="0" lvl="0" indent="-457200" algn="just" defTabSz="914400" rtl="0" eaLnBrk="1" fontAlgn="auto" latinLnBrk="0" hangingPunct="1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cs-CZ" sz="2000" b="0" i="0" u="none" strike="noStrike" kern="1200" cap="none" spc="0" normalizeH="0" baseline="0" noProof="0" dirty="0">
                <a:ln>
                  <a:noFill/>
                </a:ln>
                <a:solidFill>
                  <a:srgbClr val="343434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Specializovaná eventová agentura</a:t>
            </a:r>
          </a:p>
          <a:p>
            <a:pPr marL="457200" marR="0" lvl="0" indent="-457200" algn="just" defTabSz="914400" rtl="0" eaLnBrk="1" fontAlgn="auto" latinLnBrk="0" hangingPunct="1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cs-CZ" sz="2000" dirty="0">
                <a:solidFill>
                  <a:srgbClr val="343434"/>
                </a:solidFill>
                <a:latin typeface="Calibri"/>
              </a:rPr>
              <a:t>Spolupráce s eventovou agenturou</a:t>
            </a:r>
            <a:endParaRPr kumimoji="0" lang="cs-CZ" sz="2000" b="0" i="0" u="none" strike="noStrike" kern="1200" cap="none" spc="0" normalizeH="0" baseline="0" noProof="0" dirty="0">
              <a:ln>
                <a:noFill/>
              </a:ln>
              <a:solidFill>
                <a:srgbClr val="343434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AutoShape 68"/>
          <p:cNvSpPr>
            <a:spLocks noChangeArrowheads="1"/>
          </p:cNvSpPr>
          <p:nvPr/>
        </p:nvSpPr>
        <p:spPr bwMode="gray">
          <a:xfrm>
            <a:off x="1143000" y="990600"/>
            <a:ext cx="6696075" cy="635000"/>
          </a:xfrm>
          <a:prstGeom prst="roundRect">
            <a:avLst>
              <a:gd name="adj" fmla="val 0"/>
            </a:avLst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chemeClr val="hlink">
                        <a:gamma/>
                        <a:shade val="46275"/>
                        <a:invGamma/>
                      </a:schemeClr>
                    </a:gs>
                    <a:gs pos="50000">
                      <a:schemeClr val="hlink"/>
                    </a:gs>
                    <a:gs pos="100000">
                      <a:schemeClr val="hlink">
                        <a:gamma/>
                        <a:shade val="46275"/>
                        <a:invGamma/>
                      </a:schemeClr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chemeClr val="bg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rgbClr val="808080">
                      <a:alpha val="50000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altLang="ko-KR" sz="3200" dirty="0">
                <a:solidFill>
                  <a:srgbClr val="34343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ea typeface="맑은 고딕" panose="020B0503020000020004" pitchFamily="34" charset="-127"/>
              </a:rPr>
              <a:t>Formy pořádání eventu</a:t>
            </a:r>
            <a:endParaRPr kumimoji="1" lang="en-US" altLang="ko-KR" sz="3200" b="0" i="0" u="none" strike="noStrike" kern="1200" cap="none" spc="0" normalizeH="0" baseline="0" noProof="0" dirty="0">
              <a:ln>
                <a:noFill/>
              </a:ln>
              <a:solidFill>
                <a:srgbClr val="343434">
                  <a:lumMod val="85000"/>
                  <a:lumOff val="15000"/>
                </a:srgb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/>
              <a:ea typeface="굴림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664607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1143000" y="1778000"/>
            <a:ext cx="7010400" cy="41656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marR="0" lvl="0" indent="-457200" algn="just" defTabSz="914400" rtl="0" eaLnBrk="1" fontAlgn="auto" latinLnBrk="0" hangingPunct="1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cs-CZ" sz="2000" dirty="0">
                <a:solidFill>
                  <a:srgbClr val="343434"/>
                </a:solidFill>
                <a:latin typeface="Calibri"/>
              </a:rPr>
              <a:t>Proces plánování a tvorba strategie</a:t>
            </a:r>
          </a:p>
          <a:p>
            <a:pPr marL="914400" lvl="1" indent="-45720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1600" dirty="0">
                <a:solidFill>
                  <a:srgbClr val="343434"/>
                </a:solidFill>
                <a:latin typeface="Calibri"/>
              </a:rPr>
              <a:t>Situační analýza</a:t>
            </a:r>
          </a:p>
          <a:p>
            <a:pPr marL="914400" lvl="1" indent="-45720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1600" dirty="0">
                <a:solidFill>
                  <a:srgbClr val="343434"/>
                </a:solidFill>
                <a:latin typeface="Calibri"/>
              </a:rPr>
              <a:t>Stanovení cílů eventu</a:t>
            </a:r>
          </a:p>
          <a:p>
            <a:pPr marL="914400" lvl="1" indent="-45720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1600" dirty="0">
                <a:solidFill>
                  <a:srgbClr val="343434"/>
                </a:solidFill>
                <a:latin typeface="Calibri"/>
              </a:rPr>
              <a:t>Stanovení strategie</a:t>
            </a:r>
          </a:p>
          <a:p>
            <a:pPr marL="914400" lvl="1" indent="-45720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1600" dirty="0">
                <a:solidFill>
                  <a:srgbClr val="343434"/>
                </a:solidFill>
                <a:latin typeface="Calibri"/>
              </a:rPr>
              <a:t>Základní pravidla strategie eventu</a:t>
            </a:r>
          </a:p>
          <a:p>
            <a:pPr marL="457200" marR="0" lvl="0" indent="-457200" algn="just" defTabSz="914400" rtl="0" eaLnBrk="1" fontAlgn="auto" latinLnBrk="0" hangingPunct="1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cs-CZ" sz="2000" b="0" i="0" u="none" strike="noStrike" kern="1200" cap="none" spc="0" normalizeH="0" baseline="0" noProof="0" dirty="0">
                <a:ln>
                  <a:noFill/>
                </a:ln>
                <a:solidFill>
                  <a:srgbClr val="343434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Volba eventu</a:t>
            </a:r>
          </a:p>
          <a:p>
            <a:pPr marL="457200" marR="0" lvl="0" indent="-457200" algn="just" defTabSz="914400" rtl="0" eaLnBrk="1" fontAlgn="auto" latinLnBrk="0" hangingPunct="1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cs-CZ" sz="2000" dirty="0">
                <a:solidFill>
                  <a:srgbClr val="343434"/>
                </a:solidFill>
                <a:latin typeface="Calibri"/>
              </a:rPr>
              <a:t>Plánování zdrojů</a:t>
            </a:r>
          </a:p>
          <a:p>
            <a:pPr marL="457200" marR="0" lvl="0" indent="-457200" algn="just" defTabSz="914400" rtl="0" eaLnBrk="1" fontAlgn="auto" latinLnBrk="0" hangingPunct="1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cs-CZ" sz="2000" b="0" i="0" u="none" strike="noStrike" kern="1200" cap="none" spc="0" normalizeH="0" baseline="0" noProof="0" dirty="0">
                <a:ln>
                  <a:noFill/>
                </a:ln>
                <a:solidFill>
                  <a:srgbClr val="343434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Stanovení rozpočtu</a:t>
            </a:r>
          </a:p>
        </p:txBody>
      </p:sp>
      <p:sp>
        <p:nvSpPr>
          <p:cNvPr id="5" name="AutoShape 68"/>
          <p:cNvSpPr>
            <a:spLocks noChangeArrowheads="1"/>
          </p:cNvSpPr>
          <p:nvPr/>
        </p:nvSpPr>
        <p:spPr bwMode="gray">
          <a:xfrm>
            <a:off x="1143000" y="990600"/>
            <a:ext cx="6696075" cy="635000"/>
          </a:xfrm>
          <a:prstGeom prst="roundRect">
            <a:avLst>
              <a:gd name="adj" fmla="val 0"/>
            </a:avLst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chemeClr val="hlink">
                        <a:gamma/>
                        <a:shade val="46275"/>
                        <a:invGamma/>
                      </a:schemeClr>
                    </a:gs>
                    <a:gs pos="50000">
                      <a:schemeClr val="hlink"/>
                    </a:gs>
                    <a:gs pos="100000">
                      <a:schemeClr val="hlink">
                        <a:gamma/>
                        <a:shade val="46275"/>
                        <a:invGamma/>
                      </a:schemeClr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chemeClr val="bg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rgbClr val="808080">
                      <a:alpha val="50000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ko-KR" sz="3200" b="0" i="0" u="none" strike="noStrike" kern="1200" cap="none" spc="0" normalizeH="0" baseline="0" noProof="0" dirty="0">
                <a:ln>
                  <a:noFill/>
                </a:ln>
                <a:solidFill>
                  <a:srgbClr val="34343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ea typeface="맑은 고딕" panose="020B0503020000020004" pitchFamily="34" charset="-127"/>
                <a:cs typeface="+mn-cs"/>
              </a:rPr>
              <a:t>Příprava eventu</a:t>
            </a:r>
            <a:endParaRPr kumimoji="1" lang="en-US" altLang="ko-KR" sz="3200" b="0" i="0" u="none" strike="noStrike" kern="1200" cap="none" spc="0" normalizeH="0" baseline="0" noProof="0" dirty="0">
              <a:ln>
                <a:noFill/>
              </a:ln>
              <a:solidFill>
                <a:srgbClr val="343434">
                  <a:lumMod val="85000"/>
                  <a:lumOff val="15000"/>
                </a:srgb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/>
              <a:ea typeface="굴림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360222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1143000" y="1778000"/>
            <a:ext cx="7010400" cy="41656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marR="0" lvl="0" indent="-457200" algn="just" defTabSz="914400" rtl="0" eaLnBrk="1" fontAlgn="auto" latinLnBrk="0" hangingPunct="1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cs-CZ" sz="2000" dirty="0">
                <a:solidFill>
                  <a:srgbClr val="343434"/>
                </a:solidFill>
                <a:latin typeface="Calibri"/>
              </a:rPr>
              <a:t>SWOT analýza</a:t>
            </a:r>
          </a:p>
          <a:p>
            <a:pPr marL="914400" lvl="1" indent="-45720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1600" dirty="0">
                <a:solidFill>
                  <a:srgbClr val="343434"/>
                </a:solidFill>
                <a:latin typeface="Calibri"/>
              </a:rPr>
              <a:t>S (</a:t>
            </a:r>
            <a:r>
              <a:rPr lang="cs-CZ" sz="1600" dirty="0" err="1">
                <a:solidFill>
                  <a:srgbClr val="343434"/>
                </a:solidFill>
                <a:latin typeface="Calibri"/>
              </a:rPr>
              <a:t>Strengths</a:t>
            </a:r>
            <a:r>
              <a:rPr lang="cs-CZ" sz="1600" dirty="0">
                <a:solidFill>
                  <a:srgbClr val="343434"/>
                </a:solidFill>
                <a:latin typeface="Calibri"/>
              </a:rPr>
              <a:t>) – silné stránky</a:t>
            </a:r>
          </a:p>
          <a:p>
            <a:pPr marL="914400" lvl="1" indent="-45720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1600" dirty="0">
                <a:solidFill>
                  <a:srgbClr val="343434"/>
                </a:solidFill>
                <a:latin typeface="Calibri"/>
              </a:rPr>
              <a:t>W (</a:t>
            </a:r>
            <a:r>
              <a:rPr lang="cs-CZ" sz="1600" dirty="0" err="1">
                <a:solidFill>
                  <a:srgbClr val="343434"/>
                </a:solidFill>
                <a:latin typeface="Calibri"/>
              </a:rPr>
              <a:t>Weaknesses</a:t>
            </a:r>
            <a:r>
              <a:rPr lang="cs-CZ" sz="1600" dirty="0">
                <a:solidFill>
                  <a:srgbClr val="343434"/>
                </a:solidFill>
                <a:latin typeface="Calibri"/>
              </a:rPr>
              <a:t>) – slabé stránky</a:t>
            </a:r>
          </a:p>
          <a:p>
            <a:pPr marL="914400" lvl="1" indent="-45720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1600" dirty="0">
                <a:solidFill>
                  <a:srgbClr val="343434"/>
                </a:solidFill>
                <a:latin typeface="Calibri"/>
              </a:rPr>
              <a:t>O (</a:t>
            </a:r>
            <a:r>
              <a:rPr lang="cs-CZ" sz="1600" dirty="0" err="1">
                <a:solidFill>
                  <a:srgbClr val="343434"/>
                </a:solidFill>
                <a:latin typeface="Calibri"/>
              </a:rPr>
              <a:t>Opportunities</a:t>
            </a:r>
            <a:r>
              <a:rPr lang="cs-CZ" sz="1600" dirty="0">
                <a:solidFill>
                  <a:srgbClr val="343434"/>
                </a:solidFill>
                <a:latin typeface="Calibri"/>
              </a:rPr>
              <a:t>) – příležitosti</a:t>
            </a:r>
          </a:p>
          <a:p>
            <a:pPr marL="914400" lvl="1" indent="-45720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1600" dirty="0">
                <a:solidFill>
                  <a:srgbClr val="343434"/>
                </a:solidFill>
                <a:latin typeface="Calibri"/>
              </a:rPr>
              <a:t>T (</a:t>
            </a:r>
            <a:r>
              <a:rPr lang="cs-CZ" sz="1600" dirty="0" err="1">
                <a:solidFill>
                  <a:srgbClr val="343434"/>
                </a:solidFill>
                <a:latin typeface="Calibri"/>
              </a:rPr>
              <a:t>Threats</a:t>
            </a:r>
            <a:r>
              <a:rPr lang="cs-CZ" sz="1600" dirty="0">
                <a:solidFill>
                  <a:srgbClr val="343434"/>
                </a:solidFill>
                <a:latin typeface="Calibri"/>
              </a:rPr>
              <a:t>) – hrozby </a:t>
            </a:r>
          </a:p>
          <a:p>
            <a:pPr marR="0" lvl="0" algn="just" defTabSz="914400" rtl="0" eaLnBrk="1" fontAlgn="auto" latinLnBrk="0" hangingPunct="1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cs-CZ" sz="2000" b="0" i="0" u="none" strike="noStrike" kern="1200" cap="none" spc="0" normalizeH="0" baseline="0" noProof="0" dirty="0">
              <a:ln>
                <a:noFill/>
              </a:ln>
              <a:solidFill>
                <a:srgbClr val="343434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AutoShape 68"/>
          <p:cNvSpPr>
            <a:spLocks noChangeArrowheads="1"/>
          </p:cNvSpPr>
          <p:nvPr/>
        </p:nvSpPr>
        <p:spPr bwMode="gray">
          <a:xfrm>
            <a:off x="1143000" y="990600"/>
            <a:ext cx="6696075" cy="635000"/>
          </a:xfrm>
          <a:prstGeom prst="roundRect">
            <a:avLst>
              <a:gd name="adj" fmla="val 0"/>
            </a:avLst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chemeClr val="hlink">
                        <a:gamma/>
                        <a:shade val="46275"/>
                        <a:invGamma/>
                      </a:schemeClr>
                    </a:gs>
                    <a:gs pos="50000">
                      <a:schemeClr val="hlink"/>
                    </a:gs>
                    <a:gs pos="100000">
                      <a:schemeClr val="hlink">
                        <a:gamma/>
                        <a:shade val="46275"/>
                        <a:invGamma/>
                      </a:schemeClr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chemeClr val="bg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rgbClr val="808080">
                      <a:alpha val="50000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altLang="ko-KR" sz="3200" dirty="0">
                <a:solidFill>
                  <a:srgbClr val="34343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ea typeface="맑은 고딕" panose="020B0503020000020004" pitchFamily="34" charset="-127"/>
              </a:rPr>
              <a:t>Situační analýza eventu</a:t>
            </a:r>
            <a:endParaRPr kumimoji="1" lang="en-US" altLang="ko-KR" sz="3200" b="0" i="0" u="none" strike="noStrike" kern="1200" cap="none" spc="0" normalizeH="0" baseline="0" noProof="0" dirty="0">
              <a:ln>
                <a:noFill/>
              </a:ln>
              <a:solidFill>
                <a:srgbClr val="343434">
                  <a:lumMod val="85000"/>
                  <a:lumOff val="15000"/>
                </a:srgb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/>
              <a:ea typeface="굴림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588914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1143000" y="1778000"/>
            <a:ext cx="7010400" cy="41656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R="0" lvl="0" algn="just" defTabSz="914400" rtl="0" eaLnBrk="1" fontAlgn="auto" latinLnBrk="0" hangingPunct="1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cs-CZ" sz="1800" b="0" i="0" u="none" strike="noStrike" kern="1200" cap="none" spc="0" normalizeH="0" baseline="0" noProof="0" dirty="0">
                <a:ln>
                  <a:noFill/>
                </a:ln>
                <a:solidFill>
                  <a:srgbClr val="343434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Postup při rozdělování rozpočtu se dělí na:</a:t>
            </a:r>
          </a:p>
          <a:p>
            <a:pPr marL="342900" marR="0" lvl="0" indent="-342900" algn="just" defTabSz="914400" rtl="0" eaLnBrk="1" fontAlgn="auto" latinLnBrk="0" hangingPunct="1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cs-CZ" sz="1800" b="1" i="0" u="none" strike="noStrike" kern="1200" cap="none" spc="0" normalizeH="0" baseline="0" noProof="0" dirty="0">
                <a:ln>
                  <a:noFill/>
                </a:ln>
                <a:solidFill>
                  <a:srgbClr val="343434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Předložení celkového rozpočtu </a:t>
            </a:r>
            <a:r>
              <a:rPr kumimoji="0" lang="cs-CZ" sz="1800" b="0" i="0" u="none" strike="noStrike" kern="1200" cap="none" spc="0" normalizeH="0" baseline="0" noProof="0" dirty="0">
                <a:ln>
                  <a:noFill/>
                </a:ln>
                <a:solidFill>
                  <a:srgbClr val="343434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– provádí se pomocí souhrnné cenové kalkulace připravené v souvislosti s plánovanou strategií akce. Jde o nejvhodnější variantu z hlediska nákladů i komunikačního efektu.</a:t>
            </a:r>
          </a:p>
          <a:p>
            <a:pPr marL="342900" marR="0" lvl="0" indent="-342900" algn="just" defTabSz="914400" rtl="0" eaLnBrk="1" fontAlgn="auto" latinLnBrk="0" hangingPunct="1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cs-CZ" sz="1800" b="1" i="0" u="none" strike="noStrike" kern="1200" cap="none" spc="0" normalizeH="0" baseline="0" noProof="0" dirty="0">
                <a:ln>
                  <a:noFill/>
                </a:ln>
                <a:solidFill>
                  <a:srgbClr val="343434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Schválení celkového rozpočtu </a:t>
            </a:r>
            <a:r>
              <a:rPr kumimoji="0" lang="cs-CZ" sz="1800" b="0" i="0" u="none" strike="noStrike" kern="1200" cap="none" spc="0" normalizeH="0" baseline="0" noProof="0" dirty="0">
                <a:ln>
                  <a:noFill/>
                </a:ln>
                <a:solidFill>
                  <a:srgbClr val="343434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– vykoná se po prošetření dostupnosti finančních zdrojů. V případě, že nebude k dispozici potřebný objem finančních prostředků, dojde ke změně celkové strategie eventu. A to zpravidla pouze částečně, například dojde ke zmenšení kapacity prostoru popřípadě náročnosti programu.</a:t>
            </a:r>
          </a:p>
        </p:txBody>
      </p:sp>
      <p:sp>
        <p:nvSpPr>
          <p:cNvPr id="5" name="AutoShape 68"/>
          <p:cNvSpPr>
            <a:spLocks noChangeArrowheads="1"/>
          </p:cNvSpPr>
          <p:nvPr/>
        </p:nvSpPr>
        <p:spPr bwMode="gray">
          <a:xfrm>
            <a:off x="1143000" y="990600"/>
            <a:ext cx="6696075" cy="635000"/>
          </a:xfrm>
          <a:prstGeom prst="roundRect">
            <a:avLst>
              <a:gd name="adj" fmla="val 0"/>
            </a:avLst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chemeClr val="hlink">
                        <a:gamma/>
                        <a:shade val="46275"/>
                        <a:invGamma/>
                      </a:schemeClr>
                    </a:gs>
                    <a:gs pos="50000">
                      <a:schemeClr val="hlink"/>
                    </a:gs>
                    <a:gs pos="100000">
                      <a:schemeClr val="hlink">
                        <a:gamma/>
                        <a:shade val="46275"/>
                        <a:invGamma/>
                      </a:schemeClr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chemeClr val="bg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rgbClr val="808080">
                      <a:alpha val="50000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ko-KR" sz="3200" b="0" i="0" u="none" strike="noStrike" kern="1200" cap="none" spc="0" normalizeH="0" baseline="0" noProof="0" dirty="0">
                <a:ln>
                  <a:noFill/>
                </a:ln>
                <a:solidFill>
                  <a:srgbClr val="34343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ea typeface="맑은 고딕" panose="020B0503020000020004" pitchFamily="34" charset="-127"/>
                <a:cs typeface="+mn-cs"/>
              </a:rPr>
              <a:t>Stanovení rozpočtu</a:t>
            </a:r>
            <a:endParaRPr kumimoji="1" lang="en-US" altLang="ko-KR" sz="3200" b="0" i="0" u="none" strike="noStrike" kern="1200" cap="none" spc="0" normalizeH="0" baseline="0" noProof="0" dirty="0">
              <a:ln>
                <a:noFill/>
              </a:ln>
              <a:solidFill>
                <a:srgbClr val="343434">
                  <a:lumMod val="85000"/>
                  <a:lumOff val="15000"/>
                </a:srgb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/>
              <a:ea typeface="굴림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2717491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1143000" y="1778000"/>
            <a:ext cx="7010400" cy="41656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just">
              <a:lnSpc>
                <a:spcPct val="150000"/>
              </a:lnSpc>
              <a:buFont typeface="+mj-lt"/>
              <a:buAutoNum type="arabicPeriod"/>
            </a:pPr>
            <a:r>
              <a:rPr lang="cs-CZ" sz="2000" dirty="0">
                <a:solidFill>
                  <a:srgbClr val="343434"/>
                </a:solidFill>
              </a:rPr>
              <a:t>Stanovte správný termín</a:t>
            </a:r>
          </a:p>
          <a:p>
            <a:pPr marL="457200" indent="-457200" algn="just">
              <a:lnSpc>
                <a:spcPct val="150000"/>
              </a:lnSpc>
              <a:buFont typeface="+mj-lt"/>
              <a:buAutoNum type="arabicPeriod"/>
            </a:pPr>
            <a:r>
              <a:rPr lang="cs-CZ" sz="2000" dirty="0">
                <a:solidFill>
                  <a:srgbClr val="343434"/>
                </a:solidFill>
              </a:rPr>
              <a:t>Najděte dostupnou lokalitu</a:t>
            </a:r>
          </a:p>
          <a:p>
            <a:pPr marL="457200" indent="-457200" algn="just">
              <a:lnSpc>
                <a:spcPct val="150000"/>
              </a:lnSpc>
              <a:buFont typeface="+mj-lt"/>
              <a:buAutoNum type="arabicPeriod"/>
            </a:pPr>
            <a:r>
              <a:rPr lang="cs-CZ" sz="2000" dirty="0">
                <a:solidFill>
                  <a:srgbClr val="343434"/>
                </a:solidFill>
              </a:rPr>
              <a:t>Ujasněte si počet účastníků</a:t>
            </a:r>
          </a:p>
          <a:p>
            <a:pPr marL="457200" indent="-457200" algn="just">
              <a:lnSpc>
                <a:spcPct val="150000"/>
              </a:lnSpc>
              <a:buFont typeface="+mj-lt"/>
              <a:buAutoNum type="arabicPeriod"/>
            </a:pPr>
            <a:r>
              <a:rPr lang="cs-CZ" sz="2000" dirty="0">
                <a:solidFill>
                  <a:srgbClr val="343434"/>
                </a:solidFill>
              </a:rPr>
              <a:t>Zamyslete se, jaké potřebujete zázemí</a:t>
            </a:r>
          </a:p>
          <a:p>
            <a:pPr marL="457200" indent="-457200" algn="just">
              <a:lnSpc>
                <a:spcPct val="150000"/>
              </a:lnSpc>
              <a:buFont typeface="+mj-lt"/>
              <a:buAutoNum type="arabicPeriod"/>
            </a:pPr>
            <a:r>
              <a:rPr lang="cs-CZ" sz="2000" dirty="0">
                <a:solidFill>
                  <a:srgbClr val="343434"/>
                </a:solidFill>
              </a:rPr>
              <a:t>Zkontrolujte techniku</a:t>
            </a:r>
          </a:p>
          <a:p>
            <a:pPr marL="457200" indent="-457200" algn="just">
              <a:lnSpc>
                <a:spcPct val="150000"/>
              </a:lnSpc>
              <a:buFont typeface="+mj-lt"/>
              <a:buAutoNum type="arabicPeriod"/>
            </a:pPr>
            <a:r>
              <a:rPr lang="cs-CZ" sz="2000" dirty="0">
                <a:solidFill>
                  <a:srgbClr val="343434"/>
                </a:solidFill>
              </a:rPr>
              <a:t>Delegujte práci</a:t>
            </a:r>
          </a:p>
          <a:p>
            <a:pPr marL="457200" indent="-457200" algn="just">
              <a:lnSpc>
                <a:spcPct val="150000"/>
              </a:lnSpc>
              <a:buFont typeface="+mj-lt"/>
              <a:buAutoNum type="arabicPeriod"/>
            </a:pPr>
            <a:r>
              <a:rPr lang="cs-CZ" sz="2000" dirty="0">
                <a:solidFill>
                  <a:srgbClr val="343434"/>
                </a:solidFill>
              </a:rPr>
              <a:t>Zajistěte catering</a:t>
            </a:r>
          </a:p>
        </p:txBody>
      </p:sp>
      <p:sp>
        <p:nvSpPr>
          <p:cNvPr id="5" name="AutoShape 68"/>
          <p:cNvSpPr>
            <a:spLocks noChangeArrowheads="1"/>
          </p:cNvSpPr>
          <p:nvPr/>
        </p:nvSpPr>
        <p:spPr bwMode="gray">
          <a:xfrm>
            <a:off x="1143000" y="990600"/>
            <a:ext cx="6696075" cy="635000"/>
          </a:xfrm>
          <a:prstGeom prst="roundRect">
            <a:avLst>
              <a:gd name="adj" fmla="val 0"/>
            </a:avLst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chemeClr val="hlink">
                        <a:gamma/>
                        <a:shade val="46275"/>
                        <a:invGamma/>
                      </a:schemeClr>
                    </a:gs>
                    <a:gs pos="50000">
                      <a:schemeClr val="hlink"/>
                    </a:gs>
                    <a:gs pos="100000">
                      <a:schemeClr val="hlink">
                        <a:gamma/>
                        <a:shade val="46275"/>
                        <a:invGamma/>
                      </a:schemeClr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chemeClr val="bg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rgbClr val="808080">
                      <a:alpha val="50000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latinLnBrk="1">
              <a:defRPr/>
            </a:pPr>
            <a:r>
              <a:rPr lang="cs-CZ" altLang="ko-KR" sz="3200" dirty="0">
                <a:solidFill>
                  <a:srgbClr val="34343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Příprava </a:t>
            </a:r>
            <a:r>
              <a:rPr lang="cs-CZ" altLang="ko-KR" sz="3200" dirty="0" err="1">
                <a:solidFill>
                  <a:srgbClr val="34343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eventu</a:t>
            </a:r>
            <a:endParaRPr kumimoji="1" lang="en-US" altLang="ko-KR" sz="3200" dirty="0">
              <a:solidFill>
                <a:srgbClr val="343434">
                  <a:lumMod val="85000"/>
                  <a:lumOff val="15000"/>
                </a:srgb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굴림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71143052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1143000" y="1778000"/>
            <a:ext cx="7010400" cy="41656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60000"/>
              </a:lnSpc>
            </a:pPr>
            <a:r>
              <a:rPr lang="cs-CZ" altLang="ko-KR" sz="2000" dirty="0">
                <a:solidFill>
                  <a:schemeClr val="tx1"/>
                </a:solidFill>
                <a:ea typeface="굴림" pitchFamily="34" charset="-127"/>
              </a:rPr>
              <a:t>4 fáze a základní otázky:</a:t>
            </a:r>
          </a:p>
          <a:p>
            <a:pPr marL="800100" lvl="1" indent="-342900" algn="just">
              <a:lnSpc>
                <a:spcPct val="150000"/>
              </a:lnSpc>
              <a:buFont typeface="+mj-lt"/>
              <a:buAutoNum type="arabicParenR"/>
            </a:pPr>
            <a:r>
              <a:rPr lang="cs-CZ" sz="2000" dirty="0">
                <a:solidFill>
                  <a:schemeClr val="tx1"/>
                </a:solidFill>
              </a:rPr>
              <a:t>Co si </a:t>
            </a:r>
            <a:r>
              <a:rPr lang="cs-CZ" sz="2000" b="1" dirty="0">
                <a:solidFill>
                  <a:schemeClr val="tx1"/>
                </a:solidFill>
              </a:rPr>
              <a:t>musíte ujasnit</a:t>
            </a:r>
            <a:r>
              <a:rPr lang="cs-CZ" sz="2000" dirty="0">
                <a:solidFill>
                  <a:schemeClr val="tx1"/>
                </a:solidFill>
              </a:rPr>
              <a:t>, když plánujete </a:t>
            </a:r>
            <a:r>
              <a:rPr lang="cs-CZ" sz="2000" dirty="0" err="1">
                <a:solidFill>
                  <a:schemeClr val="tx1"/>
                </a:solidFill>
              </a:rPr>
              <a:t>event</a:t>
            </a:r>
            <a:r>
              <a:rPr lang="cs-CZ" sz="2000" dirty="0">
                <a:solidFill>
                  <a:schemeClr val="tx1"/>
                </a:solidFill>
              </a:rPr>
              <a:t>?</a:t>
            </a:r>
          </a:p>
          <a:p>
            <a:pPr marL="800100" lvl="1" indent="-342900" algn="just">
              <a:lnSpc>
                <a:spcPct val="150000"/>
              </a:lnSpc>
              <a:buFont typeface="+mj-lt"/>
              <a:buAutoNum type="arabicParenR"/>
            </a:pPr>
            <a:r>
              <a:rPr lang="cs-CZ" sz="2000" dirty="0">
                <a:solidFill>
                  <a:schemeClr val="tx1"/>
                </a:solidFill>
              </a:rPr>
              <a:t>Co si před akcí </a:t>
            </a:r>
            <a:r>
              <a:rPr lang="cs-CZ" sz="2000" b="1" dirty="0">
                <a:solidFill>
                  <a:schemeClr val="tx1"/>
                </a:solidFill>
              </a:rPr>
              <a:t>musíte nachystat?</a:t>
            </a:r>
            <a:endParaRPr lang="cs-CZ" sz="2000" dirty="0">
              <a:solidFill>
                <a:schemeClr val="tx1"/>
              </a:solidFill>
            </a:endParaRPr>
          </a:p>
          <a:p>
            <a:pPr marL="800100" lvl="1" indent="-342900" algn="just">
              <a:lnSpc>
                <a:spcPct val="150000"/>
              </a:lnSpc>
              <a:buFont typeface="+mj-lt"/>
              <a:buAutoNum type="arabicParenR"/>
            </a:pPr>
            <a:r>
              <a:rPr lang="cs-CZ" sz="2000" dirty="0">
                <a:solidFill>
                  <a:schemeClr val="tx1"/>
                </a:solidFill>
              </a:rPr>
              <a:t>Co musíte</a:t>
            </a:r>
            <a:r>
              <a:rPr lang="cs-CZ" sz="2000" b="1" dirty="0">
                <a:solidFill>
                  <a:schemeClr val="tx1"/>
                </a:solidFill>
              </a:rPr>
              <a:t> mít před a během akce pod kontrolou?</a:t>
            </a:r>
            <a:endParaRPr lang="cs-CZ" sz="2000" dirty="0">
              <a:solidFill>
                <a:schemeClr val="tx1"/>
              </a:solidFill>
            </a:endParaRPr>
          </a:p>
          <a:p>
            <a:pPr marL="800100" lvl="1" indent="-342900" algn="just">
              <a:lnSpc>
                <a:spcPct val="150000"/>
              </a:lnSpc>
              <a:buFont typeface="+mj-lt"/>
              <a:buAutoNum type="arabicParenR"/>
            </a:pPr>
            <a:r>
              <a:rPr lang="cs-CZ" sz="2000" dirty="0">
                <a:solidFill>
                  <a:schemeClr val="tx1"/>
                </a:solidFill>
              </a:rPr>
              <a:t>Co nejdříve </a:t>
            </a:r>
            <a:r>
              <a:rPr lang="cs-CZ" sz="2000" b="1" dirty="0">
                <a:solidFill>
                  <a:schemeClr val="tx1"/>
                </a:solidFill>
              </a:rPr>
              <a:t>udělat po akci?</a:t>
            </a:r>
            <a:endParaRPr lang="cs-CZ" sz="2000" dirty="0">
              <a:solidFill>
                <a:schemeClr val="tx1"/>
              </a:solidFill>
            </a:endParaRPr>
          </a:p>
          <a:p>
            <a:pPr algn="just">
              <a:lnSpc>
                <a:spcPct val="160000"/>
              </a:lnSpc>
            </a:pPr>
            <a:endParaRPr lang="cs-CZ" altLang="ko-KR" sz="2400" dirty="0">
              <a:solidFill>
                <a:schemeClr val="tx1"/>
              </a:solidFill>
              <a:ea typeface="굴림" pitchFamily="34" charset="-127"/>
            </a:endParaRPr>
          </a:p>
          <a:p>
            <a:pPr algn="just">
              <a:lnSpc>
                <a:spcPct val="160000"/>
              </a:lnSpc>
            </a:pPr>
            <a:endParaRPr lang="cs-CZ" altLang="ko-KR" sz="2000" dirty="0">
              <a:solidFill>
                <a:srgbClr val="343434">
                  <a:lumMod val="85000"/>
                  <a:lumOff val="15000"/>
                </a:srgbClr>
              </a:solidFill>
              <a:ea typeface="굴림" pitchFamily="34" charset="-127"/>
            </a:endParaRPr>
          </a:p>
        </p:txBody>
      </p:sp>
      <p:sp>
        <p:nvSpPr>
          <p:cNvPr id="5" name="AutoShape 68"/>
          <p:cNvSpPr>
            <a:spLocks noChangeArrowheads="1"/>
          </p:cNvSpPr>
          <p:nvPr/>
        </p:nvSpPr>
        <p:spPr bwMode="gray">
          <a:xfrm>
            <a:off x="1143000" y="990600"/>
            <a:ext cx="6696075" cy="635000"/>
          </a:xfrm>
          <a:prstGeom prst="roundRect">
            <a:avLst>
              <a:gd name="adj" fmla="val 0"/>
            </a:avLst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chemeClr val="hlink">
                        <a:gamma/>
                        <a:shade val="46275"/>
                        <a:invGamma/>
                      </a:schemeClr>
                    </a:gs>
                    <a:gs pos="50000">
                      <a:schemeClr val="hlink"/>
                    </a:gs>
                    <a:gs pos="100000">
                      <a:schemeClr val="hlink">
                        <a:gamma/>
                        <a:shade val="46275"/>
                        <a:invGamma/>
                      </a:schemeClr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chemeClr val="bg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rgbClr val="808080">
                      <a:alpha val="50000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lvl="0" latinLnBrk="1">
              <a:defRPr/>
            </a:pPr>
            <a:r>
              <a:rPr lang="cs-CZ" altLang="ko-KR" sz="3200" dirty="0">
                <a:solidFill>
                  <a:srgbClr val="34343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Příprava </a:t>
            </a:r>
            <a:r>
              <a:rPr lang="cs-CZ" altLang="ko-KR" sz="3200" dirty="0" err="1">
                <a:solidFill>
                  <a:srgbClr val="34343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eventu</a:t>
            </a:r>
            <a:r>
              <a:rPr lang="cs-CZ" altLang="ko-KR" sz="3200" dirty="0">
                <a:solidFill>
                  <a:srgbClr val="34343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- manuál</a:t>
            </a:r>
            <a:endParaRPr kumimoji="1" lang="en-US" altLang="ko-KR" sz="3200" dirty="0">
              <a:solidFill>
                <a:srgbClr val="343434">
                  <a:lumMod val="85000"/>
                  <a:lumOff val="15000"/>
                </a:srgb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굴림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024103349"/>
      </p:ext>
    </p:extLst>
  </p:cSld>
  <p:clrMapOvr>
    <a:masterClrMapping/>
  </p:clrMapOvr>
</p:sld>
</file>

<file path=ppt/theme/theme1.xml><?xml version="1.0" encoding="utf-8"?>
<a:theme xmlns:a="http://schemas.openxmlformats.org/drawingml/2006/main" name="15_Office Theme">
  <a:themeElements>
    <a:clrScheme name="Custom 202">
      <a:dk1>
        <a:srgbClr val="343434"/>
      </a:dk1>
      <a:lt1>
        <a:srgbClr val="FFFFFF"/>
      </a:lt1>
      <a:dk2>
        <a:srgbClr val="343434"/>
      </a:dk2>
      <a:lt2>
        <a:srgbClr val="626262"/>
      </a:lt2>
      <a:accent1>
        <a:srgbClr val="506078"/>
      </a:accent1>
      <a:accent2>
        <a:srgbClr val="4081B6"/>
      </a:accent2>
      <a:accent3>
        <a:srgbClr val="7B85B1"/>
      </a:accent3>
      <a:accent4>
        <a:srgbClr val="80ADD6"/>
      </a:accent4>
      <a:accent5>
        <a:srgbClr val="017AB2"/>
      </a:accent5>
      <a:accent6>
        <a:srgbClr val="055CBB"/>
      </a:accent6>
      <a:hlink>
        <a:srgbClr val="69CFFE"/>
      </a:hlink>
      <a:folHlink>
        <a:srgbClr val="FFFFF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2_Office Theme">
  <a:themeElements>
    <a:clrScheme name="Custom 202">
      <a:dk1>
        <a:srgbClr val="343434"/>
      </a:dk1>
      <a:lt1>
        <a:srgbClr val="FFFFFF"/>
      </a:lt1>
      <a:dk2>
        <a:srgbClr val="343434"/>
      </a:dk2>
      <a:lt2>
        <a:srgbClr val="626262"/>
      </a:lt2>
      <a:accent1>
        <a:srgbClr val="506078"/>
      </a:accent1>
      <a:accent2>
        <a:srgbClr val="4081B6"/>
      </a:accent2>
      <a:accent3>
        <a:srgbClr val="7B85B1"/>
      </a:accent3>
      <a:accent4>
        <a:srgbClr val="80ADD6"/>
      </a:accent4>
      <a:accent5>
        <a:srgbClr val="017AB2"/>
      </a:accent5>
      <a:accent6>
        <a:srgbClr val="055CBB"/>
      </a:accent6>
      <a:hlink>
        <a:srgbClr val="69CFFE"/>
      </a:hlink>
      <a:folHlink>
        <a:srgbClr val="FFFFF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3_Office Theme">
  <a:themeElements>
    <a:clrScheme name="Custom 202">
      <a:dk1>
        <a:srgbClr val="343434"/>
      </a:dk1>
      <a:lt1>
        <a:srgbClr val="FFFFFF"/>
      </a:lt1>
      <a:dk2>
        <a:srgbClr val="343434"/>
      </a:dk2>
      <a:lt2>
        <a:srgbClr val="626262"/>
      </a:lt2>
      <a:accent1>
        <a:srgbClr val="506078"/>
      </a:accent1>
      <a:accent2>
        <a:srgbClr val="4081B6"/>
      </a:accent2>
      <a:accent3>
        <a:srgbClr val="7B85B1"/>
      </a:accent3>
      <a:accent4>
        <a:srgbClr val="80ADD6"/>
      </a:accent4>
      <a:accent5>
        <a:srgbClr val="017AB2"/>
      </a:accent5>
      <a:accent6>
        <a:srgbClr val="055CBB"/>
      </a:accent6>
      <a:hlink>
        <a:srgbClr val="69CFFE"/>
      </a:hlink>
      <a:folHlink>
        <a:srgbClr val="FFFFF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2322</TotalTime>
  <Words>290</Words>
  <Application>Microsoft Office PowerPoint</Application>
  <PresentationFormat>Předvádění na obrazovce (4:3)</PresentationFormat>
  <Paragraphs>54</Paragraphs>
  <Slides>11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3</vt:i4>
      </vt:variant>
      <vt:variant>
        <vt:lpstr>Nadpisy snímků</vt:lpstr>
      </vt:variant>
      <vt:variant>
        <vt:i4>11</vt:i4>
      </vt:variant>
    </vt:vector>
  </HeadingPairs>
  <TitlesOfParts>
    <vt:vector size="14" baseType="lpstr">
      <vt:lpstr>15_Office Theme</vt:lpstr>
      <vt:lpstr>2_Office Theme</vt:lpstr>
      <vt:lpstr>3_Office Theme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Děkuji za pozornost                     a těším se na příště.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Admin</dc:creator>
  <cp:lastModifiedBy>Renáta</cp:lastModifiedBy>
  <cp:revision>339</cp:revision>
  <dcterms:created xsi:type="dcterms:W3CDTF">2012-04-26T17:06:14Z</dcterms:created>
  <dcterms:modified xsi:type="dcterms:W3CDTF">2024-10-08T17:47:23Z</dcterms:modified>
</cp:coreProperties>
</file>