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2"/>
  </p:notesMasterIdLst>
  <p:sldIdLst>
    <p:sldId id="256" r:id="rId5"/>
    <p:sldId id="517" r:id="rId6"/>
    <p:sldId id="594" r:id="rId7"/>
    <p:sldId id="595" r:id="rId8"/>
    <p:sldId id="596" r:id="rId9"/>
    <p:sldId id="597" r:id="rId10"/>
    <p:sldId id="598" r:id="rId11"/>
    <p:sldId id="599" r:id="rId12"/>
    <p:sldId id="600" r:id="rId13"/>
    <p:sldId id="601" r:id="rId14"/>
    <p:sldId id="602" r:id="rId15"/>
    <p:sldId id="603" r:id="rId16"/>
    <p:sldId id="604" r:id="rId17"/>
    <p:sldId id="605" r:id="rId18"/>
    <p:sldId id="606" r:id="rId19"/>
    <p:sldId id="607" r:id="rId20"/>
    <p:sldId id="608" r:id="rId21"/>
    <p:sldId id="617" r:id="rId22"/>
    <p:sldId id="609" r:id="rId23"/>
    <p:sldId id="610" r:id="rId24"/>
    <p:sldId id="611" r:id="rId25"/>
    <p:sldId id="612" r:id="rId26"/>
    <p:sldId id="613" r:id="rId27"/>
    <p:sldId id="614" r:id="rId28"/>
    <p:sldId id="615" r:id="rId29"/>
    <p:sldId id="616" r:id="rId30"/>
    <p:sldId id="43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85170" autoAdjust="0"/>
  </p:normalViewPr>
  <p:slideViewPr>
    <p:cSldViewPr snapToGrid="0" snapToObjects="1">
      <p:cViewPr varScale="1">
        <p:scale>
          <a:sx n="70" d="100"/>
          <a:sy n="70" d="100"/>
        </p:scale>
        <p:origin x="179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26.10.2023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820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360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976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26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80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117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9451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010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0057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005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284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8189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5967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2512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7735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452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740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331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606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921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572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02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194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03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Technologie přeměny energie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Škrabal, Ph.D.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10. 10. 2023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teplárnách jsou instalovány protitlakové parní turbíny, jedná se o stroje, v nichž expanze páry končí na tlaku vyšším, než je atmosférický tlak.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Veškerá energie vodní páry není využita pro výrobu elektrické energie, ale expanze páry končí na takových parametrech páry.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Ty umožňují využití tepelné energie v dalších technologických procesech, nebo umožňují dopravu páry jako teplovodního média. </a:t>
            </a:r>
            <a:endParaRPr lang="cs-CZ" sz="2000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10/27</a:t>
            </a:r>
          </a:p>
        </p:txBody>
      </p:sp>
    </p:spTree>
    <p:extLst>
      <p:ext uri="{BB962C8B-B14F-4D97-AF65-F5344CB8AC3E}">
        <p14:creationId xmlns:p14="http://schemas.microsoft.com/office/powerpoint/2010/main" val="159024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Představa, že tepelná elektrárna je klasickou elektrárnou, která spaluje fosilní paliva, nejčastěji uhlí, je mylná.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Jedná se </a:t>
            </a:r>
            <a:r>
              <a:rPr lang="cs-CZ" sz="2000" b="1" dirty="0"/>
              <a:t>o soubor zařízení, který je schopen vyrábět elektřinu pomocí přeměny tepelné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11/27</a:t>
            </a:r>
          </a:p>
        </p:txBody>
      </p:sp>
    </p:spTree>
    <p:extLst>
      <p:ext uri="{BB962C8B-B14F-4D97-AF65-F5344CB8AC3E}">
        <p14:creationId xmlns:p14="http://schemas.microsoft.com/office/powerpoint/2010/main" val="95718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Zdroj tepelné energie může být např.: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proces spalování </a:t>
            </a:r>
            <a:r>
              <a:rPr lang="cs-CZ" dirty="0"/>
              <a:t>– spalováno může být fosilní palivo (neobnovitelná zdroj) nebo biopalivo (obnovitelný zdroj);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jaderné reakce štěpení nebo fúze</a:t>
            </a:r>
            <a:r>
              <a:rPr lang="cs-CZ" sz="2000" dirty="0"/>
              <a:t>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tepelná energie jádra Země </a:t>
            </a:r>
            <a:r>
              <a:rPr lang="cs-CZ" sz="2000" dirty="0"/>
              <a:t>(geotermální zdroj);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energie vody</a:t>
            </a:r>
            <a:r>
              <a:rPr lang="cs-CZ" sz="2000" dirty="0"/>
              <a:t>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sluneční energie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12/27</a:t>
            </a:r>
          </a:p>
        </p:txBody>
      </p:sp>
    </p:spTree>
    <p:extLst>
      <p:ext uri="{BB962C8B-B14F-4D97-AF65-F5344CB8AC3E}">
        <p14:creationId xmlns:p14="http://schemas.microsoft.com/office/powerpoint/2010/main" val="315466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Tepelná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Výše uvedené informace potvrzují fakt, že </a:t>
            </a:r>
            <a:r>
              <a:rPr lang="cs-CZ" sz="2000" b="1" u="sng" dirty="0"/>
              <a:t>pojem obnovitelný zdroj </a:t>
            </a:r>
            <a:r>
              <a:rPr lang="cs-CZ" sz="2000" dirty="0"/>
              <a:t>by se </a:t>
            </a:r>
            <a:r>
              <a:rPr lang="cs-CZ" sz="2000" b="1" dirty="0"/>
              <a:t>neměl používat </a:t>
            </a:r>
            <a:r>
              <a:rPr lang="cs-CZ" sz="2000" dirty="0"/>
              <a:t>pro </a:t>
            </a:r>
            <a:r>
              <a:rPr lang="cs-CZ" sz="2000" b="1" dirty="0"/>
              <a:t>pojmenování energetické výrobny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Měl by se </a:t>
            </a:r>
            <a:r>
              <a:rPr lang="cs-CZ" sz="2000" b="1" dirty="0"/>
              <a:t>používat pouze </a:t>
            </a:r>
            <a:r>
              <a:rPr lang="cs-CZ" sz="2000" dirty="0"/>
              <a:t>pro </a:t>
            </a:r>
            <a:r>
              <a:rPr lang="cs-CZ" sz="2000" b="1" dirty="0"/>
              <a:t>primární zdroj energie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13/27</a:t>
            </a:r>
          </a:p>
        </p:txBody>
      </p:sp>
    </p:spTree>
    <p:extLst>
      <p:ext uri="{BB962C8B-B14F-4D97-AF65-F5344CB8AC3E}">
        <p14:creationId xmlns:p14="http://schemas.microsoft.com/office/powerpoint/2010/main" val="194194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Jaderná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tomto typu elektrárny se získává tepelná energie buď jaderným štěpením (dosud jediný způsob) nebo jadernou fúzí (laboratorní zkoušky a vývoj).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Jaderná elektrárna má zdroj nahrazen jaderným reaktorem.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Princip výroby elektrické energie je v jaderné elektrárně stejný jako v uhelné.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14/27</a:t>
            </a:r>
          </a:p>
        </p:txBody>
      </p:sp>
    </p:spTree>
    <p:extLst>
      <p:ext uri="{BB962C8B-B14F-4D97-AF65-F5344CB8AC3E}">
        <p14:creationId xmlns:p14="http://schemas.microsoft.com/office/powerpoint/2010/main" val="164318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Geotermální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Tyto zdroje energie lze rozdělit na tři skupiny:</a:t>
            </a:r>
            <a:endParaRPr lang="cs-CZ" sz="2000" dirty="0"/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Pole suchých par </a:t>
            </a:r>
            <a:r>
              <a:rPr lang="cs-CZ" sz="1800" dirty="0"/>
              <a:t>– jedná se o nejjednodušší typ těchto elektráren;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Pole mokrých par </a:t>
            </a:r>
            <a:r>
              <a:rPr lang="cs-CZ" sz="1800" dirty="0"/>
              <a:t>– tyto zdroje pracují především v Japonsku, Islandu a karibské oblasti;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Nízkoteplotní pole </a:t>
            </a:r>
            <a:r>
              <a:rPr lang="cs-CZ" sz="1800" dirty="0"/>
              <a:t>(pomocí tepelných čerpadel) – Jedná se o metodu „Hot-Dry-Rock“, kde se do vrtů o hloubce cca 8-10 km vhání voda, která se zde ohřeje, velkým negativem je ztráta vodního média, okolo 2/3.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15/27</a:t>
            </a:r>
          </a:p>
        </p:txBody>
      </p:sp>
    </p:spTree>
    <p:extLst>
      <p:ext uri="{BB962C8B-B14F-4D97-AF65-F5344CB8AC3E}">
        <p14:creationId xmlns:p14="http://schemas.microsoft.com/office/powerpoint/2010/main" val="8155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Vodní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Tato elektrárna pracuje na principu </a:t>
            </a:r>
            <a:r>
              <a:rPr lang="pl-PL" sz="2000" b="1" dirty="0"/>
              <a:t>využití teplotního rozdílu mořské vody</a:t>
            </a:r>
            <a:r>
              <a:rPr lang="pl-PL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Teplárny lze již využít při 20 °C rozdílu mezi teplotou povrchové a hlubinné vody.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Teplonosným médiem je zde použita kapalina, která je ohřátá nad bod varu. 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16/27</a:t>
            </a:r>
          </a:p>
        </p:txBody>
      </p:sp>
    </p:spTree>
    <p:extLst>
      <p:ext uri="{BB962C8B-B14F-4D97-AF65-F5344CB8AC3E}">
        <p14:creationId xmlns:p14="http://schemas.microsoft.com/office/powerpoint/2010/main" val="279916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Sluneční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Elektřinu lze získat ze sluneční energie metodu přímo i nepřímo.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přímá přeměna </a:t>
            </a:r>
            <a:r>
              <a:rPr lang="cs-CZ" sz="1800" dirty="0"/>
              <a:t>využívá fotovoltaického jevu, při kterém se v určité látce působením světla uvolňují elektrony, nepřímá je založena na získání tepla, zástupcem přímého získávání elektřiny z energie Slunce jsou sluneční články;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17/27</a:t>
            </a:r>
          </a:p>
        </p:txBody>
      </p:sp>
    </p:spTree>
    <p:extLst>
      <p:ext uri="{BB962C8B-B14F-4D97-AF65-F5344CB8AC3E}">
        <p14:creationId xmlns:p14="http://schemas.microsoft.com/office/powerpoint/2010/main" val="166004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Sluneční 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dirty="0"/>
              <a:t>Elektřinu lze získat ze sluneční energie metodu přímo i nepřímo.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/>
              <a:t>nepřímá přeměna </a:t>
            </a:r>
            <a:r>
              <a:rPr lang="cs-CZ" sz="1800" dirty="0"/>
              <a:t>je založena na získání tepla pomocí slunečních sběračů, kde v ohnisku sběračů jsou umístěny termočlánky, které mění teplo v elektřinu (v tzv. </a:t>
            </a:r>
            <a:r>
              <a:rPr lang="cs-CZ" sz="1800" dirty="0" err="1"/>
              <a:t>Seebeckově</a:t>
            </a:r>
            <a:r>
              <a:rPr lang="cs-CZ" sz="1800" dirty="0"/>
              <a:t> jevu – v obvodu ze dvou různých vodičů vzniká elektrický proud, pokud jejich spoje mají různou teplotu).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18/27</a:t>
            </a:r>
          </a:p>
        </p:txBody>
      </p:sp>
    </p:spTree>
    <p:extLst>
      <p:ext uri="{BB962C8B-B14F-4D97-AF65-F5344CB8AC3E}">
        <p14:creationId xmlns:p14="http://schemas.microsoft.com/office/powerpoint/2010/main" val="294207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Uskutečňuje se teplárnami, paroplynovými cykly nebo kogeneračními jednotkami.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Do této skupiny se řadí zařízení na termické zneškodňování odpadů pyrolýzou nebo spalováním a zplyňování biomasy.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19/27</a:t>
            </a:r>
          </a:p>
        </p:txBody>
      </p:sp>
    </p:spTree>
    <p:extLst>
      <p:ext uri="{BB962C8B-B14F-4D97-AF65-F5344CB8AC3E}">
        <p14:creationId xmlns:p14="http://schemas.microsoft.com/office/powerpoint/2010/main" val="13353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Energetické zdroje jsou rozděleny podle hlavního produktu nebo činnosti 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Výtopny;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Spalovny;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Teplárny;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Elektrárny.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2/27</a:t>
            </a: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protitlaková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Jedná se o nejvíce rozšířený zdroj kombinované výroby.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Princip výroby vychází z cyklu tepelné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Rozdílem je, že v tomto zdroji je instalována protitlaková turbína.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Na rozdíl od kondenzační turbíny, ve které je expanze páry ukončována při co nejnižších parametrech (teplota a tlak), je expanze páry v </a:t>
            </a:r>
            <a:r>
              <a:rPr lang="cs-CZ" sz="2000" dirty="0" err="1"/>
              <a:t>protitlaké</a:t>
            </a:r>
            <a:r>
              <a:rPr lang="cs-CZ" sz="2000" dirty="0"/>
              <a:t> turbíně ukončena při vyšší teplotě a tlaku.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Tyto vyšší parametry páry potom umožňují další dopravu a zpracování tepelné energie.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20/27</a:t>
            </a:r>
          </a:p>
        </p:txBody>
      </p:sp>
    </p:spTree>
    <p:extLst>
      <p:ext uri="{BB962C8B-B14F-4D97-AF65-F5344CB8AC3E}">
        <p14:creationId xmlns:p14="http://schemas.microsoft.com/office/powerpoint/2010/main" val="43702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odběrová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Konstrukce parní odběrové turbíny je stejná jako u kondenzační turbíny.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Postupně jak na klesá tlak, tak v určitém místě, podle potřebného tlaku, je v tělese turbíny uskutečněn odběr páry.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Tento odběr je regulovatelný a odebraná pára slouží pro dopravu tepla pro další účely odběratelům.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21/27</a:t>
            </a:r>
          </a:p>
        </p:txBody>
      </p:sp>
    </p:spTree>
    <p:extLst>
      <p:ext uri="{BB962C8B-B14F-4D97-AF65-F5344CB8AC3E}">
        <p14:creationId xmlns:p14="http://schemas.microsoft.com/office/powerpoint/2010/main" val="315657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Parní odběrová turbína: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Regulovat velikost odběru je možné už od nulové hodnoty (čistě kondenzační provoz) až po takovou velikost, aby mezi místem odběru a výstupem z turbíny protékalo takové množství páry, při kterém nevznikne kavitace.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600" b="1" dirty="0"/>
              <a:t>Kavitace</a:t>
            </a:r>
            <a:r>
              <a:rPr lang="cs-CZ" sz="1600" dirty="0"/>
              <a:t> (Je vznik dutin v kapalině při lokálním poklesu tlaku, způsobuje hluk, snižuje účinnost strojů a může způsobit i jejich mechanické poškození)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22/27</a:t>
            </a:r>
          </a:p>
        </p:txBody>
      </p:sp>
    </p:spTree>
    <p:extLst>
      <p:ext uri="{BB962C8B-B14F-4D97-AF65-F5344CB8AC3E}">
        <p14:creationId xmlns:p14="http://schemas.microsoft.com/office/powerpoint/2010/main" val="289220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Jsou zdrojem mechanického pohybu, jedná se o zařízení, které spaluje zemní plyn.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Plynová turbína je výkonný zdroj, který spotřebovává palivo vysoké kvality.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Nevýhodou je kromě drahého paliva ještě skutečnost, že musí startovat s pomocným pohonem.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Termín plynová turbína s rekuperací tepla znamená tepelný uzavřený okruh.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23/27</a:t>
            </a:r>
          </a:p>
        </p:txBody>
      </p:sp>
    </p:spTree>
    <p:extLst>
      <p:ext uri="{BB962C8B-B14F-4D97-AF65-F5344CB8AC3E}">
        <p14:creationId xmlns:p14="http://schemas.microsoft.com/office/powerpoint/2010/main" val="42021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Výstupní plyny z plynové turbíny mají velmi vysokou teplotu, proto jsou vedeny do tepelného výměníku, v němž ohřejí teplo-nosné médium (vodní pára nebo horká voda), které dopraví tepelnou energii k dalším odběratelům.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24/27</a:t>
            </a:r>
          </a:p>
        </p:txBody>
      </p:sp>
    </p:spTree>
    <p:extLst>
      <p:ext uri="{BB962C8B-B14F-4D97-AF65-F5344CB8AC3E}">
        <p14:creationId xmlns:p14="http://schemas.microsoft.com/office/powerpoint/2010/main" val="100992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Kromě výše uvedených turbín mohou být jako zdroj mechanického pohybu pro pohon elektrického generátoru využity pístové spalovací motory.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Naftové motory s ohledem na cenu paliva jsou používány v energetice pouze jako záložní nebo mobilní zdroje elektrické energie.</a:t>
            </a:r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25/27</a:t>
            </a:r>
          </a:p>
        </p:txBody>
      </p:sp>
    </p:spTree>
    <p:extLst>
      <p:ext uri="{BB962C8B-B14F-4D97-AF65-F5344CB8AC3E}">
        <p14:creationId xmlns:p14="http://schemas.microsoft.com/office/powerpoint/2010/main" val="142876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Kombinovaná výroba elektřiny a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Plynová turbína s rekuperací tepla: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Pro využití při kombinované výrobě elektřiny a tepla jsou tyto motory upraveny takovým způsobem, aby mohly spalovat levnější paliva, skládkové plyny nebo biopaliva.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Tato zařízení nacházejí uplatnění především při zpracování odpadů ze zemědělství.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26/27</a:t>
            </a:r>
          </a:p>
        </p:txBody>
      </p:sp>
    </p:spTree>
    <p:extLst>
      <p:ext uri="{BB962C8B-B14F-4D97-AF65-F5344CB8AC3E}">
        <p14:creationId xmlns:p14="http://schemas.microsoft.com/office/powerpoint/2010/main" val="61112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Výtopna: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Výtopny jsou tepelné zdroje, které zajišťují pouze výrobu tepla spalováním.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Lokace výtopen je především v centru zásobované oblasti nebo na jejím okraji.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podmínkách </a:t>
            </a:r>
            <a:r>
              <a:rPr lang="cs-CZ" sz="2000" b="1" dirty="0"/>
              <a:t>České republiky dosah výtopen je přibližně 2 km</a:t>
            </a:r>
            <a:r>
              <a:rPr lang="cs-CZ" sz="2000" dirty="0"/>
              <a:t>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2/27</a:t>
            </a:r>
          </a:p>
        </p:txBody>
      </p:sp>
    </p:spTree>
    <p:extLst>
      <p:ext uri="{BB962C8B-B14F-4D97-AF65-F5344CB8AC3E}">
        <p14:creationId xmlns:p14="http://schemas.microsoft.com/office/powerpoint/2010/main" val="329192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Výtopna: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4/27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084FE1-CC2B-4B2D-96C0-D1DE63B707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67" t="19350" r="61600" b="50943"/>
          <a:stretch/>
        </p:blipFill>
        <p:spPr>
          <a:xfrm>
            <a:off x="1889760" y="3046262"/>
            <a:ext cx="5364480" cy="313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80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Spalovna: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dnešní době je pojem spalovna hojně skloňován v souvislosti s produkcí a likvidací odpadů.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Odpady, které nejsou dále využitelné, mohou být redukovány </a:t>
            </a:r>
            <a:r>
              <a:rPr lang="cs-CZ" sz="2000" b="1" dirty="0"/>
              <a:t>o cca 60 % pomocí spalování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Tento odpad je druhotným zdrojem energie.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Menší spalovny komunálního odpadu se podobají výtopnám, kdy palivem je komunální odpad a tepelnou energii vzniklou ze spalování lze využít pro vytápění nebo přípravu teplé vody pro domácnosti nebo firmy.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5/27</a:t>
            </a:r>
          </a:p>
        </p:txBody>
      </p:sp>
    </p:spTree>
    <p:extLst>
      <p:ext uri="{BB962C8B-B14F-4D97-AF65-F5344CB8AC3E}">
        <p14:creationId xmlns:p14="http://schemas.microsoft.com/office/powerpoint/2010/main" val="202052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Spalovna: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 dnešní době je pojem spalovna hojně skloňován v souvislosti s produkcí a likvidací odpadů.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Ve velkých spalovnách jsou instalovány parní turbogenerátory a produkují kromě tepelné energie i energii elektrickou.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Podstatou spalovny a jejím hlavním účelem </a:t>
            </a:r>
            <a:r>
              <a:rPr lang="cs-CZ" sz="2000" b="1" dirty="0"/>
              <a:t>je spalování komunálního odpadu a přeměněné energie jsou doprovodným médiem</a:t>
            </a:r>
            <a:r>
              <a:rPr lang="cs-CZ" sz="2000" dirty="0"/>
              <a:t>, proto má </a:t>
            </a:r>
            <a:r>
              <a:rPr lang="cs-CZ" sz="2000" b="1" dirty="0"/>
              <a:t>spalovna jiný režim než výtopna</a:t>
            </a:r>
            <a:r>
              <a:rPr lang="cs-CZ" sz="2000" dirty="0"/>
              <a:t>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6/27</a:t>
            </a:r>
          </a:p>
        </p:txBody>
      </p:sp>
    </p:spTree>
    <p:extLst>
      <p:ext uri="{BB962C8B-B14F-4D97-AF65-F5344CB8AC3E}">
        <p14:creationId xmlns:p14="http://schemas.microsoft.com/office/powerpoint/2010/main" val="43645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Teplárna: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Elektrárna je energetickým zdrojem a jejím hlavním produktem je elektrická energie, tepelná energie je do jisté míry vedlejším produktem.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Klasický model elektrárny má hlavní výrobní zařízení uspořádána do bloků.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7/27</a:t>
            </a:r>
          </a:p>
        </p:txBody>
      </p:sp>
    </p:spTree>
    <p:extLst>
      <p:ext uri="{BB962C8B-B14F-4D97-AF65-F5344CB8AC3E}">
        <p14:creationId xmlns:p14="http://schemas.microsoft.com/office/powerpoint/2010/main" val="176460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Teplárna: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Pokud elektrárna slouží i jako zdroj tepelné energie tak, část přehřáté vodní páry v turbíně neexpanduje až do konečného tlaku, ale je z turbíny odvedena pro další využití.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Tepelná energie získaná v tomto typu elektrárny slouží pro potřeby centralizovaného zásobování teplem (CZT).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8/27</a:t>
            </a:r>
          </a:p>
        </p:txBody>
      </p:sp>
    </p:spTree>
    <p:extLst>
      <p:ext uri="{BB962C8B-B14F-4D97-AF65-F5344CB8AC3E}">
        <p14:creationId xmlns:p14="http://schemas.microsoft.com/office/powerpoint/2010/main" val="409631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Technologie přeměny energie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Rozdělení energetických zdrojů podle hlavní činnosti: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/>
              <a:t>Elektrárna: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Teplárna je především od toho, aby </a:t>
            </a:r>
            <a:r>
              <a:rPr lang="cs-CZ" sz="2000" b="1" dirty="0"/>
              <a:t>vyráběla tepelnou energii a druhotná energie je zde elektrická energie</a:t>
            </a:r>
            <a:r>
              <a:rPr lang="cs-CZ" sz="2000" dirty="0"/>
              <a:t>, což je </a:t>
            </a:r>
            <a:r>
              <a:rPr lang="cs-CZ" sz="2000" b="1" dirty="0"/>
              <a:t>hlavní rozdíl oproti elektrárnám</a:t>
            </a:r>
            <a:r>
              <a:rPr lang="cs-CZ" sz="2000" dirty="0"/>
              <a:t>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Konstrukce hlavních výrobních zařízení je podobná jako u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Společná zařízení teplárny jsou shodná jako u elektrárny.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Rozdíl mezi teplárnou a elektrárnou je v konstrukci parní turbíny.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9/27</a:t>
            </a:r>
          </a:p>
        </p:txBody>
      </p:sp>
    </p:spTree>
    <p:extLst>
      <p:ext uri="{BB962C8B-B14F-4D97-AF65-F5344CB8AC3E}">
        <p14:creationId xmlns:p14="http://schemas.microsoft.com/office/powerpoint/2010/main" val="148697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2676</TotalTime>
  <Words>1532</Words>
  <Application>Microsoft Office PowerPoint</Application>
  <PresentationFormat>Předvádění na obrazovce (4:3)</PresentationFormat>
  <Paragraphs>200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Technologie přeměny energie XEM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Technologie přeměny energie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Rössler Miroslav</cp:lastModifiedBy>
  <cp:revision>159</cp:revision>
  <dcterms:created xsi:type="dcterms:W3CDTF">2020-01-28T10:37:38Z</dcterms:created>
  <dcterms:modified xsi:type="dcterms:W3CDTF">2023-10-26T10:14:52Z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