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305" r:id="rId7"/>
    <p:sldId id="264"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65" r:id="rId22"/>
    <p:sldId id="306" r:id="rId23"/>
    <p:sldId id="279" r:id="rId24"/>
    <p:sldId id="281" r:id="rId25"/>
    <p:sldId id="280" r:id="rId26"/>
    <p:sldId id="282" r:id="rId27"/>
    <p:sldId id="283" r:id="rId28"/>
    <p:sldId id="284" r:id="rId29"/>
    <p:sldId id="285" r:id="rId30"/>
    <p:sldId id="286" r:id="rId31"/>
    <p:sldId id="287" r:id="rId32"/>
    <p:sldId id="307" r:id="rId33"/>
    <p:sldId id="288" r:id="rId34"/>
    <p:sldId id="289" r:id="rId35"/>
    <p:sldId id="290" r:id="rId36"/>
    <p:sldId id="291" r:id="rId37"/>
    <p:sldId id="292" r:id="rId38"/>
    <p:sldId id="293" r:id="rId39"/>
    <p:sldId id="294" r:id="rId40"/>
    <p:sldId id="308" r:id="rId41"/>
    <p:sldId id="295" r:id="rId42"/>
    <p:sldId id="296" r:id="rId43"/>
    <p:sldId id="297" r:id="rId44"/>
    <p:sldId id="302" r:id="rId45"/>
    <p:sldId id="298" r:id="rId46"/>
    <p:sldId id="303" r:id="rId47"/>
    <p:sldId id="300" r:id="rId48"/>
    <p:sldId id="309" r:id="rId49"/>
    <p:sldId id="304" r:id="rId50"/>
    <p:sldId id="310" r:id="rId51"/>
    <p:sldId id="315" r:id="rId52"/>
    <p:sldId id="314" r:id="rId53"/>
    <p:sldId id="311" r:id="rId54"/>
    <p:sldId id="320" r:id="rId55"/>
    <p:sldId id="312" r:id="rId56"/>
    <p:sldId id="317" r:id="rId57"/>
    <p:sldId id="318" r:id="rId58"/>
    <p:sldId id="316" r:id="rId59"/>
    <p:sldId id="313" r:id="rId60"/>
    <p:sldId id="319" r:id="rId61"/>
    <p:sldId id="321" r:id="rId62"/>
    <p:sldId id="322" r:id="rId63"/>
    <p:sldId id="262" r:id="rId64"/>
    <p:sldId id="338" r:id="rId65"/>
    <p:sldId id="340" r:id="rId66"/>
    <p:sldId id="327" r:id="rId67"/>
    <p:sldId id="328" r:id="rId68"/>
    <p:sldId id="339" r:id="rId69"/>
    <p:sldId id="341" r:id="rId70"/>
    <p:sldId id="342" r:id="rId71"/>
    <p:sldId id="329" r:id="rId72"/>
    <p:sldId id="326" r:id="rId73"/>
    <p:sldId id="323" r:id="rId74"/>
    <p:sldId id="324" r:id="rId75"/>
    <p:sldId id="325" r:id="rId76"/>
    <p:sldId id="330" r:id="rId77"/>
    <p:sldId id="331" r:id="rId78"/>
    <p:sldId id="332" r:id="rId79"/>
    <p:sldId id="333" r:id="rId80"/>
    <p:sldId id="334" r:id="rId81"/>
    <p:sldId id="263" r:id="rId82"/>
    <p:sldId id="335" r:id="rId83"/>
    <p:sldId id="336" r:id="rId84"/>
    <p:sldId id="337" r:id="rId8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1874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12/4/2023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ventishop.cz/nahradni-filtry/"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zb-info.cz/bezpecnost" TargetMode="External"/><Relationship Id="rId2" Type="http://schemas.openxmlformats.org/officeDocument/2006/relationships/hyperlink" Target="https://www.tzb-info.cz/facility-management" TargetMode="External"/><Relationship Id="rId1" Type="http://schemas.openxmlformats.org/officeDocument/2006/relationships/slideLayout" Target="../slideLayouts/slideLayout2.xml"/><Relationship Id="rId6" Type="http://schemas.openxmlformats.org/officeDocument/2006/relationships/hyperlink" Target="https://www.tzb-info.cz/bim-informacni-model-budovy" TargetMode="External"/><Relationship Id="rId5" Type="http://schemas.openxmlformats.org/officeDocument/2006/relationships/hyperlink" Target="https://energetika.tzb-info.cz/" TargetMode="External"/><Relationship Id="rId4" Type="http://schemas.openxmlformats.org/officeDocument/2006/relationships/hyperlink" Target="https://www.tzb-info.cz/ceny-paliv-a-energii"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etrani.tzb-info.cz/" TargetMode="External"/><Relationship Id="rId2" Type="http://schemas.openxmlformats.org/officeDocument/2006/relationships/hyperlink" Target="https://vytapeni.tzb-info.cz/" TargetMode="External"/><Relationship Id="rId1" Type="http://schemas.openxmlformats.org/officeDocument/2006/relationships/slideLayout" Target="../slideLayouts/slideLayout2.xml"/><Relationship Id="rId5" Type="http://schemas.openxmlformats.org/officeDocument/2006/relationships/hyperlink" Target="https://voda.tzb-info.cz/" TargetMode="External"/><Relationship Id="rId4" Type="http://schemas.openxmlformats.org/officeDocument/2006/relationships/hyperlink" Target="https://vetrani.tzb-info.cz/klimatizace-a-chlazeni"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elektro.tzb-info.cz/slaboproud-zabezpecovaci-technika-datove-rozvody-mikroelektronika" TargetMode="External"/><Relationship Id="rId2" Type="http://schemas.openxmlformats.org/officeDocument/2006/relationships/hyperlink" Target="https://elektro.tzb-info.cz/" TargetMode="External"/><Relationship Id="rId1" Type="http://schemas.openxmlformats.org/officeDocument/2006/relationships/slideLayout" Target="../slideLayouts/slideLayout2.xml"/><Relationship Id="rId6" Type="http://schemas.openxmlformats.org/officeDocument/2006/relationships/hyperlink" Target="https://elektro.tzb-info.cz/informacni-a-telekomunikacni-technologie" TargetMode="External"/><Relationship Id="rId5" Type="http://schemas.openxmlformats.org/officeDocument/2006/relationships/hyperlink" Target="https://elektro.tzb-info.cz/inteligentni-budovy" TargetMode="External"/><Relationship Id="rId4" Type="http://schemas.openxmlformats.org/officeDocument/2006/relationships/hyperlink" Target="https://elektro.tzb-info.cz/merici-a-regulacni-technika"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3" Type="http://schemas.openxmlformats.org/officeDocument/2006/relationships/hyperlink" Target="https://vytahy.tzb-info.cz/" TargetMode="External"/><Relationship Id="rId2" Type="http://schemas.openxmlformats.org/officeDocument/2006/relationships/hyperlink" Target="https://elektro.tzb-info.cz/osvetleni"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s://www.tzb-info.cz/3068-nova-terminologie-teple-vody-opravdu-neni-jen-slovickaren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2657" y="2482973"/>
            <a:ext cx="6718685" cy="1823555"/>
          </a:xfrm>
        </p:spPr>
        <p:txBody>
          <a:bodyPr lIns="0" tIns="0" rIns="0" bIns="0" anchor="t" anchorCtr="0">
            <a:noAutofit/>
          </a:bodyPr>
          <a:lstStyle/>
          <a:p>
            <a:r>
              <a:rPr lang="cs-CZ" sz="6000" b="1" dirty="0">
                <a:solidFill>
                  <a:srgbClr val="D10202"/>
                </a:solidFill>
                <a:cs typeface="Arial"/>
              </a:rPr>
              <a:t>ENERGETICKÝ MANAGEMENT</a:t>
            </a:r>
            <a:endParaRPr lang="en-US" sz="6000" b="1" dirty="0"/>
          </a:p>
        </p:txBody>
      </p:sp>
      <p:sp>
        <p:nvSpPr>
          <p:cNvPr id="3" name="Title 1"/>
          <p:cNvSpPr txBox="1">
            <a:spLocks/>
          </p:cNvSpPr>
          <p:nvPr/>
        </p:nvSpPr>
        <p:spPr>
          <a:xfrm>
            <a:off x="1212657" y="4737590"/>
            <a:ext cx="6718685" cy="1071686"/>
          </a:xfrm>
          <a:prstGeom prst="rect">
            <a:avLst/>
          </a:prstGeom>
        </p:spPr>
        <p:txBody>
          <a:bodyPr vert="horz" lIns="0" tIns="0" rIns="0" bIns="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cs-CZ" sz="3600" b="1" dirty="0">
                <a:cs typeface="Arial"/>
              </a:rPr>
              <a:t>10. TZB</a:t>
            </a:r>
            <a:endParaRPr lang="en-US" sz="3600" b="1"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0E58B0-F76C-9FBD-052F-B08BF813775F}"/>
              </a:ext>
            </a:extLst>
          </p:cNvPr>
          <p:cNvSpPr>
            <a:spLocks noGrp="1"/>
          </p:cNvSpPr>
          <p:nvPr>
            <p:ph type="title"/>
          </p:nvPr>
        </p:nvSpPr>
        <p:spPr>
          <a:xfrm>
            <a:off x="457200" y="626142"/>
            <a:ext cx="8229600" cy="1143000"/>
          </a:xfrm>
        </p:spPr>
        <p:txBody>
          <a:bodyPr>
            <a:normAutofit/>
          </a:bodyPr>
          <a:lstStyle/>
          <a:p>
            <a:r>
              <a:rPr lang="cs-CZ" sz="3200" b="1" i="0" dirty="0">
                <a:solidFill>
                  <a:srgbClr val="FF0000"/>
                </a:solidFill>
                <a:effectLst/>
                <a:latin typeface="Roboto" panose="02000000000000000000" pitchFamily="2" charset="0"/>
              </a:rPr>
              <a:t>Jak řešit vytápění, větrání a ohřev </a:t>
            </a:r>
            <a:r>
              <a:rPr lang="cs-CZ" sz="3200" b="1" i="0" dirty="0" err="1">
                <a:solidFill>
                  <a:srgbClr val="FF0000"/>
                </a:solidFill>
                <a:effectLst/>
                <a:latin typeface="Roboto" panose="02000000000000000000" pitchFamily="2" charset="0"/>
              </a:rPr>
              <a:t>TUVu</a:t>
            </a:r>
            <a:br>
              <a:rPr lang="cs-CZ" sz="3200" b="1" i="0" dirty="0">
                <a:solidFill>
                  <a:srgbClr val="FF0000"/>
                </a:solidFill>
                <a:effectLst/>
                <a:latin typeface="Roboto" panose="02000000000000000000" pitchFamily="2" charset="0"/>
              </a:rPr>
            </a:br>
            <a:r>
              <a:rPr lang="cs-CZ" sz="3200" b="1" i="0" dirty="0">
                <a:solidFill>
                  <a:srgbClr val="FF0000"/>
                </a:solidFill>
                <a:effectLst/>
                <a:latin typeface="Roboto" panose="02000000000000000000" pitchFamily="2" charset="0"/>
              </a:rPr>
              <a:t>v těchto nových podmínkách?</a:t>
            </a:r>
            <a:endParaRPr lang="cs-CZ" sz="3200" dirty="0">
              <a:solidFill>
                <a:srgbClr val="FF0000"/>
              </a:solidFill>
            </a:endParaRPr>
          </a:p>
        </p:txBody>
      </p:sp>
      <p:sp>
        <p:nvSpPr>
          <p:cNvPr id="3" name="Zástupný obsah 2">
            <a:extLst>
              <a:ext uri="{FF2B5EF4-FFF2-40B4-BE49-F238E27FC236}">
                <a16:creationId xmlns:a16="http://schemas.microsoft.com/office/drawing/2014/main" id="{CDAD581E-31EB-D4AD-EA5B-B1B0D8AB2F70}"/>
              </a:ext>
            </a:extLst>
          </p:cNvPr>
          <p:cNvSpPr>
            <a:spLocks noGrp="1"/>
          </p:cNvSpPr>
          <p:nvPr>
            <p:ph idx="1"/>
          </p:nvPr>
        </p:nvSpPr>
        <p:spPr>
          <a:xfrm>
            <a:off x="127819" y="1779639"/>
            <a:ext cx="8927691" cy="4346524"/>
          </a:xfrm>
        </p:spPr>
        <p:txBody>
          <a:bodyPr>
            <a:normAutofit fontScale="92500" lnSpcReduction="10000"/>
          </a:bodyPr>
          <a:lstStyle/>
          <a:p>
            <a:r>
              <a:rPr lang="cs-CZ" b="1" i="0" dirty="0">
                <a:effectLst/>
                <a:latin typeface="Roboto" panose="02000000000000000000" pitchFamily="2" charset="0"/>
              </a:rPr>
              <a:t>Tato otázka s sebou přináší dosud neznámé problémy. Zateplený objekt sice spotřebuje méně energie na vytápění, ale vyžaduje nucené - řízené - větrání. Ke snížení nákladů na vytápění přichází vhodnost rekuperace.</a:t>
            </a:r>
            <a:br>
              <a:rPr lang="cs-CZ" b="1" dirty="0"/>
            </a:br>
            <a:r>
              <a:rPr lang="cs-CZ" b="1" i="0" dirty="0">
                <a:effectLst/>
                <a:latin typeface="Roboto" panose="02000000000000000000" pitchFamily="2" charset="0"/>
              </a:rPr>
              <a:t>Nabízí se další otázky:</a:t>
            </a:r>
            <a:br>
              <a:rPr lang="cs-CZ" b="1" dirty="0"/>
            </a:br>
            <a:r>
              <a:rPr lang="cs-CZ" b="1" i="0" dirty="0">
                <a:effectLst/>
                <a:latin typeface="Roboto" panose="02000000000000000000" pitchFamily="2" charset="0"/>
              </a:rPr>
              <a:t>Když je nutné větrání, lze je využít i pro vytápění? Jak ohřívat TUV a vodu pro bazén? Je vhodné pro vytápění použít tepelné čerpadlo? Je vhodné také i pro ohřev TUV?</a:t>
            </a:r>
            <a:endParaRPr lang="cs-CZ" b="1" dirty="0"/>
          </a:p>
        </p:txBody>
      </p:sp>
    </p:spTree>
    <p:extLst>
      <p:ext uri="{BB962C8B-B14F-4D97-AF65-F5344CB8AC3E}">
        <p14:creationId xmlns:p14="http://schemas.microsoft.com/office/powerpoint/2010/main" val="3890967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4AF29E00-6710-CE7A-7ECC-7CFF137738D9}"/>
              </a:ext>
            </a:extLst>
          </p:cNvPr>
          <p:cNvSpPr>
            <a:spLocks noGrp="1"/>
          </p:cNvSpPr>
          <p:nvPr>
            <p:ph idx="1"/>
          </p:nvPr>
        </p:nvSpPr>
        <p:spPr>
          <a:xfrm>
            <a:off x="157316" y="1600200"/>
            <a:ext cx="8917858" cy="4525963"/>
          </a:xfrm>
        </p:spPr>
        <p:txBody>
          <a:bodyPr>
            <a:normAutofit fontScale="70000" lnSpcReduction="20000"/>
          </a:bodyPr>
          <a:lstStyle/>
          <a:p>
            <a:pPr algn="l"/>
            <a:r>
              <a:rPr lang="cs-CZ" b="1" i="0" dirty="0">
                <a:solidFill>
                  <a:srgbClr val="111111"/>
                </a:solidFill>
                <a:effectLst/>
                <a:latin typeface="Roboto" panose="02000000000000000000" pitchFamily="2" charset="0"/>
              </a:rPr>
              <a:t>Přicházejí v úvahu způsoby různé. Jejich využívání je zejména spojené vždy se změnou tarifů v oblasti ušlechtilých paliv (tak jak jsme v naší krajině již několikrát byli svědky, poslední zvýšení ceny plynu to jen dokazuje), od spalování slámy, dřevěných štěpků, hnědého uhlí - až po propan-butan. Podíváme-li se na vývoj cen energií, nelze dlouhodobě považovat propan a lehký topný olej za palivo výhledové. Při požadavku zajištění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a:t>
            </a:r>
            <a:r>
              <a:rPr lang="cs-CZ" b="1" i="0" dirty="0" err="1">
                <a:solidFill>
                  <a:srgbClr val="111111"/>
                </a:solidFill>
                <a:effectLst/>
                <a:latin typeface="Roboto" panose="02000000000000000000" pitchFamily="2" charset="0"/>
              </a:rPr>
              <a:t>bezobslužnosti</a:t>
            </a:r>
            <a:r>
              <a:rPr lang="cs-CZ" b="1" i="0" dirty="0">
                <a:solidFill>
                  <a:srgbClr val="111111"/>
                </a:solidFill>
                <a:effectLst/>
                <a:latin typeface="Roboto" panose="02000000000000000000" pitchFamily="2" charset="0"/>
              </a:rPr>
              <a:t>" systému vytápění (kdy musíme některé další způsoby vyloučit), k použití přichází již v podstatě jenom plynové</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elektrické vytápění "přímotopné" resp. tepelné čerpadlo. Provedeme-li výpočet návratnosti zřízení přípojky a instalace plynového kotle vůči použití elektrokotle, vyjde nám návratnost</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v tomto případě 20 let. Při předpokládaném nárůstu cen jednotlivých energií v budoucnosti můžeme tedy vyloučit plyn, protože při zvažovaném použití tepelného čerpadla nyní nebo cca do 10 let by to byla investice nenávratná.</a:t>
            </a:r>
          </a:p>
        </p:txBody>
      </p:sp>
      <p:sp>
        <p:nvSpPr>
          <p:cNvPr id="4" name="Rectangle 1">
            <a:extLst>
              <a:ext uri="{FF2B5EF4-FFF2-40B4-BE49-F238E27FC236}">
                <a16:creationId xmlns:a16="http://schemas.microsoft.com/office/drawing/2014/main" id="{31B22240-659C-A2AF-8CAC-60FA092B33BE}"/>
              </a:ext>
            </a:extLst>
          </p:cNvPr>
          <p:cNvSpPr>
            <a:spLocks noGrp="1" noChangeArrowheads="1"/>
          </p:cNvSpPr>
          <p:nvPr>
            <p:ph type="title"/>
          </p:nvPr>
        </p:nvSpPr>
        <p:spPr bwMode="auto">
          <a:xfrm>
            <a:off x="6158688" y="377894"/>
            <a:ext cx="2332691"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FF0000"/>
                </a:solidFill>
                <a:effectLst/>
                <a:latin typeface="Roboto" panose="02000000000000000000" pitchFamily="2" charset="0"/>
              </a:rPr>
              <a:t>Vytápění</a:t>
            </a:r>
            <a:r>
              <a:rPr kumimoji="0" lang="cs-CZ" altLang="cs-CZ" sz="4000" b="1" i="0" u="none" strike="noStrike" cap="none" normalizeH="0" baseline="0" dirty="0">
                <a:ln>
                  <a:noFill/>
                </a:ln>
                <a:solidFill>
                  <a:srgbClr val="FF0000"/>
                </a:solidFill>
                <a:effectLst/>
              </a:rPr>
              <a:t> </a:t>
            </a:r>
            <a:endParaRPr kumimoji="0" lang="cs-CZ" altLang="cs-CZ" sz="4000" b="1"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620087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719E84-897C-8252-E1F5-BB3FB6826DC4}"/>
              </a:ext>
            </a:extLst>
          </p:cNvPr>
          <p:cNvSpPr>
            <a:spLocks noGrp="1"/>
          </p:cNvSpPr>
          <p:nvPr>
            <p:ph type="title"/>
          </p:nvPr>
        </p:nvSpPr>
        <p:spPr>
          <a:xfrm>
            <a:off x="457200" y="731836"/>
            <a:ext cx="8229600" cy="851158"/>
          </a:xfrm>
        </p:spPr>
        <p:txBody>
          <a:bodyPr>
            <a:normAutofit/>
          </a:bodyPr>
          <a:lstStyle/>
          <a:p>
            <a:r>
              <a:rPr lang="cs-CZ" b="1" dirty="0">
                <a:solidFill>
                  <a:srgbClr val="FF0000"/>
                </a:solidFill>
              </a:rPr>
              <a:t>NÁKLADY NA VYTÁPĚNÍ</a:t>
            </a:r>
          </a:p>
        </p:txBody>
      </p:sp>
      <p:sp>
        <p:nvSpPr>
          <p:cNvPr id="3" name="Zástupný obsah 2">
            <a:extLst>
              <a:ext uri="{FF2B5EF4-FFF2-40B4-BE49-F238E27FC236}">
                <a16:creationId xmlns:a16="http://schemas.microsoft.com/office/drawing/2014/main" id="{C54A762A-7482-6C99-43CD-E6BBA68FA0D2}"/>
              </a:ext>
            </a:extLst>
          </p:cNvPr>
          <p:cNvSpPr>
            <a:spLocks noGrp="1"/>
          </p:cNvSpPr>
          <p:nvPr>
            <p:ph idx="1"/>
          </p:nvPr>
        </p:nvSpPr>
        <p:spPr>
          <a:xfrm>
            <a:off x="176981" y="1838632"/>
            <a:ext cx="8809703" cy="4287531"/>
          </a:xfrm>
        </p:spPr>
        <p:txBody>
          <a:bodyPr>
            <a:normAutofit fontScale="92500" lnSpcReduction="20000"/>
          </a:bodyPr>
          <a:lstStyle/>
          <a:p>
            <a:r>
              <a:rPr lang="cs-CZ" b="1" i="0" dirty="0">
                <a:solidFill>
                  <a:srgbClr val="111111"/>
                </a:solidFill>
                <a:effectLst/>
                <a:latin typeface="Roboto" panose="02000000000000000000" pitchFamily="2" charset="0"/>
              </a:rPr>
              <a:t>Při porovnávání nákladů pro dům je nutno počítat také s elektrickou energií na ostatní činnosti. Při tom musíme počítat, že cena elektřiny je pro uživatele různá.</a:t>
            </a:r>
            <a:br>
              <a:rPr lang="cs-CZ" b="1" dirty="0"/>
            </a:br>
            <a:r>
              <a:rPr lang="cs-CZ" b="1" i="0" dirty="0">
                <a:solidFill>
                  <a:srgbClr val="111111"/>
                </a:solidFill>
                <a:effectLst/>
                <a:latin typeface="Roboto" panose="02000000000000000000" pitchFamily="2" charset="0"/>
              </a:rPr>
              <a:t>Výhodou (i přímotopné sazby) je také zlevnění nákladů na pokrytí potřeby ostatní elektrické energie (praní, vaření, myčka na nádobí, osvětlení, ...), spojené s výhodnou sazbou pro nákup veškeré elektřiny. Ekonomika vytápění elektrickou energií je pak výhodná v porovnání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s plynovým vytápěním.</a:t>
            </a:r>
            <a:endParaRPr lang="cs-CZ" b="1" dirty="0"/>
          </a:p>
        </p:txBody>
      </p:sp>
    </p:spTree>
    <p:extLst>
      <p:ext uri="{BB962C8B-B14F-4D97-AF65-F5344CB8AC3E}">
        <p14:creationId xmlns:p14="http://schemas.microsoft.com/office/powerpoint/2010/main" val="2774053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9B4A11E-0858-24B1-A502-7A156BEA9606}"/>
              </a:ext>
            </a:extLst>
          </p:cNvPr>
          <p:cNvSpPr>
            <a:spLocks noGrp="1"/>
          </p:cNvSpPr>
          <p:nvPr>
            <p:ph idx="1"/>
          </p:nvPr>
        </p:nvSpPr>
        <p:spPr>
          <a:xfrm>
            <a:off x="186813" y="1600200"/>
            <a:ext cx="8829368" cy="4525963"/>
          </a:xfrm>
        </p:spPr>
        <p:txBody>
          <a:bodyPr>
            <a:normAutofit fontScale="92500" lnSpcReduction="20000"/>
          </a:bodyPr>
          <a:lstStyle/>
          <a:p>
            <a:pPr algn="l"/>
            <a:r>
              <a:rPr lang="cs-CZ" b="1" i="0" dirty="0">
                <a:solidFill>
                  <a:srgbClr val="111111"/>
                </a:solidFill>
                <a:effectLst/>
                <a:latin typeface="Roboto" panose="02000000000000000000" pitchFamily="2" charset="0"/>
              </a:rPr>
              <a:t>Tepelná čerpadla se stávají stále rozšířenějším zdrojem tepla pro rodinné domy. Jedním</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z důvodů je (a v budoucnosti ještě bude) stoupající cena energií. Pro střední rodinné domy je tato investice nejvýhodnější. Pro malé</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nízkoenergetické objekty s velmi nízkou spotřebou tepla může být investice do tepelného čerpadla na vytápění skoro neefektivní. Tady je velmi vhodné uvažovat</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o elektrické energii. Nebo může být výhodná kombinace větracích zařízení s tepelným čerpadlem pro ohřev TUV.</a:t>
            </a:r>
          </a:p>
        </p:txBody>
      </p:sp>
      <p:sp>
        <p:nvSpPr>
          <p:cNvPr id="4" name="Rectangle 1">
            <a:extLst>
              <a:ext uri="{FF2B5EF4-FFF2-40B4-BE49-F238E27FC236}">
                <a16:creationId xmlns:a16="http://schemas.microsoft.com/office/drawing/2014/main" id="{E5B6BC9D-6665-8C14-7602-617B98A64CE8}"/>
              </a:ext>
            </a:extLst>
          </p:cNvPr>
          <p:cNvSpPr>
            <a:spLocks noGrp="1" noChangeArrowheads="1"/>
          </p:cNvSpPr>
          <p:nvPr>
            <p:ph type="title"/>
          </p:nvPr>
        </p:nvSpPr>
        <p:spPr bwMode="auto">
          <a:xfrm>
            <a:off x="3913239" y="267334"/>
            <a:ext cx="4849543"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3600" b="1" i="0" u="none" strike="noStrike" cap="none" normalizeH="0" baseline="0" dirty="0">
                <a:ln>
                  <a:noFill/>
                </a:ln>
                <a:solidFill>
                  <a:srgbClr val="FF0000"/>
                </a:solidFill>
                <a:effectLst/>
                <a:latin typeface="Roboto" panose="02000000000000000000" pitchFamily="2" charset="0"/>
              </a:rPr>
              <a:t>Tepelná čerpadla (1)</a:t>
            </a:r>
            <a:r>
              <a:rPr kumimoji="0" lang="cs-CZ" altLang="cs-CZ" sz="3600" b="1" i="0" u="none" strike="noStrike" cap="none" normalizeH="0" baseline="0" dirty="0">
                <a:ln>
                  <a:noFill/>
                </a:ln>
                <a:solidFill>
                  <a:srgbClr val="FF0000"/>
                </a:solidFill>
                <a:effectLst/>
              </a:rPr>
              <a:t> </a:t>
            </a:r>
            <a:endParaRPr kumimoji="0" lang="cs-CZ" altLang="cs-CZ" sz="3600" b="1"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2227357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1EFF44-3F16-BF4A-7FF4-FB1B8A376F85}"/>
              </a:ext>
            </a:extLst>
          </p:cNvPr>
          <p:cNvSpPr>
            <a:spLocks noGrp="1"/>
          </p:cNvSpPr>
          <p:nvPr>
            <p:ph type="title"/>
          </p:nvPr>
        </p:nvSpPr>
        <p:spPr>
          <a:xfrm>
            <a:off x="4070554" y="274638"/>
            <a:ext cx="4935794" cy="777414"/>
          </a:xfrm>
        </p:spPr>
        <p:txBody>
          <a:bodyPr>
            <a:normAutofit fontScale="90000"/>
          </a:bodyPr>
          <a:lstStyle/>
          <a:p>
            <a:r>
              <a:rPr kumimoji="0" lang="cs-CZ" altLang="cs-CZ" sz="4400" b="1" i="0" u="none" strike="noStrike" cap="none" normalizeH="0" baseline="0" dirty="0">
                <a:ln>
                  <a:noFill/>
                </a:ln>
                <a:solidFill>
                  <a:srgbClr val="FF0000"/>
                </a:solidFill>
                <a:effectLst/>
                <a:latin typeface="Roboto" panose="02000000000000000000" pitchFamily="2" charset="0"/>
              </a:rPr>
              <a:t>Tepelná čerpadla (2)</a:t>
            </a:r>
            <a:r>
              <a:rPr kumimoji="0" lang="cs-CZ" altLang="cs-CZ" sz="4400" b="1" i="0" u="none" strike="noStrike" cap="none" normalizeH="0" baseline="0" dirty="0">
                <a:ln>
                  <a:noFill/>
                </a:ln>
                <a:solidFill>
                  <a:srgbClr val="FF0000"/>
                </a:solidFill>
                <a:effectLst/>
              </a:rPr>
              <a:t> </a:t>
            </a:r>
            <a:endParaRPr lang="cs-CZ" dirty="0"/>
          </a:p>
        </p:txBody>
      </p:sp>
      <p:sp>
        <p:nvSpPr>
          <p:cNvPr id="3" name="Zástupný obsah 2">
            <a:extLst>
              <a:ext uri="{FF2B5EF4-FFF2-40B4-BE49-F238E27FC236}">
                <a16:creationId xmlns:a16="http://schemas.microsoft.com/office/drawing/2014/main" id="{4811DC8E-0856-2902-79FB-FA71DC31CEB4}"/>
              </a:ext>
            </a:extLst>
          </p:cNvPr>
          <p:cNvSpPr>
            <a:spLocks noGrp="1"/>
          </p:cNvSpPr>
          <p:nvPr>
            <p:ph idx="1"/>
          </p:nvPr>
        </p:nvSpPr>
        <p:spPr>
          <a:xfrm>
            <a:off x="137652" y="1966452"/>
            <a:ext cx="8868696" cy="4159711"/>
          </a:xfrm>
        </p:spPr>
        <p:txBody>
          <a:bodyPr>
            <a:normAutofit fontScale="70000" lnSpcReduction="20000"/>
          </a:bodyPr>
          <a:lstStyle/>
          <a:p>
            <a:pPr algn="l"/>
            <a:r>
              <a:rPr lang="cs-CZ" b="1" i="0" dirty="0">
                <a:solidFill>
                  <a:srgbClr val="111111"/>
                </a:solidFill>
                <a:effectLst/>
                <a:latin typeface="Roboto" panose="02000000000000000000" pitchFamily="2" charset="0"/>
              </a:rPr>
              <a:t>Přesto v budoucnosti snad již není možné představit si jiný způsob vytápění nízkoenergetických objektů než tepelnými čerpadly. Při konkrétním řešení je však nutno vzít v úvahu místní podmínky. Protože možností využití vody jako zdroje tepla je minimum, největší podíl na trhu budou mít tepelná čerpadla vzduch - voda, která jsou dnes již energeticky srovnatelná</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s čerpadly země - voda. Pro efektivnost je důležitá teplota, na kterou musí tepelné čerpadlo vodu ohřívat. U opravdu nízkoenergetických objektů se jeví výhodná kombinace větracího systému s využitím odpadního tepla k ohřevu vody tepelným čerpadlem.</a:t>
            </a:r>
          </a:p>
          <a:p>
            <a:pPr algn="l"/>
            <a:r>
              <a:rPr lang="cs-CZ" b="1" i="0" dirty="0">
                <a:solidFill>
                  <a:srgbClr val="111111"/>
                </a:solidFill>
                <a:effectLst/>
                <a:latin typeface="Roboto" panose="02000000000000000000" pitchFamily="2" charset="0"/>
              </a:rPr>
              <a:t>Tepelné čerpadlo je ve srovnání s ostatními zdroji tepla provozně nejlevnější možností výroby tepla. V porovnání s vytápěním propanem je tepelné čerpadlo s nejrychlejší návratností.</a:t>
            </a:r>
          </a:p>
        </p:txBody>
      </p:sp>
    </p:spTree>
    <p:extLst>
      <p:ext uri="{BB962C8B-B14F-4D97-AF65-F5344CB8AC3E}">
        <p14:creationId xmlns:p14="http://schemas.microsoft.com/office/powerpoint/2010/main" val="720243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6BC4EEF-C93A-1817-6D44-03BE8956B16F}"/>
              </a:ext>
            </a:extLst>
          </p:cNvPr>
          <p:cNvSpPr>
            <a:spLocks noGrp="1"/>
          </p:cNvSpPr>
          <p:nvPr>
            <p:ph idx="1"/>
          </p:nvPr>
        </p:nvSpPr>
        <p:spPr/>
        <p:txBody>
          <a:bodyPr/>
          <a:lstStyle/>
          <a:p>
            <a:r>
              <a:rPr lang="cs-CZ" b="1" i="0" dirty="0">
                <a:solidFill>
                  <a:srgbClr val="111111"/>
                </a:solidFill>
                <a:effectLst/>
                <a:latin typeface="Roboto" panose="02000000000000000000" pitchFamily="2" charset="0"/>
              </a:rPr>
              <a:t>Protože pro tepelná čerpadla je energeticky výhodnější nižší výstupní teplota teplé vody, je nutno uvažovat, jak vodu s "nízkou" teplotou využít pro vytápění. To v podstatě redukuje využití na dvě možnosti. Jednou je vlastní teplovodní vytápění. Druhou možností je využití teplé vody pro ohřev vzduchu pro teplovzdušné vytápění.</a:t>
            </a:r>
            <a:endParaRPr lang="cs-CZ" b="1" dirty="0"/>
          </a:p>
        </p:txBody>
      </p:sp>
      <p:sp>
        <p:nvSpPr>
          <p:cNvPr id="4" name="Rectangle 1">
            <a:extLst>
              <a:ext uri="{FF2B5EF4-FFF2-40B4-BE49-F238E27FC236}">
                <a16:creationId xmlns:a16="http://schemas.microsoft.com/office/drawing/2014/main" id="{3B3F3FB2-DD25-ED60-6B03-63CC01D8CEEE}"/>
              </a:ext>
            </a:extLst>
          </p:cNvPr>
          <p:cNvSpPr>
            <a:spLocks noGrp="1" noChangeArrowheads="1"/>
          </p:cNvSpPr>
          <p:nvPr>
            <p:ph type="title"/>
          </p:nvPr>
        </p:nvSpPr>
        <p:spPr bwMode="auto">
          <a:xfrm>
            <a:off x="4308678" y="377894"/>
            <a:ext cx="4378122"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FF0000"/>
                </a:solidFill>
                <a:effectLst/>
                <a:latin typeface="Roboto" panose="02000000000000000000" pitchFamily="2" charset="0"/>
              </a:rPr>
              <a:t>Vytápěcí systémy</a:t>
            </a:r>
            <a:r>
              <a:rPr kumimoji="0" lang="cs-CZ" altLang="cs-CZ" sz="4000" b="1" i="0" u="none" strike="noStrike" cap="none" normalizeH="0" baseline="0" dirty="0">
                <a:ln>
                  <a:noFill/>
                </a:ln>
                <a:solidFill>
                  <a:srgbClr val="FF0000"/>
                </a:solidFill>
                <a:effectLst/>
              </a:rPr>
              <a:t> </a:t>
            </a:r>
            <a:endParaRPr kumimoji="0" lang="cs-CZ" altLang="cs-CZ" sz="4000" b="1"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3409812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E8578C-69A9-9C82-8BDB-D62480189F46}"/>
              </a:ext>
            </a:extLst>
          </p:cNvPr>
          <p:cNvSpPr>
            <a:spLocks noGrp="1"/>
          </p:cNvSpPr>
          <p:nvPr>
            <p:ph type="title"/>
          </p:nvPr>
        </p:nvSpPr>
        <p:spPr>
          <a:xfrm>
            <a:off x="4370438" y="219663"/>
            <a:ext cx="4645742" cy="783227"/>
          </a:xfrm>
        </p:spPr>
        <p:txBody>
          <a:bodyPr>
            <a:normAutofit/>
          </a:bodyPr>
          <a:lstStyle/>
          <a:p>
            <a:r>
              <a:rPr lang="cs-CZ" sz="3200" b="1" i="1" dirty="0">
                <a:solidFill>
                  <a:srgbClr val="FF0000"/>
                </a:solidFill>
                <a:effectLst/>
                <a:latin typeface="Roboto" panose="02000000000000000000" pitchFamily="2" charset="0"/>
              </a:rPr>
              <a:t>Teplovodní vytápění (1)</a:t>
            </a:r>
            <a:endParaRPr lang="cs-CZ" sz="3200" dirty="0">
              <a:solidFill>
                <a:srgbClr val="FF0000"/>
              </a:solidFill>
            </a:endParaRPr>
          </a:p>
        </p:txBody>
      </p:sp>
      <p:sp>
        <p:nvSpPr>
          <p:cNvPr id="3" name="Zástupný obsah 2">
            <a:extLst>
              <a:ext uri="{FF2B5EF4-FFF2-40B4-BE49-F238E27FC236}">
                <a16:creationId xmlns:a16="http://schemas.microsoft.com/office/drawing/2014/main" id="{432415C2-63F8-DEC6-478E-E8532099E9E5}"/>
              </a:ext>
            </a:extLst>
          </p:cNvPr>
          <p:cNvSpPr>
            <a:spLocks noGrp="1"/>
          </p:cNvSpPr>
          <p:nvPr>
            <p:ph idx="1"/>
          </p:nvPr>
        </p:nvSpPr>
        <p:spPr>
          <a:xfrm>
            <a:off x="147483" y="1002890"/>
            <a:ext cx="8868697" cy="5123273"/>
          </a:xfrm>
        </p:spPr>
        <p:txBody>
          <a:bodyPr>
            <a:noAutofit/>
          </a:bodyPr>
          <a:lstStyle/>
          <a:p>
            <a:pPr algn="l"/>
            <a:r>
              <a:rPr lang="cs-CZ" sz="2200" b="1" i="1" dirty="0">
                <a:solidFill>
                  <a:srgbClr val="111111"/>
                </a:solidFill>
                <a:effectLst/>
                <a:latin typeface="Roboto" panose="02000000000000000000" pitchFamily="2" charset="0"/>
              </a:rPr>
              <a:t>Výhodné pro vytápění je pak použití teplovodních nízkoteplotních otopných soustav tj. podlahové a velkoplošné stěnové vytápění</a:t>
            </a:r>
            <a:r>
              <a:rPr lang="cs-CZ" sz="2200" b="1" i="0" dirty="0">
                <a:solidFill>
                  <a:srgbClr val="111111"/>
                </a:solidFill>
                <a:effectLst/>
                <a:latin typeface="Roboto" panose="02000000000000000000" pitchFamily="2" charset="0"/>
              </a:rPr>
              <a:t>, nebo vytápění s velkoplošnými radiátory. S ohledem na přenášené výkony to nečiní žádný problém. Vzhledem k ekonomickému provozu tepelného čerpadla je vhodné podlahové topení</a:t>
            </a:r>
            <a:br>
              <a:rPr lang="cs-CZ" sz="2200" b="1" i="0" dirty="0">
                <a:solidFill>
                  <a:srgbClr val="111111"/>
                </a:solidFill>
                <a:effectLst/>
                <a:latin typeface="Roboto" panose="02000000000000000000" pitchFamily="2" charset="0"/>
              </a:rPr>
            </a:br>
            <a:r>
              <a:rPr lang="cs-CZ" sz="2200" b="1" i="0" dirty="0">
                <a:solidFill>
                  <a:srgbClr val="111111"/>
                </a:solidFill>
                <a:effectLst/>
                <a:latin typeface="Roboto" panose="02000000000000000000" pitchFamily="2" charset="0"/>
              </a:rPr>
              <a:t>s výpočtovou teplotou vody pouhých 36 °C (max. 40 °C),</a:t>
            </a:r>
            <a:br>
              <a:rPr lang="cs-CZ" sz="2200" b="1" i="0" dirty="0">
                <a:solidFill>
                  <a:srgbClr val="111111"/>
                </a:solidFill>
                <a:effectLst/>
                <a:latin typeface="Roboto" panose="02000000000000000000" pitchFamily="2" charset="0"/>
              </a:rPr>
            </a:br>
            <a:r>
              <a:rPr lang="cs-CZ" sz="2200" b="1" i="0" dirty="0">
                <a:solidFill>
                  <a:srgbClr val="111111"/>
                </a:solidFill>
                <a:effectLst/>
                <a:latin typeface="Roboto" panose="02000000000000000000" pitchFamily="2" charset="0"/>
              </a:rPr>
              <a:t>s relativně nízkou povrchovou teplotou podlahy (max. 28 °C). Obdobně je to i při využití topení s radiátory. Zejména tam, kde starší systémy byly předimenzovány. Přitom si však musíme uvědomit, že pro vytápění tepelným čerpadlem nemůžeme provést zapojení radiátorů tak, jak jsme dnes zvyklí. Naopak tam, kde byl "samotížný" systém vytápění, můžeme tyto rozvody využít. Pro nízkoteplotní vytápění totiž musíme počítat s nižším teplotním spádem a proto i relativně větším množstvím obíhající vody.</a:t>
            </a:r>
          </a:p>
        </p:txBody>
      </p:sp>
    </p:spTree>
    <p:extLst>
      <p:ext uri="{BB962C8B-B14F-4D97-AF65-F5344CB8AC3E}">
        <p14:creationId xmlns:p14="http://schemas.microsoft.com/office/powerpoint/2010/main" val="3741416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627830-FFF9-CA6D-3178-B834D9EF5AAB}"/>
              </a:ext>
            </a:extLst>
          </p:cNvPr>
          <p:cNvSpPr>
            <a:spLocks noGrp="1"/>
          </p:cNvSpPr>
          <p:nvPr>
            <p:ph type="title"/>
          </p:nvPr>
        </p:nvSpPr>
        <p:spPr>
          <a:xfrm>
            <a:off x="457200" y="658760"/>
            <a:ext cx="8229600" cy="758877"/>
          </a:xfrm>
        </p:spPr>
        <p:txBody>
          <a:bodyPr>
            <a:normAutofit fontScale="90000"/>
          </a:bodyPr>
          <a:lstStyle/>
          <a:p>
            <a:r>
              <a:rPr lang="cs-CZ" b="1" i="1" dirty="0">
                <a:solidFill>
                  <a:srgbClr val="FF0000"/>
                </a:solidFill>
                <a:effectLst/>
                <a:latin typeface="Roboto" panose="02000000000000000000" pitchFamily="2" charset="0"/>
              </a:rPr>
              <a:t>Teplovodní vytápění (2)</a:t>
            </a:r>
            <a:endParaRPr lang="cs-CZ" dirty="0"/>
          </a:p>
        </p:txBody>
      </p:sp>
      <p:sp>
        <p:nvSpPr>
          <p:cNvPr id="3" name="Zástupný obsah 2">
            <a:extLst>
              <a:ext uri="{FF2B5EF4-FFF2-40B4-BE49-F238E27FC236}">
                <a16:creationId xmlns:a16="http://schemas.microsoft.com/office/drawing/2014/main" id="{99FBDCE6-D8EC-F8BE-B043-C5D2248CA2D3}"/>
              </a:ext>
            </a:extLst>
          </p:cNvPr>
          <p:cNvSpPr>
            <a:spLocks noGrp="1"/>
          </p:cNvSpPr>
          <p:nvPr>
            <p:ph idx="1"/>
          </p:nvPr>
        </p:nvSpPr>
        <p:spPr>
          <a:xfrm>
            <a:off x="147484" y="1600200"/>
            <a:ext cx="8908026" cy="4525963"/>
          </a:xfrm>
        </p:spPr>
        <p:txBody>
          <a:bodyPr>
            <a:normAutofit fontScale="92500" lnSpcReduction="20000"/>
          </a:bodyPr>
          <a:lstStyle/>
          <a:p>
            <a:r>
              <a:rPr lang="cs-CZ" b="1" i="0" dirty="0">
                <a:solidFill>
                  <a:srgbClr val="111111"/>
                </a:solidFill>
                <a:effectLst/>
                <a:latin typeface="Roboto" panose="02000000000000000000" pitchFamily="2" charset="0"/>
              </a:rPr>
              <a:t>V nových objektech nebo při rekonstrukcích (kde třeba v budoucnosti uvažujeme o použití tepelného čerpadla) je účelné použít nízkoteplotní otopnou soustavu a rezervovat prostor pro osazení takového úsporného zdroje. Pokud neuvažujeme v současné době s investicí do tepelného čerpadla, můžeme použít elektrokotel, který můžeme v budoucnu využít jako bivalentní zdroj. Je nutné rozhodnout</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o způsobu ohřevu vody pro topení a přípravu TUV do doby, než bude nainstalováno tepelné čerpadlo.</a:t>
            </a:r>
          </a:p>
        </p:txBody>
      </p:sp>
    </p:spTree>
    <p:extLst>
      <p:ext uri="{BB962C8B-B14F-4D97-AF65-F5344CB8AC3E}">
        <p14:creationId xmlns:p14="http://schemas.microsoft.com/office/powerpoint/2010/main" val="1006452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EDB6B5-2818-53B7-4719-5FA27AEF933E}"/>
              </a:ext>
            </a:extLst>
          </p:cNvPr>
          <p:cNvSpPr>
            <a:spLocks noGrp="1"/>
          </p:cNvSpPr>
          <p:nvPr>
            <p:ph type="title"/>
          </p:nvPr>
        </p:nvSpPr>
        <p:spPr>
          <a:xfrm>
            <a:off x="457200" y="609600"/>
            <a:ext cx="8229600" cy="808038"/>
          </a:xfrm>
        </p:spPr>
        <p:txBody>
          <a:bodyPr/>
          <a:lstStyle/>
          <a:p>
            <a:r>
              <a:rPr lang="cs-CZ" b="1" i="1" dirty="0">
                <a:solidFill>
                  <a:srgbClr val="FF0000"/>
                </a:solidFill>
                <a:effectLst/>
                <a:latin typeface="Roboto" panose="02000000000000000000" pitchFamily="2" charset="0"/>
              </a:rPr>
              <a:t>Teplovzdušné vytápění</a:t>
            </a:r>
            <a:endParaRPr lang="cs-CZ" dirty="0">
              <a:solidFill>
                <a:srgbClr val="FF0000"/>
              </a:solidFill>
            </a:endParaRPr>
          </a:p>
        </p:txBody>
      </p:sp>
      <p:sp>
        <p:nvSpPr>
          <p:cNvPr id="3" name="Zástupný obsah 2">
            <a:extLst>
              <a:ext uri="{FF2B5EF4-FFF2-40B4-BE49-F238E27FC236}">
                <a16:creationId xmlns:a16="http://schemas.microsoft.com/office/drawing/2014/main" id="{CD486AEA-3AD2-8302-C7F4-21F34F9A9960}"/>
              </a:ext>
            </a:extLst>
          </p:cNvPr>
          <p:cNvSpPr>
            <a:spLocks noGrp="1"/>
          </p:cNvSpPr>
          <p:nvPr>
            <p:ph idx="1"/>
          </p:nvPr>
        </p:nvSpPr>
        <p:spPr>
          <a:xfrm>
            <a:off x="157315" y="1995948"/>
            <a:ext cx="8780207" cy="4130215"/>
          </a:xfrm>
        </p:spPr>
        <p:txBody>
          <a:bodyPr>
            <a:normAutofit/>
          </a:bodyPr>
          <a:lstStyle/>
          <a:p>
            <a:pPr marL="0" indent="0">
              <a:buNone/>
            </a:pPr>
            <a:r>
              <a:rPr lang="cs-CZ" b="1" i="0" dirty="0">
                <a:solidFill>
                  <a:srgbClr val="111111"/>
                </a:solidFill>
                <a:effectLst/>
                <a:latin typeface="Roboto" panose="02000000000000000000" pitchFamily="2" charset="0"/>
              </a:rPr>
              <a:t>Protože ne vždy se dá použít z důvodu zatížení nebo výšky podlah podlahové topení (např. podkrovní prostory) nebo se dá ušetřit na systému vytápění tam, kde je požadovaná nižší teplota (jako jsou ložnice a pracovna atp.), je vhodné, zejména při dnešní nutnosti instalovat zařízení pro větrání, využít je i pro teplovzdušné vytápění.</a:t>
            </a:r>
            <a:endParaRPr lang="cs-CZ" b="1" dirty="0"/>
          </a:p>
        </p:txBody>
      </p:sp>
    </p:spTree>
    <p:extLst>
      <p:ext uri="{BB962C8B-B14F-4D97-AF65-F5344CB8AC3E}">
        <p14:creationId xmlns:p14="http://schemas.microsoft.com/office/powerpoint/2010/main" val="713689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E54426-01FE-C0C0-3DE6-72F6CE1812AF}"/>
              </a:ext>
            </a:extLst>
          </p:cNvPr>
          <p:cNvSpPr>
            <a:spLocks noGrp="1"/>
          </p:cNvSpPr>
          <p:nvPr>
            <p:ph type="title"/>
          </p:nvPr>
        </p:nvSpPr>
        <p:spPr>
          <a:xfrm>
            <a:off x="4149213" y="274638"/>
            <a:ext cx="4793226" cy="826575"/>
          </a:xfrm>
        </p:spPr>
        <p:txBody>
          <a:bodyPr/>
          <a:lstStyle/>
          <a:p>
            <a:r>
              <a:rPr lang="cs-CZ" b="1" i="1" dirty="0">
                <a:solidFill>
                  <a:srgbClr val="FF0000"/>
                </a:solidFill>
                <a:effectLst/>
                <a:latin typeface="Roboto" panose="02000000000000000000" pitchFamily="2" charset="0"/>
              </a:rPr>
              <a:t>Solární systémy</a:t>
            </a:r>
            <a:endParaRPr lang="cs-CZ" dirty="0">
              <a:solidFill>
                <a:srgbClr val="FF0000"/>
              </a:solidFill>
            </a:endParaRPr>
          </a:p>
        </p:txBody>
      </p:sp>
      <p:sp>
        <p:nvSpPr>
          <p:cNvPr id="3" name="Zástupný obsah 2">
            <a:extLst>
              <a:ext uri="{FF2B5EF4-FFF2-40B4-BE49-F238E27FC236}">
                <a16:creationId xmlns:a16="http://schemas.microsoft.com/office/drawing/2014/main" id="{94B4EC97-9C89-DA6B-2C84-1CAE42847165}"/>
              </a:ext>
            </a:extLst>
          </p:cNvPr>
          <p:cNvSpPr>
            <a:spLocks noGrp="1"/>
          </p:cNvSpPr>
          <p:nvPr>
            <p:ph idx="1"/>
          </p:nvPr>
        </p:nvSpPr>
        <p:spPr>
          <a:xfrm>
            <a:off x="167147" y="1740310"/>
            <a:ext cx="8775291" cy="4385853"/>
          </a:xfrm>
        </p:spPr>
        <p:txBody>
          <a:bodyPr>
            <a:normAutofit fontScale="85000" lnSpcReduction="20000"/>
          </a:bodyPr>
          <a:lstStyle/>
          <a:p>
            <a:pPr marL="0" indent="0" algn="l">
              <a:buNone/>
            </a:pPr>
            <a:r>
              <a:rPr lang="cs-CZ" b="1" i="0" dirty="0">
                <a:solidFill>
                  <a:srgbClr val="111111"/>
                </a:solidFill>
                <a:effectLst/>
                <a:latin typeface="Roboto" panose="02000000000000000000" pitchFamily="2" charset="0"/>
              </a:rPr>
              <a:t>Kombinace solárního systému (nejčastěji se používá pro ohřev TUV) a tepelného čerpadla se bohužel stává módou nejen mezi ekologickými aktivisty, ale i mezi architekty a projektanty. Musíme si však vždy klást otázku. Je tato úvaha správná? Protože o peníze jde až v první řadě, je nutné se podívat i na ekonomickou stránku. Když srovnáme celkové náklady na pořízení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provoz! solárního systému, zjistíme, že cena energie vyrobené sluncem převyšuje cenu energie vyrobené tepelným čerpadlem! Návratnost solárního systému se prodlužuje na téměř 100 let! Proto je v této kombinaci investice do solárního systému zřejmě neefektivní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nenávratná.</a:t>
            </a:r>
          </a:p>
        </p:txBody>
      </p:sp>
    </p:spTree>
    <p:extLst>
      <p:ext uri="{BB962C8B-B14F-4D97-AF65-F5344CB8AC3E}">
        <p14:creationId xmlns:p14="http://schemas.microsoft.com/office/powerpoint/2010/main" val="2186813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47A859-56A7-C7DA-1CD0-876580577A07}"/>
              </a:ext>
            </a:extLst>
          </p:cNvPr>
          <p:cNvSpPr>
            <a:spLocks noGrp="1"/>
          </p:cNvSpPr>
          <p:nvPr>
            <p:ph type="title"/>
          </p:nvPr>
        </p:nvSpPr>
        <p:spPr>
          <a:xfrm>
            <a:off x="4640826" y="249825"/>
            <a:ext cx="4350774" cy="778541"/>
          </a:xfrm>
        </p:spPr>
        <p:txBody>
          <a:bodyPr>
            <a:normAutofit/>
          </a:bodyPr>
          <a:lstStyle/>
          <a:p>
            <a:r>
              <a:rPr lang="cs-CZ" b="1" i="0" dirty="0">
                <a:solidFill>
                  <a:srgbClr val="FF0000"/>
                </a:solidFill>
                <a:effectLst/>
                <a:latin typeface="Roboto Condensed" panose="02000000000000000000" pitchFamily="2" charset="0"/>
              </a:rPr>
              <a:t>Co znamená TZB?</a:t>
            </a:r>
            <a:endParaRPr lang="cs-CZ" b="1" dirty="0">
              <a:solidFill>
                <a:srgbClr val="FF0000"/>
              </a:solidFill>
            </a:endParaRPr>
          </a:p>
        </p:txBody>
      </p:sp>
      <p:sp>
        <p:nvSpPr>
          <p:cNvPr id="3" name="Zástupný obsah 2">
            <a:extLst>
              <a:ext uri="{FF2B5EF4-FFF2-40B4-BE49-F238E27FC236}">
                <a16:creationId xmlns:a16="http://schemas.microsoft.com/office/drawing/2014/main" id="{0354AAA1-AD1C-D582-9A37-27F863395E68}"/>
              </a:ext>
            </a:extLst>
          </p:cNvPr>
          <p:cNvSpPr>
            <a:spLocks noGrp="1"/>
          </p:cNvSpPr>
          <p:nvPr>
            <p:ph idx="1"/>
          </p:nvPr>
        </p:nvSpPr>
        <p:spPr>
          <a:xfrm>
            <a:off x="98323" y="2202426"/>
            <a:ext cx="8893277" cy="3923737"/>
          </a:xfrm>
        </p:spPr>
        <p:txBody>
          <a:bodyPr>
            <a:normAutofit fontScale="70000" lnSpcReduction="20000"/>
          </a:bodyPr>
          <a:lstStyle/>
          <a:p>
            <a:pPr algn="l"/>
            <a:r>
              <a:rPr lang="cs-CZ" b="1" i="0" dirty="0">
                <a:solidFill>
                  <a:srgbClr val="111111"/>
                </a:solidFill>
                <a:effectLst/>
                <a:latin typeface="Roboto" panose="02000000000000000000" pitchFamily="2" charset="0"/>
              </a:rPr>
              <a:t>Jedná se o soubor profesí a zařízení ve stavebnictví, která zabezpečují </a:t>
            </a:r>
            <a:r>
              <a:rPr lang="cs-CZ" b="1" i="0" dirty="0">
                <a:solidFill>
                  <a:srgbClr val="00B0F0"/>
                </a:solidFill>
                <a:effectLst/>
                <a:latin typeface="Roboto" panose="02000000000000000000" pitchFamily="2" charset="0"/>
              </a:rPr>
              <a:t>technické prostředí uvnitř budov</a:t>
            </a:r>
            <a:r>
              <a:rPr lang="cs-CZ" b="1" i="0" dirty="0">
                <a:solidFill>
                  <a:srgbClr val="111111"/>
                </a:solidFill>
                <a:effectLst/>
                <a:latin typeface="Roboto" panose="02000000000000000000" pitchFamily="2" charset="0"/>
              </a:rPr>
              <a:t>. Technickým prostředím je to, díky čemu budova funguje jako celek a slouží požadovanému účelu – např. je v ní správná teplota, voda a elektřina jsou dostupné na požadovaných místech, v budově je požadovaná vlhkost, z budovy je odváděna znečištěná voda, díky systémům měření, řízení a regulace lze budovu ovládat, atd.</a:t>
            </a:r>
          </a:p>
          <a:p>
            <a:pPr algn="l"/>
            <a:r>
              <a:rPr lang="cs-CZ" b="1" i="0" dirty="0">
                <a:solidFill>
                  <a:srgbClr val="111111"/>
                </a:solidFill>
                <a:effectLst/>
                <a:latin typeface="Roboto" panose="02000000000000000000" pitchFamily="2" charset="0"/>
              </a:rPr>
              <a:t>Těžištěm celého oboru TZB jsou rozvody a hospodaření s nejrůznějšími formami energie. Proto je navrhování i provoz technických zařízení úzce spojené s </a:t>
            </a:r>
            <a:r>
              <a:rPr lang="cs-CZ" b="1" i="0" dirty="0">
                <a:solidFill>
                  <a:srgbClr val="00B0F0"/>
                </a:solidFill>
                <a:effectLst/>
                <a:latin typeface="Roboto" panose="02000000000000000000" pitchFamily="2" charset="0"/>
              </a:rPr>
              <a:t>úsporami energie a efektivním provozem budov</a:t>
            </a:r>
            <a:r>
              <a:rPr lang="cs-CZ" b="1" i="0" dirty="0">
                <a:solidFill>
                  <a:srgbClr val="111111"/>
                </a:solidFill>
                <a:effectLst/>
                <a:latin typeface="Roboto" panose="02000000000000000000" pitchFamily="2" charset="0"/>
              </a:rPr>
              <a:t>. Zajištění technického prostředí staveb pomocí technických zařízení je svázáno se stavbou i z hlediska architektury a konstrukce budov.</a:t>
            </a:r>
          </a:p>
        </p:txBody>
      </p:sp>
    </p:spTree>
    <p:extLst>
      <p:ext uri="{BB962C8B-B14F-4D97-AF65-F5344CB8AC3E}">
        <p14:creationId xmlns:p14="http://schemas.microsoft.com/office/powerpoint/2010/main" val="1505501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44C3DD-CBC1-9EE3-2775-6DF53052D34C}"/>
              </a:ext>
            </a:extLst>
          </p:cNvPr>
          <p:cNvSpPr>
            <a:spLocks noGrp="1"/>
          </p:cNvSpPr>
          <p:nvPr>
            <p:ph type="title"/>
          </p:nvPr>
        </p:nvSpPr>
        <p:spPr>
          <a:xfrm>
            <a:off x="4866968" y="274638"/>
            <a:ext cx="3819832" cy="1143000"/>
          </a:xfrm>
        </p:spPr>
        <p:txBody>
          <a:bodyPr/>
          <a:lstStyle/>
          <a:p>
            <a:r>
              <a:rPr lang="cs-CZ" b="1" dirty="0">
                <a:solidFill>
                  <a:srgbClr val="FF0000"/>
                </a:solidFill>
              </a:rPr>
              <a:t>ALTERNATIVA</a:t>
            </a:r>
          </a:p>
        </p:txBody>
      </p:sp>
      <p:sp>
        <p:nvSpPr>
          <p:cNvPr id="3" name="Zástupný obsah 2">
            <a:extLst>
              <a:ext uri="{FF2B5EF4-FFF2-40B4-BE49-F238E27FC236}">
                <a16:creationId xmlns:a16="http://schemas.microsoft.com/office/drawing/2014/main" id="{CD6D4AA8-C4A0-F5A5-481E-5C863C662AF2}"/>
              </a:ext>
            </a:extLst>
          </p:cNvPr>
          <p:cNvSpPr>
            <a:spLocks noGrp="1"/>
          </p:cNvSpPr>
          <p:nvPr>
            <p:ph idx="1"/>
          </p:nvPr>
        </p:nvSpPr>
        <p:spPr>
          <a:xfrm>
            <a:off x="457200" y="2136057"/>
            <a:ext cx="8229600" cy="3136491"/>
          </a:xfrm>
        </p:spPr>
        <p:txBody>
          <a:bodyPr/>
          <a:lstStyle/>
          <a:p>
            <a:r>
              <a:rPr lang="cs-CZ" b="1" i="0" dirty="0">
                <a:solidFill>
                  <a:srgbClr val="111111"/>
                </a:solidFill>
                <a:effectLst/>
                <a:latin typeface="Roboto" panose="02000000000000000000" pitchFamily="2" charset="0"/>
              </a:rPr>
              <a:t>Výjimkou může být využití solárního systému netypickým způsobem, jako například co by </a:t>
            </a:r>
            <a:r>
              <a:rPr lang="cs-CZ" b="1" i="0" dirty="0" err="1">
                <a:solidFill>
                  <a:srgbClr val="111111"/>
                </a:solidFill>
                <a:effectLst/>
                <a:latin typeface="Roboto" panose="02000000000000000000" pitchFamily="2" charset="0"/>
              </a:rPr>
              <a:t>nízkopotenciálního</a:t>
            </a:r>
            <a:r>
              <a:rPr lang="cs-CZ" b="1" i="0" dirty="0">
                <a:solidFill>
                  <a:srgbClr val="111111"/>
                </a:solidFill>
                <a:effectLst/>
                <a:latin typeface="Roboto" panose="02000000000000000000" pitchFamily="2" charset="0"/>
              </a:rPr>
              <a:t> zdroje tepla pro tepelné čerpadlo. Je však nutno každý případ ekonomicky posoudit individuálně a s velkou opatrností.</a:t>
            </a:r>
          </a:p>
        </p:txBody>
      </p:sp>
    </p:spTree>
    <p:extLst>
      <p:ext uri="{BB962C8B-B14F-4D97-AF65-F5344CB8AC3E}">
        <p14:creationId xmlns:p14="http://schemas.microsoft.com/office/powerpoint/2010/main" val="2626495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B6B35C8-9585-61EF-6EEB-30F7DC36C479}"/>
              </a:ext>
            </a:extLst>
          </p:cNvPr>
          <p:cNvSpPr>
            <a:spLocks noGrp="1"/>
          </p:cNvSpPr>
          <p:nvPr>
            <p:ph type="title"/>
          </p:nvPr>
        </p:nvSpPr>
        <p:spPr>
          <a:xfrm>
            <a:off x="457199" y="547943"/>
            <a:ext cx="8229600" cy="1143000"/>
          </a:xfrm>
        </p:spPr>
        <p:txBody>
          <a:bodyPr>
            <a:noAutofit/>
          </a:bodyPr>
          <a:lstStyle/>
          <a:p>
            <a:r>
              <a:rPr lang="cs-CZ" sz="3600" b="1" i="1" dirty="0">
                <a:solidFill>
                  <a:srgbClr val="FF0000"/>
                </a:solidFill>
                <a:effectLst/>
                <a:latin typeface="Roboto" panose="02000000000000000000" pitchFamily="2" charset="0"/>
              </a:rPr>
              <a:t>Příklad použití teplovzdušného vytápění s rekuperací a solárního ohřevu</a:t>
            </a:r>
            <a:endParaRPr lang="cs-CZ" sz="3600" b="1" dirty="0">
              <a:solidFill>
                <a:srgbClr val="FF0000"/>
              </a:solidFill>
            </a:endParaRPr>
          </a:p>
        </p:txBody>
      </p:sp>
      <p:pic>
        <p:nvPicPr>
          <p:cNvPr id="6" name="Obrázek 5">
            <a:extLst>
              <a:ext uri="{FF2B5EF4-FFF2-40B4-BE49-F238E27FC236}">
                <a16:creationId xmlns:a16="http://schemas.microsoft.com/office/drawing/2014/main" id="{D11ECBBD-970C-B073-3B32-46E0A45CEDFB}"/>
              </a:ext>
            </a:extLst>
          </p:cNvPr>
          <p:cNvPicPr>
            <a:picLocks noChangeAspect="1"/>
          </p:cNvPicPr>
          <p:nvPr/>
        </p:nvPicPr>
        <p:blipFill>
          <a:blip r:embed="rId2"/>
          <a:stretch>
            <a:fillRect/>
          </a:stretch>
        </p:blipFill>
        <p:spPr>
          <a:xfrm>
            <a:off x="2188192" y="1690943"/>
            <a:ext cx="4767615" cy="4406860"/>
          </a:xfrm>
          <a:prstGeom prst="rect">
            <a:avLst/>
          </a:prstGeom>
        </p:spPr>
      </p:pic>
    </p:spTree>
    <p:extLst>
      <p:ext uri="{BB962C8B-B14F-4D97-AF65-F5344CB8AC3E}">
        <p14:creationId xmlns:p14="http://schemas.microsoft.com/office/powerpoint/2010/main" val="1791143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99FAF9-A087-2ACC-E3DD-FB2F5552F7E4}"/>
              </a:ext>
            </a:extLst>
          </p:cNvPr>
          <p:cNvSpPr>
            <a:spLocks noGrp="1"/>
          </p:cNvSpPr>
          <p:nvPr>
            <p:ph type="title"/>
          </p:nvPr>
        </p:nvSpPr>
        <p:spPr>
          <a:xfrm>
            <a:off x="457200" y="2504435"/>
            <a:ext cx="8229600" cy="1849130"/>
          </a:xfrm>
        </p:spPr>
        <p:txBody>
          <a:bodyPr>
            <a:noAutofit/>
          </a:bodyPr>
          <a:lstStyle/>
          <a:p>
            <a:r>
              <a:rPr lang="cs-CZ" sz="6000" b="1" dirty="0">
                <a:solidFill>
                  <a:srgbClr val="FF0000"/>
                </a:solidFill>
              </a:rPr>
              <a:t>VZDUCHOTECHNIKA</a:t>
            </a:r>
            <a:br>
              <a:rPr lang="cs-CZ" sz="6000" b="1" dirty="0">
                <a:solidFill>
                  <a:srgbClr val="FF0000"/>
                </a:solidFill>
              </a:rPr>
            </a:br>
            <a:r>
              <a:rPr lang="cs-CZ" sz="6000" b="1" dirty="0">
                <a:solidFill>
                  <a:srgbClr val="FF0000"/>
                </a:solidFill>
              </a:rPr>
              <a:t>A VĚTRÁNÍ</a:t>
            </a:r>
          </a:p>
        </p:txBody>
      </p:sp>
    </p:spTree>
    <p:extLst>
      <p:ext uri="{BB962C8B-B14F-4D97-AF65-F5344CB8AC3E}">
        <p14:creationId xmlns:p14="http://schemas.microsoft.com/office/powerpoint/2010/main" val="4282575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76C675D3-F532-B6A8-0DB9-A68D28D71175}"/>
              </a:ext>
            </a:extLst>
          </p:cNvPr>
          <p:cNvSpPr>
            <a:spLocks noGrp="1" noChangeArrowheads="1"/>
          </p:cNvSpPr>
          <p:nvPr>
            <p:ph type="title"/>
          </p:nvPr>
        </p:nvSpPr>
        <p:spPr bwMode="auto">
          <a:xfrm>
            <a:off x="3251767" y="492195"/>
            <a:ext cx="2640467"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FF0000"/>
                </a:solidFill>
                <a:effectLst/>
                <a:latin typeface="Roboto" panose="02000000000000000000" pitchFamily="2" charset="0"/>
              </a:rPr>
              <a:t>Větrání</a:t>
            </a:r>
            <a:r>
              <a:rPr lang="cs-CZ" altLang="cs-CZ" sz="4000" b="1" dirty="0">
                <a:solidFill>
                  <a:srgbClr val="FF0000"/>
                </a:solidFill>
                <a:latin typeface="Roboto" panose="02000000000000000000" pitchFamily="2" charset="0"/>
              </a:rPr>
              <a:t> (1)</a:t>
            </a:r>
            <a:endParaRPr kumimoji="0" lang="cs-CZ" altLang="cs-CZ" sz="4000" b="1" i="0" u="none" strike="noStrike" cap="none" normalizeH="0" baseline="0" dirty="0">
              <a:ln>
                <a:noFill/>
              </a:ln>
              <a:solidFill>
                <a:srgbClr val="FF0000"/>
              </a:solidFill>
              <a:effectLst/>
              <a:latin typeface="Arial" panose="020B0604020202020204" pitchFamily="34" charset="0"/>
            </a:endParaRPr>
          </a:p>
        </p:txBody>
      </p:sp>
      <p:sp>
        <p:nvSpPr>
          <p:cNvPr id="4" name="Zástupný obsah 3">
            <a:extLst>
              <a:ext uri="{FF2B5EF4-FFF2-40B4-BE49-F238E27FC236}">
                <a16:creationId xmlns:a16="http://schemas.microsoft.com/office/drawing/2014/main" id="{186A23A7-8DC9-7B13-B798-130ED1164826}"/>
              </a:ext>
            </a:extLst>
          </p:cNvPr>
          <p:cNvSpPr>
            <a:spLocks noGrp="1"/>
          </p:cNvSpPr>
          <p:nvPr>
            <p:ph idx="1"/>
          </p:nvPr>
        </p:nvSpPr>
        <p:spPr>
          <a:xfrm>
            <a:off x="196645" y="1779639"/>
            <a:ext cx="8849032" cy="4346524"/>
          </a:xfrm>
        </p:spPr>
        <p:txBody>
          <a:bodyPr>
            <a:normAutofit fontScale="85000" lnSpcReduction="10000"/>
          </a:bodyPr>
          <a:lstStyle/>
          <a:p>
            <a:pPr algn="l"/>
            <a:r>
              <a:rPr lang="cs-CZ" b="1" i="0" dirty="0">
                <a:solidFill>
                  <a:srgbClr val="111111"/>
                </a:solidFill>
                <a:effectLst/>
                <a:latin typeface="Roboto" panose="02000000000000000000" pitchFamily="2" charset="0"/>
              </a:rPr>
              <a:t>Již od starověku řešili architekti výměnu vzduchu</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v budovách. Větrání v obytných domech bylo</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v nedaleké minulosti samozřejmou záležitostí, protože soustava (nedokonale utěsněná okna a dveře - kamna - komín) zajišťovala odvod vlhkosti vnikající do obydlí nedokonalou izolací proti vlhkosti</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vznikající při vaření či praní. Přechod na centrální vytápění zlikvidoval nejenom komínové přípojky, ale tím i větrací systém. Nutno podotknout, že se však jednalo o neřízený systém. Starší generace pamatují, jak nepříznivě například působilo větrné počasí.</a:t>
            </a:r>
          </a:p>
        </p:txBody>
      </p:sp>
    </p:spTree>
    <p:extLst>
      <p:ext uri="{BB962C8B-B14F-4D97-AF65-F5344CB8AC3E}">
        <p14:creationId xmlns:p14="http://schemas.microsoft.com/office/powerpoint/2010/main" val="1460421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12DA5C-ACDB-8CC6-C7C9-15259C985EE4}"/>
              </a:ext>
            </a:extLst>
          </p:cNvPr>
          <p:cNvSpPr>
            <a:spLocks noGrp="1"/>
          </p:cNvSpPr>
          <p:nvPr>
            <p:ph type="title"/>
          </p:nvPr>
        </p:nvSpPr>
        <p:spPr>
          <a:xfrm>
            <a:off x="5063612" y="274638"/>
            <a:ext cx="3623187" cy="885568"/>
          </a:xfrm>
        </p:spPr>
        <p:txBody>
          <a:bodyPr/>
          <a:lstStyle/>
          <a:p>
            <a:r>
              <a:rPr kumimoji="0" lang="cs-CZ" altLang="cs-CZ" sz="4400" b="1" i="0" u="none" strike="noStrike" cap="none" normalizeH="0" baseline="0" dirty="0">
                <a:ln>
                  <a:noFill/>
                </a:ln>
                <a:solidFill>
                  <a:srgbClr val="FF0000"/>
                </a:solidFill>
                <a:effectLst/>
                <a:latin typeface="Roboto" panose="02000000000000000000" pitchFamily="2" charset="0"/>
              </a:rPr>
              <a:t>Větrání</a:t>
            </a:r>
            <a:r>
              <a:rPr lang="cs-CZ" altLang="cs-CZ" sz="4400" b="1" dirty="0">
                <a:solidFill>
                  <a:srgbClr val="FF0000"/>
                </a:solidFill>
                <a:latin typeface="Roboto" panose="02000000000000000000" pitchFamily="2" charset="0"/>
              </a:rPr>
              <a:t> (2)</a:t>
            </a:r>
            <a:endParaRPr lang="cs-CZ" dirty="0"/>
          </a:p>
        </p:txBody>
      </p:sp>
      <p:sp>
        <p:nvSpPr>
          <p:cNvPr id="3" name="Zástupný obsah 2">
            <a:extLst>
              <a:ext uri="{FF2B5EF4-FFF2-40B4-BE49-F238E27FC236}">
                <a16:creationId xmlns:a16="http://schemas.microsoft.com/office/drawing/2014/main" id="{2E51EBC6-C6B7-2002-ABB4-0996A22D6BA6}"/>
              </a:ext>
            </a:extLst>
          </p:cNvPr>
          <p:cNvSpPr>
            <a:spLocks noGrp="1"/>
          </p:cNvSpPr>
          <p:nvPr>
            <p:ph idx="1"/>
          </p:nvPr>
        </p:nvSpPr>
        <p:spPr>
          <a:xfrm>
            <a:off x="235974" y="1789471"/>
            <a:ext cx="8839200" cy="4336692"/>
          </a:xfrm>
        </p:spPr>
        <p:txBody>
          <a:bodyPr>
            <a:normAutofit fontScale="62500" lnSpcReduction="20000"/>
          </a:bodyPr>
          <a:lstStyle/>
          <a:p>
            <a:r>
              <a:rPr lang="cs-CZ" b="1" i="0" dirty="0">
                <a:solidFill>
                  <a:srgbClr val="111111"/>
                </a:solidFill>
                <a:effectLst/>
                <a:latin typeface="Roboto" panose="02000000000000000000" pitchFamily="2" charset="0"/>
              </a:rPr>
              <a:t>V současnosti se při požadavku na snížení spotřeby energie dokonale utěsňují nejen konstrukce, ale i okenní a dveřní spáry. Objekt přestává dýchat a tím se přirozená výměna vzduchu </a:t>
            </a:r>
            <a:r>
              <a:rPr lang="cs-CZ" b="1" i="0" dirty="0" err="1">
                <a:solidFill>
                  <a:srgbClr val="111111"/>
                </a:solidFill>
                <a:effectLst/>
                <a:latin typeface="Roboto" panose="02000000000000000000" pitchFamily="2" charset="0"/>
              </a:rPr>
              <a:t>zminimalizovala</a:t>
            </a:r>
            <a:r>
              <a:rPr lang="cs-CZ" b="1" i="0" dirty="0">
                <a:solidFill>
                  <a:srgbClr val="111111"/>
                </a:solidFill>
                <a:effectLst/>
                <a:latin typeface="Roboto" panose="02000000000000000000" pitchFamily="2" charset="0"/>
              </a:rPr>
              <a:t> pod hodnoty cca 10krát menší, než jsou hygienické požadavky. Tím se stává kvalita vnitřního vzduchu horší než venkovního! Větrání čerstvým vzduchem je však pro lidské zdraví nepostradatelné a nezastupitelné. Použití nuceného větrání u nových budov je v podstatě nezbytné. Vnitřní prostředí budov musí splnit několik požadavků na mikroklima. Jsou to jednak tepelně-vlhkostní a životně důležité (CO</a:t>
            </a:r>
            <a:r>
              <a:rPr lang="cs-CZ" b="1" i="0" baseline="-25000" dirty="0">
                <a:solidFill>
                  <a:srgbClr val="111111"/>
                </a:solidFill>
                <a:effectLst/>
                <a:latin typeface="Roboto" panose="02000000000000000000" pitchFamily="2" charset="0"/>
              </a:rPr>
              <a:t>2</a:t>
            </a:r>
            <a:r>
              <a:rPr lang="cs-CZ" b="1" i="0" dirty="0">
                <a:solidFill>
                  <a:srgbClr val="111111"/>
                </a:solidFill>
                <a:effectLst/>
                <a:latin typeface="Roboto" panose="02000000000000000000" pitchFamily="2" charset="0"/>
              </a:rPr>
              <a:t>), tak i mikrobiální, ionizační, aerosolové, </a:t>
            </a:r>
            <a:r>
              <a:rPr lang="cs-CZ" b="1" i="0" dirty="0" err="1">
                <a:solidFill>
                  <a:srgbClr val="111111"/>
                </a:solidFill>
                <a:effectLst/>
                <a:latin typeface="Roboto" panose="02000000000000000000" pitchFamily="2" charset="0"/>
              </a:rPr>
              <a:t>odérové</a:t>
            </a:r>
            <a:r>
              <a:rPr lang="cs-CZ" b="1" i="0" dirty="0">
                <a:solidFill>
                  <a:srgbClr val="111111"/>
                </a:solidFill>
                <a:effectLst/>
                <a:latin typeface="Roboto" panose="02000000000000000000" pitchFamily="2" charset="0"/>
              </a:rPr>
              <a:t> a toxické požadavky. Tepelně-vlhkostní požadavek je jednou nejdůležitější složkou. Během dne se totiž v bytě vytvoří 10 až 15 l vody. Proto dochází i při hygienicky doporučované vlhkosti k tvorbě plísní v chladných a nevětraných koutech, na neizolovaných nadpražích a ostěních. Zejména nová okna místo původních špaletových toto zvýrazňují (způsobeno nejen ochlazením okolí okna, ale i sníženou infiltrací). Tím dochází ke zvýšení nemocnosti zejména dětí. A dnes již mluvíme i o nemoci budov.</a:t>
            </a:r>
          </a:p>
        </p:txBody>
      </p:sp>
    </p:spTree>
    <p:extLst>
      <p:ext uri="{BB962C8B-B14F-4D97-AF65-F5344CB8AC3E}">
        <p14:creationId xmlns:p14="http://schemas.microsoft.com/office/powerpoint/2010/main" val="1329663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FE7B3279-48DD-26F8-7612-AA89F79A0446}"/>
              </a:ext>
            </a:extLst>
          </p:cNvPr>
          <p:cNvSpPr>
            <a:spLocks noGrp="1"/>
          </p:cNvSpPr>
          <p:nvPr>
            <p:ph type="title"/>
          </p:nvPr>
        </p:nvSpPr>
        <p:spPr>
          <a:xfrm>
            <a:off x="226141" y="731836"/>
            <a:ext cx="8583561" cy="685801"/>
          </a:xfrm>
        </p:spPr>
        <p:txBody>
          <a:bodyPr>
            <a:normAutofit fontScale="90000"/>
          </a:bodyPr>
          <a:lstStyle/>
          <a:p>
            <a:r>
              <a:rPr lang="cs-CZ" b="1" i="1" dirty="0">
                <a:solidFill>
                  <a:srgbClr val="FF0000"/>
                </a:solidFill>
                <a:effectLst/>
                <a:latin typeface="Roboto" panose="02000000000000000000" pitchFamily="2" charset="0"/>
              </a:rPr>
              <a:t>Kombinované teplovzdušné vytápění</a:t>
            </a:r>
            <a:endParaRPr lang="cs-CZ" b="1" dirty="0">
              <a:solidFill>
                <a:srgbClr val="FF0000"/>
              </a:solidFill>
            </a:endParaRPr>
          </a:p>
        </p:txBody>
      </p:sp>
      <p:sp>
        <p:nvSpPr>
          <p:cNvPr id="4" name="Zástupný obsah 3">
            <a:extLst>
              <a:ext uri="{FF2B5EF4-FFF2-40B4-BE49-F238E27FC236}">
                <a16:creationId xmlns:a16="http://schemas.microsoft.com/office/drawing/2014/main" id="{77E50BDC-4D6E-8C58-6EF9-F3D33B2C02FB}"/>
              </a:ext>
            </a:extLst>
          </p:cNvPr>
          <p:cNvSpPr>
            <a:spLocks noGrp="1"/>
          </p:cNvSpPr>
          <p:nvPr>
            <p:ph idx="1"/>
          </p:nvPr>
        </p:nvSpPr>
        <p:spPr>
          <a:xfrm>
            <a:off x="226141" y="2045111"/>
            <a:ext cx="8721214" cy="3667432"/>
          </a:xfrm>
        </p:spPr>
        <p:txBody>
          <a:bodyPr/>
          <a:lstStyle/>
          <a:p>
            <a:r>
              <a:rPr lang="cs-CZ" b="1" i="0" dirty="0">
                <a:solidFill>
                  <a:srgbClr val="111111"/>
                </a:solidFill>
                <a:effectLst/>
                <a:latin typeface="Roboto" panose="02000000000000000000" pitchFamily="2" charset="0"/>
              </a:rPr>
              <a:t>Zvláštní způsob větrání. Pracuje s cirkulací vzduchu v objektu. Kontrola řízení požadované teploty. Vzduchový výkon pro vytápění je dán požadovaným topným výkonem s vhodným rozdílem pracovních teplot. Vzduchový výkon pro větrání je dán požadavkem na větrání.</a:t>
            </a:r>
            <a:endParaRPr lang="cs-CZ" b="1" dirty="0"/>
          </a:p>
        </p:txBody>
      </p:sp>
    </p:spTree>
    <p:extLst>
      <p:ext uri="{BB962C8B-B14F-4D97-AF65-F5344CB8AC3E}">
        <p14:creationId xmlns:p14="http://schemas.microsoft.com/office/powerpoint/2010/main" val="3715144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21AE7C-3C84-B87F-9001-7C718C98AFCA}"/>
              </a:ext>
            </a:extLst>
          </p:cNvPr>
          <p:cNvSpPr>
            <a:spLocks noGrp="1"/>
          </p:cNvSpPr>
          <p:nvPr>
            <p:ph type="title"/>
          </p:nvPr>
        </p:nvSpPr>
        <p:spPr>
          <a:xfrm>
            <a:off x="457200" y="731836"/>
            <a:ext cx="8229600" cy="685801"/>
          </a:xfrm>
        </p:spPr>
        <p:txBody>
          <a:bodyPr>
            <a:normAutofit fontScale="90000"/>
          </a:bodyPr>
          <a:lstStyle/>
          <a:p>
            <a:r>
              <a:rPr lang="cs-CZ" b="1" i="1" dirty="0">
                <a:solidFill>
                  <a:srgbClr val="FF0000"/>
                </a:solidFill>
                <a:effectLst/>
                <a:latin typeface="Roboto" panose="02000000000000000000" pitchFamily="2" charset="0"/>
              </a:rPr>
              <a:t>Jaký systém větrání použít?</a:t>
            </a:r>
            <a:endParaRPr lang="cs-CZ" b="1" dirty="0">
              <a:solidFill>
                <a:srgbClr val="FF0000"/>
              </a:solidFill>
            </a:endParaRPr>
          </a:p>
        </p:txBody>
      </p:sp>
      <p:sp>
        <p:nvSpPr>
          <p:cNvPr id="3" name="Zástupný obsah 2">
            <a:extLst>
              <a:ext uri="{FF2B5EF4-FFF2-40B4-BE49-F238E27FC236}">
                <a16:creationId xmlns:a16="http://schemas.microsoft.com/office/drawing/2014/main" id="{E6F88C48-D913-D8D0-6474-FD2544556810}"/>
              </a:ext>
            </a:extLst>
          </p:cNvPr>
          <p:cNvSpPr>
            <a:spLocks noGrp="1"/>
          </p:cNvSpPr>
          <p:nvPr>
            <p:ph idx="1"/>
          </p:nvPr>
        </p:nvSpPr>
        <p:spPr>
          <a:xfrm>
            <a:off x="117987" y="2182761"/>
            <a:ext cx="8908026" cy="3943402"/>
          </a:xfrm>
        </p:spPr>
        <p:txBody>
          <a:bodyPr>
            <a:normAutofit fontScale="77500" lnSpcReduction="20000"/>
          </a:bodyPr>
          <a:lstStyle/>
          <a:p>
            <a:pPr algn="l"/>
            <a:r>
              <a:rPr lang="cs-CZ" b="1" i="0" dirty="0">
                <a:solidFill>
                  <a:srgbClr val="111111"/>
                </a:solidFill>
                <a:effectLst/>
                <a:latin typeface="Roboto" panose="02000000000000000000" pitchFamily="2" charset="0"/>
              </a:rPr>
              <a:t>Nucené větrání s rekuperací (zpětným získáním cca 75 %) tepla. Výhodou nuceného větrání je i snížení hlučnosti, prašnosti (zavřená okna) i pohyb čerstvého vzduchu uvnitř objektu. Ale za cenu elektřiny pro pohon ventilátoru.</a:t>
            </a:r>
          </a:p>
          <a:p>
            <a:pPr algn="l"/>
            <a:r>
              <a:rPr lang="cs-CZ" b="1" i="0" dirty="0">
                <a:solidFill>
                  <a:srgbClr val="111111"/>
                </a:solidFill>
                <a:effectLst/>
                <a:latin typeface="Roboto" panose="02000000000000000000" pitchFamily="2" charset="0"/>
              </a:rPr>
              <a:t>V nových objektech (jak již bylo zmíněno) je účelné použít nízkoteplotní otopnou soustavu a osadit rozvody vzduchu pro nucené větrání a rezervovat prostor pro usazení větrací jednotky. Návrh technických zařízení by neměl vycházet z návrhu vytápěcího systému, ale z návrhu větracího systému. Ten může zároveň přebírat funkci vytápěcího systému, který pak zajišťuje jak cirkulaci, tak</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ohřev vzduchu.</a:t>
            </a:r>
          </a:p>
          <a:p>
            <a:endParaRPr lang="cs-CZ" dirty="0"/>
          </a:p>
        </p:txBody>
      </p:sp>
    </p:spTree>
    <p:extLst>
      <p:ext uri="{BB962C8B-B14F-4D97-AF65-F5344CB8AC3E}">
        <p14:creationId xmlns:p14="http://schemas.microsoft.com/office/powerpoint/2010/main" val="3264522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FAD94F4-421F-636C-B5D6-D646D035177F}"/>
              </a:ext>
            </a:extLst>
          </p:cNvPr>
          <p:cNvSpPr>
            <a:spLocks noGrp="1"/>
          </p:cNvSpPr>
          <p:nvPr>
            <p:ph idx="1"/>
          </p:nvPr>
        </p:nvSpPr>
        <p:spPr>
          <a:xfrm>
            <a:off x="167147" y="1600200"/>
            <a:ext cx="8799871" cy="4525963"/>
          </a:xfrm>
        </p:spPr>
        <p:txBody>
          <a:bodyPr>
            <a:normAutofit fontScale="92500" lnSpcReduction="20000"/>
          </a:bodyPr>
          <a:lstStyle/>
          <a:p>
            <a:pPr algn="l"/>
            <a:r>
              <a:rPr lang="cs-CZ" b="1" i="0" dirty="0">
                <a:solidFill>
                  <a:srgbClr val="111111"/>
                </a:solidFill>
                <a:effectLst/>
                <a:latin typeface="Roboto" panose="02000000000000000000" pitchFamily="2" charset="0"/>
              </a:rPr>
              <a:t>Jednou z možností pro ohřev TUV je použití klasického elektrického ohřevu - akumulačním bojlerem nebo průtočným ohřevem (dnes jsou na trhu i "nízkoteplotní", které zaručují řešení proti </a:t>
            </a:r>
            <a:r>
              <a:rPr lang="cs-CZ" b="1" i="0" dirty="0" err="1">
                <a:solidFill>
                  <a:srgbClr val="111111"/>
                </a:solidFill>
                <a:effectLst/>
                <a:latin typeface="Roboto" panose="02000000000000000000" pitchFamily="2" charset="0"/>
              </a:rPr>
              <a:t>legionelám</a:t>
            </a:r>
            <a:r>
              <a:rPr lang="cs-CZ" b="1" i="0" dirty="0">
                <a:solidFill>
                  <a:srgbClr val="111111"/>
                </a:solidFill>
                <a:effectLst/>
                <a:latin typeface="Roboto" panose="02000000000000000000" pitchFamily="2" charset="0"/>
              </a:rPr>
              <a:t>), nebo dnes nejobvyklejší plynové vytápění s ohřevem TUV, nebo použití tepelného čerpadla případně i ohřevu vody</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z odpadního vzduchu. Některé vzduchotechnické jednotky jsou již tímto způsobem vybavené. Jak již bylo uvedeno, je investice do solárního systému v takovémto případě nenávratná.</a:t>
            </a:r>
          </a:p>
        </p:txBody>
      </p:sp>
      <p:sp>
        <p:nvSpPr>
          <p:cNvPr id="5" name="Rectangle 2">
            <a:extLst>
              <a:ext uri="{FF2B5EF4-FFF2-40B4-BE49-F238E27FC236}">
                <a16:creationId xmlns:a16="http://schemas.microsoft.com/office/drawing/2014/main" id="{5C3A4370-9948-FBCB-143F-76F90B32855F}"/>
              </a:ext>
            </a:extLst>
          </p:cNvPr>
          <p:cNvSpPr>
            <a:spLocks noGrp="1" noChangeArrowheads="1"/>
          </p:cNvSpPr>
          <p:nvPr>
            <p:ph type="title"/>
          </p:nvPr>
        </p:nvSpPr>
        <p:spPr bwMode="auto">
          <a:xfrm>
            <a:off x="5923935" y="377894"/>
            <a:ext cx="2784737"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FF0000"/>
                </a:solidFill>
                <a:effectLst/>
                <a:latin typeface="Roboto" panose="02000000000000000000" pitchFamily="2" charset="0"/>
              </a:rPr>
              <a:t>Ohřev TUV</a:t>
            </a:r>
            <a:r>
              <a:rPr kumimoji="0" lang="cs-CZ" altLang="cs-CZ" sz="4000" b="1" i="0" u="none" strike="noStrike" cap="none" normalizeH="0" baseline="0" dirty="0">
                <a:ln>
                  <a:noFill/>
                </a:ln>
                <a:solidFill>
                  <a:srgbClr val="FF0000"/>
                </a:solidFill>
                <a:effectLst/>
              </a:rPr>
              <a:t> </a:t>
            </a:r>
            <a:endParaRPr kumimoji="0" lang="cs-CZ" altLang="cs-CZ" sz="4000" b="1"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14359827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5AADFBE-DD5D-263F-EFD0-2B46A897DC00}"/>
              </a:ext>
            </a:extLst>
          </p:cNvPr>
          <p:cNvSpPr>
            <a:spLocks noGrp="1"/>
          </p:cNvSpPr>
          <p:nvPr>
            <p:ph idx="1"/>
          </p:nvPr>
        </p:nvSpPr>
        <p:spPr>
          <a:xfrm>
            <a:off x="457200" y="2428568"/>
            <a:ext cx="8229600" cy="2861187"/>
          </a:xfrm>
        </p:spPr>
        <p:txBody>
          <a:bodyPr/>
          <a:lstStyle/>
          <a:p>
            <a:r>
              <a:rPr lang="cs-CZ" b="1" i="0" dirty="0">
                <a:solidFill>
                  <a:srgbClr val="111111"/>
                </a:solidFill>
                <a:effectLst/>
                <a:latin typeface="Roboto" panose="02000000000000000000" pitchFamily="2" charset="0"/>
              </a:rPr>
              <a:t>Na první pohled komplikovaný způsob vytápění, ohřevu TUV a větrání vyžaduje požadavek na regulaci nejenom jednotlivých oblastí, ale hlavně </a:t>
            </a:r>
            <a:r>
              <a:rPr lang="cs-CZ" b="1" i="0" dirty="0">
                <a:solidFill>
                  <a:srgbClr val="00B0F0"/>
                </a:solidFill>
                <a:effectLst/>
                <a:latin typeface="Roboto" panose="02000000000000000000" pitchFamily="2" charset="0"/>
              </a:rPr>
              <a:t>sladění požadavků.</a:t>
            </a:r>
            <a:endParaRPr lang="cs-CZ" b="1" dirty="0">
              <a:solidFill>
                <a:srgbClr val="00B0F0"/>
              </a:solidFill>
            </a:endParaRPr>
          </a:p>
        </p:txBody>
      </p:sp>
      <p:sp>
        <p:nvSpPr>
          <p:cNvPr id="4" name="Rectangle 1">
            <a:extLst>
              <a:ext uri="{FF2B5EF4-FFF2-40B4-BE49-F238E27FC236}">
                <a16:creationId xmlns:a16="http://schemas.microsoft.com/office/drawing/2014/main" id="{4B5ADC5E-89A4-D76F-E558-071201C93E6D}"/>
              </a:ext>
            </a:extLst>
          </p:cNvPr>
          <p:cNvSpPr>
            <a:spLocks noGrp="1" noChangeArrowheads="1"/>
          </p:cNvSpPr>
          <p:nvPr>
            <p:ph type="title"/>
          </p:nvPr>
        </p:nvSpPr>
        <p:spPr bwMode="auto">
          <a:xfrm>
            <a:off x="6245106" y="315215"/>
            <a:ext cx="2441694"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FF0000"/>
                </a:solidFill>
                <a:effectLst/>
                <a:latin typeface="Roboto" panose="02000000000000000000" pitchFamily="2" charset="0"/>
              </a:rPr>
              <a:t>Regulace</a:t>
            </a:r>
            <a:r>
              <a:rPr kumimoji="0" lang="cs-CZ" altLang="cs-CZ" sz="4000" b="1" i="0" u="none" strike="noStrike" cap="none" normalizeH="0" baseline="0" dirty="0">
                <a:ln>
                  <a:noFill/>
                </a:ln>
                <a:solidFill>
                  <a:srgbClr val="FF0000"/>
                </a:solidFill>
                <a:effectLst/>
              </a:rPr>
              <a:t> </a:t>
            </a:r>
            <a:endParaRPr kumimoji="0" lang="cs-CZ" altLang="cs-CZ" sz="4000" b="1" i="0" u="none" strike="noStrike" cap="none" normalizeH="0" baseline="0" dirty="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1181790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81D71F-3D1A-C470-189A-307C7D0C0CD3}"/>
              </a:ext>
            </a:extLst>
          </p:cNvPr>
          <p:cNvSpPr>
            <a:spLocks noGrp="1"/>
          </p:cNvSpPr>
          <p:nvPr>
            <p:ph type="title"/>
          </p:nvPr>
        </p:nvSpPr>
        <p:spPr>
          <a:xfrm>
            <a:off x="457200" y="619432"/>
            <a:ext cx="8229600" cy="798206"/>
          </a:xfrm>
        </p:spPr>
        <p:txBody>
          <a:bodyPr>
            <a:normAutofit fontScale="90000"/>
          </a:bodyPr>
          <a:lstStyle/>
          <a:p>
            <a:r>
              <a:rPr lang="cs-CZ" b="1" i="1" dirty="0">
                <a:solidFill>
                  <a:srgbClr val="FF0000"/>
                </a:solidFill>
                <a:effectLst/>
                <a:latin typeface="Roboto" panose="02000000000000000000" pitchFamily="2" charset="0"/>
              </a:rPr>
              <a:t>Jak sladit všechny požadavky? (1)</a:t>
            </a:r>
            <a:endParaRPr lang="cs-CZ" b="1" dirty="0">
              <a:solidFill>
                <a:srgbClr val="FF0000"/>
              </a:solidFill>
            </a:endParaRPr>
          </a:p>
        </p:txBody>
      </p:sp>
      <p:sp>
        <p:nvSpPr>
          <p:cNvPr id="3" name="Zástupný obsah 2">
            <a:extLst>
              <a:ext uri="{FF2B5EF4-FFF2-40B4-BE49-F238E27FC236}">
                <a16:creationId xmlns:a16="http://schemas.microsoft.com/office/drawing/2014/main" id="{20FDB076-63A8-BEF0-22B5-3A18919C588E}"/>
              </a:ext>
            </a:extLst>
          </p:cNvPr>
          <p:cNvSpPr>
            <a:spLocks noGrp="1"/>
          </p:cNvSpPr>
          <p:nvPr>
            <p:ph idx="1"/>
          </p:nvPr>
        </p:nvSpPr>
        <p:spPr>
          <a:xfrm>
            <a:off x="147484" y="1710813"/>
            <a:ext cx="8858864" cy="4415350"/>
          </a:xfrm>
        </p:spPr>
        <p:txBody>
          <a:bodyPr>
            <a:normAutofit fontScale="70000" lnSpcReduction="20000"/>
          </a:bodyPr>
          <a:lstStyle/>
          <a:p>
            <a:pPr algn="l"/>
            <a:r>
              <a:rPr lang="cs-CZ" b="1" i="0" dirty="0">
                <a:solidFill>
                  <a:srgbClr val="111111"/>
                </a:solidFill>
                <a:effectLst/>
                <a:latin typeface="Roboto" panose="02000000000000000000" pitchFamily="2" charset="0"/>
              </a:rPr>
              <a:t>V první řadě je nutný </a:t>
            </a:r>
            <a:r>
              <a:rPr lang="cs-CZ" b="1" i="0" dirty="0">
                <a:solidFill>
                  <a:srgbClr val="00B0F0"/>
                </a:solidFill>
                <a:effectLst/>
                <a:latin typeface="Roboto" panose="02000000000000000000" pitchFamily="2" charset="0"/>
              </a:rPr>
              <a:t>řádný komplexní projekt celé soustavy vytápění, větrání a ohřevu TUV</a:t>
            </a:r>
            <a:r>
              <a:rPr lang="cs-CZ" b="1" i="0" dirty="0">
                <a:solidFill>
                  <a:srgbClr val="111111"/>
                </a:solidFill>
                <a:effectLst/>
                <a:latin typeface="Roboto" panose="02000000000000000000" pitchFamily="2" charset="0"/>
              </a:rPr>
              <a:t>. Nejlepší je, pokud při návrhu budovy je řešen již objekt</a:t>
            </a:r>
            <a:r>
              <a:rPr lang="cs-CZ" b="1" i="0" dirty="0">
                <a:solidFill>
                  <a:srgbClr val="00B0F0"/>
                </a:solidFill>
                <a:effectLst/>
                <a:latin typeface="Roboto" panose="02000000000000000000" pitchFamily="2" charset="0"/>
              </a:rPr>
              <a:t> i z hlediska akumulace tepla </a:t>
            </a:r>
            <a:r>
              <a:rPr lang="cs-CZ" b="1" i="0" dirty="0">
                <a:solidFill>
                  <a:srgbClr val="111111"/>
                </a:solidFill>
                <a:effectLst/>
                <a:latin typeface="Roboto" panose="02000000000000000000" pitchFamily="2" charset="0"/>
              </a:rPr>
              <a:t>v závislosti na regulaci soustavy. Rozhodně jiný požadavek na regulaci bude</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u budov dřevěných a jiný pro budovy "cihelné". Pro regulaci vůbec není potřeba žádný software, žádný počítač. Stačí jenom použít jednoduchou regulaci jednotlivých systémů. Při systému</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s větráním se nabízí možnost jednoduše </a:t>
            </a:r>
            <a:r>
              <a:rPr lang="cs-CZ" b="1" i="0" dirty="0" err="1">
                <a:solidFill>
                  <a:srgbClr val="111111"/>
                </a:solidFill>
                <a:effectLst/>
                <a:latin typeface="Roboto" panose="02000000000000000000" pitchFamily="2" charset="0"/>
              </a:rPr>
              <a:t>zaregulovat</a:t>
            </a:r>
            <a:r>
              <a:rPr lang="cs-CZ" b="1" i="0" dirty="0">
                <a:solidFill>
                  <a:srgbClr val="111111"/>
                </a:solidFill>
                <a:effectLst/>
                <a:latin typeface="Roboto" panose="02000000000000000000" pitchFamily="2" charset="0"/>
              </a:rPr>
              <a:t> rozvody vzduchu, aby byla zabezpečena i teplota vytápění. Regulovat větrací systém metodou vypnuto-zapnuto nedělá problém. Řídit však teplotu vody pro podlahové vytápění tepelným čerpadlem nebo např. elektrokotlem touto metodou však lze. Zrovna tak lze kombinovat chod tepelného čerpadla podle teploty vody</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v akumulátoru. Regulovat teplotu vzduchu ve větrací jednotce pomocí průtoku teplé vody způsobem vypnuto-zapnuto také není problém.</a:t>
            </a:r>
          </a:p>
        </p:txBody>
      </p:sp>
    </p:spTree>
    <p:extLst>
      <p:ext uri="{BB962C8B-B14F-4D97-AF65-F5344CB8AC3E}">
        <p14:creationId xmlns:p14="http://schemas.microsoft.com/office/powerpoint/2010/main" val="1967166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DE6E74-581B-DA51-816F-53B9DE68B7BC}"/>
              </a:ext>
            </a:extLst>
          </p:cNvPr>
          <p:cNvSpPr>
            <a:spLocks noGrp="1"/>
          </p:cNvSpPr>
          <p:nvPr>
            <p:ph type="title"/>
          </p:nvPr>
        </p:nvSpPr>
        <p:spPr>
          <a:xfrm>
            <a:off x="457200" y="619432"/>
            <a:ext cx="8229600" cy="798206"/>
          </a:xfrm>
        </p:spPr>
        <p:txBody>
          <a:bodyPr>
            <a:normAutofit/>
          </a:bodyPr>
          <a:lstStyle/>
          <a:p>
            <a:r>
              <a:rPr lang="cs-CZ" b="1" i="0" dirty="0">
                <a:solidFill>
                  <a:srgbClr val="FF0000"/>
                </a:solidFill>
                <a:effectLst/>
                <a:latin typeface="Roboto Condensed" panose="02000000000000000000" pitchFamily="2" charset="0"/>
              </a:rPr>
              <a:t>Jaké obory zahrnuje TZB ?</a:t>
            </a:r>
            <a:endParaRPr lang="cs-CZ" dirty="0">
              <a:solidFill>
                <a:srgbClr val="FF0000"/>
              </a:solidFill>
            </a:endParaRPr>
          </a:p>
        </p:txBody>
      </p:sp>
      <p:sp>
        <p:nvSpPr>
          <p:cNvPr id="3" name="Zástupný obsah 2">
            <a:extLst>
              <a:ext uri="{FF2B5EF4-FFF2-40B4-BE49-F238E27FC236}">
                <a16:creationId xmlns:a16="http://schemas.microsoft.com/office/drawing/2014/main" id="{D6166970-841D-2A37-C4B7-9A78F06BEA73}"/>
              </a:ext>
            </a:extLst>
          </p:cNvPr>
          <p:cNvSpPr>
            <a:spLocks noGrp="1"/>
          </p:cNvSpPr>
          <p:nvPr>
            <p:ph idx="1"/>
          </p:nvPr>
        </p:nvSpPr>
        <p:spPr>
          <a:xfrm>
            <a:off x="457200" y="3038169"/>
            <a:ext cx="8229600" cy="1917290"/>
          </a:xfrm>
        </p:spPr>
        <p:txBody>
          <a:bodyPr/>
          <a:lstStyle/>
          <a:p>
            <a:r>
              <a:rPr lang="cs-CZ" b="1" i="0" dirty="0">
                <a:solidFill>
                  <a:srgbClr val="000000"/>
                </a:solidFill>
                <a:effectLst/>
                <a:latin typeface="Roboto Condensed" panose="02000000000000000000" pitchFamily="2" charset="0"/>
              </a:rPr>
              <a:t>1. Instalace, rozvody</a:t>
            </a:r>
          </a:p>
          <a:p>
            <a:r>
              <a:rPr lang="cs-CZ" b="1" i="0" dirty="0">
                <a:solidFill>
                  <a:srgbClr val="000000"/>
                </a:solidFill>
                <a:effectLst/>
                <a:latin typeface="Roboto Condensed" panose="02000000000000000000" pitchFamily="2" charset="0"/>
              </a:rPr>
              <a:t>2. Elektrotechnické rozvody</a:t>
            </a:r>
          </a:p>
          <a:p>
            <a:r>
              <a:rPr lang="cs-CZ" b="1" i="0" dirty="0">
                <a:solidFill>
                  <a:srgbClr val="000000"/>
                </a:solidFill>
                <a:effectLst/>
                <a:latin typeface="Roboto Condensed" panose="02000000000000000000" pitchFamily="2" charset="0"/>
              </a:rPr>
              <a:t>3. Další technická zařízení v budovách</a:t>
            </a:r>
          </a:p>
          <a:p>
            <a:endParaRPr lang="cs-CZ" b="1" i="0" dirty="0">
              <a:solidFill>
                <a:srgbClr val="000000"/>
              </a:solidFill>
              <a:effectLst/>
              <a:latin typeface="Roboto Condensed" panose="02000000000000000000" pitchFamily="2" charset="0"/>
            </a:endParaRPr>
          </a:p>
        </p:txBody>
      </p:sp>
    </p:spTree>
    <p:extLst>
      <p:ext uri="{BB962C8B-B14F-4D97-AF65-F5344CB8AC3E}">
        <p14:creationId xmlns:p14="http://schemas.microsoft.com/office/powerpoint/2010/main" val="299311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7F0669-AFE9-EF3F-C5E2-0E6DAA42CAA5}"/>
              </a:ext>
            </a:extLst>
          </p:cNvPr>
          <p:cNvSpPr>
            <a:spLocks noGrp="1"/>
          </p:cNvSpPr>
          <p:nvPr>
            <p:ph type="title"/>
          </p:nvPr>
        </p:nvSpPr>
        <p:spPr/>
        <p:txBody>
          <a:bodyPr>
            <a:normAutofit fontScale="90000"/>
          </a:bodyPr>
          <a:lstStyle/>
          <a:p>
            <a:r>
              <a:rPr lang="cs-CZ" b="1" i="1" dirty="0">
                <a:solidFill>
                  <a:srgbClr val="FF0000"/>
                </a:solidFill>
                <a:effectLst/>
                <a:latin typeface="Roboto" panose="02000000000000000000" pitchFamily="2" charset="0"/>
              </a:rPr>
              <a:t>Jak sladit všechny požadavky? (2)</a:t>
            </a:r>
            <a:endParaRPr lang="cs-CZ" dirty="0"/>
          </a:p>
        </p:txBody>
      </p:sp>
      <p:sp>
        <p:nvSpPr>
          <p:cNvPr id="3" name="Zástupný obsah 2">
            <a:extLst>
              <a:ext uri="{FF2B5EF4-FFF2-40B4-BE49-F238E27FC236}">
                <a16:creationId xmlns:a16="http://schemas.microsoft.com/office/drawing/2014/main" id="{25C9F6DF-97DC-3A82-9F99-27F4A9455F75}"/>
              </a:ext>
            </a:extLst>
          </p:cNvPr>
          <p:cNvSpPr>
            <a:spLocks noGrp="1"/>
          </p:cNvSpPr>
          <p:nvPr>
            <p:ph idx="1"/>
          </p:nvPr>
        </p:nvSpPr>
        <p:spPr>
          <a:xfrm>
            <a:off x="98323" y="1600200"/>
            <a:ext cx="8868696" cy="4525963"/>
          </a:xfrm>
        </p:spPr>
        <p:txBody>
          <a:bodyPr>
            <a:normAutofit fontScale="92500" lnSpcReduction="20000"/>
          </a:bodyPr>
          <a:lstStyle/>
          <a:p>
            <a:r>
              <a:rPr lang="cs-CZ" b="1" i="0" dirty="0">
                <a:solidFill>
                  <a:srgbClr val="111111"/>
                </a:solidFill>
                <a:effectLst/>
                <a:latin typeface="Roboto" panose="02000000000000000000" pitchFamily="2" charset="0"/>
              </a:rPr>
              <a:t>Použít však takovou regulaci pro podlahové vytápění není výhodné. Je zarážející, když "prodavači" systémů pro podlahové vytápění (jak teplovodních tak i přímotopných) matou zákazníky zkazkami o útlumovém topení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rychlosti reakce topného systému. Ten, kdo jej používá, může potvrdit, že setrvačnost takového systému (zejména v betonové vrstvě) je velká.</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to jak při náběhu, tak i při poklesu teploty. Samozřejmě, že tato setrvačnost může být výhodná i nevýhodná. Záleží na způsobu začlenění do celého systému.</a:t>
            </a:r>
          </a:p>
        </p:txBody>
      </p:sp>
    </p:spTree>
    <p:extLst>
      <p:ext uri="{BB962C8B-B14F-4D97-AF65-F5344CB8AC3E}">
        <p14:creationId xmlns:p14="http://schemas.microsoft.com/office/powerpoint/2010/main" val="1944501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BE4E3E-3508-6BB1-D9A5-2A91D13AE646}"/>
              </a:ext>
            </a:extLst>
          </p:cNvPr>
          <p:cNvSpPr>
            <a:spLocks noGrp="1"/>
          </p:cNvSpPr>
          <p:nvPr>
            <p:ph type="title"/>
          </p:nvPr>
        </p:nvSpPr>
        <p:spPr>
          <a:xfrm>
            <a:off x="4945626" y="274638"/>
            <a:ext cx="3977148" cy="679091"/>
          </a:xfrm>
        </p:spPr>
        <p:txBody>
          <a:bodyPr>
            <a:normAutofit fontScale="90000"/>
          </a:bodyPr>
          <a:lstStyle/>
          <a:p>
            <a:r>
              <a:rPr lang="cs-CZ" b="1" dirty="0">
                <a:solidFill>
                  <a:srgbClr val="FF0000"/>
                </a:solidFill>
              </a:rPr>
              <a:t>RESUMÉ</a:t>
            </a:r>
          </a:p>
        </p:txBody>
      </p:sp>
      <p:sp>
        <p:nvSpPr>
          <p:cNvPr id="3" name="Zástupný obsah 2">
            <a:extLst>
              <a:ext uri="{FF2B5EF4-FFF2-40B4-BE49-F238E27FC236}">
                <a16:creationId xmlns:a16="http://schemas.microsoft.com/office/drawing/2014/main" id="{A4102A16-6A53-01D1-1D34-A1EFB036BF76}"/>
              </a:ext>
            </a:extLst>
          </p:cNvPr>
          <p:cNvSpPr>
            <a:spLocks noGrp="1"/>
          </p:cNvSpPr>
          <p:nvPr>
            <p:ph idx="1"/>
          </p:nvPr>
        </p:nvSpPr>
        <p:spPr>
          <a:xfrm>
            <a:off x="206477" y="1600200"/>
            <a:ext cx="8716297" cy="4525963"/>
          </a:xfrm>
        </p:spPr>
        <p:txBody>
          <a:bodyPr>
            <a:normAutofit fontScale="70000" lnSpcReduction="20000"/>
          </a:bodyPr>
          <a:lstStyle/>
          <a:p>
            <a:pPr algn="l"/>
            <a:r>
              <a:rPr lang="cs-CZ" b="1" i="0" dirty="0">
                <a:solidFill>
                  <a:srgbClr val="111111"/>
                </a:solidFill>
                <a:effectLst/>
                <a:latin typeface="Roboto" panose="02000000000000000000" pitchFamily="2" charset="0"/>
              </a:rPr>
              <a:t>Nejlepší možností se jeví kombinace využití tepelného čerpadla jednak s možností využití pro vytápění objektu pro nízkoteplotní velkoplošnou otopnou soustavu, tak i pro předehřev nebo i pro ohřev TUV, a k němu komfortní teplovzdušné větrací jednotky pro teplovzdušné vytápění a větrání s rekuperací tepla.</a:t>
            </a:r>
          </a:p>
          <a:p>
            <a:pPr algn="l"/>
            <a:r>
              <a:rPr lang="cs-CZ" b="1" i="0" dirty="0">
                <a:solidFill>
                  <a:srgbClr val="111111"/>
                </a:solidFill>
                <a:effectLst/>
                <a:latin typeface="Roboto" panose="02000000000000000000" pitchFamily="2" charset="0"/>
              </a:rPr>
              <a:t>Tepelných čerpadel vzduch - voda je na trhu velká řada. Jsou</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výrobky, které umožňují dvě funkce, a to ohřev vody pro nízkoteplotní topení a nezávisle ohřev TUV s vyšší teplotou.</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I tepelná čerpadla pro ohřev vody jak pro topení i přípravu TUV využívající odpadní teplo z větracího systému.</a:t>
            </a:r>
          </a:p>
          <a:p>
            <a:pPr algn="l"/>
            <a:r>
              <a:rPr lang="cs-CZ" b="1" i="0" dirty="0">
                <a:solidFill>
                  <a:srgbClr val="111111"/>
                </a:solidFill>
                <a:effectLst/>
                <a:latin typeface="Roboto" panose="02000000000000000000" pitchFamily="2" charset="0"/>
              </a:rPr>
              <a:t>Vzduchotechnické jednotky s rekuperátorem zajišťující větrání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vytápění, příp. chlazení vzduchu přiváděného do objektu v létě, jsou na trhu již zastoupené méně. Přesto ale kvalitní. Pro nízkoenergetické objekty plně vyhovují i pro teplovzdušné vytápění. Na trhu jsou i vzduchotechnické jednotky s využitím tepelného čerpadla pro ohřev vody.</a:t>
            </a:r>
          </a:p>
        </p:txBody>
      </p:sp>
    </p:spTree>
    <p:extLst>
      <p:ext uri="{BB962C8B-B14F-4D97-AF65-F5344CB8AC3E}">
        <p14:creationId xmlns:p14="http://schemas.microsoft.com/office/powerpoint/2010/main" val="420330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FA799E8-CCB5-FCE6-9EF6-0D450F6FFFB6}"/>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KLIMATIZACE</a:t>
            </a:r>
          </a:p>
        </p:txBody>
      </p:sp>
    </p:spTree>
    <p:extLst>
      <p:ext uri="{BB962C8B-B14F-4D97-AF65-F5344CB8AC3E}">
        <p14:creationId xmlns:p14="http://schemas.microsoft.com/office/powerpoint/2010/main" val="3000191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F5F355-8E00-CC0D-E61A-23C520EED99B}"/>
              </a:ext>
            </a:extLst>
          </p:cNvPr>
          <p:cNvSpPr>
            <a:spLocks noGrp="1"/>
          </p:cNvSpPr>
          <p:nvPr>
            <p:ph type="title"/>
          </p:nvPr>
        </p:nvSpPr>
        <p:spPr/>
        <p:txBody>
          <a:bodyPr>
            <a:normAutofit/>
          </a:bodyPr>
          <a:lstStyle/>
          <a:p>
            <a:r>
              <a:rPr lang="cs-CZ" b="1" i="0" dirty="0">
                <a:solidFill>
                  <a:srgbClr val="FF0000"/>
                </a:solidFill>
                <a:effectLst/>
                <a:latin typeface="Google Sans"/>
              </a:rPr>
              <a:t>Jak funguje vzduchotechnika?</a:t>
            </a:r>
            <a:endParaRPr lang="cs-CZ" b="1" dirty="0">
              <a:solidFill>
                <a:srgbClr val="FF0000"/>
              </a:solidFill>
            </a:endParaRPr>
          </a:p>
        </p:txBody>
      </p:sp>
      <p:sp>
        <p:nvSpPr>
          <p:cNvPr id="3" name="Zástupný obsah 2">
            <a:extLst>
              <a:ext uri="{FF2B5EF4-FFF2-40B4-BE49-F238E27FC236}">
                <a16:creationId xmlns:a16="http://schemas.microsoft.com/office/drawing/2014/main" id="{01106B41-0694-8F54-A4E9-9A1C0131F3D1}"/>
              </a:ext>
            </a:extLst>
          </p:cNvPr>
          <p:cNvSpPr>
            <a:spLocks noGrp="1"/>
          </p:cNvSpPr>
          <p:nvPr>
            <p:ph idx="1"/>
          </p:nvPr>
        </p:nvSpPr>
        <p:spPr>
          <a:xfrm>
            <a:off x="88490" y="2231923"/>
            <a:ext cx="8908026" cy="3894240"/>
          </a:xfrm>
        </p:spPr>
        <p:txBody>
          <a:bodyPr>
            <a:normAutofit/>
          </a:bodyPr>
          <a:lstStyle/>
          <a:p>
            <a:pPr algn="l"/>
            <a:r>
              <a:rPr lang="cs-CZ" b="1" i="0" dirty="0">
                <a:solidFill>
                  <a:srgbClr val="4D5156"/>
                </a:solidFill>
                <a:effectLst/>
                <a:latin typeface="Google Sans"/>
              </a:rPr>
              <a:t>Skrze stěny výparníku odebírá chladivo teplo</a:t>
            </a:r>
            <a:br>
              <a:rPr lang="cs-CZ" b="1" i="0" dirty="0">
                <a:solidFill>
                  <a:srgbClr val="4D5156"/>
                </a:solidFill>
                <a:effectLst/>
                <a:latin typeface="Google Sans"/>
              </a:rPr>
            </a:br>
            <a:r>
              <a:rPr lang="cs-CZ" b="1" i="0" dirty="0">
                <a:solidFill>
                  <a:srgbClr val="4D5156"/>
                </a:solidFill>
                <a:effectLst/>
                <a:latin typeface="Google Sans"/>
              </a:rPr>
              <a:t>z okolního vzduchu, který je tudy rozptylován ventilátorem. Kapalné chladivo se na stěnách výparníku odpařuje. Z výparníku pak odchází chladivo ve stavu plynném a tlaku i teplotě nízké. Potrubím je pak opět dopraveno do vnější jednotky ke kompresoru a celý proces se opakuje.</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498174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4D7042-F759-CE54-BE55-3E67C18717AB}"/>
              </a:ext>
            </a:extLst>
          </p:cNvPr>
          <p:cNvSpPr>
            <a:spLocks noGrp="1"/>
          </p:cNvSpPr>
          <p:nvPr>
            <p:ph type="title"/>
          </p:nvPr>
        </p:nvSpPr>
        <p:spPr>
          <a:xfrm>
            <a:off x="457200" y="741004"/>
            <a:ext cx="8229600" cy="1143000"/>
          </a:xfrm>
        </p:spPr>
        <p:txBody>
          <a:bodyPr>
            <a:normAutofit fontScale="90000"/>
          </a:bodyPr>
          <a:lstStyle/>
          <a:p>
            <a:r>
              <a:rPr lang="cs-CZ" b="1" i="0" dirty="0">
                <a:solidFill>
                  <a:srgbClr val="FF0000"/>
                </a:solidFill>
                <a:effectLst/>
                <a:latin typeface="Google Sans"/>
              </a:rPr>
              <a:t>Jaký je rozdíl mezi vzduchotechnikou a klimatizaci?</a:t>
            </a:r>
            <a:endParaRPr lang="cs-CZ" b="1" dirty="0">
              <a:solidFill>
                <a:srgbClr val="FF0000"/>
              </a:solidFill>
            </a:endParaRPr>
          </a:p>
        </p:txBody>
      </p:sp>
      <p:sp>
        <p:nvSpPr>
          <p:cNvPr id="3" name="Zástupný obsah 2">
            <a:extLst>
              <a:ext uri="{FF2B5EF4-FFF2-40B4-BE49-F238E27FC236}">
                <a16:creationId xmlns:a16="http://schemas.microsoft.com/office/drawing/2014/main" id="{89232DDF-B856-DFFF-3133-29DBC4B65827}"/>
              </a:ext>
            </a:extLst>
          </p:cNvPr>
          <p:cNvSpPr>
            <a:spLocks noGrp="1"/>
          </p:cNvSpPr>
          <p:nvPr>
            <p:ph idx="1"/>
          </p:nvPr>
        </p:nvSpPr>
        <p:spPr>
          <a:xfrm>
            <a:off x="285135" y="2477729"/>
            <a:ext cx="8681884" cy="3313471"/>
          </a:xfrm>
        </p:spPr>
        <p:txBody>
          <a:bodyPr>
            <a:normAutofit lnSpcReduction="10000"/>
          </a:bodyPr>
          <a:lstStyle/>
          <a:p>
            <a:pPr algn="l"/>
            <a:r>
              <a:rPr lang="cs-CZ" b="1" i="0" dirty="0">
                <a:solidFill>
                  <a:srgbClr val="4D5156"/>
                </a:solidFill>
                <a:effectLst/>
                <a:latin typeface="Google Sans"/>
              </a:rPr>
              <a:t>Takže jaký je ten rozdíl mezi klimatizací</a:t>
            </a:r>
            <a:br>
              <a:rPr lang="cs-CZ" b="1" i="0" dirty="0">
                <a:solidFill>
                  <a:srgbClr val="4D5156"/>
                </a:solidFill>
                <a:effectLst/>
                <a:latin typeface="Google Sans"/>
              </a:rPr>
            </a:br>
            <a:r>
              <a:rPr lang="cs-CZ" b="1" i="0" dirty="0">
                <a:solidFill>
                  <a:srgbClr val="4D5156"/>
                </a:solidFill>
                <a:effectLst/>
                <a:latin typeface="Google Sans"/>
              </a:rPr>
              <a:t>a vzduchotechnikou? Můžeme říci, že </a:t>
            </a:r>
            <a:r>
              <a:rPr lang="cs-CZ" b="1" i="0" dirty="0">
                <a:solidFill>
                  <a:srgbClr val="040C28"/>
                </a:solidFill>
                <a:effectLst/>
                <a:latin typeface="Google Sans"/>
              </a:rPr>
              <a:t>klimatizace řeší pouze teplotu a vlhkost vzduchu v daném prostoru, kdežto vzduchotechnika řeší kompletní úpravu vzduchu</a:t>
            </a:r>
            <a:r>
              <a:rPr lang="cs-CZ" b="1" i="0" dirty="0">
                <a:solidFill>
                  <a:srgbClr val="4D5156"/>
                </a:solidFill>
                <a:effectLst/>
                <a:latin typeface="Google Sans"/>
              </a:rPr>
              <a:t> – výměnu vzduchu, ohřev, chlazení, vlhčení, odvlhčování a čištění.</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3134497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12A219-6F2C-41AF-5462-19988620126F}"/>
              </a:ext>
            </a:extLst>
          </p:cNvPr>
          <p:cNvSpPr>
            <a:spLocks noGrp="1"/>
          </p:cNvSpPr>
          <p:nvPr>
            <p:ph type="title"/>
          </p:nvPr>
        </p:nvSpPr>
        <p:spPr>
          <a:xfrm>
            <a:off x="457200" y="731837"/>
            <a:ext cx="8229600" cy="1073509"/>
          </a:xfrm>
        </p:spPr>
        <p:txBody>
          <a:bodyPr>
            <a:normAutofit fontScale="90000"/>
          </a:bodyPr>
          <a:lstStyle/>
          <a:p>
            <a:r>
              <a:rPr lang="cs-CZ" b="1" i="0" dirty="0">
                <a:solidFill>
                  <a:srgbClr val="FF0000"/>
                </a:solidFill>
                <a:effectLst/>
                <a:latin typeface="Google Sans"/>
              </a:rPr>
              <a:t>Jak funguje vzduchotechnická jednotka?</a:t>
            </a:r>
            <a:endParaRPr lang="cs-CZ" b="1" dirty="0">
              <a:solidFill>
                <a:srgbClr val="FF0000"/>
              </a:solidFill>
            </a:endParaRPr>
          </a:p>
        </p:txBody>
      </p:sp>
      <p:sp>
        <p:nvSpPr>
          <p:cNvPr id="3" name="Zástupný obsah 2">
            <a:extLst>
              <a:ext uri="{FF2B5EF4-FFF2-40B4-BE49-F238E27FC236}">
                <a16:creationId xmlns:a16="http://schemas.microsoft.com/office/drawing/2014/main" id="{DB6B85A9-1044-F705-AB7C-6ADC60AC582F}"/>
              </a:ext>
            </a:extLst>
          </p:cNvPr>
          <p:cNvSpPr>
            <a:spLocks noGrp="1"/>
          </p:cNvSpPr>
          <p:nvPr>
            <p:ph idx="1"/>
          </p:nvPr>
        </p:nvSpPr>
        <p:spPr>
          <a:xfrm>
            <a:off x="167147" y="2113935"/>
            <a:ext cx="8799871" cy="4012228"/>
          </a:xfrm>
        </p:spPr>
        <p:txBody>
          <a:bodyPr>
            <a:normAutofit/>
          </a:bodyPr>
          <a:lstStyle/>
          <a:p>
            <a:pPr algn="l"/>
            <a:r>
              <a:rPr lang="cs-CZ" b="1" i="0" dirty="0">
                <a:solidFill>
                  <a:srgbClr val="4D5156"/>
                </a:solidFill>
                <a:effectLst/>
                <a:latin typeface="Google Sans"/>
              </a:rPr>
              <a:t>Přiváděný venkovní čerstvý vzduch prochází přes rekuperační výměník uvnitř </a:t>
            </a:r>
            <a:r>
              <a:rPr lang="cs-CZ" b="1" i="0" dirty="0">
                <a:solidFill>
                  <a:srgbClr val="040C28"/>
                </a:solidFill>
                <a:effectLst/>
                <a:latin typeface="Google Sans"/>
              </a:rPr>
              <a:t>vzduchotechnické jednotky</a:t>
            </a:r>
            <a:r>
              <a:rPr lang="cs-CZ" b="1" i="0" dirty="0">
                <a:solidFill>
                  <a:srgbClr val="4D5156"/>
                </a:solidFill>
                <a:effectLst/>
                <a:latin typeface="Google Sans"/>
              </a:rPr>
              <a:t>, do kterého z druhé strany vstupuje teplý odpadní vzduch z objektu. Obě </a:t>
            </a:r>
            <a:r>
              <a:rPr lang="cs-CZ" b="1" i="0" dirty="0" err="1">
                <a:solidFill>
                  <a:srgbClr val="4D5156"/>
                </a:solidFill>
                <a:effectLst/>
                <a:latin typeface="Google Sans"/>
              </a:rPr>
              <a:t>vzdušniny</a:t>
            </a:r>
            <a:r>
              <a:rPr lang="cs-CZ" b="1" i="0" dirty="0">
                <a:solidFill>
                  <a:srgbClr val="4D5156"/>
                </a:solidFill>
                <a:effectLst/>
                <a:latin typeface="Google Sans"/>
              </a:rPr>
              <a:t> jsou od sebe dokonale odděleny soustavou kanálků, aby nedocházelo ke zpětnému průniku pachů z odváděného do přívodního vzduchu.</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630854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20873-AF2E-2725-9FF8-53DD29D64751}"/>
              </a:ext>
            </a:extLst>
          </p:cNvPr>
          <p:cNvSpPr>
            <a:spLocks noGrp="1"/>
          </p:cNvSpPr>
          <p:nvPr>
            <p:ph type="title"/>
          </p:nvPr>
        </p:nvSpPr>
        <p:spPr>
          <a:xfrm>
            <a:off x="368710" y="677760"/>
            <a:ext cx="8229600" cy="1143000"/>
          </a:xfrm>
        </p:spPr>
        <p:txBody>
          <a:bodyPr>
            <a:normAutofit/>
          </a:bodyPr>
          <a:lstStyle/>
          <a:p>
            <a:r>
              <a:rPr lang="cs-CZ" b="1" i="0" dirty="0">
                <a:solidFill>
                  <a:srgbClr val="FF0000"/>
                </a:solidFill>
                <a:effectLst/>
                <a:latin typeface="Google Sans"/>
              </a:rPr>
              <a:t>Co je rekuperace v domě?</a:t>
            </a:r>
            <a:endParaRPr lang="cs-CZ" b="1" dirty="0">
              <a:solidFill>
                <a:srgbClr val="FF0000"/>
              </a:solidFill>
            </a:endParaRPr>
          </a:p>
        </p:txBody>
      </p:sp>
      <p:sp>
        <p:nvSpPr>
          <p:cNvPr id="3" name="Zástupný obsah 2">
            <a:extLst>
              <a:ext uri="{FF2B5EF4-FFF2-40B4-BE49-F238E27FC236}">
                <a16:creationId xmlns:a16="http://schemas.microsoft.com/office/drawing/2014/main" id="{BD1066DB-79D8-64CC-141D-515AC8F97DB0}"/>
              </a:ext>
            </a:extLst>
          </p:cNvPr>
          <p:cNvSpPr>
            <a:spLocks noGrp="1"/>
          </p:cNvSpPr>
          <p:nvPr>
            <p:ph idx="1"/>
          </p:nvPr>
        </p:nvSpPr>
        <p:spPr>
          <a:xfrm>
            <a:off x="457200" y="2005781"/>
            <a:ext cx="8229600" cy="3284640"/>
          </a:xfrm>
        </p:spPr>
        <p:txBody>
          <a:bodyPr/>
          <a:lstStyle/>
          <a:p>
            <a:pPr algn="l"/>
            <a:r>
              <a:rPr lang="cs-CZ" b="1" i="0" dirty="0">
                <a:solidFill>
                  <a:srgbClr val="4D5156"/>
                </a:solidFill>
                <a:effectLst/>
                <a:latin typeface="Google Sans"/>
              </a:rPr>
              <a:t>do místnosti a centrální - ty zajišťují rekuperaci v celém domě. Rekuperace je </a:t>
            </a:r>
            <a:r>
              <a:rPr lang="cs-CZ" b="1" i="0" dirty="0">
                <a:solidFill>
                  <a:srgbClr val="040C28"/>
                </a:solidFill>
                <a:effectLst/>
                <a:latin typeface="Google Sans"/>
              </a:rPr>
              <a:t>zpětné získávání tepla z odpadního vzduchu a následné předání tohoto tepla čerstvému chladnému vzduchu přivedeného</a:t>
            </a:r>
            <a:br>
              <a:rPr lang="cs-CZ" b="1" i="0" dirty="0">
                <a:solidFill>
                  <a:srgbClr val="040C28"/>
                </a:solidFill>
                <a:effectLst/>
                <a:latin typeface="Google Sans"/>
              </a:rPr>
            </a:br>
            <a:r>
              <a:rPr lang="cs-CZ" b="1" i="0" dirty="0">
                <a:solidFill>
                  <a:srgbClr val="040C28"/>
                </a:solidFill>
                <a:effectLst/>
                <a:latin typeface="Google Sans"/>
              </a:rPr>
              <a:t>z venku</a:t>
            </a:r>
            <a:r>
              <a:rPr lang="cs-CZ" b="1" i="0" dirty="0">
                <a:solidFill>
                  <a:srgbClr val="4D5156"/>
                </a:solidFill>
                <a:effectLst/>
                <a:latin typeface="Google Sans"/>
              </a:rPr>
              <a:t>.</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0099216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F3BA3E-76A5-58F1-99BC-405DF806368F}"/>
              </a:ext>
            </a:extLst>
          </p:cNvPr>
          <p:cNvSpPr>
            <a:spLocks noGrp="1"/>
          </p:cNvSpPr>
          <p:nvPr>
            <p:ph type="title"/>
          </p:nvPr>
        </p:nvSpPr>
        <p:spPr>
          <a:xfrm>
            <a:off x="457200" y="599103"/>
            <a:ext cx="8229600" cy="1143000"/>
          </a:xfrm>
        </p:spPr>
        <p:txBody>
          <a:bodyPr>
            <a:normAutofit fontScale="90000"/>
          </a:bodyPr>
          <a:lstStyle/>
          <a:p>
            <a:r>
              <a:rPr lang="cs-CZ" b="1" i="0" dirty="0">
                <a:solidFill>
                  <a:srgbClr val="FF0000"/>
                </a:solidFill>
                <a:effectLst/>
                <a:latin typeface="Nunito Sans" panose="020F0502020204030204" pitchFamily="2" charset="-18"/>
              </a:rPr>
              <a:t>K čemu slouží rekuperační jednotky?</a:t>
            </a:r>
            <a:endParaRPr lang="cs-CZ" dirty="0">
              <a:solidFill>
                <a:srgbClr val="FF0000"/>
              </a:solidFill>
            </a:endParaRPr>
          </a:p>
        </p:txBody>
      </p:sp>
      <p:sp>
        <p:nvSpPr>
          <p:cNvPr id="3" name="Zástupný obsah 2">
            <a:extLst>
              <a:ext uri="{FF2B5EF4-FFF2-40B4-BE49-F238E27FC236}">
                <a16:creationId xmlns:a16="http://schemas.microsoft.com/office/drawing/2014/main" id="{42041100-BFB6-92EE-140C-C030BF7DAA54}"/>
              </a:ext>
            </a:extLst>
          </p:cNvPr>
          <p:cNvSpPr>
            <a:spLocks noGrp="1"/>
          </p:cNvSpPr>
          <p:nvPr>
            <p:ph idx="1"/>
          </p:nvPr>
        </p:nvSpPr>
        <p:spPr>
          <a:xfrm>
            <a:off x="167147" y="2005781"/>
            <a:ext cx="8790039" cy="4120382"/>
          </a:xfrm>
        </p:spPr>
        <p:txBody>
          <a:bodyPr>
            <a:normAutofit fontScale="85000" lnSpcReduction="10000"/>
          </a:bodyPr>
          <a:lstStyle/>
          <a:p>
            <a:pPr algn="l"/>
            <a:r>
              <a:rPr lang="cs-CZ" b="1" i="0" dirty="0">
                <a:solidFill>
                  <a:srgbClr val="656565"/>
                </a:solidFill>
                <a:effectLst/>
                <a:latin typeface="Nunito Sans" panose="020F0502020204030204" pitchFamily="2" charset="-18"/>
              </a:rPr>
              <a:t>Rekuperační jednotky jsou skvělým řešením pro řízené větrání v pasivních a nízkoenergetických domech. Rekuperační jednotka plně nahrazuje přirozené větrání okny a šetří náklady na energie v bytech a domech. Rekuperační jednotky lze rozdělit na lokální - tzn. do místnosti a centrální - ty zajišťují rekuperaci v celém domě. </a:t>
            </a:r>
          </a:p>
          <a:p>
            <a:pPr algn="l"/>
            <a:r>
              <a:rPr lang="cs-CZ" b="1" i="0" dirty="0">
                <a:solidFill>
                  <a:srgbClr val="656565"/>
                </a:solidFill>
                <a:effectLst/>
                <a:latin typeface="Nunito Sans" panose="020F0502020204030204" pitchFamily="2" charset="-18"/>
              </a:rPr>
              <a:t>Rekuperace je zpětné získávání tepla z odpadního vzduchu a následné předání tohoto tepla čerstvému chladnému vzduchu přivedeného z venku.</a:t>
            </a:r>
          </a:p>
        </p:txBody>
      </p:sp>
    </p:spTree>
    <p:extLst>
      <p:ext uri="{BB962C8B-B14F-4D97-AF65-F5344CB8AC3E}">
        <p14:creationId xmlns:p14="http://schemas.microsoft.com/office/powerpoint/2010/main" val="34988352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40D97A-AEC5-601F-E1DE-C1854CD0BAA2}"/>
              </a:ext>
            </a:extLst>
          </p:cNvPr>
          <p:cNvSpPr>
            <a:spLocks noGrp="1"/>
          </p:cNvSpPr>
          <p:nvPr>
            <p:ph type="title"/>
          </p:nvPr>
        </p:nvSpPr>
        <p:spPr>
          <a:xfrm>
            <a:off x="457200" y="707922"/>
            <a:ext cx="8229600" cy="871282"/>
          </a:xfrm>
        </p:spPr>
        <p:txBody>
          <a:bodyPr>
            <a:normAutofit fontScale="90000"/>
          </a:bodyPr>
          <a:lstStyle/>
          <a:p>
            <a:r>
              <a:rPr lang="cs-CZ" b="1" i="0" dirty="0">
                <a:solidFill>
                  <a:srgbClr val="FF0000"/>
                </a:solidFill>
                <a:effectLst/>
                <a:latin typeface="Nunito Sans" pitchFamily="2" charset="-18"/>
              </a:rPr>
              <a:t>Jak rekuperace funguje v praxi?</a:t>
            </a:r>
            <a:endParaRPr lang="cs-CZ" dirty="0">
              <a:solidFill>
                <a:srgbClr val="FF0000"/>
              </a:solidFill>
            </a:endParaRPr>
          </a:p>
        </p:txBody>
      </p:sp>
      <p:sp>
        <p:nvSpPr>
          <p:cNvPr id="3" name="Zástupný obsah 2">
            <a:extLst>
              <a:ext uri="{FF2B5EF4-FFF2-40B4-BE49-F238E27FC236}">
                <a16:creationId xmlns:a16="http://schemas.microsoft.com/office/drawing/2014/main" id="{774D3722-BCBD-508F-0C57-F8ECBC8CC6DB}"/>
              </a:ext>
            </a:extLst>
          </p:cNvPr>
          <p:cNvSpPr>
            <a:spLocks noGrp="1"/>
          </p:cNvSpPr>
          <p:nvPr>
            <p:ph idx="1"/>
          </p:nvPr>
        </p:nvSpPr>
        <p:spPr>
          <a:xfrm>
            <a:off x="196645" y="1747683"/>
            <a:ext cx="8691716" cy="4525963"/>
          </a:xfrm>
        </p:spPr>
        <p:txBody>
          <a:bodyPr>
            <a:normAutofit fontScale="70000" lnSpcReduction="20000"/>
          </a:bodyPr>
          <a:lstStyle/>
          <a:p>
            <a:pPr algn="l"/>
            <a:r>
              <a:rPr lang="cs-CZ" b="1" i="0" dirty="0">
                <a:solidFill>
                  <a:srgbClr val="656565"/>
                </a:solidFill>
                <a:effectLst/>
                <a:latin typeface="Nunito Sans" pitchFamily="2" charset="-18"/>
              </a:rPr>
              <a:t>Rekuperační jednotka nasaje venkovní vzduch, který přivede do rekuperačního výměníku. Z druhé strany z místnosti nasaje odpadní vzduch. V rekuperačním výměníku se čerstvý vzduch ohřeje na teplotu odváděného vzduchu a je vypuštěn do místnosti. Vestavěné </a:t>
            </a:r>
            <a:r>
              <a:rPr lang="cs-CZ" b="1" i="0" u="sng" dirty="0">
                <a:solidFill>
                  <a:srgbClr val="656565"/>
                </a:solidFill>
                <a:effectLst/>
                <a:latin typeface="Nunito Sans" pitchFamily="2" charset="-18"/>
                <a:hlinkClick r:id="rId2"/>
              </a:rPr>
              <a:t>filtry</a:t>
            </a:r>
            <a:r>
              <a:rPr lang="cs-CZ" b="1" i="0" dirty="0">
                <a:solidFill>
                  <a:srgbClr val="656565"/>
                </a:solidFill>
                <a:effectLst/>
                <a:latin typeface="Nunito Sans" pitchFamily="2" charset="-18"/>
              </a:rPr>
              <a:t> zbaví přiváděný čerstvý vzduch většiny prachu a dalších nečistot. A tím je zajištěno větrání – přívod čerstvého vzduchu do místnosti s minimální ztrátou </a:t>
            </a:r>
            <a:r>
              <a:rPr lang="cs-CZ" b="1" i="0" dirty="0" err="1">
                <a:solidFill>
                  <a:srgbClr val="656565"/>
                </a:solidFill>
                <a:effectLst/>
                <a:latin typeface="Nunito Sans" pitchFamily="2" charset="-18"/>
              </a:rPr>
              <a:t>energie.Čerstvý</a:t>
            </a:r>
            <a:r>
              <a:rPr lang="cs-CZ" b="1" i="0" dirty="0">
                <a:solidFill>
                  <a:srgbClr val="656565"/>
                </a:solidFill>
                <a:effectLst/>
                <a:latin typeface="Nunito Sans" pitchFamily="2" charset="-18"/>
              </a:rPr>
              <a:t> přiváděný vzduch se s odpadním vzduchem nikdy nesmíchá. Pouze si předají teplotu přes speciální rekuperační </a:t>
            </a:r>
            <a:r>
              <a:rPr lang="cs-CZ" b="1" i="0" dirty="0" err="1">
                <a:solidFill>
                  <a:srgbClr val="656565"/>
                </a:solidFill>
                <a:effectLst/>
                <a:latin typeface="Nunito Sans" pitchFamily="2" charset="-18"/>
              </a:rPr>
              <a:t>výměník.Rekuperaci</a:t>
            </a:r>
            <a:r>
              <a:rPr lang="cs-CZ" b="1" i="0" dirty="0">
                <a:solidFill>
                  <a:srgbClr val="656565"/>
                </a:solidFill>
                <a:effectLst/>
                <a:latin typeface="Nunito Sans" pitchFamily="2" charset="-18"/>
              </a:rPr>
              <a:t> je možno využít ve všech typech objektů při hygienicky nutném větrání. Do bytů, rodinných domů i průmyslových staveb. U centrální rekuperačních jednotek dochází k podobnému principu ohřevu vzduchu, avšak s tím rozdílem, že odpadní vzduch ze všech místností se vypouští jedním vzduchovodem v technické místnosti, kde je jednotka instalována.</a:t>
            </a:r>
          </a:p>
        </p:txBody>
      </p:sp>
    </p:spTree>
    <p:extLst>
      <p:ext uri="{BB962C8B-B14F-4D97-AF65-F5344CB8AC3E}">
        <p14:creationId xmlns:p14="http://schemas.microsoft.com/office/powerpoint/2010/main" val="3916808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74160E-EC69-4CC9-2D42-E4AD2585AC07}"/>
              </a:ext>
            </a:extLst>
          </p:cNvPr>
          <p:cNvSpPr>
            <a:spLocks noGrp="1"/>
          </p:cNvSpPr>
          <p:nvPr>
            <p:ph type="title"/>
          </p:nvPr>
        </p:nvSpPr>
        <p:spPr>
          <a:xfrm>
            <a:off x="457200" y="628600"/>
            <a:ext cx="8229600" cy="1143000"/>
          </a:xfrm>
        </p:spPr>
        <p:txBody>
          <a:bodyPr>
            <a:normAutofit/>
          </a:bodyPr>
          <a:lstStyle/>
          <a:p>
            <a:r>
              <a:rPr lang="cs-CZ" b="1" i="0" dirty="0">
                <a:solidFill>
                  <a:srgbClr val="FF0000"/>
                </a:solidFill>
                <a:effectLst/>
                <a:latin typeface="Google Sans"/>
              </a:rPr>
              <a:t>Proč rekuperace?</a:t>
            </a:r>
            <a:endParaRPr lang="cs-CZ" b="1" dirty="0">
              <a:solidFill>
                <a:srgbClr val="FF0000"/>
              </a:solidFill>
            </a:endParaRPr>
          </a:p>
        </p:txBody>
      </p:sp>
      <p:sp>
        <p:nvSpPr>
          <p:cNvPr id="3" name="Zástupný obsah 2">
            <a:extLst>
              <a:ext uri="{FF2B5EF4-FFF2-40B4-BE49-F238E27FC236}">
                <a16:creationId xmlns:a16="http://schemas.microsoft.com/office/drawing/2014/main" id="{197D58CB-D825-175B-8CF2-2933A296EC99}"/>
              </a:ext>
            </a:extLst>
          </p:cNvPr>
          <p:cNvSpPr>
            <a:spLocks noGrp="1"/>
          </p:cNvSpPr>
          <p:nvPr>
            <p:ph idx="1"/>
          </p:nvPr>
        </p:nvSpPr>
        <p:spPr>
          <a:xfrm>
            <a:off x="457200" y="2290916"/>
            <a:ext cx="8229600" cy="3628103"/>
          </a:xfrm>
        </p:spPr>
        <p:txBody>
          <a:bodyPr/>
          <a:lstStyle/>
          <a:p>
            <a:pPr algn="l"/>
            <a:r>
              <a:rPr lang="cs-CZ" b="1" i="0" dirty="0">
                <a:solidFill>
                  <a:srgbClr val="4D5156"/>
                </a:solidFill>
                <a:effectLst/>
                <a:latin typeface="Google Sans"/>
              </a:rPr>
              <a:t>Rekuperace je </a:t>
            </a:r>
            <a:r>
              <a:rPr lang="cs-CZ" b="1" i="0" dirty="0">
                <a:solidFill>
                  <a:srgbClr val="040C28"/>
                </a:solidFill>
                <a:effectLst/>
                <a:latin typeface="Google Sans"/>
              </a:rPr>
              <a:t>způsob jak zajistit přirozené větrání a recyklaci vzduchu ve vašem domově bez nutnosti otevírat okna</a:t>
            </a:r>
            <a:r>
              <a:rPr lang="cs-CZ" b="1" i="0" dirty="0">
                <a:solidFill>
                  <a:srgbClr val="4D5156"/>
                </a:solidFill>
                <a:effectLst/>
                <a:latin typeface="Google Sans"/>
              </a:rPr>
              <a:t>. Zvláště v zimních měsících pak oceníte úsporu nákladů za vytápění, protože právě otevřenými okny utíká největší množství drahocenné tepelné energie.</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80586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82AC21-F46E-30B0-48A3-09C03224FC24}"/>
              </a:ext>
            </a:extLst>
          </p:cNvPr>
          <p:cNvSpPr>
            <a:spLocks noGrp="1"/>
          </p:cNvSpPr>
          <p:nvPr>
            <p:ph type="title"/>
          </p:nvPr>
        </p:nvSpPr>
        <p:spPr>
          <a:xfrm>
            <a:off x="457200" y="658760"/>
            <a:ext cx="8229600" cy="758877"/>
          </a:xfrm>
        </p:spPr>
        <p:txBody>
          <a:bodyPr>
            <a:normAutofit fontScale="90000"/>
          </a:bodyPr>
          <a:lstStyle/>
          <a:p>
            <a:r>
              <a:rPr lang="cs-CZ" b="1" i="0" dirty="0">
                <a:solidFill>
                  <a:srgbClr val="FF0000"/>
                </a:solidFill>
                <a:effectLst/>
                <a:latin typeface="Roboto Condensed" panose="02000000000000000000" pitchFamily="2" charset="0"/>
              </a:rPr>
              <a:t>Jaké další obory souvisejí s TZB ?</a:t>
            </a:r>
            <a:endParaRPr lang="cs-CZ" dirty="0">
              <a:solidFill>
                <a:srgbClr val="FF0000"/>
              </a:solidFill>
            </a:endParaRPr>
          </a:p>
        </p:txBody>
      </p:sp>
      <p:sp>
        <p:nvSpPr>
          <p:cNvPr id="3" name="Zástupný obsah 2">
            <a:extLst>
              <a:ext uri="{FF2B5EF4-FFF2-40B4-BE49-F238E27FC236}">
                <a16:creationId xmlns:a16="http://schemas.microsoft.com/office/drawing/2014/main" id="{44054881-411C-F1DD-BDD3-0E85FBB26BBE}"/>
              </a:ext>
            </a:extLst>
          </p:cNvPr>
          <p:cNvSpPr>
            <a:spLocks noGrp="1"/>
          </p:cNvSpPr>
          <p:nvPr>
            <p:ph idx="1"/>
          </p:nvPr>
        </p:nvSpPr>
        <p:spPr>
          <a:xfrm>
            <a:off x="457200" y="2507227"/>
            <a:ext cx="8229600" cy="3116826"/>
          </a:xfrm>
        </p:spPr>
        <p:txBody>
          <a:bodyPr/>
          <a:lstStyle/>
          <a:p>
            <a:pPr algn="l">
              <a:buFont typeface="Arial" panose="020B0604020202020204" pitchFamily="34" charset="0"/>
              <a:buChar char="•"/>
            </a:pPr>
            <a:r>
              <a:rPr lang="cs-CZ" b="1" i="0" u="sng" dirty="0">
                <a:effectLst/>
                <a:latin typeface="Roboto" panose="02000000000000000000" pitchFamily="2" charset="0"/>
                <a:hlinkClick r:id="rId2">
                  <a:extLst>
                    <a:ext uri="{A12FA001-AC4F-418D-AE19-62706E023703}">
                      <ahyp:hlinkClr xmlns:ahyp="http://schemas.microsoft.com/office/drawing/2018/hyperlinkcolor" val="tx"/>
                    </a:ext>
                  </a:extLst>
                </a:hlinkClick>
              </a:rPr>
              <a:t>Facility management</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Bezpečnost budov</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4">
                  <a:extLst>
                    <a:ext uri="{A12FA001-AC4F-418D-AE19-62706E023703}">
                      <ahyp:hlinkClr xmlns:ahyp="http://schemas.microsoft.com/office/drawing/2018/hyperlinkcolor" val="tx"/>
                    </a:ext>
                  </a:extLst>
                </a:hlinkClick>
              </a:rPr>
              <a:t>Ceny energií a paliv</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5">
                  <a:extLst>
                    <a:ext uri="{A12FA001-AC4F-418D-AE19-62706E023703}">
                      <ahyp:hlinkClr xmlns:ahyp="http://schemas.microsoft.com/office/drawing/2018/hyperlinkcolor" val="tx"/>
                    </a:ext>
                  </a:extLst>
                </a:hlinkClick>
              </a:rPr>
              <a:t>Energetika</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6">
                  <a:extLst>
                    <a:ext uri="{A12FA001-AC4F-418D-AE19-62706E023703}">
                      <ahyp:hlinkClr xmlns:ahyp="http://schemas.microsoft.com/office/drawing/2018/hyperlinkcolor" val="tx"/>
                    </a:ext>
                  </a:extLst>
                </a:hlinkClick>
              </a:rPr>
              <a:t>BIM – </a:t>
            </a:r>
            <a:r>
              <a:rPr lang="cs-CZ" b="1" i="0" u="sng" dirty="0" err="1">
                <a:effectLst/>
                <a:latin typeface="Roboto" panose="02000000000000000000" pitchFamily="2" charset="0"/>
                <a:hlinkClick r:id="rId6">
                  <a:extLst>
                    <a:ext uri="{A12FA001-AC4F-418D-AE19-62706E023703}">
                      <ahyp:hlinkClr xmlns:ahyp="http://schemas.microsoft.com/office/drawing/2018/hyperlinkcolor" val="tx"/>
                    </a:ext>
                  </a:extLst>
                </a:hlinkClick>
              </a:rPr>
              <a:t>Building</a:t>
            </a:r>
            <a:r>
              <a:rPr lang="cs-CZ" b="1" i="0" u="sng" dirty="0">
                <a:effectLst/>
                <a:latin typeface="Roboto" panose="02000000000000000000" pitchFamily="2" charset="0"/>
                <a:hlinkClick r:id="rId6">
                  <a:extLst>
                    <a:ext uri="{A12FA001-AC4F-418D-AE19-62706E023703}">
                      <ahyp:hlinkClr xmlns:ahyp="http://schemas.microsoft.com/office/drawing/2018/hyperlinkcolor" val="tx"/>
                    </a:ext>
                  </a:extLst>
                </a:hlinkClick>
              </a:rPr>
              <a:t> </a:t>
            </a:r>
            <a:r>
              <a:rPr lang="cs-CZ" b="1" i="0" u="sng" dirty="0" err="1">
                <a:effectLst/>
                <a:latin typeface="Roboto" panose="02000000000000000000" pitchFamily="2" charset="0"/>
                <a:hlinkClick r:id="rId6">
                  <a:extLst>
                    <a:ext uri="{A12FA001-AC4F-418D-AE19-62706E023703}">
                      <ahyp:hlinkClr xmlns:ahyp="http://schemas.microsoft.com/office/drawing/2018/hyperlinkcolor" val="tx"/>
                    </a:ext>
                  </a:extLst>
                </a:hlinkClick>
              </a:rPr>
              <a:t>Information</a:t>
            </a:r>
            <a:r>
              <a:rPr lang="cs-CZ" b="1" i="0" u="sng" dirty="0">
                <a:effectLst/>
                <a:latin typeface="Roboto" panose="02000000000000000000" pitchFamily="2" charset="0"/>
                <a:hlinkClick r:id="rId6">
                  <a:extLst>
                    <a:ext uri="{A12FA001-AC4F-418D-AE19-62706E023703}">
                      <ahyp:hlinkClr xmlns:ahyp="http://schemas.microsoft.com/office/drawing/2018/hyperlinkcolor" val="tx"/>
                    </a:ext>
                  </a:extLst>
                </a:hlinkClick>
              </a:rPr>
              <a:t> Modeling</a:t>
            </a:r>
            <a:endParaRPr lang="cs-CZ" b="1" i="0" u="sng" dirty="0">
              <a:effectLst/>
              <a:latin typeface="Roboto" panose="02000000000000000000" pitchFamily="2" charset="0"/>
            </a:endParaRPr>
          </a:p>
        </p:txBody>
      </p:sp>
    </p:spTree>
    <p:extLst>
      <p:ext uri="{BB962C8B-B14F-4D97-AF65-F5344CB8AC3E}">
        <p14:creationId xmlns:p14="http://schemas.microsoft.com/office/powerpoint/2010/main" val="9112699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89BBCE2-9786-5171-4849-9C5FEB055CEF}"/>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CHLAZENÍ</a:t>
            </a:r>
          </a:p>
        </p:txBody>
      </p:sp>
    </p:spTree>
    <p:extLst>
      <p:ext uri="{BB962C8B-B14F-4D97-AF65-F5344CB8AC3E}">
        <p14:creationId xmlns:p14="http://schemas.microsoft.com/office/powerpoint/2010/main" val="36643900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D7C43F-F5E9-EF24-9370-C53F8C1075FC}"/>
              </a:ext>
            </a:extLst>
          </p:cNvPr>
          <p:cNvSpPr>
            <a:spLocks noGrp="1"/>
          </p:cNvSpPr>
          <p:nvPr>
            <p:ph type="title"/>
          </p:nvPr>
        </p:nvSpPr>
        <p:spPr>
          <a:xfrm>
            <a:off x="4257368" y="274638"/>
            <a:ext cx="4429432" cy="895401"/>
          </a:xfrm>
        </p:spPr>
        <p:txBody>
          <a:bodyPr>
            <a:normAutofit/>
          </a:bodyPr>
          <a:lstStyle/>
          <a:p>
            <a:r>
              <a:rPr lang="cs-CZ" b="1" i="0" dirty="0">
                <a:solidFill>
                  <a:srgbClr val="FF0000"/>
                </a:solidFill>
                <a:effectLst/>
                <a:latin typeface="Google Sans"/>
              </a:rPr>
              <a:t>Co to je chlazení?</a:t>
            </a:r>
            <a:endParaRPr lang="cs-CZ" b="1" dirty="0">
              <a:solidFill>
                <a:srgbClr val="FF0000"/>
              </a:solidFill>
            </a:endParaRPr>
          </a:p>
        </p:txBody>
      </p:sp>
      <p:sp>
        <p:nvSpPr>
          <p:cNvPr id="3" name="Zástupný obsah 2">
            <a:extLst>
              <a:ext uri="{FF2B5EF4-FFF2-40B4-BE49-F238E27FC236}">
                <a16:creationId xmlns:a16="http://schemas.microsoft.com/office/drawing/2014/main" id="{414CC774-79DB-7FD0-98FF-27DA2B84DE98}"/>
              </a:ext>
            </a:extLst>
          </p:cNvPr>
          <p:cNvSpPr>
            <a:spLocks noGrp="1"/>
          </p:cNvSpPr>
          <p:nvPr>
            <p:ph idx="1"/>
          </p:nvPr>
        </p:nvSpPr>
        <p:spPr>
          <a:xfrm>
            <a:off x="457200" y="1907458"/>
            <a:ext cx="8229600" cy="4218705"/>
          </a:xfrm>
        </p:spPr>
        <p:txBody>
          <a:bodyPr>
            <a:normAutofit/>
          </a:bodyPr>
          <a:lstStyle/>
          <a:p>
            <a:pPr algn="l"/>
            <a:r>
              <a:rPr lang="cs-CZ" b="1" i="0" dirty="0">
                <a:solidFill>
                  <a:srgbClr val="4D5156"/>
                </a:solidFill>
                <a:effectLst/>
                <a:latin typeface="Google Sans"/>
              </a:rPr>
              <a:t>Chladicí zařízení je specializované technické zařízení (stroj nebo přístroj) určené pro chlazení (ochlazování), což znamená </a:t>
            </a:r>
            <a:r>
              <a:rPr lang="cs-CZ" b="1" i="0" dirty="0">
                <a:solidFill>
                  <a:srgbClr val="040C28"/>
                </a:solidFill>
                <a:effectLst/>
                <a:latin typeface="Google Sans"/>
              </a:rPr>
              <a:t>úmyslné snižování teploty v nějakém uzavřeném prostoru odvodem tepla mimo chlazený prostor nebo předmět</a:t>
            </a:r>
            <a:r>
              <a:rPr lang="cs-CZ" b="1" i="0" dirty="0">
                <a:solidFill>
                  <a:srgbClr val="4D5156"/>
                </a:solidFill>
                <a:effectLst/>
                <a:latin typeface="Google Sans"/>
              </a:rPr>
              <a:t>. Jde o reverzní proces k vytápění (vyhřívání), který teplotu naopak zvyšuje.</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29689149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4E9CF6-0A73-E12F-A4A2-414EE30643AA}"/>
              </a:ext>
            </a:extLst>
          </p:cNvPr>
          <p:cNvSpPr>
            <a:spLocks noGrp="1"/>
          </p:cNvSpPr>
          <p:nvPr>
            <p:ph type="title"/>
          </p:nvPr>
        </p:nvSpPr>
        <p:spPr>
          <a:xfrm>
            <a:off x="457200" y="687593"/>
            <a:ext cx="8229600" cy="1143000"/>
          </a:xfrm>
        </p:spPr>
        <p:txBody>
          <a:bodyPr/>
          <a:lstStyle/>
          <a:p>
            <a:r>
              <a:rPr lang="cs-CZ" b="1" dirty="0">
                <a:solidFill>
                  <a:srgbClr val="FF0000"/>
                </a:solidFill>
              </a:rPr>
              <a:t>TEPELNÁ ZÁTĚŽ</a:t>
            </a:r>
          </a:p>
        </p:txBody>
      </p:sp>
      <p:sp>
        <p:nvSpPr>
          <p:cNvPr id="3" name="Zástupný obsah 2">
            <a:extLst>
              <a:ext uri="{FF2B5EF4-FFF2-40B4-BE49-F238E27FC236}">
                <a16:creationId xmlns:a16="http://schemas.microsoft.com/office/drawing/2014/main" id="{483601FF-4460-D3ED-87C5-2DA16885A6CA}"/>
              </a:ext>
            </a:extLst>
          </p:cNvPr>
          <p:cNvSpPr>
            <a:spLocks noGrp="1"/>
          </p:cNvSpPr>
          <p:nvPr>
            <p:ph idx="1"/>
          </p:nvPr>
        </p:nvSpPr>
        <p:spPr>
          <a:xfrm>
            <a:off x="457200" y="2094271"/>
            <a:ext cx="8229600" cy="3608439"/>
          </a:xfrm>
        </p:spPr>
        <p:txBody>
          <a:bodyPr>
            <a:normAutofit fontScale="92500" lnSpcReduction="10000"/>
          </a:bodyPr>
          <a:lstStyle/>
          <a:p>
            <a:r>
              <a:rPr lang="cs-CZ" b="1" dirty="0"/>
              <a:t>I budovy, které respektují stavební principy vedoucí k budovám se sníženou spotřebou energie, jsou vystaveny v letním období tepelným ziskům.</a:t>
            </a:r>
          </a:p>
          <a:p>
            <a:r>
              <a:rPr lang="cs-CZ" b="1" dirty="0"/>
              <a:t>Tepelné zisky je nutné eliminovat.</a:t>
            </a:r>
          </a:p>
          <a:p>
            <a:r>
              <a:rPr lang="cs-CZ" b="1" dirty="0"/>
              <a:t>V případě, že tepelná zátěž představuje vážné riziko objektu, je nutné ji předcházet, pasivně ji likvidovat.</a:t>
            </a:r>
          </a:p>
        </p:txBody>
      </p:sp>
    </p:spTree>
    <p:extLst>
      <p:ext uri="{BB962C8B-B14F-4D97-AF65-F5344CB8AC3E}">
        <p14:creationId xmlns:p14="http://schemas.microsoft.com/office/powerpoint/2010/main" val="14748434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9B95E-D540-BF1D-1360-0E8F2D2C6CD6}"/>
              </a:ext>
            </a:extLst>
          </p:cNvPr>
          <p:cNvSpPr>
            <a:spLocks noGrp="1"/>
          </p:cNvSpPr>
          <p:nvPr>
            <p:ph type="title"/>
          </p:nvPr>
        </p:nvSpPr>
        <p:spPr>
          <a:xfrm>
            <a:off x="388374" y="608934"/>
            <a:ext cx="8229600" cy="797079"/>
          </a:xfrm>
        </p:spPr>
        <p:txBody>
          <a:bodyPr/>
          <a:lstStyle/>
          <a:p>
            <a:r>
              <a:rPr lang="cs-CZ" b="1" dirty="0">
                <a:solidFill>
                  <a:srgbClr val="FF0000"/>
                </a:solidFill>
              </a:rPr>
              <a:t>Chlazení budov</a:t>
            </a:r>
          </a:p>
        </p:txBody>
      </p:sp>
      <p:sp>
        <p:nvSpPr>
          <p:cNvPr id="3" name="Zástupný obsah 2">
            <a:extLst>
              <a:ext uri="{FF2B5EF4-FFF2-40B4-BE49-F238E27FC236}">
                <a16:creationId xmlns:a16="http://schemas.microsoft.com/office/drawing/2014/main" id="{E8FB9C93-BF95-1ECF-BFA6-4ED260AF90D7}"/>
              </a:ext>
            </a:extLst>
          </p:cNvPr>
          <p:cNvSpPr>
            <a:spLocks noGrp="1"/>
          </p:cNvSpPr>
          <p:nvPr>
            <p:ph idx="1"/>
          </p:nvPr>
        </p:nvSpPr>
        <p:spPr>
          <a:xfrm>
            <a:off x="457200" y="2467897"/>
            <a:ext cx="8229600" cy="2163097"/>
          </a:xfrm>
        </p:spPr>
        <p:txBody>
          <a:bodyPr/>
          <a:lstStyle/>
          <a:p>
            <a:r>
              <a:rPr lang="cs-CZ" b="1" dirty="0"/>
              <a:t>Chlazení nevyužívající žádnou strojní technologii spotřebovávající energii</a:t>
            </a:r>
          </a:p>
          <a:p>
            <a:r>
              <a:rPr lang="cs-CZ" b="1" dirty="0"/>
              <a:t>Strojní chlazení</a:t>
            </a:r>
          </a:p>
        </p:txBody>
      </p:sp>
    </p:spTree>
    <p:extLst>
      <p:ext uri="{BB962C8B-B14F-4D97-AF65-F5344CB8AC3E}">
        <p14:creationId xmlns:p14="http://schemas.microsoft.com/office/powerpoint/2010/main" val="31466144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EC39474-9666-0189-F5A5-0D36D6894A11}"/>
              </a:ext>
            </a:extLst>
          </p:cNvPr>
          <p:cNvSpPr>
            <a:spLocks noGrp="1"/>
          </p:cNvSpPr>
          <p:nvPr>
            <p:ph type="title"/>
          </p:nvPr>
        </p:nvSpPr>
        <p:spPr>
          <a:xfrm>
            <a:off x="417399" y="643467"/>
            <a:ext cx="8408193" cy="744836"/>
          </a:xfrm>
        </p:spPr>
        <p:txBody>
          <a:bodyPr>
            <a:normAutofit/>
          </a:bodyPr>
          <a:lstStyle/>
          <a:p>
            <a:r>
              <a:rPr lang="cs-CZ" sz="3600" b="1" dirty="0">
                <a:solidFill>
                  <a:srgbClr val="FF0000"/>
                </a:solidFill>
              </a:rPr>
              <a:t>Základní rozdělení způsobů chlazení budov</a:t>
            </a:r>
          </a:p>
        </p:txBody>
      </p:sp>
      <p:pic>
        <p:nvPicPr>
          <p:cNvPr id="6" name="Obrázek 5">
            <a:extLst>
              <a:ext uri="{FF2B5EF4-FFF2-40B4-BE49-F238E27FC236}">
                <a16:creationId xmlns:a16="http://schemas.microsoft.com/office/drawing/2014/main" id="{2336607F-9CE7-8278-5E81-6AAC17F949DD}"/>
              </a:ext>
            </a:extLst>
          </p:cNvPr>
          <p:cNvPicPr>
            <a:picLocks noChangeAspect="1"/>
          </p:cNvPicPr>
          <p:nvPr/>
        </p:nvPicPr>
        <p:blipFill>
          <a:blip r:embed="rId2"/>
          <a:stretch>
            <a:fillRect/>
          </a:stretch>
        </p:blipFill>
        <p:spPr>
          <a:xfrm>
            <a:off x="532095" y="2272323"/>
            <a:ext cx="8178799" cy="2944367"/>
          </a:xfrm>
          <a:prstGeom prst="rect">
            <a:avLst/>
          </a:prstGeom>
        </p:spPr>
      </p:pic>
    </p:spTree>
    <p:extLst>
      <p:ext uri="{BB962C8B-B14F-4D97-AF65-F5344CB8AC3E}">
        <p14:creationId xmlns:p14="http://schemas.microsoft.com/office/powerpoint/2010/main" val="3847197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F9F8FB-37A3-C0F6-8DE6-7E326DDE55DC}"/>
              </a:ext>
            </a:extLst>
          </p:cNvPr>
          <p:cNvSpPr>
            <a:spLocks noGrp="1"/>
          </p:cNvSpPr>
          <p:nvPr>
            <p:ph type="title"/>
          </p:nvPr>
        </p:nvSpPr>
        <p:spPr>
          <a:xfrm>
            <a:off x="457200" y="766251"/>
            <a:ext cx="8229600" cy="1143000"/>
          </a:xfrm>
        </p:spPr>
        <p:txBody>
          <a:bodyPr/>
          <a:lstStyle/>
          <a:p>
            <a:r>
              <a:rPr lang="cs-CZ" b="1" dirty="0">
                <a:solidFill>
                  <a:srgbClr val="FF0000"/>
                </a:solidFill>
              </a:rPr>
              <a:t>STROJNÍ CHLAZENÍ</a:t>
            </a:r>
          </a:p>
        </p:txBody>
      </p:sp>
      <p:sp>
        <p:nvSpPr>
          <p:cNvPr id="3" name="Zástupný obsah 2">
            <a:extLst>
              <a:ext uri="{FF2B5EF4-FFF2-40B4-BE49-F238E27FC236}">
                <a16:creationId xmlns:a16="http://schemas.microsoft.com/office/drawing/2014/main" id="{603FA025-C896-65B3-14AF-801BE892A9F0}"/>
              </a:ext>
            </a:extLst>
          </p:cNvPr>
          <p:cNvSpPr>
            <a:spLocks noGrp="1"/>
          </p:cNvSpPr>
          <p:nvPr>
            <p:ph idx="1"/>
          </p:nvPr>
        </p:nvSpPr>
        <p:spPr>
          <a:xfrm>
            <a:off x="457200" y="2487561"/>
            <a:ext cx="8229600" cy="1897626"/>
          </a:xfrm>
        </p:spPr>
        <p:txBody>
          <a:bodyPr>
            <a:normAutofit/>
          </a:bodyPr>
          <a:lstStyle/>
          <a:p>
            <a:r>
              <a:rPr lang="cs-CZ" b="1" dirty="0"/>
              <a:t>Strojní chlazení využívá konvenční metody kompresorového nebo absorpčního chlazení.</a:t>
            </a:r>
          </a:p>
        </p:txBody>
      </p:sp>
    </p:spTree>
    <p:extLst>
      <p:ext uri="{BB962C8B-B14F-4D97-AF65-F5344CB8AC3E}">
        <p14:creationId xmlns:p14="http://schemas.microsoft.com/office/powerpoint/2010/main" val="23853738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0FD99C-8464-6813-3654-8C7BD147B40D}"/>
              </a:ext>
            </a:extLst>
          </p:cNvPr>
          <p:cNvSpPr>
            <a:spLocks noGrp="1"/>
          </p:cNvSpPr>
          <p:nvPr>
            <p:ph type="title"/>
          </p:nvPr>
        </p:nvSpPr>
        <p:spPr>
          <a:xfrm>
            <a:off x="457200" y="619432"/>
            <a:ext cx="8229600" cy="798206"/>
          </a:xfrm>
        </p:spPr>
        <p:txBody>
          <a:bodyPr/>
          <a:lstStyle/>
          <a:p>
            <a:r>
              <a:rPr lang="cs-CZ" b="1" dirty="0">
                <a:solidFill>
                  <a:srgbClr val="FF0000"/>
                </a:solidFill>
              </a:rPr>
              <a:t>Přístupy pasivního chlazení budov</a:t>
            </a:r>
          </a:p>
        </p:txBody>
      </p:sp>
      <p:pic>
        <p:nvPicPr>
          <p:cNvPr id="4" name="Obrázek 3">
            <a:extLst>
              <a:ext uri="{FF2B5EF4-FFF2-40B4-BE49-F238E27FC236}">
                <a16:creationId xmlns:a16="http://schemas.microsoft.com/office/drawing/2014/main" id="{541599EE-5F2A-78F4-ECCE-E0C70CDF4FB5}"/>
              </a:ext>
            </a:extLst>
          </p:cNvPr>
          <p:cNvPicPr>
            <a:picLocks noChangeAspect="1"/>
          </p:cNvPicPr>
          <p:nvPr/>
        </p:nvPicPr>
        <p:blipFill>
          <a:blip r:embed="rId2"/>
          <a:stretch>
            <a:fillRect/>
          </a:stretch>
        </p:blipFill>
        <p:spPr>
          <a:xfrm>
            <a:off x="1882429" y="1612490"/>
            <a:ext cx="5379142" cy="4437086"/>
          </a:xfrm>
          <a:prstGeom prst="rect">
            <a:avLst/>
          </a:prstGeom>
        </p:spPr>
      </p:pic>
    </p:spTree>
    <p:extLst>
      <p:ext uri="{BB962C8B-B14F-4D97-AF65-F5344CB8AC3E}">
        <p14:creationId xmlns:p14="http://schemas.microsoft.com/office/powerpoint/2010/main" val="19296461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A633F2-3919-EDDF-7F4E-D72D5BAD00FA}"/>
              </a:ext>
            </a:extLst>
          </p:cNvPr>
          <p:cNvSpPr>
            <a:spLocks noGrp="1"/>
          </p:cNvSpPr>
          <p:nvPr>
            <p:ph type="title"/>
          </p:nvPr>
        </p:nvSpPr>
        <p:spPr>
          <a:xfrm>
            <a:off x="457200" y="599102"/>
            <a:ext cx="8229600" cy="1143000"/>
          </a:xfrm>
        </p:spPr>
        <p:txBody>
          <a:bodyPr/>
          <a:lstStyle/>
          <a:p>
            <a:r>
              <a:rPr lang="cs-CZ" b="1" dirty="0">
                <a:solidFill>
                  <a:srgbClr val="FF0000"/>
                </a:solidFill>
              </a:rPr>
              <a:t>Alternativní (pasivní) chlazení</a:t>
            </a:r>
          </a:p>
        </p:txBody>
      </p:sp>
      <p:sp>
        <p:nvSpPr>
          <p:cNvPr id="3" name="Zástupný obsah 2">
            <a:extLst>
              <a:ext uri="{FF2B5EF4-FFF2-40B4-BE49-F238E27FC236}">
                <a16:creationId xmlns:a16="http://schemas.microsoft.com/office/drawing/2014/main" id="{2081736F-AECE-DC3A-3393-6C673635FFE8}"/>
              </a:ext>
            </a:extLst>
          </p:cNvPr>
          <p:cNvSpPr>
            <a:spLocks noGrp="1"/>
          </p:cNvSpPr>
          <p:nvPr>
            <p:ph idx="1"/>
          </p:nvPr>
        </p:nvSpPr>
        <p:spPr>
          <a:xfrm>
            <a:off x="457200" y="2241755"/>
            <a:ext cx="8229600" cy="3569110"/>
          </a:xfrm>
        </p:spPr>
        <p:txBody>
          <a:bodyPr>
            <a:normAutofit/>
          </a:bodyPr>
          <a:lstStyle/>
          <a:p>
            <a:r>
              <a:rPr lang="cs-CZ" b="1" dirty="0"/>
              <a:t>Alternativní (pasivní) využívá řešení objektu, fyzikální principy a kombinuje technologie:</a:t>
            </a:r>
          </a:p>
          <a:p>
            <a:pPr lvl="1"/>
            <a:r>
              <a:rPr lang="cs-CZ" b="1" dirty="0"/>
              <a:t>Solární pasivní chlazení optimalizuje stavební řešení objektu, využívá architektury objektu.</a:t>
            </a:r>
          </a:p>
          <a:p>
            <a:pPr lvl="1"/>
            <a:r>
              <a:rPr lang="cs-CZ" b="1" dirty="0"/>
              <a:t>Strojní alternativní chlazení využívá alternativní technologie a obnovitelné zdroje nebo solární energie a jejich kombinace pro chlazení. </a:t>
            </a:r>
          </a:p>
        </p:txBody>
      </p:sp>
    </p:spTree>
    <p:extLst>
      <p:ext uri="{BB962C8B-B14F-4D97-AF65-F5344CB8AC3E}">
        <p14:creationId xmlns:p14="http://schemas.microsoft.com/office/powerpoint/2010/main" val="23148247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35F2470-81B4-60C0-0952-ED9736B4D64E}"/>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ROZVODY PLYNU</a:t>
            </a:r>
          </a:p>
        </p:txBody>
      </p:sp>
    </p:spTree>
    <p:extLst>
      <p:ext uri="{BB962C8B-B14F-4D97-AF65-F5344CB8AC3E}">
        <p14:creationId xmlns:p14="http://schemas.microsoft.com/office/powerpoint/2010/main" val="42933933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8C9B05-3A8F-CCA9-E6D3-2A48474662E0}"/>
              </a:ext>
            </a:extLst>
          </p:cNvPr>
          <p:cNvSpPr>
            <a:spLocks noGrp="1"/>
          </p:cNvSpPr>
          <p:nvPr>
            <p:ph type="title"/>
          </p:nvPr>
        </p:nvSpPr>
        <p:spPr>
          <a:xfrm>
            <a:off x="457200" y="648928"/>
            <a:ext cx="8229600" cy="768709"/>
          </a:xfrm>
        </p:spPr>
        <p:txBody>
          <a:bodyPr>
            <a:normAutofit/>
          </a:bodyPr>
          <a:lstStyle/>
          <a:p>
            <a:r>
              <a:rPr lang="cs-CZ" sz="3600" b="1" dirty="0">
                <a:solidFill>
                  <a:srgbClr val="FF0000"/>
                </a:solidFill>
              </a:rPr>
              <a:t>Členění vyhrazených plynových zařízení</a:t>
            </a:r>
          </a:p>
        </p:txBody>
      </p:sp>
      <p:sp>
        <p:nvSpPr>
          <p:cNvPr id="3" name="Zástupný obsah 2">
            <a:extLst>
              <a:ext uri="{FF2B5EF4-FFF2-40B4-BE49-F238E27FC236}">
                <a16:creationId xmlns:a16="http://schemas.microsoft.com/office/drawing/2014/main" id="{5E94B772-4A40-2DBC-C5DC-846814DA8CB8}"/>
              </a:ext>
            </a:extLst>
          </p:cNvPr>
          <p:cNvSpPr>
            <a:spLocks noGrp="1"/>
          </p:cNvSpPr>
          <p:nvPr>
            <p:ph idx="1"/>
          </p:nvPr>
        </p:nvSpPr>
        <p:spPr>
          <a:xfrm>
            <a:off x="113070" y="1600200"/>
            <a:ext cx="8917859" cy="4525963"/>
          </a:xfrm>
        </p:spPr>
        <p:txBody>
          <a:bodyPr>
            <a:normAutofit fontScale="92500"/>
          </a:bodyPr>
          <a:lstStyle/>
          <a:p>
            <a:r>
              <a:rPr lang="cs-CZ" b="1" dirty="0"/>
              <a:t>Vyhláška č. 21/1979 Sb.</a:t>
            </a:r>
          </a:p>
          <a:p>
            <a:pPr lvl="1"/>
            <a:r>
              <a:rPr lang="cs-CZ" b="1" dirty="0"/>
              <a:t>Zařízení na výrobu a úpravu plynů (kategorie A)</a:t>
            </a:r>
          </a:p>
          <a:p>
            <a:pPr lvl="1"/>
            <a:r>
              <a:rPr lang="cs-CZ" b="1" dirty="0"/>
              <a:t>Skladování a přepravu plynů (kategorie B),</a:t>
            </a:r>
          </a:p>
          <a:p>
            <a:pPr lvl="1"/>
            <a:r>
              <a:rPr lang="cs-CZ" b="1" dirty="0"/>
              <a:t>Plnění nádob plyny (včetně tlakových stanic, kategorie C),</a:t>
            </a:r>
          </a:p>
          <a:p>
            <a:pPr lvl="1"/>
            <a:r>
              <a:rPr lang="cs-CZ" b="1" dirty="0"/>
              <a:t>Zkapalňování a odpařování plynů (kategorie D),</a:t>
            </a:r>
          </a:p>
          <a:p>
            <a:pPr lvl="1"/>
            <a:r>
              <a:rPr lang="cs-CZ" b="1" dirty="0"/>
              <a:t>Zvyšování a snižování tlaku plynů (kategorie E),</a:t>
            </a:r>
          </a:p>
          <a:p>
            <a:pPr lvl="1"/>
            <a:r>
              <a:rPr lang="cs-CZ" b="1" dirty="0"/>
              <a:t>Rozvod plynů (kategorie F)</a:t>
            </a:r>
          </a:p>
          <a:p>
            <a:pPr lvl="1"/>
            <a:r>
              <a:rPr lang="cs-CZ" b="1" dirty="0"/>
              <a:t>Spotřebu plynů spalováním (kotel, sporák, zařízení pro ohřev vody, kategorie G).</a:t>
            </a:r>
          </a:p>
        </p:txBody>
      </p:sp>
    </p:spTree>
    <p:extLst>
      <p:ext uri="{BB962C8B-B14F-4D97-AF65-F5344CB8AC3E}">
        <p14:creationId xmlns:p14="http://schemas.microsoft.com/office/powerpoint/2010/main" val="4042244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2B86D3-A460-1796-9D19-C2513AAE39BF}"/>
              </a:ext>
            </a:extLst>
          </p:cNvPr>
          <p:cNvSpPr>
            <a:spLocks noGrp="1"/>
          </p:cNvSpPr>
          <p:nvPr>
            <p:ph type="title"/>
          </p:nvPr>
        </p:nvSpPr>
        <p:spPr>
          <a:xfrm>
            <a:off x="4159045" y="274638"/>
            <a:ext cx="4714568" cy="875736"/>
          </a:xfrm>
        </p:spPr>
        <p:txBody>
          <a:bodyPr/>
          <a:lstStyle/>
          <a:p>
            <a:r>
              <a:rPr lang="cs-CZ" b="1" i="0" dirty="0">
                <a:solidFill>
                  <a:srgbClr val="FF0000"/>
                </a:solidFill>
                <a:effectLst/>
                <a:latin typeface="Roboto Condensed" panose="02000000000000000000" pitchFamily="2" charset="0"/>
              </a:rPr>
              <a:t>Instalace, rozvody</a:t>
            </a:r>
            <a:endParaRPr lang="cs-CZ" dirty="0">
              <a:solidFill>
                <a:srgbClr val="FF0000"/>
              </a:solidFill>
            </a:endParaRPr>
          </a:p>
        </p:txBody>
      </p:sp>
      <p:sp>
        <p:nvSpPr>
          <p:cNvPr id="3" name="Zástupný obsah 2">
            <a:extLst>
              <a:ext uri="{FF2B5EF4-FFF2-40B4-BE49-F238E27FC236}">
                <a16:creationId xmlns:a16="http://schemas.microsoft.com/office/drawing/2014/main" id="{28644172-43CD-10BB-73D4-EE17FA067BAD}"/>
              </a:ext>
            </a:extLst>
          </p:cNvPr>
          <p:cNvSpPr>
            <a:spLocks noGrp="1"/>
          </p:cNvSpPr>
          <p:nvPr>
            <p:ph idx="1"/>
          </p:nvPr>
        </p:nvSpPr>
        <p:spPr/>
        <p:txBody>
          <a:bodyPr>
            <a:normAutofit lnSpcReduction="10000"/>
          </a:bodyPr>
          <a:lstStyle/>
          <a:p>
            <a:pPr algn="l">
              <a:buFont typeface="Arial" panose="020B0604020202020204" pitchFamily="34" charset="0"/>
              <a:buChar char="•"/>
            </a:pPr>
            <a:r>
              <a:rPr lang="cs-CZ" b="1" i="0" u="sng" dirty="0">
                <a:effectLst/>
                <a:latin typeface="Roboto" panose="02000000000000000000" pitchFamily="2" charset="0"/>
                <a:hlinkClick r:id="rId2">
                  <a:extLst>
                    <a:ext uri="{A12FA001-AC4F-418D-AE19-62706E023703}">
                      <ahyp:hlinkClr xmlns:ahyp="http://schemas.microsoft.com/office/drawing/2018/hyperlinkcolor" val="tx"/>
                    </a:ext>
                  </a:extLst>
                </a:hlinkClick>
              </a:rPr>
              <a:t>Vytápění</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Vzduchotechnika, větrání</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Klimatizace</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4">
                  <a:extLst>
                    <a:ext uri="{A12FA001-AC4F-418D-AE19-62706E023703}">
                      <ahyp:hlinkClr xmlns:ahyp="http://schemas.microsoft.com/office/drawing/2018/hyperlinkcolor" val="tx"/>
                    </a:ext>
                  </a:extLst>
                </a:hlinkClick>
              </a:rPr>
              <a:t>Chlazení</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rPr>
              <a:t>Rozvody plynu</a:t>
            </a:r>
          </a:p>
          <a:p>
            <a:pPr algn="l">
              <a:buFont typeface="Arial" panose="020B0604020202020204" pitchFamily="34" charset="0"/>
              <a:buChar char="•"/>
            </a:pPr>
            <a:r>
              <a:rPr lang="cs-CZ" b="1" i="0" u="sng" dirty="0">
                <a:effectLst/>
                <a:latin typeface="Roboto" panose="02000000000000000000" pitchFamily="2" charset="0"/>
                <a:hlinkClick r:id="rId5">
                  <a:extLst>
                    <a:ext uri="{A12FA001-AC4F-418D-AE19-62706E023703}">
                      <ahyp:hlinkClr xmlns:ahyp="http://schemas.microsoft.com/office/drawing/2018/hyperlinkcolor" val="tx"/>
                    </a:ext>
                  </a:extLst>
                </a:hlinkClick>
              </a:rPr>
              <a:t>Rozvody vody</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5">
                  <a:extLst>
                    <a:ext uri="{A12FA001-AC4F-418D-AE19-62706E023703}">
                      <ahyp:hlinkClr xmlns:ahyp="http://schemas.microsoft.com/office/drawing/2018/hyperlinkcolor" val="tx"/>
                    </a:ext>
                  </a:extLst>
                </a:hlinkClick>
              </a:rPr>
              <a:t>Kanalizace</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rPr>
              <a:t>Centrální vysavače</a:t>
            </a:r>
          </a:p>
        </p:txBody>
      </p:sp>
    </p:spTree>
    <p:extLst>
      <p:ext uri="{BB962C8B-B14F-4D97-AF65-F5344CB8AC3E}">
        <p14:creationId xmlns:p14="http://schemas.microsoft.com/office/powerpoint/2010/main" val="11685965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9FCDFE90-9E23-0BD7-32CD-17ECF765F878}"/>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ROZVOD VODY</a:t>
            </a:r>
          </a:p>
        </p:txBody>
      </p:sp>
    </p:spTree>
    <p:extLst>
      <p:ext uri="{BB962C8B-B14F-4D97-AF65-F5344CB8AC3E}">
        <p14:creationId xmlns:p14="http://schemas.microsoft.com/office/powerpoint/2010/main" val="36112219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A3DD9A68-C361-212B-955D-66939D0597C8}"/>
              </a:ext>
            </a:extLst>
          </p:cNvPr>
          <p:cNvSpPr>
            <a:spLocks noGrp="1"/>
          </p:cNvSpPr>
          <p:nvPr>
            <p:ph type="title"/>
          </p:nvPr>
        </p:nvSpPr>
        <p:spPr>
          <a:xfrm>
            <a:off x="457200" y="846138"/>
            <a:ext cx="8229600" cy="1143000"/>
          </a:xfrm>
        </p:spPr>
        <p:txBody>
          <a:bodyPr/>
          <a:lstStyle/>
          <a:p>
            <a:r>
              <a:rPr lang="cs-CZ" b="1" i="0" dirty="0">
                <a:solidFill>
                  <a:srgbClr val="FF0000"/>
                </a:solidFill>
                <a:effectLst/>
                <a:latin typeface="Google Sans"/>
              </a:rPr>
              <a:t>Vodovodní řad</a:t>
            </a:r>
            <a:endParaRPr lang="cs-CZ" b="1" dirty="0">
              <a:solidFill>
                <a:srgbClr val="FF0000"/>
              </a:solidFill>
            </a:endParaRPr>
          </a:p>
        </p:txBody>
      </p:sp>
      <p:sp>
        <p:nvSpPr>
          <p:cNvPr id="4" name="Zástupný obsah 3">
            <a:extLst>
              <a:ext uri="{FF2B5EF4-FFF2-40B4-BE49-F238E27FC236}">
                <a16:creationId xmlns:a16="http://schemas.microsoft.com/office/drawing/2014/main" id="{E383014F-796F-A837-B71B-9478E1109F35}"/>
              </a:ext>
            </a:extLst>
          </p:cNvPr>
          <p:cNvSpPr>
            <a:spLocks noGrp="1"/>
          </p:cNvSpPr>
          <p:nvPr>
            <p:ph idx="1"/>
          </p:nvPr>
        </p:nvSpPr>
        <p:spPr>
          <a:xfrm>
            <a:off x="457200" y="2458065"/>
            <a:ext cx="8229600" cy="2753032"/>
          </a:xfrm>
        </p:spPr>
        <p:txBody>
          <a:bodyPr/>
          <a:lstStyle/>
          <a:p>
            <a:r>
              <a:rPr lang="cs-CZ" b="1" i="0" dirty="0">
                <a:solidFill>
                  <a:srgbClr val="4D5156"/>
                </a:solidFill>
                <a:effectLst/>
                <a:latin typeface="Google Sans"/>
              </a:rPr>
              <a:t>Je </a:t>
            </a:r>
            <a:r>
              <a:rPr lang="cs-CZ" b="1" i="0" dirty="0">
                <a:solidFill>
                  <a:srgbClr val="040C28"/>
                </a:solidFill>
                <a:effectLst/>
                <a:latin typeface="Google Sans"/>
              </a:rPr>
              <a:t>přiváděcí potrubí pro veřejnou potřebu</a:t>
            </a:r>
            <a:br>
              <a:rPr lang="cs-CZ" b="1" i="0" dirty="0">
                <a:solidFill>
                  <a:srgbClr val="040C28"/>
                </a:solidFill>
                <a:effectLst/>
                <a:latin typeface="Google Sans"/>
              </a:rPr>
            </a:br>
            <a:r>
              <a:rPr lang="cs-CZ" b="1" i="0" dirty="0">
                <a:solidFill>
                  <a:srgbClr val="040C28"/>
                </a:solidFill>
                <a:effectLst/>
                <a:latin typeface="Google Sans"/>
              </a:rPr>
              <a:t>a je určeno k dodávání pitné vody k místům jejího odběru</a:t>
            </a:r>
            <a:r>
              <a:rPr lang="cs-CZ" b="1" i="0" dirty="0">
                <a:solidFill>
                  <a:srgbClr val="4D5156"/>
                </a:solidFill>
                <a:effectLst/>
                <a:latin typeface="Google Sans"/>
              </a:rPr>
              <a:t>. Vlastníkem je zpravidla příslušná obec, město, popřípadě svazek měst a obcí.</a:t>
            </a:r>
            <a:endParaRPr lang="cs-CZ" b="1" dirty="0"/>
          </a:p>
        </p:txBody>
      </p:sp>
    </p:spTree>
    <p:extLst>
      <p:ext uri="{BB962C8B-B14F-4D97-AF65-F5344CB8AC3E}">
        <p14:creationId xmlns:p14="http://schemas.microsoft.com/office/powerpoint/2010/main" val="38195624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4594D976-F74A-8D02-635D-418B9A563BAE}"/>
              </a:ext>
            </a:extLst>
          </p:cNvPr>
          <p:cNvSpPr>
            <a:spLocks noGrp="1"/>
          </p:cNvSpPr>
          <p:nvPr>
            <p:ph type="title"/>
          </p:nvPr>
        </p:nvSpPr>
        <p:spPr>
          <a:xfrm>
            <a:off x="457200" y="717090"/>
            <a:ext cx="8229600" cy="1143000"/>
          </a:xfrm>
        </p:spPr>
        <p:txBody>
          <a:bodyPr>
            <a:normAutofit/>
          </a:bodyPr>
          <a:lstStyle/>
          <a:p>
            <a:r>
              <a:rPr lang="cs-CZ" b="1" i="0" dirty="0">
                <a:solidFill>
                  <a:srgbClr val="FF0000"/>
                </a:solidFill>
                <a:effectLst/>
                <a:latin typeface="Google Sans"/>
              </a:rPr>
              <a:t>Jak se rozděluje vodovod?</a:t>
            </a:r>
            <a:endParaRPr lang="cs-CZ" b="1" dirty="0">
              <a:solidFill>
                <a:srgbClr val="FF0000"/>
              </a:solidFill>
            </a:endParaRPr>
          </a:p>
        </p:txBody>
      </p:sp>
      <p:sp>
        <p:nvSpPr>
          <p:cNvPr id="4" name="Zástupný obsah 3">
            <a:extLst>
              <a:ext uri="{FF2B5EF4-FFF2-40B4-BE49-F238E27FC236}">
                <a16:creationId xmlns:a16="http://schemas.microsoft.com/office/drawing/2014/main" id="{A3715765-BFA6-5AB1-551D-39754688B2F7}"/>
              </a:ext>
            </a:extLst>
          </p:cNvPr>
          <p:cNvSpPr>
            <a:spLocks noGrp="1"/>
          </p:cNvSpPr>
          <p:nvPr>
            <p:ph idx="1"/>
          </p:nvPr>
        </p:nvSpPr>
        <p:spPr>
          <a:xfrm>
            <a:off x="457200" y="2507226"/>
            <a:ext cx="8229600" cy="2772697"/>
          </a:xfrm>
        </p:spPr>
        <p:txBody>
          <a:bodyPr>
            <a:normAutofit lnSpcReduction="10000"/>
          </a:bodyPr>
          <a:lstStyle/>
          <a:p>
            <a:pPr algn="l"/>
            <a:r>
              <a:rPr lang="cs-CZ" b="1" i="0" dirty="0">
                <a:solidFill>
                  <a:srgbClr val="4D5156"/>
                </a:solidFill>
                <a:effectLst/>
                <a:latin typeface="Google Sans"/>
              </a:rPr>
              <a:t>Vodovod je souhrn technických zařízení, používaných pro zásobování vodou.</a:t>
            </a:r>
            <a:br>
              <a:rPr lang="cs-CZ" b="1" i="0" dirty="0">
                <a:solidFill>
                  <a:srgbClr val="4D5156"/>
                </a:solidFill>
                <a:effectLst/>
                <a:latin typeface="Google Sans"/>
              </a:rPr>
            </a:br>
            <a:r>
              <a:rPr lang="cs-CZ" b="1" i="0" dirty="0">
                <a:solidFill>
                  <a:srgbClr val="4D5156"/>
                </a:solidFill>
                <a:effectLst/>
                <a:latin typeface="Google Sans"/>
              </a:rPr>
              <a:t>K rozvodu vody slouží vodovodní řad. </a:t>
            </a:r>
            <a:r>
              <a:rPr lang="cs-CZ" b="1" i="0" dirty="0">
                <a:solidFill>
                  <a:srgbClr val="040C28"/>
                </a:solidFill>
                <a:effectLst/>
                <a:latin typeface="Google Sans"/>
              </a:rPr>
              <a:t>Vodovody dělíme na veřejné a vnitřní (domovní),</a:t>
            </a:r>
            <a:r>
              <a:rPr lang="cs-CZ" b="1" i="0" dirty="0">
                <a:solidFill>
                  <a:srgbClr val="4D5156"/>
                </a:solidFill>
                <a:effectLst/>
                <a:latin typeface="Google Sans"/>
              </a:rPr>
              <a:t> zvlášť pro vodu užitkovou nebo provozní.</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1148400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3D926346-1712-934C-52DD-813DC7E58DD0}"/>
              </a:ext>
            </a:extLst>
          </p:cNvPr>
          <p:cNvSpPr>
            <a:spLocks noGrp="1"/>
          </p:cNvSpPr>
          <p:nvPr>
            <p:ph type="title"/>
          </p:nvPr>
        </p:nvSpPr>
        <p:spPr>
          <a:xfrm>
            <a:off x="4572000" y="274638"/>
            <a:ext cx="4114800" cy="1143000"/>
          </a:xfrm>
        </p:spPr>
        <p:txBody>
          <a:bodyPr/>
          <a:lstStyle/>
          <a:p>
            <a:r>
              <a:rPr lang="cs-CZ" sz="4400" b="1" dirty="0">
                <a:solidFill>
                  <a:srgbClr val="FF0000"/>
                </a:solidFill>
              </a:rPr>
              <a:t>ROZVOD VODY</a:t>
            </a:r>
            <a:endParaRPr lang="cs-CZ" dirty="0"/>
          </a:p>
        </p:txBody>
      </p:sp>
      <p:sp>
        <p:nvSpPr>
          <p:cNvPr id="4" name="Zástupný obsah 3">
            <a:extLst>
              <a:ext uri="{FF2B5EF4-FFF2-40B4-BE49-F238E27FC236}">
                <a16:creationId xmlns:a16="http://schemas.microsoft.com/office/drawing/2014/main" id="{6AB67DE9-DBAC-79AE-9D5A-64839740674C}"/>
              </a:ext>
            </a:extLst>
          </p:cNvPr>
          <p:cNvSpPr>
            <a:spLocks noGrp="1"/>
          </p:cNvSpPr>
          <p:nvPr>
            <p:ph idx="1"/>
          </p:nvPr>
        </p:nvSpPr>
        <p:spPr>
          <a:xfrm>
            <a:off x="457200" y="1868129"/>
            <a:ext cx="8229600" cy="4258034"/>
          </a:xfrm>
        </p:spPr>
        <p:txBody>
          <a:bodyPr/>
          <a:lstStyle/>
          <a:p>
            <a:r>
              <a:rPr lang="cs-CZ" b="1" i="0" dirty="0">
                <a:solidFill>
                  <a:srgbClr val="040C28"/>
                </a:solidFill>
                <a:effectLst/>
                <a:latin typeface="Google Sans"/>
              </a:rPr>
              <a:t>Vodovodní síť tvoří dálková a místní vedení, která jsou vedena ve veřejných prostorách,</a:t>
            </a:r>
            <a:br>
              <a:rPr lang="cs-CZ" b="1" i="0" dirty="0">
                <a:solidFill>
                  <a:srgbClr val="040C28"/>
                </a:solidFill>
                <a:effectLst/>
                <a:latin typeface="Google Sans"/>
              </a:rPr>
            </a:br>
            <a:r>
              <a:rPr lang="cs-CZ" b="1" i="0" dirty="0">
                <a:solidFill>
                  <a:srgbClr val="040C28"/>
                </a:solidFill>
                <a:effectLst/>
                <a:latin typeface="Google Sans"/>
              </a:rPr>
              <a:t>a to tak, aby bylo možné snadno provádět opravy, nejčastěji souběžně s komunikacemi</a:t>
            </a:r>
            <a:endParaRPr lang="cs-CZ" b="1" dirty="0">
              <a:solidFill>
                <a:srgbClr val="4D5156"/>
              </a:solidFill>
              <a:latin typeface="Google Sans"/>
            </a:endParaRPr>
          </a:p>
          <a:p>
            <a:r>
              <a:rPr lang="cs-CZ" b="1" i="0" dirty="0">
                <a:solidFill>
                  <a:srgbClr val="4D5156"/>
                </a:solidFill>
                <a:effectLst/>
                <a:latin typeface="Google Sans"/>
              </a:rPr>
              <a:t>Soukromé vodovodní rozvody zajišťují rozvod vody z veřejné sítě uvnitř objektu nebo dopravu vody z neveřejného zdroje, například z vlastní studny.</a:t>
            </a:r>
            <a:endParaRPr lang="cs-CZ" b="1" dirty="0"/>
          </a:p>
        </p:txBody>
      </p:sp>
    </p:spTree>
    <p:extLst>
      <p:ext uri="{BB962C8B-B14F-4D97-AF65-F5344CB8AC3E}">
        <p14:creationId xmlns:p14="http://schemas.microsoft.com/office/powerpoint/2010/main" val="658994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9485D01-0104-3611-BF63-6B113CF0D098}"/>
              </a:ext>
            </a:extLst>
          </p:cNvPr>
          <p:cNvSpPr>
            <a:spLocks noGrp="1"/>
          </p:cNvSpPr>
          <p:nvPr>
            <p:ph type="title"/>
          </p:nvPr>
        </p:nvSpPr>
        <p:spPr>
          <a:xfrm>
            <a:off x="4572000" y="274638"/>
            <a:ext cx="4291781" cy="826575"/>
          </a:xfrm>
        </p:spPr>
        <p:txBody>
          <a:bodyPr/>
          <a:lstStyle/>
          <a:p>
            <a:r>
              <a:rPr lang="cs-CZ" b="1" dirty="0">
                <a:solidFill>
                  <a:srgbClr val="FF0000"/>
                </a:solidFill>
              </a:rPr>
              <a:t>ROZVODY VODY</a:t>
            </a:r>
          </a:p>
        </p:txBody>
      </p:sp>
      <p:pic>
        <p:nvPicPr>
          <p:cNvPr id="6" name="Obrázek 5">
            <a:extLst>
              <a:ext uri="{FF2B5EF4-FFF2-40B4-BE49-F238E27FC236}">
                <a16:creationId xmlns:a16="http://schemas.microsoft.com/office/drawing/2014/main" id="{8C5CF8BE-3477-00F8-AFFF-4F7008BF2FF5}"/>
              </a:ext>
            </a:extLst>
          </p:cNvPr>
          <p:cNvPicPr>
            <a:picLocks noChangeAspect="1"/>
          </p:cNvPicPr>
          <p:nvPr/>
        </p:nvPicPr>
        <p:blipFill>
          <a:blip r:embed="rId2"/>
          <a:stretch>
            <a:fillRect/>
          </a:stretch>
        </p:blipFill>
        <p:spPr>
          <a:xfrm>
            <a:off x="615140" y="1258529"/>
            <a:ext cx="7913719" cy="4862243"/>
          </a:xfrm>
          <a:prstGeom prst="rect">
            <a:avLst/>
          </a:prstGeom>
        </p:spPr>
      </p:pic>
    </p:spTree>
    <p:extLst>
      <p:ext uri="{BB962C8B-B14F-4D97-AF65-F5344CB8AC3E}">
        <p14:creationId xmlns:p14="http://schemas.microsoft.com/office/powerpoint/2010/main" val="102205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8EBFB2-8536-BF8C-2951-97893314AD61}"/>
              </a:ext>
            </a:extLst>
          </p:cNvPr>
          <p:cNvSpPr>
            <a:spLocks noGrp="1"/>
          </p:cNvSpPr>
          <p:nvPr>
            <p:ph type="title"/>
          </p:nvPr>
        </p:nvSpPr>
        <p:spPr>
          <a:xfrm>
            <a:off x="457200" y="569605"/>
            <a:ext cx="8229600" cy="1143000"/>
          </a:xfrm>
        </p:spPr>
        <p:txBody>
          <a:bodyPr>
            <a:normAutofit/>
          </a:bodyPr>
          <a:lstStyle/>
          <a:p>
            <a:r>
              <a:rPr lang="cs-CZ" b="1" i="0" dirty="0">
                <a:solidFill>
                  <a:srgbClr val="FF0000"/>
                </a:solidFill>
                <a:effectLst/>
                <a:latin typeface="Google Sans"/>
              </a:rPr>
              <a:t>Jak hluboko má být voda?</a:t>
            </a:r>
            <a:endParaRPr lang="cs-CZ" b="1" dirty="0">
              <a:solidFill>
                <a:srgbClr val="FF0000"/>
              </a:solidFill>
            </a:endParaRPr>
          </a:p>
        </p:txBody>
      </p:sp>
      <p:sp>
        <p:nvSpPr>
          <p:cNvPr id="3" name="Zástupný obsah 2">
            <a:extLst>
              <a:ext uri="{FF2B5EF4-FFF2-40B4-BE49-F238E27FC236}">
                <a16:creationId xmlns:a16="http://schemas.microsoft.com/office/drawing/2014/main" id="{63A0404B-4C79-02F4-67FD-766D8CD76A66}"/>
              </a:ext>
            </a:extLst>
          </p:cNvPr>
          <p:cNvSpPr>
            <a:spLocks noGrp="1"/>
          </p:cNvSpPr>
          <p:nvPr>
            <p:ph idx="1"/>
          </p:nvPr>
        </p:nvSpPr>
        <p:spPr>
          <a:xfrm>
            <a:off x="457200" y="1995948"/>
            <a:ext cx="8229600" cy="4130215"/>
          </a:xfrm>
        </p:spPr>
        <p:txBody>
          <a:bodyPr>
            <a:normAutofit/>
          </a:bodyPr>
          <a:lstStyle/>
          <a:p>
            <a:pPr algn="l"/>
            <a:r>
              <a:rPr lang="cs-CZ" b="1" i="0" dirty="0">
                <a:solidFill>
                  <a:srgbClr val="4D5156"/>
                </a:solidFill>
                <a:effectLst/>
                <a:latin typeface="Google Sans"/>
              </a:rPr>
              <a:t>Za </a:t>
            </a:r>
            <a:r>
              <a:rPr lang="cs-CZ" b="1" i="0" dirty="0">
                <a:solidFill>
                  <a:srgbClr val="00B0F0"/>
                </a:solidFill>
                <a:effectLst/>
                <a:latin typeface="Google Sans"/>
              </a:rPr>
              <a:t>nezámrznou hloubku pro uložení vodovodního potrubí i vodovodních přípojek </a:t>
            </a:r>
            <a:r>
              <a:rPr lang="cs-CZ" b="1" i="0" dirty="0">
                <a:solidFill>
                  <a:srgbClr val="4D5156"/>
                </a:solidFill>
                <a:effectLst/>
                <a:latin typeface="Google Sans"/>
              </a:rPr>
              <a:t>se považuje hloubka </a:t>
            </a:r>
            <a:r>
              <a:rPr lang="cs-CZ" b="1" i="0" dirty="0">
                <a:solidFill>
                  <a:srgbClr val="00B0F0"/>
                </a:solidFill>
                <a:effectLst/>
                <a:latin typeface="Google Sans"/>
              </a:rPr>
              <a:t>od 1,2 do 1,5 m</a:t>
            </a:r>
            <a:r>
              <a:rPr lang="cs-CZ" b="1" i="0" dirty="0">
                <a:solidFill>
                  <a:srgbClr val="4D5156"/>
                </a:solidFill>
                <a:effectLst/>
                <a:latin typeface="Google Sans"/>
              </a:rPr>
              <a:t>. Konkrétní hodnota nezámrzné hloubky je závislá na typu zeminy tvořící krytí potrubí</a:t>
            </a:r>
            <a:br>
              <a:rPr lang="cs-CZ" b="1" i="0" dirty="0">
                <a:solidFill>
                  <a:srgbClr val="4D5156"/>
                </a:solidFill>
                <a:effectLst/>
                <a:latin typeface="Google Sans"/>
              </a:rPr>
            </a:br>
            <a:r>
              <a:rPr lang="cs-CZ" b="1" i="0" dirty="0">
                <a:solidFill>
                  <a:srgbClr val="4D5156"/>
                </a:solidFill>
                <a:effectLst/>
                <a:latin typeface="Google Sans"/>
              </a:rPr>
              <a:t>v místě jeho uložení. Nižší hodnoty platí pro hlinité zeminy, naopak vyšší pro písčité, štěrkovité až skalnaté zeminy.</a:t>
            </a:r>
            <a:endParaRPr lang="cs-CZ" b="1" i="0" dirty="0">
              <a:solidFill>
                <a:srgbClr val="202124"/>
              </a:solidFill>
              <a:effectLst/>
              <a:latin typeface="arial" panose="020B0604020202020204" pitchFamily="34" charset="0"/>
            </a:endParaRPr>
          </a:p>
          <a:p>
            <a:endParaRPr lang="cs-CZ" dirty="0"/>
          </a:p>
        </p:txBody>
      </p:sp>
    </p:spTree>
    <p:extLst>
      <p:ext uri="{BB962C8B-B14F-4D97-AF65-F5344CB8AC3E}">
        <p14:creationId xmlns:p14="http://schemas.microsoft.com/office/powerpoint/2010/main" val="19616817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51EEE5-1957-7989-CD4D-7840D70519EB}"/>
              </a:ext>
            </a:extLst>
          </p:cNvPr>
          <p:cNvSpPr>
            <a:spLocks noGrp="1"/>
          </p:cNvSpPr>
          <p:nvPr>
            <p:ph type="title"/>
          </p:nvPr>
        </p:nvSpPr>
        <p:spPr>
          <a:xfrm>
            <a:off x="457200" y="589271"/>
            <a:ext cx="8229600" cy="1143000"/>
          </a:xfrm>
        </p:spPr>
        <p:txBody>
          <a:bodyPr>
            <a:normAutofit/>
          </a:bodyPr>
          <a:lstStyle/>
          <a:p>
            <a:r>
              <a:rPr lang="cs-CZ" b="1" i="0" dirty="0">
                <a:solidFill>
                  <a:srgbClr val="FF0000"/>
                </a:solidFill>
                <a:effectLst/>
                <a:latin typeface="Google Sans"/>
              </a:rPr>
              <a:t>Kdo vlastní vodu?</a:t>
            </a:r>
            <a:endParaRPr lang="cs-CZ" b="1" dirty="0">
              <a:solidFill>
                <a:srgbClr val="FF0000"/>
              </a:solidFill>
            </a:endParaRPr>
          </a:p>
        </p:txBody>
      </p:sp>
      <p:sp>
        <p:nvSpPr>
          <p:cNvPr id="3" name="Zástupný obsah 2">
            <a:extLst>
              <a:ext uri="{FF2B5EF4-FFF2-40B4-BE49-F238E27FC236}">
                <a16:creationId xmlns:a16="http://schemas.microsoft.com/office/drawing/2014/main" id="{832D9318-A7C4-51AD-0118-A2CE71AF94C6}"/>
              </a:ext>
            </a:extLst>
          </p:cNvPr>
          <p:cNvSpPr>
            <a:spLocks noGrp="1"/>
          </p:cNvSpPr>
          <p:nvPr>
            <p:ph idx="1"/>
          </p:nvPr>
        </p:nvSpPr>
        <p:spPr>
          <a:xfrm>
            <a:off x="457200" y="1907458"/>
            <a:ext cx="8229600" cy="4218705"/>
          </a:xfrm>
        </p:spPr>
        <p:txBody>
          <a:bodyPr>
            <a:normAutofit/>
          </a:bodyPr>
          <a:lstStyle/>
          <a:p>
            <a:pPr algn="l"/>
            <a:r>
              <a:rPr lang="cs-CZ" b="1" i="0" dirty="0">
                <a:solidFill>
                  <a:srgbClr val="4D5156"/>
                </a:solidFill>
                <a:effectLst/>
                <a:latin typeface="Google Sans"/>
              </a:rPr>
              <a:t>Většinu vodovodního a kanalizační potrubí, úpravny i čistírny odpadních vod vlastní </a:t>
            </a:r>
            <a:r>
              <a:rPr lang="cs-CZ" b="1" i="0" dirty="0">
                <a:solidFill>
                  <a:srgbClr val="040C28"/>
                </a:solidFill>
                <a:effectLst/>
                <a:latin typeface="Google Sans"/>
              </a:rPr>
              <a:t>česká města a obce</a:t>
            </a:r>
            <a:r>
              <a:rPr lang="cs-CZ" b="1" i="0" dirty="0">
                <a:solidFill>
                  <a:srgbClr val="4D5156"/>
                </a:solidFill>
                <a:effectLst/>
                <a:latin typeface="Google Sans"/>
              </a:rPr>
              <a:t>. Před revolucí byla vodárenská infrastruktura majetkem státu, později byla převedena na města a obce a tak tomu ve většině případů také zůstalo. Dnes je více než 95 procent vodárenského majetku v rukou měst a obcí.</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37466812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7A6836-9A29-321A-847C-43DE94A83A79}"/>
              </a:ext>
            </a:extLst>
          </p:cNvPr>
          <p:cNvSpPr>
            <a:spLocks noGrp="1"/>
          </p:cNvSpPr>
          <p:nvPr>
            <p:ph type="title"/>
          </p:nvPr>
        </p:nvSpPr>
        <p:spPr>
          <a:xfrm>
            <a:off x="457200" y="691945"/>
            <a:ext cx="8229600" cy="1143000"/>
          </a:xfrm>
        </p:spPr>
        <p:txBody>
          <a:bodyPr>
            <a:normAutofit/>
          </a:bodyPr>
          <a:lstStyle/>
          <a:p>
            <a:r>
              <a:rPr lang="cs-CZ" b="1" i="0" dirty="0">
                <a:solidFill>
                  <a:srgbClr val="FF0000"/>
                </a:solidFill>
                <a:effectLst/>
                <a:latin typeface="Google Sans"/>
              </a:rPr>
              <a:t>Kdo je vlastníkem přípojky vody?</a:t>
            </a:r>
            <a:endParaRPr lang="cs-CZ" b="1" dirty="0">
              <a:solidFill>
                <a:srgbClr val="FF0000"/>
              </a:solidFill>
            </a:endParaRPr>
          </a:p>
        </p:txBody>
      </p:sp>
      <p:sp>
        <p:nvSpPr>
          <p:cNvPr id="3" name="Zástupný obsah 2">
            <a:extLst>
              <a:ext uri="{FF2B5EF4-FFF2-40B4-BE49-F238E27FC236}">
                <a16:creationId xmlns:a16="http://schemas.microsoft.com/office/drawing/2014/main" id="{B429E2BA-8024-A768-0139-AD2D4135AE4E}"/>
              </a:ext>
            </a:extLst>
          </p:cNvPr>
          <p:cNvSpPr>
            <a:spLocks noGrp="1"/>
          </p:cNvSpPr>
          <p:nvPr>
            <p:ph idx="1"/>
          </p:nvPr>
        </p:nvSpPr>
        <p:spPr>
          <a:xfrm>
            <a:off x="457200" y="2261419"/>
            <a:ext cx="8229600" cy="3333136"/>
          </a:xfrm>
        </p:spPr>
        <p:txBody>
          <a:bodyPr/>
          <a:lstStyle/>
          <a:p>
            <a:pPr algn="l"/>
            <a:r>
              <a:rPr lang="cs-CZ" b="1" i="0" dirty="0">
                <a:solidFill>
                  <a:srgbClr val="4D5156"/>
                </a:solidFill>
                <a:effectLst/>
                <a:latin typeface="Google Sans"/>
              </a:rPr>
              <a:t>Vlastník vodovodu je také vlastníkem vodoměru, jehož osazení, údržbu a výměnu provádí provozovatel vodovodu. Vlastníkem vodovodní přípojky je </a:t>
            </a:r>
            <a:r>
              <a:rPr lang="cs-CZ" b="1" i="0" dirty="0">
                <a:solidFill>
                  <a:srgbClr val="040C28"/>
                </a:solidFill>
                <a:effectLst/>
                <a:latin typeface="Google Sans"/>
              </a:rPr>
              <a:t>vlastník pozemku nebo stavby připojené na vodovod, zpravidla osoba, která na své náklady přípojku pořídila</a:t>
            </a:r>
            <a:r>
              <a:rPr lang="cs-CZ" b="1" i="0" dirty="0">
                <a:solidFill>
                  <a:srgbClr val="4D5156"/>
                </a:solidFill>
                <a:effectLst/>
                <a:latin typeface="Google Sans"/>
              </a:rPr>
              <a:t>.</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30792635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B44AE8-835B-4615-FC15-8F26E80028D1}"/>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KANALIZACE</a:t>
            </a:r>
          </a:p>
        </p:txBody>
      </p:sp>
    </p:spTree>
    <p:extLst>
      <p:ext uri="{BB962C8B-B14F-4D97-AF65-F5344CB8AC3E}">
        <p14:creationId xmlns:p14="http://schemas.microsoft.com/office/powerpoint/2010/main" val="3021277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41745F-E07E-3DDD-62C3-4A6E817AB0C7}"/>
              </a:ext>
            </a:extLst>
          </p:cNvPr>
          <p:cNvSpPr>
            <a:spLocks noGrp="1"/>
          </p:cNvSpPr>
          <p:nvPr>
            <p:ph type="title"/>
          </p:nvPr>
        </p:nvSpPr>
        <p:spPr>
          <a:xfrm>
            <a:off x="457200" y="721340"/>
            <a:ext cx="8229600" cy="1143000"/>
          </a:xfrm>
        </p:spPr>
        <p:txBody>
          <a:bodyPr>
            <a:normAutofit/>
          </a:bodyPr>
          <a:lstStyle/>
          <a:p>
            <a:r>
              <a:rPr lang="cs-CZ" b="1" i="0" dirty="0">
                <a:solidFill>
                  <a:srgbClr val="FF0000"/>
                </a:solidFill>
                <a:effectLst/>
                <a:latin typeface="Google Sans"/>
              </a:rPr>
              <a:t>Jak hluboko musí být odpad?</a:t>
            </a:r>
            <a:endParaRPr lang="cs-CZ" b="1" dirty="0">
              <a:solidFill>
                <a:srgbClr val="FF0000"/>
              </a:solidFill>
            </a:endParaRPr>
          </a:p>
        </p:txBody>
      </p:sp>
      <p:sp>
        <p:nvSpPr>
          <p:cNvPr id="3" name="Zástupný obsah 2">
            <a:extLst>
              <a:ext uri="{FF2B5EF4-FFF2-40B4-BE49-F238E27FC236}">
                <a16:creationId xmlns:a16="http://schemas.microsoft.com/office/drawing/2014/main" id="{EE50F75F-4154-3352-5272-5E32008B9BDB}"/>
              </a:ext>
            </a:extLst>
          </p:cNvPr>
          <p:cNvSpPr>
            <a:spLocks noGrp="1"/>
          </p:cNvSpPr>
          <p:nvPr>
            <p:ph idx="1"/>
          </p:nvPr>
        </p:nvSpPr>
        <p:spPr>
          <a:xfrm>
            <a:off x="457200" y="2231923"/>
            <a:ext cx="8229600" cy="3894240"/>
          </a:xfrm>
        </p:spPr>
        <p:txBody>
          <a:bodyPr/>
          <a:lstStyle/>
          <a:p>
            <a:pPr algn="l"/>
            <a:r>
              <a:rPr lang="cs-CZ" b="1" i="0" dirty="0">
                <a:solidFill>
                  <a:srgbClr val="00B0F0"/>
                </a:solidFill>
                <a:effectLst/>
                <a:latin typeface="Google Sans"/>
              </a:rPr>
              <a:t>Nezámrzná hloubka pro uložení kanalizace </a:t>
            </a:r>
            <a:r>
              <a:rPr lang="cs-CZ" b="1" i="0" dirty="0">
                <a:solidFill>
                  <a:srgbClr val="4D5156"/>
                </a:solidFill>
                <a:effectLst/>
                <a:latin typeface="Google Sans"/>
              </a:rPr>
              <a:t>se obvykle velmi špatně definuje, ale mělo by to být </a:t>
            </a:r>
            <a:r>
              <a:rPr lang="cs-CZ" b="1" i="0" dirty="0">
                <a:solidFill>
                  <a:srgbClr val="00B0F0"/>
                </a:solidFill>
                <a:effectLst/>
                <a:latin typeface="Google Sans"/>
              </a:rPr>
              <a:t>min. 80 cm až 1 m</a:t>
            </a:r>
            <a:r>
              <a:rPr lang="cs-CZ" b="1" i="0" dirty="0">
                <a:solidFill>
                  <a:srgbClr val="4D5156"/>
                </a:solidFill>
                <a:effectLst/>
                <a:latin typeface="Google Sans"/>
              </a:rPr>
              <a:t>. Ne vždy je možné toto dodržet, např. tam, kde je umístění centrální kanalizační stoky níže pod domem</a:t>
            </a:r>
            <a:br>
              <a:rPr lang="cs-CZ" b="1" i="0" dirty="0">
                <a:solidFill>
                  <a:srgbClr val="4D5156"/>
                </a:solidFill>
                <a:effectLst/>
                <a:latin typeface="Google Sans"/>
              </a:rPr>
            </a:br>
            <a:r>
              <a:rPr lang="cs-CZ" b="1" i="0" dirty="0">
                <a:solidFill>
                  <a:srgbClr val="4D5156"/>
                </a:solidFill>
                <a:effectLst/>
                <a:latin typeface="Google Sans"/>
              </a:rPr>
              <a:t>a samotnou kanalizaci tak nelze vést ve větší hloubce než je vlastní řád.</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2276637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4F747DD9-782C-8338-F570-5C14F87950B0}"/>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VYTÁPĚNÍ</a:t>
            </a:r>
          </a:p>
        </p:txBody>
      </p:sp>
    </p:spTree>
    <p:extLst>
      <p:ext uri="{BB962C8B-B14F-4D97-AF65-F5344CB8AC3E}">
        <p14:creationId xmlns:p14="http://schemas.microsoft.com/office/powerpoint/2010/main" val="7730242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0944535-8C7E-668B-9282-F7021A3DC84C}"/>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CENTRÁLNÍ VYSAVAČE</a:t>
            </a:r>
          </a:p>
        </p:txBody>
      </p:sp>
    </p:spTree>
    <p:extLst>
      <p:ext uri="{BB962C8B-B14F-4D97-AF65-F5344CB8AC3E}">
        <p14:creationId xmlns:p14="http://schemas.microsoft.com/office/powerpoint/2010/main" val="8694545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EDD52682-28EB-42FE-66AC-671E527ECBF1}"/>
              </a:ext>
            </a:extLst>
          </p:cNvPr>
          <p:cNvSpPr>
            <a:spLocks noGrp="1"/>
          </p:cNvSpPr>
          <p:nvPr>
            <p:ph type="title"/>
          </p:nvPr>
        </p:nvSpPr>
        <p:spPr>
          <a:xfrm>
            <a:off x="457200" y="721340"/>
            <a:ext cx="8229600" cy="1143000"/>
          </a:xfrm>
        </p:spPr>
        <p:txBody>
          <a:bodyPr/>
          <a:lstStyle/>
          <a:p>
            <a:r>
              <a:rPr lang="pl-PL" b="1" i="0" dirty="0">
                <a:solidFill>
                  <a:srgbClr val="FF0000"/>
                </a:solidFill>
                <a:effectLst/>
                <a:latin typeface="Google Sans"/>
              </a:rPr>
              <a:t>Co to je centrální vysavač?</a:t>
            </a:r>
            <a:endParaRPr lang="cs-CZ" b="1" dirty="0">
              <a:solidFill>
                <a:srgbClr val="FF0000"/>
              </a:solidFill>
            </a:endParaRPr>
          </a:p>
        </p:txBody>
      </p:sp>
      <p:sp>
        <p:nvSpPr>
          <p:cNvPr id="4" name="Zástupný obsah 3">
            <a:extLst>
              <a:ext uri="{FF2B5EF4-FFF2-40B4-BE49-F238E27FC236}">
                <a16:creationId xmlns:a16="http://schemas.microsoft.com/office/drawing/2014/main" id="{23CB306C-90FC-6166-732D-F46B1AB77501}"/>
              </a:ext>
            </a:extLst>
          </p:cNvPr>
          <p:cNvSpPr>
            <a:spLocks noGrp="1"/>
          </p:cNvSpPr>
          <p:nvPr>
            <p:ph idx="1"/>
          </p:nvPr>
        </p:nvSpPr>
        <p:spPr>
          <a:xfrm>
            <a:off x="457200" y="2192594"/>
            <a:ext cx="8229600" cy="3933569"/>
          </a:xfrm>
        </p:spPr>
        <p:txBody>
          <a:bodyPr/>
          <a:lstStyle/>
          <a:p>
            <a:r>
              <a:rPr lang="cs-CZ" b="1" i="0" dirty="0">
                <a:solidFill>
                  <a:srgbClr val="040C28"/>
                </a:solidFill>
                <a:effectLst/>
                <a:latin typeface="Google Sans"/>
              </a:rPr>
              <a:t>Veškerý nasátý vzduch včetně nečistot, alergenů a roztočů odvádí trubním rozvodem mimo obytné prostory</a:t>
            </a:r>
            <a:r>
              <a:rPr lang="cs-CZ" b="1" i="0" dirty="0">
                <a:solidFill>
                  <a:srgbClr val="4D5156"/>
                </a:solidFill>
                <a:effectLst/>
                <a:latin typeface="Google Sans"/>
              </a:rPr>
              <a:t>. Po přefiltrování se tento vzduch, na rozdíl od bytových či robotických vysavačů, již nevrací zpět do obytných prostor, ale vyfukuje mimo objekt. Tím je zajištěna 100% filtrace.</a:t>
            </a:r>
            <a:endParaRPr lang="cs-CZ" b="1" dirty="0"/>
          </a:p>
        </p:txBody>
      </p:sp>
    </p:spTree>
    <p:extLst>
      <p:ext uri="{BB962C8B-B14F-4D97-AF65-F5344CB8AC3E}">
        <p14:creationId xmlns:p14="http://schemas.microsoft.com/office/powerpoint/2010/main" val="28085790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47969B-D926-DE75-E915-9476ABA0A117}"/>
              </a:ext>
            </a:extLst>
          </p:cNvPr>
          <p:cNvSpPr>
            <a:spLocks noGrp="1"/>
          </p:cNvSpPr>
          <p:nvPr>
            <p:ph type="title"/>
          </p:nvPr>
        </p:nvSpPr>
        <p:spPr>
          <a:xfrm>
            <a:off x="457200" y="608935"/>
            <a:ext cx="8229600" cy="1143000"/>
          </a:xfrm>
        </p:spPr>
        <p:txBody>
          <a:bodyPr>
            <a:normAutofit/>
          </a:bodyPr>
          <a:lstStyle/>
          <a:p>
            <a:r>
              <a:rPr lang="cs-CZ" b="1" i="0" dirty="0">
                <a:solidFill>
                  <a:srgbClr val="FF0000"/>
                </a:solidFill>
                <a:effectLst/>
                <a:latin typeface="Google Sans"/>
              </a:rPr>
              <a:t>Jak funguje vysavač?</a:t>
            </a:r>
            <a:endParaRPr lang="cs-CZ" b="1" dirty="0">
              <a:solidFill>
                <a:srgbClr val="FF0000"/>
              </a:solidFill>
            </a:endParaRPr>
          </a:p>
        </p:txBody>
      </p:sp>
      <p:sp>
        <p:nvSpPr>
          <p:cNvPr id="3" name="Zástupný obsah 2">
            <a:extLst>
              <a:ext uri="{FF2B5EF4-FFF2-40B4-BE49-F238E27FC236}">
                <a16:creationId xmlns:a16="http://schemas.microsoft.com/office/drawing/2014/main" id="{BD51843F-9DE1-D3F5-971D-980E104A72E3}"/>
              </a:ext>
            </a:extLst>
          </p:cNvPr>
          <p:cNvSpPr>
            <a:spLocks noGrp="1"/>
          </p:cNvSpPr>
          <p:nvPr>
            <p:ph idx="1"/>
          </p:nvPr>
        </p:nvSpPr>
        <p:spPr>
          <a:xfrm>
            <a:off x="457200" y="1907458"/>
            <a:ext cx="8229600" cy="4218705"/>
          </a:xfrm>
        </p:spPr>
        <p:txBody>
          <a:bodyPr>
            <a:normAutofit/>
          </a:bodyPr>
          <a:lstStyle/>
          <a:p>
            <a:pPr algn="l"/>
            <a:r>
              <a:rPr lang="cs-CZ" b="1" i="0" dirty="0">
                <a:solidFill>
                  <a:srgbClr val="4D5156"/>
                </a:solidFill>
                <a:effectLst/>
                <a:latin typeface="Google Sans"/>
              </a:rPr>
              <a:t>Vysavač (též lux) je zařízení, které </a:t>
            </a:r>
            <a:r>
              <a:rPr lang="cs-CZ" b="1" i="0" dirty="0">
                <a:solidFill>
                  <a:srgbClr val="040C28"/>
                </a:solidFill>
                <a:effectLst/>
                <a:latin typeface="Google Sans"/>
              </a:rPr>
              <a:t>používá vzduchové čerpadlo pro vytvoření podtlaku pro vysávání vzduchu, jehož prouděním pak dochází k odsávání nečistot a prachu</a:t>
            </a:r>
            <a:r>
              <a:rPr lang="cs-CZ" b="1" i="0" dirty="0">
                <a:solidFill>
                  <a:srgbClr val="4D5156"/>
                </a:solidFill>
                <a:effectLst/>
                <a:latin typeface="Google Sans"/>
              </a:rPr>
              <a:t>.</a:t>
            </a:r>
            <a:br>
              <a:rPr lang="cs-CZ" b="1" i="0" dirty="0">
                <a:solidFill>
                  <a:srgbClr val="4D5156"/>
                </a:solidFill>
                <a:effectLst/>
                <a:latin typeface="Google Sans"/>
              </a:rPr>
            </a:br>
            <a:r>
              <a:rPr lang="cs-CZ" b="1" i="0" dirty="0">
                <a:solidFill>
                  <a:srgbClr val="4D5156"/>
                </a:solidFill>
                <a:effectLst/>
                <a:latin typeface="Google Sans"/>
              </a:rPr>
              <a:t>V domácnostech se vysávání provádí nejčastěji na podlaze pokryté kobercem. Nečistoty jsou z nasátého vzduchu oddělovány filtrem či odstředivkou.</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30231448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188B54-618C-1EEF-37B2-6A5617DC0524}"/>
              </a:ext>
            </a:extLst>
          </p:cNvPr>
          <p:cNvSpPr>
            <a:spLocks noGrp="1"/>
          </p:cNvSpPr>
          <p:nvPr>
            <p:ph type="title"/>
          </p:nvPr>
        </p:nvSpPr>
        <p:spPr>
          <a:xfrm>
            <a:off x="457200" y="731836"/>
            <a:ext cx="8229600" cy="685801"/>
          </a:xfrm>
        </p:spPr>
        <p:txBody>
          <a:bodyPr>
            <a:normAutofit fontScale="90000"/>
          </a:bodyPr>
          <a:lstStyle/>
          <a:p>
            <a:r>
              <a:rPr lang="cs-CZ" b="1" i="0" dirty="0">
                <a:solidFill>
                  <a:srgbClr val="FF0000"/>
                </a:solidFill>
                <a:effectLst/>
                <a:latin typeface="Roboto Condensed" panose="02000000000000000000" pitchFamily="2" charset="0"/>
              </a:rPr>
              <a:t>Elektrotechnické rozvody</a:t>
            </a:r>
            <a:endParaRPr lang="cs-CZ" dirty="0">
              <a:solidFill>
                <a:srgbClr val="FF0000"/>
              </a:solidFill>
            </a:endParaRPr>
          </a:p>
        </p:txBody>
      </p:sp>
      <p:sp>
        <p:nvSpPr>
          <p:cNvPr id="3" name="Zástupný obsah 2">
            <a:extLst>
              <a:ext uri="{FF2B5EF4-FFF2-40B4-BE49-F238E27FC236}">
                <a16:creationId xmlns:a16="http://schemas.microsoft.com/office/drawing/2014/main" id="{E1F551C1-ABAF-07F4-A14F-51CB924B98B2}"/>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cs-CZ" b="1" i="0" u="sng" dirty="0">
                <a:effectLst/>
                <a:latin typeface="Roboto" panose="02000000000000000000" pitchFamily="2" charset="0"/>
                <a:hlinkClick r:id="rId2">
                  <a:extLst>
                    <a:ext uri="{A12FA001-AC4F-418D-AE19-62706E023703}">
                      <ahyp:hlinkClr xmlns:ahyp="http://schemas.microsoft.com/office/drawing/2018/hyperlinkcolor" val="tx"/>
                    </a:ext>
                  </a:extLst>
                </a:hlinkClick>
              </a:rPr>
              <a:t>Silnoproudá elektroinstalace</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Slaboproudá elektroinstalace</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4">
                  <a:extLst>
                    <a:ext uri="{A12FA001-AC4F-418D-AE19-62706E023703}">
                      <ahyp:hlinkClr xmlns:ahyp="http://schemas.microsoft.com/office/drawing/2018/hyperlinkcolor" val="tx"/>
                    </a:ext>
                  </a:extLst>
                </a:hlinkClick>
              </a:rPr>
              <a:t>Měření a regulace</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Zabezpečovací technika (EZS)</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5">
                  <a:extLst>
                    <a:ext uri="{A12FA001-AC4F-418D-AE19-62706E023703}">
                      <ahyp:hlinkClr xmlns:ahyp="http://schemas.microsoft.com/office/drawing/2018/hyperlinkcolor" val="tx"/>
                    </a:ext>
                  </a:extLst>
                </a:hlinkClick>
              </a:rPr>
              <a:t>Řídící systémy pro veškerá technická zařízení</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6">
                  <a:extLst>
                    <a:ext uri="{A12FA001-AC4F-418D-AE19-62706E023703}">
                      <ahyp:hlinkClr xmlns:ahyp="http://schemas.microsoft.com/office/drawing/2018/hyperlinkcolor" val="tx"/>
                    </a:ext>
                  </a:extLst>
                </a:hlinkClick>
              </a:rPr>
              <a:t>Počítačové sítě</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Telefonní rozvody</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Rozvody televizního signálu</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rPr>
              <a:t>Hromosvody</a:t>
            </a:r>
          </a:p>
        </p:txBody>
      </p:sp>
    </p:spTree>
    <p:extLst>
      <p:ext uri="{BB962C8B-B14F-4D97-AF65-F5344CB8AC3E}">
        <p14:creationId xmlns:p14="http://schemas.microsoft.com/office/powerpoint/2010/main" val="327031309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9D42EC-A7B1-C7C3-DEAB-9FD344B65517}"/>
              </a:ext>
            </a:extLst>
          </p:cNvPr>
          <p:cNvSpPr>
            <a:spLocks noGrp="1"/>
          </p:cNvSpPr>
          <p:nvPr>
            <p:ph type="title"/>
          </p:nvPr>
        </p:nvSpPr>
        <p:spPr>
          <a:xfrm>
            <a:off x="457200" y="801329"/>
            <a:ext cx="8229600" cy="1143000"/>
          </a:xfrm>
        </p:spPr>
        <p:txBody>
          <a:bodyPr>
            <a:normAutofit/>
          </a:bodyPr>
          <a:lstStyle/>
          <a:p>
            <a:r>
              <a:rPr lang="cs-CZ" b="1" i="0" dirty="0">
                <a:solidFill>
                  <a:srgbClr val="FF0000"/>
                </a:solidFill>
                <a:effectLst/>
                <a:latin typeface="Google Sans"/>
              </a:rPr>
              <a:t>Co je to silnoproud a slaboproud?</a:t>
            </a:r>
            <a:endParaRPr lang="cs-CZ" b="1" dirty="0">
              <a:solidFill>
                <a:srgbClr val="FF0000"/>
              </a:solidFill>
            </a:endParaRPr>
          </a:p>
        </p:txBody>
      </p:sp>
      <p:sp>
        <p:nvSpPr>
          <p:cNvPr id="3" name="Zástupný obsah 2">
            <a:extLst>
              <a:ext uri="{FF2B5EF4-FFF2-40B4-BE49-F238E27FC236}">
                <a16:creationId xmlns:a16="http://schemas.microsoft.com/office/drawing/2014/main" id="{1E451A03-22F0-7AFA-C5AC-D5393D816C6A}"/>
              </a:ext>
            </a:extLst>
          </p:cNvPr>
          <p:cNvSpPr>
            <a:spLocks noGrp="1"/>
          </p:cNvSpPr>
          <p:nvPr>
            <p:ph idx="1"/>
          </p:nvPr>
        </p:nvSpPr>
        <p:spPr>
          <a:xfrm>
            <a:off x="457200" y="2268794"/>
            <a:ext cx="8229600" cy="3787877"/>
          </a:xfrm>
        </p:spPr>
        <p:txBody>
          <a:bodyPr/>
          <a:lstStyle/>
          <a:p>
            <a:pPr algn="l"/>
            <a:r>
              <a:rPr lang="cs-CZ" b="1" i="0" dirty="0">
                <a:solidFill>
                  <a:srgbClr val="4D5156"/>
                </a:solidFill>
                <a:effectLst/>
                <a:latin typeface="Google Sans"/>
              </a:rPr>
              <a:t>Hlavní rozdíl mezi silnoproudými</a:t>
            </a:r>
            <a:br>
              <a:rPr lang="cs-CZ" b="1" i="0" dirty="0">
                <a:solidFill>
                  <a:srgbClr val="4D5156"/>
                </a:solidFill>
                <a:effectLst/>
                <a:latin typeface="Google Sans"/>
              </a:rPr>
            </a:br>
            <a:r>
              <a:rPr lang="cs-CZ" b="1" i="0" dirty="0">
                <a:solidFill>
                  <a:srgbClr val="4D5156"/>
                </a:solidFill>
                <a:effectLst/>
                <a:latin typeface="Google Sans"/>
              </a:rPr>
              <a:t>a slaboproudými systémy spočívá v jejich napětí. </a:t>
            </a:r>
            <a:r>
              <a:rPr lang="cs-CZ" b="1" i="0" dirty="0">
                <a:solidFill>
                  <a:srgbClr val="040C28"/>
                </a:solidFill>
                <a:effectLst/>
                <a:latin typeface="Google Sans"/>
              </a:rPr>
              <a:t>Silnoproudé systémy mají napětí obvykle vyšší než 50 V a proudy v řádu stovek až tisíců ampérů, zatímco slaboproudé systémy mají napětí menší než 50 V a proudy v řádu desítek až stovek mA</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6288492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74575B-3A21-A846-319E-3DAC0FBFC3B9}"/>
              </a:ext>
            </a:extLst>
          </p:cNvPr>
          <p:cNvSpPr>
            <a:spLocks noGrp="1"/>
          </p:cNvSpPr>
          <p:nvPr>
            <p:ph type="title"/>
          </p:nvPr>
        </p:nvSpPr>
        <p:spPr>
          <a:xfrm>
            <a:off x="457200" y="638432"/>
            <a:ext cx="8229600" cy="1143000"/>
          </a:xfrm>
        </p:spPr>
        <p:txBody>
          <a:bodyPr>
            <a:normAutofit/>
          </a:bodyPr>
          <a:lstStyle/>
          <a:p>
            <a:r>
              <a:rPr lang="cs-CZ" b="1" i="0" dirty="0">
                <a:solidFill>
                  <a:srgbClr val="FF0000"/>
                </a:solidFill>
                <a:effectLst/>
                <a:latin typeface="Google Sans"/>
              </a:rPr>
              <a:t>Co patří do silnoproudu?</a:t>
            </a:r>
            <a:endParaRPr lang="cs-CZ" b="1" dirty="0">
              <a:solidFill>
                <a:srgbClr val="FF0000"/>
              </a:solidFill>
            </a:endParaRPr>
          </a:p>
        </p:txBody>
      </p:sp>
      <p:sp>
        <p:nvSpPr>
          <p:cNvPr id="3" name="Zástupný obsah 2">
            <a:extLst>
              <a:ext uri="{FF2B5EF4-FFF2-40B4-BE49-F238E27FC236}">
                <a16:creationId xmlns:a16="http://schemas.microsoft.com/office/drawing/2014/main" id="{65CACBA7-2AA0-3C7E-2763-67B6E2B50EDC}"/>
              </a:ext>
            </a:extLst>
          </p:cNvPr>
          <p:cNvSpPr>
            <a:spLocks noGrp="1"/>
          </p:cNvSpPr>
          <p:nvPr>
            <p:ph idx="1"/>
          </p:nvPr>
        </p:nvSpPr>
        <p:spPr>
          <a:xfrm>
            <a:off x="457200" y="1887794"/>
            <a:ext cx="8229600" cy="4238369"/>
          </a:xfrm>
        </p:spPr>
        <p:txBody>
          <a:bodyPr/>
          <a:lstStyle/>
          <a:p>
            <a:pPr algn="l"/>
            <a:r>
              <a:rPr lang="cs-CZ" b="1" i="0" dirty="0">
                <a:solidFill>
                  <a:srgbClr val="4D5156"/>
                </a:solidFill>
                <a:effectLst/>
                <a:latin typeface="Google Sans"/>
              </a:rPr>
              <a:t>K oborům „slaboproudu“ se řadí například elektronika a telekomunikace, k oborům „silnoproudu“ patří </a:t>
            </a:r>
            <a:r>
              <a:rPr lang="cs-CZ" b="1" i="0" dirty="0">
                <a:solidFill>
                  <a:srgbClr val="040C28"/>
                </a:solidFill>
                <a:effectLst/>
                <a:latin typeface="Google Sans"/>
              </a:rPr>
              <a:t>elektroenergetika, elektrické stroje, elektrické přístroje, výkonová elektronika a elektrické pohony</a:t>
            </a:r>
            <a:r>
              <a:rPr lang="cs-CZ" b="1" i="0" dirty="0">
                <a:solidFill>
                  <a:srgbClr val="4D5156"/>
                </a:solidFill>
                <a:effectLst/>
                <a:latin typeface="Google Sans"/>
              </a:rPr>
              <a:t>. Tyto obory mnohdy nelze zcela striktně oddělit, protože se mnohde prolínají</a:t>
            </a:r>
            <a:br>
              <a:rPr lang="cs-CZ" b="1" i="0" dirty="0">
                <a:solidFill>
                  <a:srgbClr val="4D5156"/>
                </a:solidFill>
                <a:effectLst/>
                <a:latin typeface="Google Sans"/>
              </a:rPr>
            </a:br>
            <a:r>
              <a:rPr lang="cs-CZ" b="1" i="0" dirty="0">
                <a:solidFill>
                  <a:srgbClr val="4D5156"/>
                </a:solidFill>
                <a:effectLst/>
                <a:latin typeface="Google Sans"/>
              </a:rPr>
              <a:t>a navazují na sebe.</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209220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9DD2DA1-9778-FF74-234A-BE0BC87D5A7E}"/>
              </a:ext>
            </a:extLst>
          </p:cNvPr>
          <p:cNvSpPr>
            <a:spLocks noGrp="1"/>
          </p:cNvSpPr>
          <p:nvPr>
            <p:ph type="title"/>
          </p:nvPr>
        </p:nvSpPr>
        <p:spPr>
          <a:xfrm>
            <a:off x="457200" y="2484770"/>
            <a:ext cx="8229600" cy="1888459"/>
          </a:xfrm>
        </p:spPr>
        <p:txBody>
          <a:bodyPr>
            <a:noAutofit/>
          </a:bodyPr>
          <a:lstStyle/>
          <a:p>
            <a:r>
              <a:rPr lang="cs-CZ" sz="6000" b="1" dirty="0">
                <a:solidFill>
                  <a:srgbClr val="FF0000"/>
                </a:solidFill>
              </a:rPr>
              <a:t>SILNOPROUDÁ ELEKTROINSTALACE</a:t>
            </a:r>
          </a:p>
        </p:txBody>
      </p:sp>
    </p:spTree>
    <p:extLst>
      <p:ext uri="{BB962C8B-B14F-4D97-AF65-F5344CB8AC3E}">
        <p14:creationId xmlns:p14="http://schemas.microsoft.com/office/powerpoint/2010/main" val="8865407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D177C2-21B9-F417-3495-8771EA832565}"/>
              </a:ext>
            </a:extLst>
          </p:cNvPr>
          <p:cNvSpPr>
            <a:spLocks noGrp="1"/>
          </p:cNvSpPr>
          <p:nvPr>
            <p:ph type="title"/>
          </p:nvPr>
        </p:nvSpPr>
        <p:spPr>
          <a:xfrm>
            <a:off x="457200" y="2465106"/>
            <a:ext cx="8229600" cy="1927788"/>
          </a:xfrm>
        </p:spPr>
        <p:txBody>
          <a:bodyPr>
            <a:noAutofit/>
          </a:bodyPr>
          <a:lstStyle/>
          <a:p>
            <a:r>
              <a:rPr lang="cs-CZ" sz="6000" b="1" dirty="0">
                <a:solidFill>
                  <a:srgbClr val="FF0000"/>
                </a:solidFill>
              </a:rPr>
              <a:t>SLABOPROUDÁ ELEKTROINSTALACE</a:t>
            </a:r>
          </a:p>
        </p:txBody>
      </p:sp>
    </p:spTree>
    <p:extLst>
      <p:ext uri="{BB962C8B-B14F-4D97-AF65-F5344CB8AC3E}">
        <p14:creationId xmlns:p14="http://schemas.microsoft.com/office/powerpoint/2010/main" val="22566982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DCA1DF7B-11E2-327A-BDCF-7BEBD43E3FFB}"/>
              </a:ext>
            </a:extLst>
          </p:cNvPr>
          <p:cNvSpPr>
            <a:spLocks noGrp="1"/>
          </p:cNvSpPr>
          <p:nvPr>
            <p:ph type="title"/>
          </p:nvPr>
        </p:nvSpPr>
        <p:spPr/>
        <p:txBody>
          <a:bodyPr>
            <a:normAutofit/>
          </a:bodyPr>
          <a:lstStyle/>
          <a:p>
            <a:r>
              <a:rPr lang="cs-CZ" b="1" i="0" dirty="0">
                <a:solidFill>
                  <a:srgbClr val="FF0000"/>
                </a:solidFill>
                <a:effectLst/>
                <a:latin typeface="Google Sans"/>
              </a:rPr>
              <a:t>Co patří do slaboproudu?</a:t>
            </a:r>
            <a:endParaRPr lang="cs-CZ" b="1" dirty="0">
              <a:solidFill>
                <a:srgbClr val="FF0000"/>
              </a:solidFill>
            </a:endParaRPr>
          </a:p>
        </p:txBody>
      </p:sp>
      <p:sp>
        <p:nvSpPr>
          <p:cNvPr id="4" name="Zástupný obsah 3">
            <a:extLst>
              <a:ext uri="{FF2B5EF4-FFF2-40B4-BE49-F238E27FC236}">
                <a16:creationId xmlns:a16="http://schemas.microsoft.com/office/drawing/2014/main" id="{101152C0-0470-C9CE-CDA6-D572B6FD67DC}"/>
              </a:ext>
            </a:extLst>
          </p:cNvPr>
          <p:cNvSpPr>
            <a:spLocks noGrp="1"/>
          </p:cNvSpPr>
          <p:nvPr>
            <p:ph idx="1"/>
          </p:nvPr>
        </p:nvSpPr>
        <p:spPr>
          <a:xfrm>
            <a:off x="457200" y="1963994"/>
            <a:ext cx="8229600" cy="3699387"/>
          </a:xfrm>
        </p:spPr>
        <p:txBody>
          <a:bodyPr/>
          <a:lstStyle/>
          <a:p>
            <a:pPr algn="l"/>
            <a:r>
              <a:rPr lang="cs-CZ" b="1" i="0" dirty="0">
                <a:solidFill>
                  <a:srgbClr val="4D5156"/>
                </a:solidFill>
                <a:effectLst/>
                <a:latin typeface="Google Sans"/>
              </a:rPr>
              <a:t>V zásadě lze rozdělit elektrotechniku podle velikosti energie, se kterou se pracuje, na slaboproud a na silnoproud. Do oblasti slaboproudu pak patří </a:t>
            </a:r>
            <a:r>
              <a:rPr lang="cs-CZ" b="1" i="0" dirty="0">
                <a:solidFill>
                  <a:srgbClr val="040C28"/>
                </a:solidFill>
                <a:effectLst/>
                <a:latin typeface="Google Sans"/>
              </a:rPr>
              <a:t>výpočetní technika, telekomunikační technika, bezdrátový přenos informací, automatizace a regulace, elektroakustika, televizní technika</a:t>
            </a:r>
            <a:r>
              <a:rPr lang="cs-CZ" b="1" i="0" dirty="0">
                <a:solidFill>
                  <a:srgbClr val="4D5156"/>
                </a:solidFill>
                <a:effectLst/>
                <a:latin typeface="Google Sans"/>
              </a:rPr>
              <a:t>, apod.</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2338687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D9916A-F970-9124-8F70-82BD9A7D5CF2}"/>
              </a:ext>
            </a:extLst>
          </p:cNvPr>
          <p:cNvSpPr>
            <a:spLocks noGrp="1"/>
          </p:cNvSpPr>
          <p:nvPr>
            <p:ph type="title"/>
          </p:nvPr>
        </p:nvSpPr>
        <p:spPr>
          <a:xfrm>
            <a:off x="457200" y="711507"/>
            <a:ext cx="8229600" cy="1143000"/>
          </a:xfrm>
        </p:spPr>
        <p:txBody>
          <a:bodyPr>
            <a:normAutofit/>
          </a:bodyPr>
          <a:lstStyle/>
          <a:p>
            <a:r>
              <a:rPr lang="cs-CZ" b="1" i="0" dirty="0">
                <a:solidFill>
                  <a:srgbClr val="FF0000"/>
                </a:solidFill>
                <a:effectLst/>
                <a:latin typeface="Google Sans"/>
              </a:rPr>
              <a:t>Co je to vysoké napětí?</a:t>
            </a:r>
            <a:endParaRPr lang="cs-CZ" b="1" dirty="0">
              <a:solidFill>
                <a:srgbClr val="FF0000"/>
              </a:solidFill>
            </a:endParaRPr>
          </a:p>
        </p:txBody>
      </p:sp>
      <p:sp>
        <p:nvSpPr>
          <p:cNvPr id="3" name="Zástupný obsah 2">
            <a:extLst>
              <a:ext uri="{FF2B5EF4-FFF2-40B4-BE49-F238E27FC236}">
                <a16:creationId xmlns:a16="http://schemas.microsoft.com/office/drawing/2014/main" id="{39C57CA0-1735-886E-C23E-DE58D91E2116}"/>
              </a:ext>
            </a:extLst>
          </p:cNvPr>
          <p:cNvSpPr>
            <a:spLocks noGrp="1"/>
          </p:cNvSpPr>
          <p:nvPr>
            <p:ph idx="1"/>
          </p:nvPr>
        </p:nvSpPr>
        <p:spPr>
          <a:xfrm>
            <a:off x="457200" y="2261419"/>
            <a:ext cx="8229600" cy="3864744"/>
          </a:xfrm>
        </p:spPr>
        <p:txBody>
          <a:bodyPr/>
          <a:lstStyle/>
          <a:p>
            <a:pPr algn="l"/>
            <a:r>
              <a:rPr lang="cs-CZ" b="1" i="0" dirty="0">
                <a:solidFill>
                  <a:srgbClr val="4D5156"/>
                </a:solidFill>
                <a:effectLst/>
                <a:latin typeface="Google Sans"/>
              </a:rPr>
              <a:t>Vysoké napětí (zkráceně VN) je </a:t>
            </a:r>
            <a:r>
              <a:rPr lang="cs-CZ" b="1" i="0" dirty="0">
                <a:solidFill>
                  <a:srgbClr val="040C28"/>
                </a:solidFill>
                <a:effectLst/>
                <a:latin typeface="Google Sans"/>
              </a:rPr>
              <a:t>označení pro elektrické napětí od 1 000 V AC nebo 1500 V DC do 52 </a:t>
            </a:r>
            <a:r>
              <a:rPr lang="cs-CZ" b="1" i="0" dirty="0" err="1">
                <a:solidFill>
                  <a:srgbClr val="040C28"/>
                </a:solidFill>
                <a:effectLst/>
                <a:latin typeface="Google Sans"/>
              </a:rPr>
              <a:t>kV</a:t>
            </a:r>
            <a:r>
              <a:rPr lang="cs-CZ" b="1" i="0" dirty="0">
                <a:solidFill>
                  <a:srgbClr val="4D5156"/>
                </a:solidFill>
                <a:effectLst/>
                <a:latin typeface="Google Sans"/>
              </a:rPr>
              <a:t>. Kvůli riziku vzniku elektrického oblouku ve vzduchu není používáno pro běžná zařízení ve spotřebitelském segmentu (ani domácnosti ani průmysl, kde je používáno nízké napětí).</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931102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37B42A-5BAC-5159-E6DE-35D5D986D0BD}"/>
              </a:ext>
            </a:extLst>
          </p:cNvPr>
          <p:cNvSpPr>
            <a:spLocks noGrp="1"/>
          </p:cNvSpPr>
          <p:nvPr>
            <p:ph type="title"/>
          </p:nvPr>
        </p:nvSpPr>
        <p:spPr>
          <a:xfrm>
            <a:off x="5102942" y="274638"/>
            <a:ext cx="3583858" cy="1143000"/>
          </a:xfrm>
        </p:spPr>
        <p:txBody>
          <a:bodyPr/>
          <a:lstStyle/>
          <a:p>
            <a:r>
              <a:rPr lang="cs-CZ" b="1" dirty="0">
                <a:solidFill>
                  <a:srgbClr val="FF0000"/>
                </a:solidFill>
              </a:rPr>
              <a:t>VYTÁPĚNÍ</a:t>
            </a:r>
          </a:p>
        </p:txBody>
      </p:sp>
      <p:sp>
        <p:nvSpPr>
          <p:cNvPr id="3" name="Zástupný obsah 2">
            <a:extLst>
              <a:ext uri="{FF2B5EF4-FFF2-40B4-BE49-F238E27FC236}">
                <a16:creationId xmlns:a16="http://schemas.microsoft.com/office/drawing/2014/main" id="{26B0FAE3-3688-A574-8C57-B43A9334AFE2}"/>
              </a:ext>
            </a:extLst>
          </p:cNvPr>
          <p:cNvSpPr>
            <a:spLocks noGrp="1"/>
          </p:cNvSpPr>
          <p:nvPr>
            <p:ph idx="1"/>
          </p:nvPr>
        </p:nvSpPr>
        <p:spPr>
          <a:xfrm>
            <a:off x="457200" y="2251587"/>
            <a:ext cx="8229600" cy="3874576"/>
          </a:xfrm>
        </p:spPr>
        <p:txBody>
          <a:bodyPr/>
          <a:lstStyle/>
          <a:p>
            <a:r>
              <a:rPr lang="cs-CZ" b="1" i="0" dirty="0">
                <a:solidFill>
                  <a:srgbClr val="4D5156"/>
                </a:solidFill>
                <a:effectLst/>
                <a:latin typeface="arial" panose="020B0604020202020204" pitchFamily="34" charset="0"/>
              </a:rPr>
              <a:t>Vytápění je činnost, která má za úkol udržovat vnitřní teplotu na úrovni tepelné pohody. Tato činnost bezprostředně souvisí s existencí člověka a snahou zlepšovat své životní podmínky, mezi které patří i potlačování nepříznivých klimatických podmínek.</a:t>
            </a:r>
            <a:endParaRPr lang="cs-CZ" b="1" dirty="0"/>
          </a:p>
        </p:txBody>
      </p:sp>
    </p:spTree>
    <p:extLst>
      <p:ext uri="{BB962C8B-B14F-4D97-AF65-F5344CB8AC3E}">
        <p14:creationId xmlns:p14="http://schemas.microsoft.com/office/powerpoint/2010/main" val="42074390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029225-DB6B-43C0-FEF5-1F71336E17F8}"/>
              </a:ext>
            </a:extLst>
          </p:cNvPr>
          <p:cNvSpPr>
            <a:spLocks noGrp="1"/>
          </p:cNvSpPr>
          <p:nvPr>
            <p:ph type="title"/>
          </p:nvPr>
        </p:nvSpPr>
        <p:spPr>
          <a:xfrm>
            <a:off x="457200" y="639097"/>
            <a:ext cx="8229600" cy="975186"/>
          </a:xfrm>
        </p:spPr>
        <p:txBody>
          <a:bodyPr>
            <a:normAutofit/>
          </a:bodyPr>
          <a:lstStyle/>
          <a:p>
            <a:r>
              <a:rPr lang="cs-CZ" b="1" i="0" dirty="0">
                <a:solidFill>
                  <a:srgbClr val="FF0000"/>
                </a:solidFill>
                <a:effectLst/>
                <a:latin typeface="Google Sans"/>
              </a:rPr>
              <a:t>Kolik voltů má vysoké napětí?</a:t>
            </a:r>
            <a:endParaRPr lang="cs-CZ" b="1" dirty="0">
              <a:solidFill>
                <a:srgbClr val="FF0000"/>
              </a:solidFill>
            </a:endParaRPr>
          </a:p>
        </p:txBody>
      </p:sp>
      <p:sp>
        <p:nvSpPr>
          <p:cNvPr id="3" name="Zástupný obsah 2">
            <a:extLst>
              <a:ext uri="{FF2B5EF4-FFF2-40B4-BE49-F238E27FC236}">
                <a16:creationId xmlns:a16="http://schemas.microsoft.com/office/drawing/2014/main" id="{D82600F3-6979-D073-7E9C-6BC5723D0BBD}"/>
              </a:ext>
            </a:extLst>
          </p:cNvPr>
          <p:cNvSpPr>
            <a:spLocks noGrp="1"/>
          </p:cNvSpPr>
          <p:nvPr>
            <p:ph idx="1"/>
          </p:nvPr>
        </p:nvSpPr>
        <p:spPr>
          <a:xfrm>
            <a:off x="457200" y="1818968"/>
            <a:ext cx="8229600" cy="4307195"/>
          </a:xfrm>
        </p:spPr>
        <p:txBody>
          <a:bodyPr/>
          <a:lstStyle/>
          <a:p>
            <a:pPr algn="l"/>
            <a:r>
              <a:rPr lang="cs-CZ" b="1" i="0" dirty="0">
                <a:solidFill>
                  <a:srgbClr val="4D5156"/>
                </a:solidFill>
                <a:effectLst/>
                <a:latin typeface="Google Sans"/>
              </a:rPr>
              <a:t>Nízké napětí nad 50V do 1000 V včetně - zkratka </a:t>
            </a:r>
            <a:r>
              <a:rPr lang="cs-CZ" b="1" i="0" dirty="0" err="1">
                <a:solidFill>
                  <a:srgbClr val="4D5156"/>
                </a:solidFill>
                <a:effectLst/>
                <a:latin typeface="Google Sans"/>
              </a:rPr>
              <a:t>nn</a:t>
            </a:r>
            <a:r>
              <a:rPr lang="cs-CZ" b="1" i="0" dirty="0">
                <a:solidFill>
                  <a:srgbClr val="4D5156"/>
                </a:solidFill>
                <a:effectLst/>
                <a:latin typeface="Google Sans"/>
              </a:rPr>
              <a:t>.</a:t>
            </a:r>
          </a:p>
          <a:p>
            <a:pPr algn="l"/>
            <a:r>
              <a:rPr lang="cs-CZ" b="1" i="0" dirty="0">
                <a:solidFill>
                  <a:srgbClr val="4D5156"/>
                </a:solidFill>
                <a:effectLst/>
                <a:latin typeface="Google Sans"/>
              </a:rPr>
              <a:t>Vysoké napětí </a:t>
            </a:r>
            <a:r>
              <a:rPr lang="cs-CZ" b="1" i="0" dirty="0">
                <a:solidFill>
                  <a:srgbClr val="040C28"/>
                </a:solidFill>
                <a:effectLst/>
                <a:latin typeface="Google Sans"/>
              </a:rPr>
              <a:t>nad 1000V do 52kV</a:t>
            </a:r>
            <a:r>
              <a:rPr lang="cs-CZ" b="1" i="0" dirty="0">
                <a:solidFill>
                  <a:srgbClr val="4D5156"/>
                </a:solidFill>
                <a:effectLst/>
                <a:latin typeface="Google Sans"/>
              </a:rPr>
              <a:t> - zkratka </a:t>
            </a:r>
            <a:r>
              <a:rPr lang="cs-CZ" b="1" i="0" dirty="0" err="1">
                <a:solidFill>
                  <a:srgbClr val="4D5156"/>
                </a:solidFill>
                <a:effectLst/>
                <a:latin typeface="Google Sans"/>
              </a:rPr>
              <a:t>vn</a:t>
            </a:r>
            <a:r>
              <a:rPr lang="cs-CZ" b="1" i="0" dirty="0">
                <a:solidFill>
                  <a:srgbClr val="4D5156"/>
                </a:solidFill>
                <a:effectLst/>
                <a:latin typeface="Google Sans"/>
              </a:rPr>
              <a:t>. </a:t>
            </a:r>
          </a:p>
          <a:p>
            <a:pPr algn="l"/>
            <a:r>
              <a:rPr lang="cs-CZ" b="1" i="0" dirty="0">
                <a:solidFill>
                  <a:srgbClr val="4D5156"/>
                </a:solidFill>
                <a:effectLst/>
                <a:latin typeface="Google Sans"/>
              </a:rPr>
              <a:t>Velmi vysoké napětí od 52kV do 300kV - zkratka </a:t>
            </a:r>
            <a:r>
              <a:rPr lang="cs-CZ" b="1" i="0" dirty="0" err="1">
                <a:solidFill>
                  <a:srgbClr val="4D5156"/>
                </a:solidFill>
                <a:effectLst/>
                <a:latin typeface="Google Sans"/>
              </a:rPr>
              <a:t>vvn</a:t>
            </a:r>
            <a:r>
              <a:rPr lang="cs-CZ" b="1" i="0" dirty="0">
                <a:solidFill>
                  <a:srgbClr val="4D5156"/>
                </a:solidFill>
                <a:effectLst/>
                <a:latin typeface="Google Sans"/>
              </a:rPr>
              <a:t>.</a:t>
            </a:r>
          </a:p>
          <a:p>
            <a:pPr algn="l"/>
            <a:r>
              <a:rPr lang="cs-CZ" b="1" i="0" dirty="0">
                <a:solidFill>
                  <a:srgbClr val="4D5156"/>
                </a:solidFill>
                <a:effectLst/>
                <a:latin typeface="Google Sans"/>
              </a:rPr>
              <a:t>Zvlášť vysoké napětí od 300kV do 800kV včetně - zkratka </a:t>
            </a:r>
            <a:r>
              <a:rPr lang="cs-CZ" b="1" i="0" dirty="0" err="1">
                <a:solidFill>
                  <a:srgbClr val="4D5156"/>
                </a:solidFill>
                <a:effectLst/>
                <a:latin typeface="Google Sans"/>
              </a:rPr>
              <a:t>zvn</a:t>
            </a:r>
            <a:r>
              <a:rPr lang="cs-CZ" b="1" i="0" dirty="0">
                <a:solidFill>
                  <a:srgbClr val="4D5156"/>
                </a:solidFill>
                <a:effectLst/>
                <a:latin typeface="Google Sans"/>
              </a:rPr>
              <a:t>.</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39587325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8B24FE-05D8-7198-9CDB-710A76142D25}"/>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MĚŘENÍ A REGULACE</a:t>
            </a:r>
          </a:p>
        </p:txBody>
      </p:sp>
    </p:spTree>
    <p:extLst>
      <p:ext uri="{BB962C8B-B14F-4D97-AF65-F5344CB8AC3E}">
        <p14:creationId xmlns:p14="http://schemas.microsoft.com/office/powerpoint/2010/main" val="20277130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8ADE560-A764-D126-4FF3-62D25B9472FD}"/>
              </a:ext>
            </a:extLst>
          </p:cNvPr>
          <p:cNvSpPr>
            <a:spLocks noGrp="1"/>
          </p:cNvSpPr>
          <p:nvPr>
            <p:ph type="title"/>
          </p:nvPr>
        </p:nvSpPr>
        <p:spPr>
          <a:xfrm>
            <a:off x="457200" y="2470022"/>
            <a:ext cx="8229600" cy="1917956"/>
          </a:xfrm>
        </p:spPr>
        <p:txBody>
          <a:bodyPr>
            <a:noAutofit/>
          </a:bodyPr>
          <a:lstStyle/>
          <a:p>
            <a:r>
              <a:rPr lang="cs-CZ" sz="6000" b="1" dirty="0">
                <a:solidFill>
                  <a:srgbClr val="FF0000"/>
                </a:solidFill>
              </a:rPr>
              <a:t>ZABEZPEČOVACÍ TECHNIKA (EZS)</a:t>
            </a:r>
          </a:p>
        </p:txBody>
      </p:sp>
    </p:spTree>
    <p:extLst>
      <p:ext uri="{BB962C8B-B14F-4D97-AF65-F5344CB8AC3E}">
        <p14:creationId xmlns:p14="http://schemas.microsoft.com/office/powerpoint/2010/main" val="40377430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AD4306-A805-E656-D412-3B64B01ADFEB}"/>
              </a:ext>
            </a:extLst>
          </p:cNvPr>
          <p:cNvSpPr>
            <a:spLocks noGrp="1"/>
          </p:cNvSpPr>
          <p:nvPr>
            <p:ph type="title"/>
          </p:nvPr>
        </p:nvSpPr>
        <p:spPr>
          <a:xfrm>
            <a:off x="457200" y="697425"/>
            <a:ext cx="8229600" cy="1143000"/>
          </a:xfrm>
        </p:spPr>
        <p:txBody>
          <a:bodyPr>
            <a:normAutofit/>
          </a:bodyPr>
          <a:lstStyle/>
          <a:p>
            <a:r>
              <a:rPr lang="cs-CZ" sz="3200" b="1" dirty="0">
                <a:solidFill>
                  <a:srgbClr val="FF0000"/>
                </a:solidFill>
              </a:rPr>
              <a:t>ELEKTRONICKÉ ZABEZPEČOVACÍ SYSTÉMY (EZS)</a:t>
            </a:r>
          </a:p>
        </p:txBody>
      </p:sp>
      <p:sp>
        <p:nvSpPr>
          <p:cNvPr id="3" name="Zástupný obsah 2">
            <a:extLst>
              <a:ext uri="{FF2B5EF4-FFF2-40B4-BE49-F238E27FC236}">
                <a16:creationId xmlns:a16="http://schemas.microsoft.com/office/drawing/2014/main" id="{43C7E01C-29F8-041C-C2D1-CA78DD359FD7}"/>
              </a:ext>
            </a:extLst>
          </p:cNvPr>
          <p:cNvSpPr>
            <a:spLocks noGrp="1"/>
          </p:cNvSpPr>
          <p:nvPr>
            <p:ph idx="1"/>
          </p:nvPr>
        </p:nvSpPr>
        <p:spPr>
          <a:xfrm>
            <a:off x="457200" y="2064774"/>
            <a:ext cx="8229600" cy="3637936"/>
          </a:xfrm>
        </p:spPr>
        <p:txBody>
          <a:bodyPr/>
          <a:lstStyle/>
          <a:p>
            <a:r>
              <a:rPr lang="cs-CZ" b="1" i="0" dirty="0">
                <a:solidFill>
                  <a:srgbClr val="4D5156"/>
                </a:solidFill>
                <a:effectLst/>
                <a:latin typeface="Google Sans"/>
              </a:rPr>
              <a:t>EZS neboli </a:t>
            </a:r>
            <a:r>
              <a:rPr lang="cs-CZ" b="1" i="0" dirty="0">
                <a:solidFill>
                  <a:srgbClr val="040C28"/>
                </a:solidFill>
                <a:effectLst/>
                <a:latin typeface="Google Sans"/>
              </a:rPr>
              <a:t>elektronické zabezpečovací systémy</a:t>
            </a:r>
            <a:r>
              <a:rPr lang="cs-CZ" b="1" i="0" dirty="0">
                <a:solidFill>
                  <a:srgbClr val="4D5156"/>
                </a:solidFill>
                <a:effectLst/>
                <a:latin typeface="Google Sans"/>
              </a:rPr>
              <a:t>. Pod tímto názvem si můžeme představit soubor čidel, kamer, detektorů pohybu, ústředny, ovládacích zařízení, hlásičů a poplachové signalizace. Zabezpečovací systém opticky nebo akusticky signalizuje narušení střeženého objektu nebo prostoru.</a:t>
            </a:r>
            <a:endParaRPr lang="cs-CZ" b="1" dirty="0"/>
          </a:p>
        </p:txBody>
      </p:sp>
    </p:spTree>
    <p:extLst>
      <p:ext uri="{BB962C8B-B14F-4D97-AF65-F5344CB8AC3E}">
        <p14:creationId xmlns:p14="http://schemas.microsoft.com/office/powerpoint/2010/main" val="31390072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9A9DB1-6849-7B9C-10FA-0DCB495F2898}"/>
              </a:ext>
            </a:extLst>
          </p:cNvPr>
          <p:cNvSpPr>
            <a:spLocks noGrp="1"/>
          </p:cNvSpPr>
          <p:nvPr>
            <p:ph type="title"/>
          </p:nvPr>
        </p:nvSpPr>
        <p:spPr>
          <a:xfrm>
            <a:off x="457200" y="559774"/>
            <a:ext cx="8229600" cy="1143000"/>
          </a:xfrm>
        </p:spPr>
        <p:txBody>
          <a:bodyPr>
            <a:normAutofit/>
          </a:bodyPr>
          <a:lstStyle/>
          <a:p>
            <a:r>
              <a:rPr lang="cs-CZ" b="1" i="0" dirty="0">
                <a:solidFill>
                  <a:srgbClr val="FF0000"/>
                </a:solidFill>
                <a:effectLst/>
                <a:latin typeface="Google Sans"/>
              </a:rPr>
              <a:t>Co je to PZTS?</a:t>
            </a:r>
            <a:endParaRPr lang="cs-CZ" b="1" dirty="0">
              <a:solidFill>
                <a:srgbClr val="FF0000"/>
              </a:solidFill>
            </a:endParaRPr>
          </a:p>
        </p:txBody>
      </p:sp>
      <p:sp>
        <p:nvSpPr>
          <p:cNvPr id="3" name="Zástupný obsah 2">
            <a:extLst>
              <a:ext uri="{FF2B5EF4-FFF2-40B4-BE49-F238E27FC236}">
                <a16:creationId xmlns:a16="http://schemas.microsoft.com/office/drawing/2014/main" id="{51BD4A4A-6607-7EB2-7BB8-6C6222CE0251}"/>
              </a:ext>
            </a:extLst>
          </p:cNvPr>
          <p:cNvSpPr>
            <a:spLocks noGrp="1"/>
          </p:cNvSpPr>
          <p:nvPr>
            <p:ph idx="1"/>
          </p:nvPr>
        </p:nvSpPr>
        <p:spPr>
          <a:xfrm>
            <a:off x="457200" y="2340077"/>
            <a:ext cx="8229600" cy="3234813"/>
          </a:xfrm>
        </p:spPr>
        <p:txBody>
          <a:bodyPr/>
          <a:lstStyle/>
          <a:p>
            <a:pPr algn="l"/>
            <a:r>
              <a:rPr lang="cs-CZ" b="1" i="0" dirty="0">
                <a:solidFill>
                  <a:srgbClr val="040C28"/>
                </a:solidFill>
                <a:effectLst/>
                <a:latin typeface="Google Sans"/>
              </a:rPr>
              <a:t>Poplachový zabezpečovací a tísňový systém</a:t>
            </a:r>
            <a:r>
              <a:rPr lang="cs-CZ" b="1" i="0" dirty="0">
                <a:solidFill>
                  <a:srgbClr val="4D5156"/>
                </a:solidFill>
                <a:effectLst/>
                <a:latin typeface="Google Sans"/>
              </a:rPr>
              <a:t> (PZTS) je technický systém, který zjišťuje a předává informaci o situaci</a:t>
            </a:r>
            <a:br>
              <a:rPr lang="cs-CZ" b="1" i="0" dirty="0">
                <a:solidFill>
                  <a:srgbClr val="4D5156"/>
                </a:solidFill>
                <a:effectLst/>
                <a:latin typeface="Google Sans"/>
              </a:rPr>
            </a:br>
            <a:r>
              <a:rPr lang="cs-CZ" b="1" i="0" dirty="0">
                <a:solidFill>
                  <a:srgbClr val="4D5156"/>
                </a:solidFill>
                <a:effectLst/>
                <a:latin typeface="Google Sans"/>
              </a:rPr>
              <a:t>v chráněném prostoru. Nejedná se tedy</a:t>
            </a:r>
            <a:br>
              <a:rPr lang="cs-CZ" b="1" i="0" dirty="0">
                <a:solidFill>
                  <a:srgbClr val="4D5156"/>
                </a:solidFill>
                <a:effectLst/>
                <a:latin typeface="Google Sans"/>
              </a:rPr>
            </a:br>
            <a:r>
              <a:rPr lang="cs-CZ" b="1" i="0" dirty="0">
                <a:solidFill>
                  <a:srgbClr val="4D5156"/>
                </a:solidFill>
                <a:effectLst/>
                <a:latin typeface="Google Sans"/>
              </a:rPr>
              <a:t>o ochranu v pravém slova smyslu, PZTS totiž slouží detekci a hlášení incidentů.</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1376535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4C34F-A8D2-5E5B-5680-B62359E618BC}"/>
              </a:ext>
            </a:extLst>
          </p:cNvPr>
          <p:cNvSpPr>
            <a:spLocks noGrp="1"/>
          </p:cNvSpPr>
          <p:nvPr>
            <p:ph type="title"/>
          </p:nvPr>
        </p:nvSpPr>
        <p:spPr>
          <a:xfrm>
            <a:off x="457200" y="846138"/>
            <a:ext cx="8229600" cy="1143000"/>
          </a:xfrm>
        </p:spPr>
        <p:txBody>
          <a:bodyPr>
            <a:normAutofit/>
          </a:bodyPr>
          <a:lstStyle/>
          <a:p>
            <a:r>
              <a:rPr lang="cs-CZ" b="1" i="0" dirty="0">
                <a:solidFill>
                  <a:srgbClr val="FF0000"/>
                </a:solidFill>
                <a:effectLst/>
                <a:latin typeface="Google Sans"/>
              </a:rPr>
              <a:t>Co je EZS a EPS?</a:t>
            </a:r>
            <a:endParaRPr lang="cs-CZ" b="1" dirty="0">
              <a:solidFill>
                <a:srgbClr val="FF0000"/>
              </a:solidFill>
            </a:endParaRPr>
          </a:p>
        </p:txBody>
      </p:sp>
      <p:sp>
        <p:nvSpPr>
          <p:cNvPr id="3" name="Zástupný obsah 2">
            <a:extLst>
              <a:ext uri="{FF2B5EF4-FFF2-40B4-BE49-F238E27FC236}">
                <a16:creationId xmlns:a16="http://schemas.microsoft.com/office/drawing/2014/main" id="{20A84674-540B-D52F-F809-EEBBB41091F7}"/>
              </a:ext>
            </a:extLst>
          </p:cNvPr>
          <p:cNvSpPr>
            <a:spLocks noGrp="1"/>
          </p:cNvSpPr>
          <p:nvPr>
            <p:ph idx="1"/>
          </p:nvPr>
        </p:nvSpPr>
        <p:spPr>
          <a:xfrm>
            <a:off x="457200" y="2349911"/>
            <a:ext cx="8229600" cy="2074606"/>
          </a:xfrm>
        </p:spPr>
        <p:txBody>
          <a:bodyPr/>
          <a:lstStyle/>
          <a:p>
            <a:pPr algn="l"/>
            <a:r>
              <a:rPr lang="cs-CZ" b="1" i="0" dirty="0">
                <a:solidFill>
                  <a:srgbClr val="040C28"/>
                </a:solidFill>
                <a:effectLst/>
                <a:latin typeface="Google Sans"/>
              </a:rPr>
              <a:t>EPS - elektrická požární signalizace</a:t>
            </a:r>
            <a:r>
              <a:rPr lang="cs-CZ" b="1" i="0" dirty="0">
                <a:solidFill>
                  <a:srgbClr val="4D5156"/>
                </a:solidFill>
                <a:effectLst/>
                <a:latin typeface="Google Sans"/>
              </a:rPr>
              <a:t>.</a:t>
            </a:r>
          </a:p>
          <a:p>
            <a:pPr algn="l"/>
            <a:r>
              <a:rPr lang="cs-CZ" b="1" i="0" dirty="0">
                <a:solidFill>
                  <a:srgbClr val="040C28"/>
                </a:solidFill>
                <a:effectLst/>
                <a:latin typeface="Google Sans"/>
              </a:rPr>
              <a:t>ACS - přístupový systém</a:t>
            </a:r>
            <a:r>
              <a:rPr lang="cs-CZ" b="1" i="0" dirty="0">
                <a:solidFill>
                  <a:srgbClr val="4D5156"/>
                </a:solidFill>
                <a:effectLst/>
                <a:latin typeface="Google Sans"/>
              </a:rPr>
              <a:t>.</a:t>
            </a:r>
          </a:p>
          <a:p>
            <a:pPr algn="l"/>
            <a:r>
              <a:rPr lang="cs-CZ" b="1" i="0" dirty="0">
                <a:solidFill>
                  <a:srgbClr val="040C28"/>
                </a:solidFill>
                <a:effectLst/>
                <a:latin typeface="Google Sans"/>
              </a:rPr>
              <a:t>EZS - elektronická zabezpečovací signalizace</a:t>
            </a:r>
            <a:r>
              <a:rPr lang="cs-CZ" b="1" i="0" dirty="0">
                <a:solidFill>
                  <a:srgbClr val="4D5156"/>
                </a:solidFill>
                <a:effectLst/>
                <a:latin typeface="Google Sans"/>
              </a:rPr>
              <a:t>.</a:t>
            </a:r>
            <a:endParaRPr lang="cs-CZ" b="1" i="0" dirty="0">
              <a:solidFill>
                <a:srgbClr val="202124"/>
              </a:solidFill>
              <a:effectLst/>
              <a:latin typeface="arial" panose="020B0604020202020204" pitchFamily="34" charset="0"/>
            </a:endParaRPr>
          </a:p>
        </p:txBody>
      </p:sp>
    </p:spTree>
    <p:extLst>
      <p:ext uri="{BB962C8B-B14F-4D97-AF65-F5344CB8AC3E}">
        <p14:creationId xmlns:p14="http://schemas.microsoft.com/office/powerpoint/2010/main" val="17233167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370E518-736D-D10D-288C-BF22AB7E45E0}"/>
              </a:ext>
            </a:extLst>
          </p:cNvPr>
          <p:cNvSpPr>
            <a:spLocks noGrp="1"/>
          </p:cNvSpPr>
          <p:nvPr>
            <p:ph type="title"/>
          </p:nvPr>
        </p:nvSpPr>
        <p:spPr>
          <a:xfrm>
            <a:off x="457200" y="1939080"/>
            <a:ext cx="8229600" cy="2979839"/>
          </a:xfrm>
        </p:spPr>
        <p:txBody>
          <a:bodyPr>
            <a:noAutofit/>
          </a:bodyPr>
          <a:lstStyle/>
          <a:p>
            <a:r>
              <a:rPr lang="cs-CZ" sz="6000" b="1" dirty="0">
                <a:solidFill>
                  <a:srgbClr val="FF0000"/>
                </a:solidFill>
              </a:rPr>
              <a:t>ŘÍDÍCÍ SYSTÉMY PRO VEŠKERÁ TECHNICKÁ ZAŘÍZENÍ </a:t>
            </a:r>
          </a:p>
        </p:txBody>
      </p:sp>
    </p:spTree>
    <p:extLst>
      <p:ext uri="{BB962C8B-B14F-4D97-AF65-F5344CB8AC3E}">
        <p14:creationId xmlns:p14="http://schemas.microsoft.com/office/powerpoint/2010/main" val="17495613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4F903A-222B-5011-F56F-AEEC9E283033}"/>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POČÍTAČOVÉ SÍTĚ</a:t>
            </a:r>
          </a:p>
        </p:txBody>
      </p:sp>
    </p:spTree>
    <p:extLst>
      <p:ext uri="{BB962C8B-B14F-4D97-AF65-F5344CB8AC3E}">
        <p14:creationId xmlns:p14="http://schemas.microsoft.com/office/powerpoint/2010/main" val="34116660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189B10-68FD-725D-A95B-58855B506BEF}"/>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TELEFONNÍ ROZVODY</a:t>
            </a:r>
          </a:p>
        </p:txBody>
      </p:sp>
    </p:spTree>
    <p:extLst>
      <p:ext uri="{BB962C8B-B14F-4D97-AF65-F5344CB8AC3E}">
        <p14:creationId xmlns:p14="http://schemas.microsoft.com/office/powerpoint/2010/main" val="122126596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A1B104-AFA3-D792-444D-258EADC18416}"/>
              </a:ext>
            </a:extLst>
          </p:cNvPr>
          <p:cNvSpPr>
            <a:spLocks noGrp="1"/>
          </p:cNvSpPr>
          <p:nvPr>
            <p:ph type="title"/>
          </p:nvPr>
        </p:nvSpPr>
        <p:spPr>
          <a:xfrm>
            <a:off x="457200" y="2484770"/>
            <a:ext cx="8229600" cy="1888459"/>
          </a:xfrm>
        </p:spPr>
        <p:txBody>
          <a:bodyPr>
            <a:noAutofit/>
          </a:bodyPr>
          <a:lstStyle/>
          <a:p>
            <a:r>
              <a:rPr lang="cs-CZ" sz="6000" b="1" dirty="0">
                <a:solidFill>
                  <a:srgbClr val="FF0000"/>
                </a:solidFill>
              </a:rPr>
              <a:t>ROZVODY TELEVIZNÍHO SIGNÁLU</a:t>
            </a:r>
          </a:p>
        </p:txBody>
      </p:sp>
    </p:spTree>
    <p:extLst>
      <p:ext uri="{BB962C8B-B14F-4D97-AF65-F5344CB8AC3E}">
        <p14:creationId xmlns:p14="http://schemas.microsoft.com/office/powerpoint/2010/main" val="293548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3303107-A940-65AB-56AD-E6D35E1E14ED}"/>
              </a:ext>
            </a:extLst>
          </p:cNvPr>
          <p:cNvSpPr>
            <a:spLocks noGrp="1"/>
          </p:cNvSpPr>
          <p:nvPr>
            <p:ph type="title"/>
          </p:nvPr>
        </p:nvSpPr>
        <p:spPr>
          <a:xfrm>
            <a:off x="457200" y="751502"/>
            <a:ext cx="8229600" cy="808038"/>
          </a:xfrm>
        </p:spPr>
        <p:txBody>
          <a:bodyPr>
            <a:normAutofit/>
          </a:bodyPr>
          <a:lstStyle/>
          <a:p>
            <a:r>
              <a:rPr lang="cs-CZ" b="1" i="0" dirty="0">
                <a:solidFill>
                  <a:srgbClr val="FF0000"/>
                </a:solidFill>
                <a:effectLst/>
                <a:latin typeface="Roboto Condensed" panose="02000000000000000000" pitchFamily="2" charset="0"/>
              </a:rPr>
              <a:t>Vytápění, příprava TUV a větrání</a:t>
            </a:r>
            <a:endParaRPr lang="cs-CZ" dirty="0">
              <a:solidFill>
                <a:srgbClr val="FF0000"/>
              </a:solidFill>
            </a:endParaRPr>
          </a:p>
        </p:txBody>
      </p:sp>
      <p:sp>
        <p:nvSpPr>
          <p:cNvPr id="4" name="Zástupný obsah 3">
            <a:extLst>
              <a:ext uri="{FF2B5EF4-FFF2-40B4-BE49-F238E27FC236}">
                <a16:creationId xmlns:a16="http://schemas.microsoft.com/office/drawing/2014/main" id="{6AC054CE-5C5F-2442-B747-2C2B6F6A2554}"/>
              </a:ext>
            </a:extLst>
          </p:cNvPr>
          <p:cNvSpPr>
            <a:spLocks noGrp="1"/>
          </p:cNvSpPr>
          <p:nvPr>
            <p:ph idx="1"/>
          </p:nvPr>
        </p:nvSpPr>
        <p:spPr>
          <a:xfrm>
            <a:off x="88489" y="2005781"/>
            <a:ext cx="8849034" cy="4120382"/>
          </a:xfrm>
        </p:spPr>
        <p:txBody>
          <a:bodyPr>
            <a:normAutofit fontScale="70000" lnSpcReduction="20000"/>
          </a:bodyPr>
          <a:lstStyle/>
          <a:p>
            <a:pPr algn="l"/>
            <a:r>
              <a:rPr lang="cs-CZ" b="1" i="0" dirty="0">
                <a:solidFill>
                  <a:srgbClr val="111111"/>
                </a:solidFill>
                <a:effectLst/>
                <a:latin typeface="Roboto" panose="02000000000000000000" pitchFamily="2" charset="0"/>
              </a:rPr>
              <a:t>V dnešní době je téměř nezbytností, resp. by mělo být samozřejmostí nejen stavět, ale i provozovat nízkoenergetické objekty a </a:t>
            </a:r>
            <a:r>
              <a:rPr lang="cs-CZ" b="1" i="0" dirty="0">
                <a:solidFill>
                  <a:srgbClr val="00B0F0"/>
                </a:solidFill>
                <a:effectLst/>
                <a:latin typeface="Roboto" panose="02000000000000000000" pitchFamily="2" charset="0"/>
              </a:rPr>
              <a:t>minimalizovat ztráty tepla </a:t>
            </a:r>
            <a:r>
              <a:rPr lang="cs-CZ" b="1" i="0" dirty="0">
                <a:solidFill>
                  <a:srgbClr val="111111"/>
                </a:solidFill>
                <a:effectLst/>
                <a:latin typeface="Roboto" panose="02000000000000000000" pitchFamily="2" charset="0"/>
              </a:rPr>
              <a:t>infiltrací netěsnými obvodovými prvky, okny i dveřmi. V podstatě - stavět vzduchotěsná obydlí.</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V takto utěsněném domě by však nebylo nejzdravěji. Tvorba plísní by mohla být první viditelnou poruchou.</a:t>
            </a:r>
          </a:p>
          <a:p>
            <a:pPr algn="l"/>
            <a:r>
              <a:rPr lang="cs-CZ" b="1" i="0" dirty="0">
                <a:solidFill>
                  <a:srgbClr val="111111"/>
                </a:solidFill>
                <a:effectLst/>
                <a:latin typeface="Roboto" panose="02000000000000000000" pitchFamily="2" charset="0"/>
              </a:rPr>
              <a:t>Aby se tak nestalo, je nutný komplexní přístup architektů</a:t>
            </a:r>
            <a:br>
              <a:rPr lang="cs-CZ" b="1" i="0" dirty="0">
                <a:solidFill>
                  <a:srgbClr val="111111"/>
                </a:solidFill>
                <a:effectLst/>
                <a:latin typeface="Roboto" panose="02000000000000000000" pitchFamily="2" charset="0"/>
              </a:rPr>
            </a:br>
            <a:r>
              <a:rPr lang="cs-CZ" b="1" i="0" dirty="0">
                <a:solidFill>
                  <a:srgbClr val="111111"/>
                </a:solidFill>
                <a:effectLst/>
                <a:latin typeface="Roboto" panose="02000000000000000000" pitchFamily="2" charset="0"/>
              </a:rPr>
              <a:t>a projektantů - počínaje projektem stavební části a rozvody vody konče. </a:t>
            </a:r>
            <a:r>
              <a:rPr lang="cs-CZ" b="1" i="0" dirty="0">
                <a:solidFill>
                  <a:srgbClr val="00B0F0"/>
                </a:solidFill>
                <a:effectLst/>
                <a:latin typeface="Roboto" panose="02000000000000000000" pitchFamily="2" charset="0"/>
              </a:rPr>
              <a:t>Je nutno zejména respektovat </a:t>
            </a:r>
            <a:r>
              <a:rPr lang="cs-CZ" b="1" i="0" dirty="0">
                <a:solidFill>
                  <a:srgbClr val="111111"/>
                </a:solidFill>
                <a:effectLst/>
                <a:latin typeface="Roboto" panose="02000000000000000000" pitchFamily="2" charset="0"/>
              </a:rPr>
              <a:t>nutnost větrání, způsob vytápění a počítat s tím, že jednu z největších energetických položek v nízkoenergetickém domě bude tvořit i ohřev TUV. Celý tento profesní komplet je nutno přizpůsobit objektu. Jednotlivé systémy totiž nelze již při tomto řešení od sebe oddělovat.</a:t>
            </a:r>
          </a:p>
        </p:txBody>
      </p:sp>
    </p:spTree>
    <p:extLst>
      <p:ext uri="{BB962C8B-B14F-4D97-AF65-F5344CB8AC3E}">
        <p14:creationId xmlns:p14="http://schemas.microsoft.com/office/powerpoint/2010/main" val="33132453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453511-5FCC-1B40-FF41-7BFCE88C44E9}"/>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HROMOSVODY</a:t>
            </a:r>
          </a:p>
        </p:txBody>
      </p:sp>
    </p:spTree>
    <p:extLst>
      <p:ext uri="{BB962C8B-B14F-4D97-AF65-F5344CB8AC3E}">
        <p14:creationId xmlns:p14="http://schemas.microsoft.com/office/powerpoint/2010/main" val="14261837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4432D-8427-62A6-662D-B772B05BC977}"/>
              </a:ext>
            </a:extLst>
          </p:cNvPr>
          <p:cNvSpPr>
            <a:spLocks noGrp="1"/>
          </p:cNvSpPr>
          <p:nvPr>
            <p:ph type="title"/>
          </p:nvPr>
        </p:nvSpPr>
        <p:spPr>
          <a:xfrm>
            <a:off x="457200" y="855406"/>
            <a:ext cx="8229600" cy="867032"/>
          </a:xfrm>
        </p:spPr>
        <p:txBody>
          <a:bodyPr>
            <a:normAutofit/>
          </a:bodyPr>
          <a:lstStyle/>
          <a:p>
            <a:r>
              <a:rPr lang="cs-CZ" b="1" i="0" dirty="0">
                <a:solidFill>
                  <a:srgbClr val="FF0000"/>
                </a:solidFill>
                <a:effectLst/>
                <a:latin typeface="Roboto Condensed" panose="02000000000000000000" pitchFamily="2" charset="0"/>
              </a:rPr>
              <a:t>Další technická zařízení v budovách</a:t>
            </a:r>
            <a:endParaRPr lang="cs-CZ" dirty="0">
              <a:solidFill>
                <a:srgbClr val="FF0000"/>
              </a:solidFill>
            </a:endParaRPr>
          </a:p>
        </p:txBody>
      </p:sp>
      <p:sp>
        <p:nvSpPr>
          <p:cNvPr id="3" name="Zástupný obsah 2">
            <a:extLst>
              <a:ext uri="{FF2B5EF4-FFF2-40B4-BE49-F238E27FC236}">
                <a16:creationId xmlns:a16="http://schemas.microsoft.com/office/drawing/2014/main" id="{29992BD1-F3D3-32F9-2A76-033A970EA41B}"/>
              </a:ext>
            </a:extLst>
          </p:cNvPr>
          <p:cNvSpPr>
            <a:spLocks noGrp="1"/>
          </p:cNvSpPr>
          <p:nvPr>
            <p:ph idx="1"/>
          </p:nvPr>
        </p:nvSpPr>
        <p:spPr>
          <a:xfrm>
            <a:off x="457200" y="2615381"/>
            <a:ext cx="8229600" cy="2143432"/>
          </a:xfrm>
        </p:spPr>
        <p:txBody>
          <a:bodyPr/>
          <a:lstStyle/>
          <a:p>
            <a:pPr algn="l">
              <a:buFont typeface="Arial" panose="020B0604020202020204" pitchFamily="34" charset="0"/>
              <a:buChar char="•"/>
            </a:pPr>
            <a:r>
              <a:rPr lang="cs-CZ" b="1" i="0" u="sng" dirty="0">
                <a:effectLst/>
                <a:latin typeface="Roboto" panose="02000000000000000000" pitchFamily="2" charset="0"/>
                <a:hlinkClick r:id="rId2">
                  <a:extLst>
                    <a:ext uri="{A12FA001-AC4F-418D-AE19-62706E023703}">
                      <ahyp:hlinkClr xmlns:ahyp="http://schemas.microsoft.com/office/drawing/2018/hyperlinkcolor" val="tx"/>
                    </a:ext>
                  </a:extLst>
                </a:hlinkClick>
              </a:rPr>
              <a:t>Osvětlení</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hlinkClick r:id="rId3">
                  <a:extLst>
                    <a:ext uri="{A12FA001-AC4F-418D-AE19-62706E023703}">
                      <ahyp:hlinkClr xmlns:ahyp="http://schemas.microsoft.com/office/drawing/2018/hyperlinkcolor" val="tx"/>
                    </a:ext>
                  </a:extLst>
                </a:hlinkClick>
              </a:rPr>
              <a:t>Výtahy</a:t>
            </a:r>
            <a:endParaRPr lang="cs-CZ" b="1" i="0" u="sng" dirty="0">
              <a:effectLst/>
              <a:latin typeface="Roboto" panose="02000000000000000000" pitchFamily="2" charset="0"/>
            </a:endParaRPr>
          </a:p>
          <a:p>
            <a:pPr algn="l">
              <a:buFont typeface="Arial" panose="020B0604020202020204" pitchFamily="34" charset="0"/>
              <a:buChar char="•"/>
            </a:pPr>
            <a:r>
              <a:rPr lang="cs-CZ" b="1" i="0" u="sng" dirty="0">
                <a:effectLst/>
                <a:latin typeface="Roboto" panose="02000000000000000000" pitchFamily="2" charset="0"/>
              </a:rPr>
              <a:t>Sanitární technika a zařízení</a:t>
            </a:r>
          </a:p>
        </p:txBody>
      </p:sp>
    </p:spTree>
    <p:extLst>
      <p:ext uri="{BB962C8B-B14F-4D97-AF65-F5344CB8AC3E}">
        <p14:creationId xmlns:p14="http://schemas.microsoft.com/office/powerpoint/2010/main" val="41326846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79AF455-4F02-DC82-EA4A-72F11142D117}"/>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OSVĚTLENÍ</a:t>
            </a:r>
          </a:p>
        </p:txBody>
      </p:sp>
    </p:spTree>
    <p:extLst>
      <p:ext uri="{BB962C8B-B14F-4D97-AF65-F5344CB8AC3E}">
        <p14:creationId xmlns:p14="http://schemas.microsoft.com/office/powerpoint/2010/main" val="2130299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E231AB-716F-24CF-25F3-B2B60A585FC9}"/>
              </a:ext>
            </a:extLst>
          </p:cNvPr>
          <p:cNvSpPr>
            <a:spLocks noGrp="1"/>
          </p:cNvSpPr>
          <p:nvPr>
            <p:ph type="title"/>
          </p:nvPr>
        </p:nvSpPr>
        <p:spPr>
          <a:xfrm>
            <a:off x="457200" y="2857500"/>
            <a:ext cx="8229600" cy="1143000"/>
          </a:xfrm>
        </p:spPr>
        <p:txBody>
          <a:bodyPr>
            <a:normAutofit/>
          </a:bodyPr>
          <a:lstStyle/>
          <a:p>
            <a:r>
              <a:rPr lang="cs-CZ" sz="6000" b="1" dirty="0">
                <a:solidFill>
                  <a:srgbClr val="FF0000"/>
                </a:solidFill>
              </a:rPr>
              <a:t>VÝTAHY</a:t>
            </a:r>
          </a:p>
        </p:txBody>
      </p:sp>
    </p:spTree>
    <p:extLst>
      <p:ext uri="{BB962C8B-B14F-4D97-AF65-F5344CB8AC3E}">
        <p14:creationId xmlns:p14="http://schemas.microsoft.com/office/powerpoint/2010/main" val="28016206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DD8EC8-1999-EC28-F160-62792B802C61}"/>
              </a:ext>
            </a:extLst>
          </p:cNvPr>
          <p:cNvSpPr>
            <a:spLocks noGrp="1"/>
          </p:cNvSpPr>
          <p:nvPr>
            <p:ph type="title"/>
          </p:nvPr>
        </p:nvSpPr>
        <p:spPr>
          <a:xfrm>
            <a:off x="457200" y="2489686"/>
            <a:ext cx="8229600" cy="1878627"/>
          </a:xfrm>
        </p:spPr>
        <p:txBody>
          <a:bodyPr>
            <a:noAutofit/>
          </a:bodyPr>
          <a:lstStyle/>
          <a:p>
            <a:r>
              <a:rPr lang="cs-CZ" sz="6000" b="1" dirty="0">
                <a:solidFill>
                  <a:srgbClr val="FF0000"/>
                </a:solidFill>
              </a:rPr>
              <a:t>SANITÁRNÍ TECHNIKA</a:t>
            </a:r>
            <a:br>
              <a:rPr lang="cs-CZ" sz="6000" b="1" dirty="0">
                <a:solidFill>
                  <a:srgbClr val="FF0000"/>
                </a:solidFill>
              </a:rPr>
            </a:br>
            <a:r>
              <a:rPr lang="cs-CZ" sz="6000" b="1" dirty="0">
                <a:solidFill>
                  <a:srgbClr val="FF0000"/>
                </a:solidFill>
              </a:rPr>
              <a:t>A ZAŘÍZENÍ</a:t>
            </a:r>
          </a:p>
        </p:txBody>
      </p:sp>
    </p:spTree>
    <p:extLst>
      <p:ext uri="{BB962C8B-B14F-4D97-AF65-F5344CB8AC3E}">
        <p14:creationId xmlns:p14="http://schemas.microsoft.com/office/powerpoint/2010/main" val="1422746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388A47-47A1-BAA0-8063-0296CEE0F949}"/>
              </a:ext>
            </a:extLst>
          </p:cNvPr>
          <p:cNvSpPr>
            <a:spLocks noGrp="1"/>
          </p:cNvSpPr>
          <p:nvPr>
            <p:ph type="title"/>
          </p:nvPr>
        </p:nvSpPr>
        <p:spPr>
          <a:xfrm>
            <a:off x="457200" y="667928"/>
            <a:ext cx="8229600" cy="1143000"/>
          </a:xfrm>
        </p:spPr>
        <p:txBody>
          <a:bodyPr/>
          <a:lstStyle/>
          <a:p>
            <a:r>
              <a:rPr lang="cs-CZ" b="1" i="0" dirty="0">
                <a:solidFill>
                  <a:srgbClr val="FF0000"/>
                </a:solidFill>
                <a:effectLst/>
                <a:latin typeface="Roboto" panose="02000000000000000000" pitchFamily="2" charset="0"/>
              </a:rPr>
              <a:t>Aktuálně k terminologii</a:t>
            </a:r>
            <a:endParaRPr lang="cs-CZ" dirty="0">
              <a:solidFill>
                <a:srgbClr val="FF0000"/>
              </a:solidFill>
            </a:endParaRPr>
          </a:p>
        </p:txBody>
      </p:sp>
      <p:sp>
        <p:nvSpPr>
          <p:cNvPr id="3" name="Zástupný obsah 2">
            <a:extLst>
              <a:ext uri="{FF2B5EF4-FFF2-40B4-BE49-F238E27FC236}">
                <a16:creationId xmlns:a16="http://schemas.microsoft.com/office/drawing/2014/main" id="{F52924C3-6745-9AFC-0735-5EC0A79C7E20}"/>
              </a:ext>
            </a:extLst>
          </p:cNvPr>
          <p:cNvSpPr>
            <a:spLocks noGrp="1"/>
          </p:cNvSpPr>
          <p:nvPr>
            <p:ph idx="1"/>
          </p:nvPr>
        </p:nvSpPr>
        <p:spPr>
          <a:xfrm>
            <a:off x="457200" y="2349910"/>
            <a:ext cx="8229600" cy="2851355"/>
          </a:xfrm>
        </p:spPr>
        <p:txBody>
          <a:bodyPr/>
          <a:lstStyle/>
          <a:p>
            <a:r>
              <a:rPr lang="cs-CZ" b="1" i="0" dirty="0">
                <a:effectLst/>
                <a:latin typeface="Roboto" panose="02000000000000000000" pitchFamily="2" charset="0"/>
              </a:rPr>
              <a:t>Správná nová terminologie je teplá voda, ohřívání vody nebo příprava teplé vody.</a:t>
            </a:r>
          </a:p>
          <a:p>
            <a:r>
              <a:rPr lang="cs-CZ" b="1" i="0" dirty="0">
                <a:effectLst/>
                <a:latin typeface="Roboto" panose="02000000000000000000" pitchFamily="2" charset="0"/>
                <a:hlinkClick r:id="rId2">
                  <a:extLst>
                    <a:ext uri="{A12FA001-AC4F-418D-AE19-62706E023703}">
                      <ahyp:hlinkClr xmlns:ahyp="http://schemas.microsoft.com/office/drawing/2018/hyperlinkcolor" val="tx"/>
                    </a:ext>
                  </a:extLst>
                </a:hlinkClick>
              </a:rPr>
              <a:t>Dříve používaný termín TUV, teplá užitková voda již neodpovídá legislativě</a:t>
            </a:r>
            <a:br>
              <a:rPr lang="cs-CZ" b="1" i="0" dirty="0">
                <a:effectLst/>
                <a:latin typeface="Roboto" panose="02000000000000000000" pitchFamily="2" charset="0"/>
                <a:hlinkClick r:id="rId2">
                  <a:extLst>
                    <a:ext uri="{A12FA001-AC4F-418D-AE19-62706E023703}">
                      <ahyp:hlinkClr xmlns:ahyp="http://schemas.microsoft.com/office/drawing/2018/hyperlinkcolor" val="tx"/>
                    </a:ext>
                  </a:extLst>
                </a:hlinkClick>
              </a:rPr>
            </a:br>
            <a:r>
              <a:rPr lang="cs-CZ" b="1" i="0" dirty="0">
                <a:effectLst/>
                <a:latin typeface="Roboto" panose="02000000000000000000" pitchFamily="2" charset="0"/>
                <a:hlinkClick r:id="rId2">
                  <a:extLst>
                    <a:ext uri="{A12FA001-AC4F-418D-AE19-62706E023703}">
                      <ahyp:hlinkClr xmlns:ahyp="http://schemas.microsoft.com/office/drawing/2018/hyperlinkcolor" val="tx"/>
                    </a:ext>
                  </a:extLst>
                </a:hlinkClick>
              </a:rPr>
              <a:t>a požadavkům.</a:t>
            </a:r>
            <a:endParaRPr lang="cs-CZ" b="1" dirty="0"/>
          </a:p>
        </p:txBody>
      </p:sp>
    </p:spTree>
    <p:extLst>
      <p:ext uri="{BB962C8B-B14F-4D97-AF65-F5344CB8AC3E}">
        <p14:creationId xmlns:p14="http://schemas.microsoft.com/office/powerpoint/2010/main" val="3215100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1362</TotalTime>
  <Words>4130</Words>
  <Application>Microsoft Office PowerPoint</Application>
  <PresentationFormat>Předvádění na obrazovce (4:3)</PresentationFormat>
  <Paragraphs>193</Paragraphs>
  <Slides>84</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84</vt:i4>
      </vt:variant>
    </vt:vector>
  </HeadingPairs>
  <TitlesOfParts>
    <vt:vector size="92" baseType="lpstr">
      <vt:lpstr>Arial</vt:lpstr>
      <vt:lpstr>Arial</vt:lpstr>
      <vt:lpstr>Calibri</vt:lpstr>
      <vt:lpstr>Google Sans</vt:lpstr>
      <vt:lpstr>Nunito Sans</vt:lpstr>
      <vt:lpstr>Roboto</vt:lpstr>
      <vt:lpstr>Roboto Condensed</vt:lpstr>
      <vt:lpstr>Office Theme</vt:lpstr>
      <vt:lpstr>ENERGETICKÝ MANAGEMENT</vt:lpstr>
      <vt:lpstr>Co znamená TZB?</vt:lpstr>
      <vt:lpstr>Jaké obory zahrnuje TZB ?</vt:lpstr>
      <vt:lpstr>Jaké další obory souvisejí s TZB ?</vt:lpstr>
      <vt:lpstr>Instalace, rozvody</vt:lpstr>
      <vt:lpstr>VYTÁPĚNÍ</vt:lpstr>
      <vt:lpstr>VYTÁPĚNÍ</vt:lpstr>
      <vt:lpstr>Vytápění, příprava TUV a větrání</vt:lpstr>
      <vt:lpstr>Aktuálně k terminologii</vt:lpstr>
      <vt:lpstr>Jak řešit vytápění, větrání a ohřev TUVu v těchto nových podmínkách?</vt:lpstr>
      <vt:lpstr>Vytápění </vt:lpstr>
      <vt:lpstr>NÁKLADY NA VYTÁPĚNÍ</vt:lpstr>
      <vt:lpstr>Tepelná čerpadla (1) </vt:lpstr>
      <vt:lpstr>Tepelná čerpadla (2) </vt:lpstr>
      <vt:lpstr>Vytápěcí systémy </vt:lpstr>
      <vt:lpstr>Teplovodní vytápění (1)</vt:lpstr>
      <vt:lpstr>Teplovodní vytápění (2)</vt:lpstr>
      <vt:lpstr>Teplovzdušné vytápění</vt:lpstr>
      <vt:lpstr>Solární systémy</vt:lpstr>
      <vt:lpstr>ALTERNATIVA</vt:lpstr>
      <vt:lpstr>Příklad použití teplovzdušného vytápění s rekuperací a solárního ohřevu</vt:lpstr>
      <vt:lpstr>VZDUCHOTECHNIKA A VĚTRÁNÍ</vt:lpstr>
      <vt:lpstr>Větrání (1)</vt:lpstr>
      <vt:lpstr>Větrání (2)</vt:lpstr>
      <vt:lpstr>Kombinované teplovzdušné vytápění</vt:lpstr>
      <vt:lpstr>Jaký systém větrání použít?</vt:lpstr>
      <vt:lpstr>Ohřev TUV </vt:lpstr>
      <vt:lpstr>Regulace </vt:lpstr>
      <vt:lpstr>Jak sladit všechny požadavky? (1)</vt:lpstr>
      <vt:lpstr>Jak sladit všechny požadavky? (2)</vt:lpstr>
      <vt:lpstr>RESUMÉ</vt:lpstr>
      <vt:lpstr>KLIMATIZACE</vt:lpstr>
      <vt:lpstr>Jak funguje vzduchotechnika?</vt:lpstr>
      <vt:lpstr>Jaký je rozdíl mezi vzduchotechnikou a klimatizaci?</vt:lpstr>
      <vt:lpstr>Jak funguje vzduchotechnická jednotka?</vt:lpstr>
      <vt:lpstr>Co je rekuperace v domě?</vt:lpstr>
      <vt:lpstr>K čemu slouží rekuperační jednotky?</vt:lpstr>
      <vt:lpstr>Jak rekuperace funguje v praxi?</vt:lpstr>
      <vt:lpstr>Proč rekuperace?</vt:lpstr>
      <vt:lpstr>CHLAZENÍ</vt:lpstr>
      <vt:lpstr>Co to je chlazení?</vt:lpstr>
      <vt:lpstr>TEPELNÁ ZÁTĚŽ</vt:lpstr>
      <vt:lpstr>Chlazení budov</vt:lpstr>
      <vt:lpstr>Základní rozdělení způsobů chlazení budov</vt:lpstr>
      <vt:lpstr>STROJNÍ CHLAZENÍ</vt:lpstr>
      <vt:lpstr>Přístupy pasivního chlazení budov</vt:lpstr>
      <vt:lpstr>Alternativní (pasivní) chlazení</vt:lpstr>
      <vt:lpstr>ROZVODY PLYNU</vt:lpstr>
      <vt:lpstr>Členění vyhrazených plynových zařízení</vt:lpstr>
      <vt:lpstr>ROZVOD VODY</vt:lpstr>
      <vt:lpstr>Vodovodní řad</vt:lpstr>
      <vt:lpstr>Jak se rozděluje vodovod?</vt:lpstr>
      <vt:lpstr>ROZVOD VODY</vt:lpstr>
      <vt:lpstr>ROZVODY VODY</vt:lpstr>
      <vt:lpstr>Jak hluboko má být voda?</vt:lpstr>
      <vt:lpstr>Kdo vlastní vodu?</vt:lpstr>
      <vt:lpstr>Kdo je vlastníkem přípojky vody?</vt:lpstr>
      <vt:lpstr>KANALIZACE</vt:lpstr>
      <vt:lpstr>Jak hluboko musí být odpad?</vt:lpstr>
      <vt:lpstr>CENTRÁLNÍ VYSAVAČE</vt:lpstr>
      <vt:lpstr>Co to je centrální vysavač?</vt:lpstr>
      <vt:lpstr>Jak funguje vysavač?</vt:lpstr>
      <vt:lpstr>Elektrotechnické rozvody</vt:lpstr>
      <vt:lpstr>Co je to silnoproud a slaboproud?</vt:lpstr>
      <vt:lpstr>Co patří do silnoproudu?</vt:lpstr>
      <vt:lpstr>SILNOPROUDÁ ELEKTROINSTALACE</vt:lpstr>
      <vt:lpstr>SLABOPROUDÁ ELEKTROINSTALACE</vt:lpstr>
      <vt:lpstr>Co patří do slaboproudu?</vt:lpstr>
      <vt:lpstr>Co je to vysoké napětí?</vt:lpstr>
      <vt:lpstr>Kolik voltů má vysoké napětí?</vt:lpstr>
      <vt:lpstr>MĚŘENÍ A REGULACE</vt:lpstr>
      <vt:lpstr>ZABEZPEČOVACÍ TECHNIKA (EZS)</vt:lpstr>
      <vt:lpstr>ELEKTRONICKÉ ZABEZPEČOVACÍ SYSTÉMY (EZS)</vt:lpstr>
      <vt:lpstr>Co je to PZTS?</vt:lpstr>
      <vt:lpstr>Co je EZS a EPS?</vt:lpstr>
      <vt:lpstr>ŘÍDÍCÍ SYSTÉMY PRO VEŠKERÁ TECHNICKÁ ZAŘÍZENÍ </vt:lpstr>
      <vt:lpstr>POČÍTAČOVÉ SÍTĚ</vt:lpstr>
      <vt:lpstr>TELEFONNÍ ROZVODY</vt:lpstr>
      <vt:lpstr>ROZVODY TELEVIZNÍHO SIGNÁLU</vt:lpstr>
      <vt:lpstr>HROMOSVODY</vt:lpstr>
      <vt:lpstr>Další technická zařízení v budovách</vt:lpstr>
      <vt:lpstr>OSVĚTLENÍ</vt:lpstr>
      <vt:lpstr>VÝTAHY</vt:lpstr>
      <vt:lpstr>SANITÁRNÍ TECHNIKA A ZAŘÍZENÍ</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Rössler Miroslav</dc:creator>
  <cp:lastModifiedBy>Rössler Miroslav</cp:lastModifiedBy>
  <cp:revision>10</cp:revision>
  <dcterms:created xsi:type="dcterms:W3CDTF">2012-07-19T22:32:54Z</dcterms:created>
  <dcterms:modified xsi:type="dcterms:W3CDTF">2023-12-04T23:46:09Z</dcterms:modified>
</cp:coreProperties>
</file>