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8" r:id="rId3"/>
    <p:sldId id="279" r:id="rId4"/>
    <p:sldId id="280" r:id="rId5"/>
    <p:sldId id="281" r:id="rId6"/>
    <p:sldId id="282" r:id="rId7"/>
    <p:sldId id="283" r:id="rId8"/>
    <p:sldId id="284" r:id="rId9"/>
    <p:sldId id="285" r:id="rId10"/>
    <p:sldId id="287" r:id="rId11"/>
    <p:sldId id="286" r:id="rId12"/>
    <p:sldId id="288" r:id="rId13"/>
    <p:sldId id="289" r:id="rId14"/>
    <p:sldId id="290" r:id="rId15"/>
    <p:sldId id="291" r:id="rId16"/>
    <p:sldId id="292" r:id="rId17"/>
    <p:sldId id="293" r:id="rId18"/>
    <p:sldId id="304" r:id="rId19"/>
    <p:sldId id="305" r:id="rId20"/>
    <p:sldId id="306" r:id="rId21"/>
    <p:sldId id="307" r:id="rId22"/>
    <p:sldId id="258" r:id="rId23"/>
    <p:sldId id="259" r:id="rId24"/>
    <p:sldId id="260" r:id="rId25"/>
    <p:sldId id="265" r:id="rId26"/>
    <p:sldId id="266" r:id="rId27"/>
    <p:sldId id="294" r:id="rId28"/>
    <p:sldId id="268" r:id="rId29"/>
    <p:sldId id="295" r:id="rId30"/>
    <p:sldId id="296" r:id="rId31"/>
    <p:sldId id="269" r:id="rId32"/>
    <p:sldId id="270" r:id="rId33"/>
    <p:sldId id="271" r:id="rId34"/>
    <p:sldId id="272" r:id="rId35"/>
    <p:sldId id="297" r:id="rId36"/>
    <p:sldId id="298" r:id="rId37"/>
    <p:sldId id="273" r:id="rId38"/>
    <p:sldId id="274" r:id="rId39"/>
    <p:sldId id="299" r:id="rId40"/>
    <p:sldId id="275" r:id="rId41"/>
    <p:sldId id="276" r:id="rId42"/>
    <p:sldId id="300" r:id="rId43"/>
    <p:sldId id="301" r:id="rId44"/>
    <p:sldId id="277" r:id="rId45"/>
    <p:sldId id="302" r:id="rId46"/>
    <p:sldId id="267" r:id="rId47"/>
    <p:sldId id="261" r:id="rId48"/>
    <p:sldId id="262" r:id="rId49"/>
    <p:sldId id="263" r:id="rId50"/>
    <p:sldId id="264" r:id="rId51"/>
    <p:sldId id="303" r:id="rId5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0202"/>
    <a:srgbClr val="D5020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snapToObjects="1">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638058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A04B1EB3-18E5-3B48-B1FD-09B9226D6C2A}"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A04B1EB3-18E5-3B48-B1FD-09B9226D6C2A}"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A04B1EB3-18E5-3B48-B1FD-09B9226D6C2A}" type="datetimeFigureOut">
              <a:rPr lang="en-US" smtClean="0"/>
              <a:t>11/13/2023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A04B1EB3-18E5-3B48-B1FD-09B9226D6C2A}" type="datetimeFigureOut">
              <a:rPr lang="en-US" smtClean="0"/>
              <a:t>11/13/2023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4B1EB3-18E5-3B48-B1FD-09B9226D6C2A}" type="datetimeFigureOut">
              <a:rPr lang="en-US" smtClean="0"/>
              <a:t>11/13/2023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A04B1EB3-18E5-3B48-B1FD-09B9226D6C2A}"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A04B1EB3-18E5-3B48-B1FD-09B9226D6C2A}"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4B1EB3-18E5-3B48-B1FD-09B9226D6C2A}" type="datetimeFigureOut">
              <a:rPr lang="en-US" smtClean="0"/>
              <a:t>11/13/2023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88AB19-9DFA-5149-B5A7-89AF79578156}" type="slidenum">
              <a:rPr lang="en-US" smtClean="0"/>
              <a:t>‹#›</a:t>
            </a:fld>
            <a:endParaRPr lang="en-US"/>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s.wikipedia.org/wiki/Akciov%C3%A1_spole%C4%8Dnost" TargetMode="External"/><Relationship Id="rId7" Type="http://schemas.openxmlformats.org/officeDocument/2006/relationships/hyperlink" Target="https://cs.wikipedia.org/wiki/Emisn%C3%AD_povolenka" TargetMode="External"/><Relationship Id="rId2" Type="http://schemas.openxmlformats.org/officeDocument/2006/relationships/hyperlink" Target="https://cs.wikipedia.org/wiki/Angli%C4%8Dtina" TargetMode="External"/><Relationship Id="rId1" Type="http://schemas.openxmlformats.org/officeDocument/2006/relationships/slideLayout" Target="../slideLayouts/slideLayout2.xml"/><Relationship Id="rId6" Type="http://schemas.openxmlformats.org/officeDocument/2006/relationships/hyperlink" Target="https://cs.wikipedia.org/wiki/N%C4%9Bmecko" TargetMode="External"/><Relationship Id="rId5" Type="http://schemas.openxmlformats.org/officeDocument/2006/relationships/hyperlink" Target="https://cs.wikipedia.org/wiki/Lipsko" TargetMode="External"/><Relationship Id="rId4" Type="http://schemas.openxmlformats.org/officeDocument/2006/relationships/hyperlink" Target="https://cs.wikipedia.org/wiki/Elektrick%C3%A1_energie"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cs.wikipedia.org/wiki/Energetick%C3%BD_z%C3%A1kon" TargetMode="External"/><Relationship Id="rId2" Type="http://schemas.openxmlformats.org/officeDocument/2006/relationships/hyperlink" Target="https://cs.wikipedia.org/wiki/Energetick%C3%BD_regula%C4%8Dn%C3%AD_%C3%BA%C5%99ad"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cs.wikipedia.org/wiki/Komodita" TargetMode="External"/><Relationship Id="rId2" Type="http://schemas.openxmlformats.org/officeDocument/2006/relationships/hyperlink" Target="https://cs.wikipedia.org/wiki/Elekt%C5%99ina" TargetMode="External"/><Relationship Id="rId1" Type="http://schemas.openxmlformats.org/officeDocument/2006/relationships/slideLayout" Target="../slideLayouts/slideLayout2.xml"/><Relationship Id="rId4" Type="http://schemas.openxmlformats.org/officeDocument/2006/relationships/hyperlink" Target="https://cs.wikipedia.org/wiki/P%C5%99e%C4%8Derp%C3%A1vac%C3%AD_vodn%C3%AD_elektr%C3%A1rna"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usetreno.cz/kalkulacka-cen-elektriny/" TargetMode="External"/><Relationship Id="rId2" Type="http://schemas.openxmlformats.org/officeDocument/2006/relationships/hyperlink" Target="https://www.usetreno.cz/energie-elektrina/prumerna-cena-elektriny/"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cs.wikipedia.org/wiki/%C4%8CEPS" TargetMode="External"/><Relationship Id="rId2" Type="http://schemas.openxmlformats.org/officeDocument/2006/relationships/hyperlink" Target="https://cs.wikipedia.org/wiki/V%C3%BDpadek_dod%C3%A1vky_elekt%C5%99iny"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cs.wikipedia.org/wiki/Roz%C5%A1i%C5%99ov%C3%A1n%C3%AD_Evropsk%C3%A9_unie" TargetMode="External"/><Relationship Id="rId7" Type="http://schemas.openxmlformats.org/officeDocument/2006/relationships/hyperlink" Target="https://cs.wikipedia.org/wiki/Elektrick%C3%A1_distribu%C4%8Dn%C3%AD_soustava" TargetMode="External"/><Relationship Id="rId2" Type="http://schemas.openxmlformats.org/officeDocument/2006/relationships/hyperlink" Target="https://cs.wikipedia.org/wiki/Evropsk%C3%A1_energetick%C3%A1_burza" TargetMode="External"/><Relationship Id="rId1" Type="http://schemas.openxmlformats.org/officeDocument/2006/relationships/slideLayout" Target="../slideLayouts/slideLayout2.xml"/><Relationship Id="rId6" Type="http://schemas.openxmlformats.org/officeDocument/2006/relationships/hyperlink" Target="https://cs.wikipedia.org/wiki/Elektrick%C3%A1_p%C5%99enosov%C3%A1_soustava" TargetMode="External"/><Relationship Id="rId5" Type="http://schemas.openxmlformats.org/officeDocument/2006/relationships/hyperlink" Target="https://cs.wikipedia.org/wiki/Evropsk%C3%BD_syst%C3%A9m_pro_obchodov%C3%A1n%C3%AD_s_emisemi" TargetMode="External"/><Relationship Id="rId4" Type="http://schemas.openxmlformats.org/officeDocument/2006/relationships/hyperlink" Target="https://cs.wikipedia.org/wiki/Sm%C4%9Brnice_Evropsk%C3%A9_unie"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pxe.cz/"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12657" y="2511993"/>
            <a:ext cx="6718685" cy="1834014"/>
          </a:xfrm>
        </p:spPr>
        <p:txBody>
          <a:bodyPr lIns="0" tIns="0" rIns="0" bIns="0" anchor="t" anchorCtr="0">
            <a:noAutofit/>
          </a:bodyPr>
          <a:lstStyle/>
          <a:p>
            <a:r>
              <a:rPr lang="cs-CZ" sz="6000" b="1" dirty="0">
                <a:solidFill>
                  <a:srgbClr val="D10202"/>
                </a:solidFill>
                <a:cs typeface="Arial"/>
              </a:rPr>
              <a:t>ENERGETICKÝ MANAGEMENT</a:t>
            </a:r>
            <a:endParaRPr lang="en-US" sz="6000" b="1" dirty="0"/>
          </a:p>
        </p:txBody>
      </p:sp>
      <p:sp>
        <p:nvSpPr>
          <p:cNvPr id="3" name="Title 1"/>
          <p:cNvSpPr txBox="1">
            <a:spLocks/>
          </p:cNvSpPr>
          <p:nvPr/>
        </p:nvSpPr>
        <p:spPr>
          <a:xfrm>
            <a:off x="1212656" y="4747423"/>
            <a:ext cx="6718685" cy="1071686"/>
          </a:xfrm>
          <a:prstGeom prst="rect">
            <a:avLst/>
          </a:prstGeom>
        </p:spPr>
        <p:txBody>
          <a:bodyPr vert="horz" lIns="0" tIns="0" rIns="0" bIns="0" rtlCol="0" anchor="t"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cs-CZ" sz="3600" b="1" dirty="0">
                <a:cs typeface="Arial"/>
              </a:rPr>
              <a:t>8. Energetický trh. Regulace energetického trhu.</a:t>
            </a:r>
            <a:endParaRPr lang="en-US" sz="3600" b="1" dirty="0"/>
          </a:p>
        </p:txBody>
      </p:sp>
    </p:spTree>
    <p:extLst>
      <p:ext uri="{BB962C8B-B14F-4D97-AF65-F5344CB8AC3E}">
        <p14:creationId xmlns:p14="http://schemas.microsoft.com/office/powerpoint/2010/main" val="1735084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37ECF7-EF6E-AFC0-B7A4-7910A5C26D22}"/>
              </a:ext>
            </a:extLst>
          </p:cNvPr>
          <p:cNvSpPr>
            <a:spLocks noGrp="1"/>
          </p:cNvSpPr>
          <p:nvPr>
            <p:ph type="title"/>
          </p:nvPr>
        </p:nvSpPr>
        <p:spPr>
          <a:xfrm>
            <a:off x="457200" y="731837"/>
            <a:ext cx="8229600" cy="871282"/>
          </a:xfrm>
        </p:spPr>
        <p:txBody>
          <a:bodyPr/>
          <a:lstStyle/>
          <a:p>
            <a:r>
              <a:rPr lang="cs-CZ" b="1" i="0" dirty="0">
                <a:solidFill>
                  <a:srgbClr val="FF0000"/>
                </a:solidFill>
                <a:effectLst/>
                <a:latin typeface="Arial" panose="020B0604020202020204" pitchFamily="34" charset="0"/>
              </a:rPr>
              <a:t>Evropská energetická burza</a:t>
            </a:r>
            <a:endParaRPr lang="cs-CZ" dirty="0"/>
          </a:p>
        </p:txBody>
      </p:sp>
      <p:sp>
        <p:nvSpPr>
          <p:cNvPr id="3" name="Zástupný obsah 2">
            <a:extLst>
              <a:ext uri="{FF2B5EF4-FFF2-40B4-BE49-F238E27FC236}">
                <a16:creationId xmlns:a16="http://schemas.microsoft.com/office/drawing/2014/main" id="{1FFFA498-E843-4920-38FA-04DE95BE6897}"/>
              </a:ext>
            </a:extLst>
          </p:cNvPr>
          <p:cNvSpPr>
            <a:spLocks noGrp="1"/>
          </p:cNvSpPr>
          <p:nvPr>
            <p:ph idx="1"/>
          </p:nvPr>
        </p:nvSpPr>
        <p:spPr>
          <a:xfrm>
            <a:off x="157316" y="1986116"/>
            <a:ext cx="8819536" cy="4140047"/>
          </a:xfrm>
        </p:spPr>
        <p:txBody>
          <a:bodyPr>
            <a:normAutofit fontScale="85000" lnSpcReduction="20000"/>
          </a:bodyPr>
          <a:lstStyle/>
          <a:p>
            <a:r>
              <a:rPr lang="cs-CZ" b="1" i="0" dirty="0">
                <a:effectLst/>
                <a:latin typeface="Arial" panose="020B0604020202020204" pitchFamily="34" charset="0"/>
              </a:rPr>
              <a:t>Evropská energetická burza (</a:t>
            </a:r>
            <a:r>
              <a:rPr lang="cs-CZ" b="1" i="0" strike="noStrike" dirty="0">
                <a:effectLst/>
                <a:latin typeface="Arial" panose="020B0604020202020204" pitchFamily="34" charset="0"/>
                <a:hlinkClick r:id="rId2" tooltip="Angličtina">
                  <a:extLst>
                    <a:ext uri="{A12FA001-AC4F-418D-AE19-62706E023703}">
                      <ahyp:hlinkClr xmlns:ahyp="http://schemas.microsoft.com/office/drawing/2018/hyperlinkcolor" val="tx"/>
                    </a:ext>
                  </a:extLst>
                </a:hlinkClick>
              </a:rPr>
              <a:t>anglicky</a:t>
            </a:r>
            <a:r>
              <a:rPr lang="cs-CZ" b="1" i="0" dirty="0">
                <a:effectLst/>
                <a:latin typeface="Arial" panose="020B0604020202020204" pitchFamily="34" charset="0"/>
              </a:rPr>
              <a:t> </a:t>
            </a:r>
            <a:r>
              <a:rPr lang="cs-CZ" b="1" i="1" dirty="0" err="1">
                <a:effectLst/>
                <a:latin typeface="Arial" panose="020B0604020202020204" pitchFamily="34" charset="0"/>
              </a:rPr>
              <a:t>European</a:t>
            </a:r>
            <a:r>
              <a:rPr lang="cs-CZ" b="1" i="1" dirty="0">
                <a:effectLst/>
                <a:latin typeface="Arial" panose="020B0604020202020204" pitchFamily="34" charset="0"/>
              </a:rPr>
              <a:t> </a:t>
            </a:r>
            <a:r>
              <a:rPr lang="cs-CZ" b="1" i="1" dirty="0" err="1">
                <a:effectLst/>
                <a:latin typeface="Arial" panose="020B0604020202020204" pitchFamily="34" charset="0"/>
              </a:rPr>
              <a:t>Energy</a:t>
            </a:r>
            <a:r>
              <a:rPr lang="cs-CZ" b="1" i="1" dirty="0">
                <a:effectLst/>
                <a:latin typeface="Arial" panose="020B0604020202020204" pitchFamily="34" charset="0"/>
              </a:rPr>
              <a:t> Exchange</a:t>
            </a:r>
            <a:r>
              <a:rPr lang="cs-CZ" b="1" i="0" dirty="0">
                <a:effectLst/>
                <a:latin typeface="Arial" panose="020B0604020202020204" pitchFamily="34" charset="0"/>
              </a:rPr>
              <a:t>, zkratka EEX) je německá </a:t>
            </a:r>
            <a:r>
              <a:rPr lang="cs-CZ" b="1" i="0" strike="noStrike" dirty="0">
                <a:effectLst/>
                <a:latin typeface="Arial" panose="020B0604020202020204" pitchFamily="34" charset="0"/>
                <a:hlinkClick r:id="rId3" tooltip="Akciová společnost">
                  <a:extLst>
                    <a:ext uri="{A12FA001-AC4F-418D-AE19-62706E023703}">
                      <ahyp:hlinkClr xmlns:ahyp="http://schemas.microsoft.com/office/drawing/2018/hyperlinkcolor" val="tx"/>
                    </a:ext>
                  </a:extLst>
                </a:hlinkClick>
              </a:rPr>
              <a:t>akciová společnost</a:t>
            </a:r>
            <a:r>
              <a:rPr lang="cs-CZ" b="1" i="0" dirty="0">
                <a:effectLst/>
                <a:latin typeface="Arial" panose="020B0604020202020204" pitchFamily="34" charset="0"/>
              </a:rPr>
              <a:t> provozující středoevropskou burzu </a:t>
            </a:r>
            <a:r>
              <a:rPr lang="cs-CZ" b="1" i="0" strike="noStrike" dirty="0">
                <a:effectLst/>
                <a:latin typeface="Arial" panose="020B0604020202020204" pitchFamily="34" charset="0"/>
                <a:hlinkClick r:id="rId4" tooltip="Elektrická energie">
                  <a:extLst>
                    <a:ext uri="{A12FA001-AC4F-418D-AE19-62706E023703}">
                      <ahyp:hlinkClr xmlns:ahyp="http://schemas.microsoft.com/office/drawing/2018/hyperlinkcolor" val="tx"/>
                    </a:ext>
                  </a:extLst>
                </a:hlinkClick>
              </a:rPr>
              <a:t>elektrické energie</a:t>
            </a:r>
            <a:br>
              <a:rPr lang="cs-CZ" b="1" strike="noStrike" dirty="0">
                <a:latin typeface="Arial" panose="020B0604020202020204" pitchFamily="34" charset="0"/>
              </a:rPr>
            </a:br>
            <a:r>
              <a:rPr lang="cs-CZ" b="1" i="0" dirty="0">
                <a:effectLst/>
                <a:latin typeface="Arial" panose="020B0604020202020204" pitchFamily="34" charset="0"/>
              </a:rPr>
              <a:t>a souvisejících komodit se sídlem v </a:t>
            </a:r>
            <a:r>
              <a:rPr lang="cs-CZ" b="1" i="0" strike="noStrike" dirty="0">
                <a:effectLst/>
                <a:latin typeface="Arial" panose="020B0604020202020204" pitchFamily="34" charset="0"/>
                <a:hlinkClick r:id="rId5" tooltip="Lipsko">
                  <a:extLst>
                    <a:ext uri="{A12FA001-AC4F-418D-AE19-62706E023703}">
                      <ahyp:hlinkClr xmlns:ahyp="http://schemas.microsoft.com/office/drawing/2018/hyperlinkcolor" val="tx"/>
                    </a:ext>
                  </a:extLst>
                </a:hlinkClick>
              </a:rPr>
              <a:t>Lipsku</a:t>
            </a:r>
            <a:r>
              <a:rPr lang="cs-CZ" b="1" i="0" dirty="0">
                <a:effectLst/>
                <a:latin typeface="Arial" panose="020B0604020202020204" pitchFamily="34" charset="0"/>
              </a:rPr>
              <a:t> v </a:t>
            </a:r>
            <a:r>
              <a:rPr lang="cs-CZ" b="1" i="0" strike="noStrike" dirty="0">
                <a:effectLst/>
                <a:latin typeface="Arial" panose="020B0604020202020204" pitchFamily="34" charset="0"/>
                <a:hlinkClick r:id="rId6" tooltip="Německo">
                  <a:extLst>
                    <a:ext uri="{A12FA001-AC4F-418D-AE19-62706E023703}">
                      <ahyp:hlinkClr xmlns:ahyp="http://schemas.microsoft.com/office/drawing/2018/hyperlinkcolor" val="tx"/>
                    </a:ext>
                  </a:extLst>
                </a:hlinkClick>
              </a:rPr>
              <a:t>Německu</a:t>
            </a:r>
            <a:r>
              <a:rPr lang="cs-CZ" b="1" i="0" dirty="0">
                <a:effectLst/>
                <a:latin typeface="Arial" panose="020B0604020202020204" pitchFamily="34" charset="0"/>
              </a:rPr>
              <a:t>.</a:t>
            </a:r>
          </a:p>
          <a:p>
            <a:r>
              <a:rPr lang="cs-CZ" b="1" i="0" dirty="0">
                <a:effectLst/>
                <a:latin typeface="Arial" panose="020B0604020202020204" pitchFamily="34" charset="0"/>
              </a:rPr>
              <a:t>Rozvíjí, provozuje a propojuje bezpečné, likvidní</a:t>
            </a:r>
            <a:br>
              <a:rPr lang="cs-CZ" b="1" i="0" dirty="0">
                <a:effectLst/>
                <a:latin typeface="Arial" panose="020B0604020202020204" pitchFamily="34" charset="0"/>
              </a:rPr>
            </a:br>
            <a:r>
              <a:rPr lang="cs-CZ" b="1" i="0" dirty="0">
                <a:effectLst/>
                <a:latin typeface="Arial" panose="020B0604020202020204" pitchFamily="34" charset="0"/>
              </a:rPr>
              <a:t>a transparentní trhy s energií a souvisejícími produkty, včetně smluv o energetických derivátech (elektřina, plyn, </a:t>
            </a:r>
            <a:r>
              <a:rPr lang="cs-CZ" b="1" i="0" strike="noStrike" dirty="0">
                <a:effectLst/>
                <a:latin typeface="Arial" panose="020B0604020202020204" pitchFamily="34" charset="0"/>
                <a:hlinkClick r:id="rId7" tooltip="Emisní povolenka">
                  <a:extLst>
                    <a:ext uri="{A12FA001-AC4F-418D-AE19-62706E023703}">
                      <ahyp:hlinkClr xmlns:ahyp="http://schemas.microsoft.com/office/drawing/2018/hyperlinkcolor" val="tx"/>
                    </a:ext>
                  </a:extLst>
                </a:hlinkClick>
              </a:rPr>
              <a:t>emisní povolenky</a:t>
            </a:r>
            <a:r>
              <a:rPr lang="cs-CZ" b="1" i="0" dirty="0">
                <a:effectLst/>
                <a:latin typeface="Arial" panose="020B0604020202020204" pitchFamily="34" charset="0"/>
              </a:rPr>
              <a:t>) až</a:t>
            </a:r>
            <a:br>
              <a:rPr lang="cs-CZ" b="1" i="0" dirty="0">
                <a:effectLst/>
                <a:latin typeface="Arial" panose="020B0604020202020204" pitchFamily="34" charset="0"/>
              </a:rPr>
            </a:br>
            <a:r>
              <a:rPr lang="cs-CZ" b="1" i="0" dirty="0">
                <a:effectLst/>
                <a:latin typeface="Arial" panose="020B0604020202020204" pitchFamily="34" charset="0"/>
              </a:rPr>
              <a:t>6 let dopředu, zemědělských produktů a nákladní dopravy.</a:t>
            </a:r>
            <a:endParaRPr lang="cs-CZ" b="1" dirty="0"/>
          </a:p>
        </p:txBody>
      </p:sp>
    </p:spTree>
    <p:extLst>
      <p:ext uri="{BB962C8B-B14F-4D97-AF65-F5344CB8AC3E}">
        <p14:creationId xmlns:p14="http://schemas.microsoft.com/office/powerpoint/2010/main" val="3254987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29E208A-E660-A5FA-DFE3-E062E1DE64DC}"/>
              </a:ext>
            </a:extLst>
          </p:cNvPr>
          <p:cNvSpPr>
            <a:spLocks noGrp="1"/>
          </p:cNvSpPr>
          <p:nvPr>
            <p:ph type="title"/>
          </p:nvPr>
        </p:nvSpPr>
        <p:spPr>
          <a:xfrm>
            <a:off x="457200" y="648264"/>
            <a:ext cx="8229600" cy="1143000"/>
          </a:xfrm>
        </p:spPr>
        <p:txBody>
          <a:bodyPr>
            <a:normAutofit/>
          </a:bodyPr>
          <a:lstStyle/>
          <a:p>
            <a:r>
              <a:rPr lang="cs-CZ" b="1" i="0" dirty="0">
                <a:solidFill>
                  <a:srgbClr val="FF0000"/>
                </a:solidFill>
                <a:effectLst/>
                <a:latin typeface="Arial" panose="020B0604020202020204" pitchFamily="34" charset="0"/>
              </a:rPr>
              <a:t>Operátor trhu</a:t>
            </a:r>
            <a:endParaRPr lang="cs-CZ" dirty="0">
              <a:solidFill>
                <a:srgbClr val="FF0000"/>
              </a:solidFill>
            </a:endParaRPr>
          </a:p>
        </p:txBody>
      </p:sp>
      <p:sp>
        <p:nvSpPr>
          <p:cNvPr id="3" name="Zástupný obsah 2">
            <a:extLst>
              <a:ext uri="{FF2B5EF4-FFF2-40B4-BE49-F238E27FC236}">
                <a16:creationId xmlns:a16="http://schemas.microsoft.com/office/drawing/2014/main" id="{3A8ED755-1A81-46B2-C74D-5C8FCD5D55CC}"/>
              </a:ext>
            </a:extLst>
          </p:cNvPr>
          <p:cNvSpPr>
            <a:spLocks noGrp="1"/>
          </p:cNvSpPr>
          <p:nvPr>
            <p:ph idx="1"/>
          </p:nvPr>
        </p:nvSpPr>
        <p:spPr>
          <a:xfrm>
            <a:off x="457200" y="2546555"/>
            <a:ext cx="8229600" cy="2271251"/>
          </a:xfrm>
        </p:spPr>
        <p:txBody>
          <a:bodyPr/>
          <a:lstStyle/>
          <a:p>
            <a:pPr algn="l"/>
            <a:r>
              <a:rPr lang="cs-CZ" b="1" i="0" dirty="0">
                <a:solidFill>
                  <a:srgbClr val="202122"/>
                </a:solidFill>
                <a:effectLst/>
                <a:latin typeface="Arial" panose="020B0604020202020204" pitchFamily="34" charset="0"/>
              </a:rPr>
              <a:t>Operátor trhu zajišťuje registraci účastníků trhu a zúčtování odchylek skutečné a sjednané dodávky. Tato data pak dále poskytuje účastníkům trhu.</a:t>
            </a:r>
          </a:p>
        </p:txBody>
      </p:sp>
    </p:spTree>
    <p:extLst>
      <p:ext uri="{BB962C8B-B14F-4D97-AF65-F5344CB8AC3E}">
        <p14:creationId xmlns:p14="http://schemas.microsoft.com/office/powerpoint/2010/main" val="2988890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D334D4-9A3C-D7FA-A981-AA766BA5D440}"/>
              </a:ext>
            </a:extLst>
          </p:cNvPr>
          <p:cNvSpPr>
            <a:spLocks noGrp="1"/>
          </p:cNvSpPr>
          <p:nvPr>
            <p:ph type="title"/>
          </p:nvPr>
        </p:nvSpPr>
        <p:spPr>
          <a:xfrm>
            <a:off x="457200" y="731837"/>
            <a:ext cx="8229600" cy="737419"/>
          </a:xfrm>
        </p:spPr>
        <p:txBody>
          <a:bodyPr>
            <a:normAutofit/>
          </a:bodyPr>
          <a:lstStyle/>
          <a:p>
            <a:r>
              <a:rPr lang="cs-CZ" sz="3600" b="1" i="0" dirty="0">
                <a:solidFill>
                  <a:srgbClr val="FF0000"/>
                </a:solidFill>
                <a:effectLst/>
                <a:latin typeface="Arial" panose="020B0604020202020204" pitchFamily="34" charset="0"/>
              </a:rPr>
              <a:t>Energetický regulační úřad (ERU)</a:t>
            </a:r>
            <a:endParaRPr lang="cs-CZ" sz="3600" dirty="0">
              <a:solidFill>
                <a:srgbClr val="FF0000"/>
              </a:solidFill>
            </a:endParaRPr>
          </a:p>
        </p:txBody>
      </p:sp>
      <p:sp>
        <p:nvSpPr>
          <p:cNvPr id="3" name="Zástupný obsah 2">
            <a:extLst>
              <a:ext uri="{FF2B5EF4-FFF2-40B4-BE49-F238E27FC236}">
                <a16:creationId xmlns:a16="http://schemas.microsoft.com/office/drawing/2014/main" id="{DBFA3906-3CC2-6055-D401-8E4CF38892EB}"/>
              </a:ext>
            </a:extLst>
          </p:cNvPr>
          <p:cNvSpPr>
            <a:spLocks noGrp="1"/>
          </p:cNvSpPr>
          <p:nvPr>
            <p:ph idx="1"/>
          </p:nvPr>
        </p:nvSpPr>
        <p:spPr>
          <a:xfrm>
            <a:off x="147484" y="2084439"/>
            <a:ext cx="8770374" cy="4041724"/>
          </a:xfrm>
        </p:spPr>
        <p:txBody>
          <a:bodyPr>
            <a:normAutofit fontScale="85000" lnSpcReduction="10000"/>
          </a:bodyPr>
          <a:lstStyle/>
          <a:p>
            <a:pPr algn="l"/>
            <a:r>
              <a:rPr lang="cs-CZ" b="1" i="0" u="none" strike="noStrike" dirty="0">
                <a:solidFill>
                  <a:srgbClr val="3366CC"/>
                </a:solidFill>
                <a:effectLst/>
                <a:latin typeface="Arial" panose="020B0604020202020204" pitchFamily="34" charset="0"/>
                <a:hlinkClick r:id="rId2" tooltip="Energetický regulační úřad"/>
              </a:rPr>
              <a:t>Energetický regulační úřad</a:t>
            </a:r>
            <a:r>
              <a:rPr lang="cs-CZ" b="1" i="0" dirty="0">
                <a:solidFill>
                  <a:srgbClr val="202122"/>
                </a:solidFill>
                <a:effectLst/>
                <a:latin typeface="Arial" panose="020B0604020202020204" pitchFamily="34" charset="0"/>
              </a:rPr>
              <a:t> vydává licence všem licencovaným subjektům na trhu s elektřinou. Dále pak stanovuje tarify pro regulovanou část elektřiny, u které není zajištěna hospodářská soutěž (například přenos a distribuce jsou přirozenými monopoly).</a:t>
            </a:r>
          </a:p>
          <a:p>
            <a:pPr algn="l"/>
            <a:r>
              <a:rPr lang="cs-CZ" b="1" i="0" dirty="0">
                <a:solidFill>
                  <a:srgbClr val="202122"/>
                </a:solidFill>
                <a:effectLst/>
                <a:latin typeface="Arial" panose="020B0604020202020204" pitchFamily="34" charset="0"/>
              </a:rPr>
              <a:t>ERU byl zřízen v roce 2001 zákonem č. 458/2000 Sb. (</a:t>
            </a:r>
            <a:r>
              <a:rPr lang="cs-CZ" b="1" i="0" u="none" strike="noStrike" dirty="0">
                <a:solidFill>
                  <a:srgbClr val="3366CC"/>
                </a:solidFill>
                <a:effectLst/>
                <a:latin typeface="Arial" panose="020B0604020202020204" pitchFamily="34" charset="0"/>
                <a:hlinkClick r:id="rId3" tooltip="Energetický zákon"/>
              </a:rPr>
              <a:t>energetický zákon</a:t>
            </a:r>
            <a:r>
              <a:rPr lang="cs-CZ" b="1" i="0" dirty="0">
                <a:solidFill>
                  <a:srgbClr val="202122"/>
                </a:solidFill>
                <a:effectLst/>
                <a:latin typeface="Arial" panose="020B0604020202020204" pitchFamily="34" charset="0"/>
              </a:rPr>
              <a:t>) jako správní úřad pro výkon regulace v energetice. Úřad sídlí v Jihlavě</a:t>
            </a:r>
            <a:br>
              <a:rPr lang="cs-CZ" b="1" i="0" dirty="0">
                <a:solidFill>
                  <a:srgbClr val="202122"/>
                </a:solidFill>
                <a:effectLst/>
                <a:latin typeface="Arial" panose="020B0604020202020204" pitchFamily="34" charset="0"/>
              </a:rPr>
            </a:br>
            <a:r>
              <a:rPr lang="cs-CZ" b="1" i="0" dirty="0">
                <a:solidFill>
                  <a:srgbClr val="202122"/>
                </a:solidFill>
                <a:effectLst/>
                <a:latin typeface="Arial" panose="020B0604020202020204" pitchFamily="34" charset="0"/>
              </a:rPr>
              <a:t>a má dislokovaná pracoviště v Ostravě a v Praze.</a:t>
            </a:r>
          </a:p>
          <a:p>
            <a:endParaRPr lang="cs-CZ" dirty="0"/>
          </a:p>
        </p:txBody>
      </p:sp>
    </p:spTree>
    <p:extLst>
      <p:ext uri="{BB962C8B-B14F-4D97-AF65-F5344CB8AC3E}">
        <p14:creationId xmlns:p14="http://schemas.microsoft.com/office/powerpoint/2010/main" val="25223709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9A12E0-286E-6ED4-5AC6-D195761143C0}"/>
              </a:ext>
            </a:extLst>
          </p:cNvPr>
          <p:cNvSpPr>
            <a:spLocks noGrp="1"/>
          </p:cNvSpPr>
          <p:nvPr>
            <p:ph type="title"/>
          </p:nvPr>
        </p:nvSpPr>
        <p:spPr>
          <a:xfrm>
            <a:off x="457200" y="698092"/>
            <a:ext cx="8229600" cy="786580"/>
          </a:xfrm>
        </p:spPr>
        <p:txBody>
          <a:bodyPr>
            <a:normAutofit/>
          </a:bodyPr>
          <a:lstStyle/>
          <a:p>
            <a:r>
              <a:rPr lang="cs-CZ" b="1" i="0" dirty="0">
                <a:solidFill>
                  <a:srgbClr val="FF0000"/>
                </a:solidFill>
                <a:effectLst/>
                <a:latin typeface="Linux Libertine"/>
              </a:rPr>
              <a:t>Trhy podle časového hlediska</a:t>
            </a:r>
            <a:endParaRPr lang="cs-CZ" b="1" dirty="0">
              <a:solidFill>
                <a:srgbClr val="FF0000"/>
              </a:solidFill>
            </a:endParaRPr>
          </a:p>
        </p:txBody>
      </p:sp>
      <p:sp>
        <p:nvSpPr>
          <p:cNvPr id="3" name="Zástupný obsah 2">
            <a:extLst>
              <a:ext uri="{FF2B5EF4-FFF2-40B4-BE49-F238E27FC236}">
                <a16:creationId xmlns:a16="http://schemas.microsoft.com/office/drawing/2014/main" id="{6C105002-C524-11A1-A118-1399EA68C0D7}"/>
              </a:ext>
            </a:extLst>
          </p:cNvPr>
          <p:cNvSpPr>
            <a:spLocks noGrp="1"/>
          </p:cNvSpPr>
          <p:nvPr>
            <p:ph idx="1"/>
          </p:nvPr>
        </p:nvSpPr>
        <p:spPr>
          <a:xfrm>
            <a:off x="167147" y="1976284"/>
            <a:ext cx="8790039" cy="3913239"/>
          </a:xfrm>
        </p:spPr>
        <p:txBody>
          <a:bodyPr/>
          <a:lstStyle/>
          <a:p>
            <a:pPr algn="l"/>
            <a:r>
              <a:rPr lang="cs-CZ" b="1" i="0" dirty="0">
                <a:solidFill>
                  <a:srgbClr val="202122"/>
                </a:solidFill>
                <a:effectLst/>
                <a:latin typeface="Arial" panose="020B0604020202020204" pitchFamily="34" charset="0"/>
              </a:rPr>
              <a:t>Trh s elektřinou můžeme dělit podle časového hlediska - časový horizont</a:t>
            </a:r>
            <a:br>
              <a:rPr lang="cs-CZ" b="1" i="0" dirty="0">
                <a:solidFill>
                  <a:srgbClr val="202122"/>
                </a:solidFill>
                <a:effectLst/>
                <a:latin typeface="Arial" panose="020B0604020202020204" pitchFamily="34" charset="0"/>
              </a:rPr>
            </a:br>
            <a:r>
              <a:rPr lang="cs-CZ" b="1" i="0" dirty="0">
                <a:solidFill>
                  <a:srgbClr val="202122"/>
                </a:solidFill>
                <a:effectLst/>
                <a:latin typeface="Arial" panose="020B0604020202020204" pitchFamily="34" charset="0"/>
              </a:rPr>
              <a:t>v jakém je elektřina obchodována:</a:t>
            </a:r>
          </a:p>
          <a:p>
            <a:pPr lvl="1"/>
            <a:r>
              <a:rPr lang="cs-CZ" b="1" i="0" dirty="0">
                <a:solidFill>
                  <a:srgbClr val="000000"/>
                </a:solidFill>
                <a:effectLst/>
                <a:latin typeface="Arial" panose="020B0604020202020204" pitchFamily="34" charset="0"/>
              </a:rPr>
              <a:t>Blokový trh (Futures Market)</a:t>
            </a:r>
          </a:p>
          <a:p>
            <a:pPr lvl="1"/>
            <a:r>
              <a:rPr lang="cs-CZ" b="1" i="0" dirty="0">
                <a:solidFill>
                  <a:srgbClr val="000000"/>
                </a:solidFill>
                <a:effectLst/>
                <a:latin typeface="Arial" panose="020B0604020202020204" pitchFamily="34" charset="0"/>
              </a:rPr>
              <a:t>Denní trh (</a:t>
            </a:r>
            <a:r>
              <a:rPr lang="cs-CZ" b="1" i="0" dirty="0" err="1">
                <a:solidFill>
                  <a:srgbClr val="000000"/>
                </a:solidFill>
                <a:effectLst/>
                <a:latin typeface="Arial" panose="020B0604020202020204" pitchFamily="34" charset="0"/>
              </a:rPr>
              <a:t>Day</a:t>
            </a:r>
            <a:r>
              <a:rPr lang="cs-CZ" b="1" i="0" dirty="0">
                <a:solidFill>
                  <a:srgbClr val="000000"/>
                </a:solidFill>
                <a:effectLst/>
                <a:latin typeface="Arial" panose="020B0604020202020204" pitchFamily="34" charset="0"/>
              </a:rPr>
              <a:t> </a:t>
            </a:r>
            <a:r>
              <a:rPr lang="cs-CZ" b="1" i="0" dirty="0" err="1">
                <a:solidFill>
                  <a:srgbClr val="000000"/>
                </a:solidFill>
                <a:effectLst/>
                <a:latin typeface="Arial" panose="020B0604020202020204" pitchFamily="34" charset="0"/>
              </a:rPr>
              <a:t>Ahead</a:t>
            </a:r>
            <a:r>
              <a:rPr lang="cs-CZ" b="1" i="0" dirty="0">
                <a:solidFill>
                  <a:srgbClr val="000000"/>
                </a:solidFill>
                <a:effectLst/>
                <a:latin typeface="Arial" panose="020B0604020202020204" pitchFamily="34" charset="0"/>
              </a:rPr>
              <a:t>)</a:t>
            </a:r>
          </a:p>
          <a:p>
            <a:pPr lvl="1"/>
            <a:r>
              <a:rPr lang="cs-CZ" b="1" i="0" dirty="0">
                <a:solidFill>
                  <a:srgbClr val="000000"/>
                </a:solidFill>
                <a:effectLst/>
                <a:latin typeface="Arial" panose="020B0604020202020204" pitchFamily="34" charset="0"/>
              </a:rPr>
              <a:t>Vnitrodenní trh (</a:t>
            </a:r>
            <a:r>
              <a:rPr lang="cs-CZ" b="1" i="0" dirty="0" err="1">
                <a:solidFill>
                  <a:srgbClr val="000000"/>
                </a:solidFill>
                <a:effectLst/>
                <a:latin typeface="Arial" panose="020B0604020202020204" pitchFamily="34" charset="0"/>
              </a:rPr>
              <a:t>Intraday</a:t>
            </a:r>
            <a:r>
              <a:rPr lang="cs-CZ" b="1" i="0" dirty="0">
                <a:solidFill>
                  <a:srgbClr val="000000"/>
                </a:solidFill>
                <a:effectLst/>
                <a:latin typeface="Arial" panose="020B0604020202020204" pitchFamily="34" charset="0"/>
              </a:rPr>
              <a:t>)</a:t>
            </a:r>
          </a:p>
          <a:p>
            <a:pPr lvl="1"/>
            <a:r>
              <a:rPr lang="cs-CZ" b="1" i="0" dirty="0">
                <a:solidFill>
                  <a:srgbClr val="000000"/>
                </a:solidFill>
                <a:effectLst/>
                <a:latin typeface="Arial" panose="020B0604020202020204" pitchFamily="34" charset="0"/>
              </a:rPr>
              <a:t>Vyrovnávací trh</a:t>
            </a:r>
          </a:p>
        </p:txBody>
      </p:sp>
    </p:spTree>
    <p:extLst>
      <p:ext uri="{BB962C8B-B14F-4D97-AF65-F5344CB8AC3E}">
        <p14:creationId xmlns:p14="http://schemas.microsoft.com/office/powerpoint/2010/main" val="31998354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7E56FE-D070-F7F7-A43C-F612D3032E4B}"/>
              </a:ext>
            </a:extLst>
          </p:cNvPr>
          <p:cNvSpPr>
            <a:spLocks noGrp="1"/>
          </p:cNvSpPr>
          <p:nvPr>
            <p:ph type="title"/>
          </p:nvPr>
        </p:nvSpPr>
        <p:spPr>
          <a:xfrm>
            <a:off x="457200" y="731837"/>
            <a:ext cx="8229600" cy="951272"/>
          </a:xfrm>
        </p:spPr>
        <p:txBody>
          <a:bodyPr>
            <a:normAutofit/>
          </a:bodyPr>
          <a:lstStyle/>
          <a:p>
            <a:r>
              <a:rPr lang="cs-CZ" b="1" i="0" dirty="0">
                <a:solidFill>
                  <a:srgbClr val="FF0000"/>
                </a:solidFill>
                <a:effectLst/>
                <a:latin typeface="Arial" panose="020B0604020202020204" pitchFamily="34" charset="0"/>
              </a:rPr>
              <a:t>Blokový trh (Futures Market)</a:t>
            </a:r>
            <a:endParaRPr lang="cs-CZ" dirty="0">
              <a:solidFill>
                <a:srgbClr val="FF0000"/>
              </a:solidFill>
            </a:endParaRPr>
          </a:p>
        </p:txBody>
      </p:sp>
      <p:sp>
        <p:nvSpPr>
          <p:cNvPr id="3" name="Zástupný obsah 2">
            <a:extLst>
              <a:ext uri="{FF2B5EF4-FFF2-40B4-BE49-F238E27FC236}">
                <a16:creationId xmlns:a16="http://schemas.microsoft.com/office/drawing/2014/main" id="{977AE21A-9494-EBD4-98A8-95B1646FC745}"/>
              </a:ext>
            </a:extLst>
          </p:cNvPr>
          <p:cNvSpPr>
            <a:spLocks noGrp="1"/>
          </p:cNvSpPr>
          <p:nvPr>
            <p:ph idx="1"/>
          </p:nvPr>
        </p:nvSpPr>
        <p:spPr>
          <a:xfrm>
            <a:off x="127819" y="2123768"/>
            <a:ext cx="8927691" cy="4002395"/>
          </a:xfrm>
        </p:spPr>
        <p:txBody>
          <a:bodyPr>
            <a:normAutofit/>
          </a:bodyPr>
          <a:lstStyle/>
          <a:p>
            <a:pPr algn="l"/>
            <a:r>
              <a:rPr lang="cs-CZ" b="1" i="0" dirty="0">
                <a:solidFill>
                  <a:srgbClr val="202122"/>
                </a:solidFill>
                <a:effectLst/>
                <a:latin typeface="Arial" panose="020B0604020202020204" pitchFamily="34" charset="0"/>
              </a:rPr>
              <a:t>Na blokovém trhu se obchoduje dny, měsíce nebo i roky před samotnou dodávkou. Produkty jsou dělené na base, </a:t>
            </a:r>
            <a:r>
              <a:rPr lang="cs-CZ" b="1" i="0" dirty="0" err="1">
                <a:solidFill>
                  <a:srgbClr val="202122"/>
                </a:solidFill>
                <a:effectLst/>
                <a:latin typeface="Arial" panose="020B0604020202020204" pitchFamily="34" charset="0"/>
              </a:rPr>
              <a:t>peak</a:t>
            </a:r>
            <a:r>
              <a:rPr lang="cs-CZ" b="1" i="0" dirty="0">
                <a:solidFill>
                  <a:srgbClr val="202122"/>
                </a:solidFill>
                <a:effectLst/>
                <a:latin typeface="Arial" panose="020B0604020202020204" pitchFamily="34" charset="0"/>
              </a:rPr>
              <a:t> (16:00 - 23:00, 7:00 - 10:00) a </a:t>
            </a:r>
            <a:r>
              <a:rPr lang="cs-CZ" b="1" i="0" dirty="0" err="1">
                <a:solidFill>
                  <a:srgbClr val="202122"/>
                </a:solidFill>
                <a:effectLst/>
                <a:latin typeface="Arial" panose="020B0604020202020204" pitchFamily="34" charset="0"/>
              </a:rPr>
              <a:t>off-peak</a:t>
            </a:r>
            <a:r>
              <a:rPr lang="cs-CZ" b="1" i="0" dirty="0">
                <a:solidFill>
                  <a:srgbClr val="202122"/>
                </a:solidFill>
                <a:effectLst/>
                <a:latin typeface="Arial" panose="020B0604020202020204" pitchFamily="34" charset="0"/>
              </a:rPr>
              <a:t> (13:30 - 16:00, 23:00 - 7:00) produkty</a:t>
            </a:r>
            <a:br>
              <a:rPr lang="cs-CZ" b="1" i="0" dirty="0">
                <a:solidFill>
                  <a:srgbClr val="202122"/>
                </a:solidFill>
                <a:effectLst/>
                <a:latin typeface="Arial" panose="020B0604020202020204" pitchFamily="34" charset="0"/>
              </a:rPr>
            </a:br>
            <a:r>
              <a:rPr lang="cs-CZ" b="1" i="0" dirty="0">
                <a:solidFill>
                  <a:srgbClr val="202122"/>
                </a:solidFill>
                <a:effectLst/>
                <a:latin typeface="Arial" panose="020B0604020202020204" pitchFamily="34" charset="0"/>
              </a:rPr>
              <a:t>a podle časového období na roční, čtvrtroční a roční produkty.</a:t>
            </a:r>
          </a:p>
        </p:txBody>
      </p:sp>
    </p:spTree>
    <p:extLst>
      <p:ext uri="{BB962C8B-B14F-4D97-AF65-F5344CB8AC3E}">
        <p14:creationId xmlns:p14="http://schemas.microsoft.com/office/powerpoint/2010/main" val="2872443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7B7159-4495-D39E-6592-5DC207363EA5}"/>
              </a:ext>
            </a:extLst>
          </p:cNvPr>
          <p:cNvSpPr>
            <a:spLocks noGrp="1"/>
          </p:cNvSpPr>
          <p:nvPr>
            <p:ph type="title"/>
          </p:nvPr>
        </p:nvSpPr>
        <p:spPr>
          <a:xfrm>
            <a:off x="457200" y="717754"/>
            <a:ext cx="8229600" cy="994851"/>
          </a:xfrm>
        </p:spPr>
        <p:txBody>
          <a:bodyPr>
            <a:normAutofit/>
          </a:bodyPr>
          <a:lstStyle/>
          <a:p>
            <a:r>
              <a:rPr lang="cs-CZ" b="1" i="0" dirty="0">
                <a:solidFill>
                  <a:srgbClr val="FF0000"/>
                </a:solidFill>
                <a:effectLst/>
                <a:latin typeface="Arial" panose="020B0604020202020204" pitchFamily="34" charset="0"/>
              </a:rPr>
              <a:t>Denní trh (</a:t>
            </a:r>
            <a:r>
              <a:rPr lang="cs-CZ" b="1" i="0" dirty="0" err="1">
                <a:solidFill>
                  <a:srgbClr val="FF0000"/>
                </a:solidFill>
                <a:effectLst/>
                <a:latin typeface="Arial" panose="020B0604020202020204" pitchFamily="34" charset="0"/>
              </a:rPr>
              <a:t>Day</a:t>
            </a:r>
            <a:r>
              <a:rPr lang="cs-CZ" b="1" i="0" dirty="0">
                <a:solidFill>
                  <a:srgbClr val="FF0000"/>
                </a:solidFill>
                <a:effectLst/>
                <a:latin typeface="Arial" panose="020B0604020202020204" pitchFamily="34" charset="0"/>
              </a:rPr>
              <a:t> </a:t>
            </a:r>
            <a:r>
              <a:rPr lang="cs-CZ" b="1" dirty="0" err="1">
                <a:solidFill>
                  <a:srgbClr val="FF0000"/>
                </a:solidFill>
                <a:latin typeface="Arial" panose="020B0604020202020204" pitchFamily="34" charset="0"/>
              </a:rPr>
              <a:t>A</a:t>
            </a:r>
            <a:r>
              <a:rPr lang="cs-CZ" b="1" i="0" dirty="0" err="1">
                <a:solidFill>
                  <a:srgbClr val="FF0000"/>
                </a:solidFill>
                <a:effectLst/>
                <a:latin typeface="Arial" panose="020B0604020202020204" pitchFamily="34" charset="0"/>
              </a:rPr>
              <a:t>head</a:t>
            </a:r>
            <a:r>
              <a:rPr lang="cs-CZ" b="1" i="0" dirty="0">
                <a:solidFill>
                  <a:srgbClr val="FF0000"/>
                </a:solidFill>
                <a:effectLst/>
                <a:latin typeface="Arial" panose="020B0604020202020204" pitchFamily="34" charset="0"/>
              </a:rPr>
              <a:t>)</a:t>
            </a:r>
            <a:endParaRPr lang="cs-CZ" dirty="0">
              <a:solidFill>
                <a:srgbClr val="FF0000"/>
              </a:solidFill>
            </a:endParaRPr>
          </a:p>
        </p:txBody>
      </p:sp>
      <p:sp>
        <p:nvSpPr>
          <p:cNvPr id="3" name="Zástupný obsah 2">
            <a:extLst>
              <a:ext uri="{FF2B5EF4-FFF2-40B4-BE49-F238E27FC236}">
                <a16:creationId xmlns:a16="http://schemas.microsoft.com/office/drawing/2014/main" id="{1810FF5F-C4FE-2C6C-A5E2-14C429A0EE9D}"/>
              </a:ext>
            </a:extLst>
          </p:cNvPr>
          <p:cNvSpPr>
            <a:spLocks noGrp="1"/>
          </p:cNvSpPr>
          <p:nvPr>
            <p:ph idx="1"/>
          </p:nvPr>
        </p:nvSpPr>
        <p:spPr>
          <a:xfrm>
            <a:off x="275303" y="3077497"/>
            <a:ext cx="8681884" cy="2222090"/>
          </a:xfrm>
        </p:spPr>
        <p:txBody>
          <a:bodyPr/>
          <a:lstStyle/>
          <a:p>
            <a:pPr algn="l"/>
            <a:r>
              <a:rPr lang="cs-CZ" b="1" i="0" dirty="0">
                <a:solidFill>
                  <a:srgbClr val="202122"/>
                </a:solidFill>
                <a:effectLst/>
                <a:latin typeface="Arial" panose="020B0604020202020204" pitchFamily="34" charset="0"/>
              </a:rPr>
              <a:t>Obchoduje se na den dopředu a obchod probíhá formou 24 aukcí. Výstupem</a:t>
            </a:r>
            <a:br>
              <a:rPr lang="cs-CZ" b="1" i="0" dirty="0">
                <a:solidFill>
                  <a:srgbClr val="202122"/>
                </a:solidFill>
                <a:effectLst/>
                <a:latin typeface="Arial" panose="020B0604020202020204" pitchFamily="34" charset="0"/>
              </a:rPr>
            </a:br>
            <a:r>
              <a:rPr lang="cs-CZ" b="1" i="0" dirty="0">
                <a:solidFill>
                  <a:srgbClr val="202122"/>
                </a:solidFill>
                <a:effectLst/>
                <a:latin typeface="Arial" panose="020B0604020202020204" pitchFamily="34" charset="0"/>
              </a:rPr>
              <a:t>z aukce je výsledná cena a zobchodované množství.</a:t>
            </a:r>
          </a:p>
        </p:txBody>
      </p:sp>
    </p:spTree>
    <p:extLst>
      <p:ext uri="{BB962C8B-B14F-4D97-AF65-F5344CB8AC3E}">
        <p14:creationId xmlns:p14="http://schemas.microsoft.com/office/powerpoint/2010/main" val="2492232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7E9876-DC95-DC71-1200-B2CAFCB7E11D}"/>
              </a:ext>
            </a:extLst>
          </p:cNvPr>
          <p:cNvSpPr>
            <a:spLocks noGrp="1"/>
          </p:cNvSpPr>
          <p:nvPr>
            <p:ph type="title"/>
          </p:nvPr>
        </p:nvSpPr>
        <p:spPr>
          <a:xfrm>
            <a:off x="457200" y="776748"/>
            <a:ext cx="8229600" cy="965354"/>
          </a:xfrm>
        </p:spPr>
        <p:txBody>
          <a:bodyPr>
            <a:normAutofit/>
          </a:bodyPr>
          <a:lstStyle/>
          <a:p>
            <a:r>
              <a:rPr lang="cs-CZ" b="1" i="0" dirty="0">
                <a:solidFill>
                  <a:srgbClr val="FF0000"/>
                </a:solidFill>
                <a:effectLst/>
                <a:latin typeface="Arial" panose="020B0604020202020204" pitchFamily="34" charset="0"/>
              </a:rPr>
              <a:t>Vnitrodenní trh (</a:t>
            </a:r>
            <a:r>
              <a:rPr lang="cs-CZ" b="1" i="0" dirty="0" err="1">
                <a:solidFill>
                  <a:srgbClr val="FF0000"/>
                </a:solidFill>
                <a:effectLst/>
                <a:latin typeface="Arial" panose="020B0604020202020204" pitchFamily="34" charset="0"/>
              </a:rPr>
              <a:t>Intraday</a:t>
            </a:r>
            <a:r>
              <a:rPr lang="cs-CZ" b="1" i="0" dirty="0">
                <a:solidFill>
                  <a:srgbClr val="FF0000"/>
                </a:solidFill>
                <a:effectLst/>
                <a:latin typeface="Arial" panose="020B0604020202020204" pitchFamily="34" charset="0"/>
              </a:rPr>
              <a:t>)</a:t>
            </a:r>
            <a:endParaRPr lang="cs-CZ" dirty="0">
              <a:solidFill>
                <a:srgbClr val="FF0000"/>
              </a:solidFill>
            </a:endParaRPr>
          </a:p>
        </p:txBody>
      </p:sp>
      <p:sp>
        <p:nvSpPr>
          <p:cNvPr id="3" name="Zástupný obsah 2">
            <a:extLst>
              <a:ext uri="{FF2B5EF4-FFF2-40B4-BE49-F238E27FC236}">
                <a16:creationId xmlns:a16="http://schemas.microsoft.com/office/drawing/2014/main" id="{3087ECC7-5AB5-253C-CD73-E28623B06427}"/>
              </a:ext>
            </a:extLst>
          </p:cNvPr>
          <p:cNvSpPr>
            <a:spLocks noGrp="1"/>
          </p:cNvSpPr>
          <p:nvPr>
            <p:ph idx="1"/>
          </p:nvPr>
        </p:nvSpPr>
        <p:spPr>
          <a:xfrm>
            <a:off x="98323" y="2192594"/>
            <a:ext cx="8937522" cy="3264309"/>
          </a:xfrm>
        </p:spPr>
        <p:txBody>
          <a:bodyPr/>
          <a:lstStyle/>
          <a:p>
            <a:pPr algn="l"/>
            <a:r>
              <a:rPr lang="cs-CZ" b="1" i="0" dirty="0">
                <a:solidFill>
                  <a:srgbClr val="202122"/>
                </a:solidFill>
                <a:effectLst/>
                <a:latin typeface="Arial" panose="020B0604020202020204" pitchFamily="34" charset="0"/>
              </a:rPr>
              <a:t>Obchoduje se formou průběžného obchodování. Obchoduje se dodávka na minimálně hodinu předem. Tato forma obchodování je určena hlavně pro účastníky trhu, kteří mají neplánovaně nedostatek nebo přebytek energie.</a:t>
            </a:r>
          </a:p>
        </p:txBody>
      </p:sp>
    </p:spTree>
    <p:extLst>
      <p:ext uri="{BB962C8B-B14F-4D97-AF65-F5344CB8AC3E}">
        <p14:creationId xmlns:p14="http://schemas.microsoft.com/office/powerpoint/2010/main" val="41606197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086B0C-E598-6C48-3AEE-C773DDB41E47}"/>
              </a:ext>
            </a:extLst>
          </p:cNvPr>
          <p:cNvSpPr>
            <a:spLocks noGrp="1"/>
          </p:cNvSpPr>
          <p:nvPr>
            <p:ph type="title"/>
          </p:nvPr>
        </p:nvSpPr>
        <p:spPr>
          <a:xfrm>
            <a:off x="457200" y="688257"/>
            <a:ext cx="8229600" cy="985019"/>
          </a:xfrm>
        </p:spPr>
        <p:txBody>
          <a:bodyPr>
            <a:normAutofit/>
          </a:bodyPr>
          <a:lstStyle/>
          <a:p>
            <a:r>
              <a:rPr lang="cs-CZ" b="1" i="0" dirty="0">
                <a:solidFill>
                  <a:srgbClr val="FF0000"/>
                </a:solidFill>
                <a:effectLst/>
                <a:latin typeface="Arial" panose="020B0604020202020204" pitchFamily="34" charset="0"/>
              </a:rPr>
              <a:t>Vyrovnávací trh</a:t>
            </a:r>
            <a:endParaRPr lang="cs-CZ" dirty="0">
              <a:solidFill>
                <a:srgbClr val="FF0000"/>
              </a:solidFill>
            </a:endParaRPr>
          </a:p>
        </p:txBody>
      </p:sp>
      <p:sp>
        <p:nvSpPr>
          <p:cNvPr id="3" name="Zástupný obsah 2">
            <a:extLst>
              <a:ext uri="{FF2B5EF4-FFF2-40B4-BE49-F238E27FC236}">
                <a16:creationId xmlns:a16="http://schemas.microsoft.com/office/drawing/2014/main" id="{BB8DE7FD-C5D7-00EB-2DAE-2626952DCDF2}"/>
              </a:ext>
            </a:extLst>
          </p:cNvPr>
          <p:cNvSpPr>
            <a:spLocks noGrp="1"/>
          </p:cNvSpPr>
          <p:nvPr>
            <p:ph idx="1"/>
          </p:nvPr>
        </p:nvSpPr>
        <p:spPr>
          <a:xfrm>
            <a:off x="186813" y="2015613"/>
            <a:ext cx="8780206" cy="2989006"/>
          </a:xfrm>
        </p:spPr>
        <p:txBody>
          <a:bodyPr/>
          <a:lstStyle/>
          <a:p>
            <a:pPr algn="l"/>
            <a:r>
              <a:rPr lang="cs-CZ" b="1" i="0" dirty="0">
                <a:solidFill>
                  <a:srgbClr val="202122"/>
                </a:solidFill>
                <a:effectLst/>
                <a:latin typeface="Arial" panose="020B0604020202020204" pitchFamily="34" charset="0"/>
              </a:rPr>
              <a:t>Provozovatel přenosové soustavy řídí centrální nabídku a poptávku. Obchod se uzavírá 30 minut před začátkem dodávky</a:t>
            </a:r>
            <a:br>
              <a:rPr lang="cs-CZ" b="1" i="0" dirty="0">
                <a:solidFill>
                  <a:srgbClr val="202122"/>
                </a:solidFill>
                <a:effectLst/>
                <a:latin typeface="Arial" panose="020B0604020202020204" pitchFamily="34" charset="0"/>
              </a:rPr>
            </a:br>
            <a:r>
              <a:rPr lang="cs-CZ" b="1" i="0" dirty="0">
                <a:solidFill>
                  <a:srgbClr val="202122"/>
                </a:solidFill>
                <a:effectLst/>
                <a:latin typeface="Arial" panose="020B0604020202020204" pitchFamily="34" charset="0"/>
              </a:rPr>
              <a:t>a provozovatel přenosové soustavy zde může nakoupit regulační energii.</a:t>
            </a:r>
          </a:p>
        </p:txBody>
      </p:sp>
    </p:spTree>
    <p:extLst>
      <p:ext uri="{BB962C8B-B14F-4D97-AF65-F5344CB8AC3E}">
        <p14:creationId xmlns:p14="http://schemas.microsoft.com/office/powerpoint/2010/main" val="28036376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1D9830-D931-2AB8-96B2-0E8B7FAFB3EE}"/>
              </a:ext>
            </a:extLst>
          </p:cNvPr>
          <p:cNvSpPr>
            <a:spLocks noGrp="1"/>
          </p:cNvSpPr>
          <p:nvPr>
            <p:ph type="title"/>
          </p:nvPr>
        </p:nvSpPr>
        <p:spPr>
          <a:xfrm>
            <a:off x="457200" y="580102"/>
            <a:ext cx="8229600" cy="837535"/>
          </a:xfrm>
        </p:spPr>
        <p:txBody>
          <a:bodyPr>
            <a:normAutofit/>
          </a:bodyPr>
          <a:lstStyle/>
          <a:p>
            <a:r>
              <a:rPr lang="cs-CZ" b="1" i="0" dirty="0">
                <a:solidFill>
                  <a:srgbClr val="FF0000"/>
                </a:solidFill>
                <a:effectLst/>
                <a:latin typeface="Linux Libertine"/>
              </a:rPr>
              <a:t>Obchodování s elektřinou</a:t>
            </a:r>
            <a:endParaRPr lang="cs-CZ" b="1" dirty="0">
              <a:solidFill>
                <a:srgbClr val="FF0000"/>
              </a:solidFill>
            </a:endParaRPr>
          </a:p>
        </p:txBody>
      </p:sp>
      <p:sp>
        <p:nvSpPr>
          <p:cNvPr id="3" name="Zástupný obsah 2">
            <a:extLst>
              <a:ext uri="{FF2B5EF4-FFF2-40B4-BE49-F238E27FC236}">
                <a16:creationId xmlns:a16="http://schemas.microsoft.com/office/drawing/2014/main" id="{3D5120C7-26CB-1606-70CF-6E558AC94321}"/>
              </a:ext>
            </a:extLst>
          </p:cNvPr>
          <p:cNvSpPr>
            <a:spLocks noGrp="1"/>
          </p:cNvSpPr>
          <p:nvPr>
            <p:ph idx="1"/>
          </p:nvPr>
        </p:nvSpPr>
        <p:spPr>
          <a:xfrm>
            <a:off x="108155" y="1799303"/>
            <a:ext cx="8849032" cy="4326860"/>
          </a:xfrm>
        </p:spPr>
        <p:txBody>
          <a:bodyPr>
            <a:normAutofit fontScale="85000" lnSpcReduction="10000"/>
          </a:bodyPr>
          <a:lstStyle/>
          <a:p>
            <a:pPr algn="l"/>
            <a:r>
              <a:rPr lang="cs-CZ" b="1" i="0" dirty="0">
                <a:solidFill>
                  <a:srgbClr val="202122"/>
                </a:solidFill>
                <a:effectLst/>
                <a:latin typeface="Arial" panose="020B0604020202020204" pitchFamily="34" charset="0"/>
              </a:rPr>
              <a:t>Obchodování s elektrickou energií dospělo do stavu, který je svou povahou velmi podobný obchodování s komoditami a jinými investičními nástroji. Tento charakter obchodování je potvrzen</a:t>
            </a:r>
            <a:br>
              <a:rPr lang="cs-CZ" b="1" i="0" dirty="0">
                <a:solidFill>
                  <a:srgbClr val="202122"/>
                </a:solidFill>
                <a:effectLst/>
                <a:latin typeface="Arial" panose="020B0604020202020204" pitchFamily="34" charset="0"/>
              </a:rPr>
            </a:br>
            <a:r>
              <a:rPr lang="cs-CZ" b="1" i="0" dirty="0">
                <a:solidFill>
                  <a:srgbClr val="202122"/>
                </a:solidFill>
                <a:effectLst/>
                <a:latin typeface="Arial" panose="020B0604020202020204" pitchFamily="34" charset="0"/>
              </a:rPr>
              <a:t>i legislativně implementací tzv. </a:t>
            </a:r>
            <a:r>
              <a:rPr lang="cs-CZ" b="1" i="0" dirty="0" err="1">
                <a:solidFill>
                  <a:srgbClr val="202122"/>
                </a:solidFill>
                <a:effectLst/>
                <a:latin typeface="Arial" panose="020B0604020202020204" pitchFamily="34" charset="0"/>
              </a:rPr>
              <a:t>MiFID</a:t>
            </a:r>
            <a:r>
              <a:rPr lang="cs-CZ" b="1" i="0" dirty="0">
                <a:solidFill>
                  <a:srgbClr val="202122"/>
                </a:solidFill>
                <a:effectLst/>
                <a:latin typeface="Arial" panose="020B0604020202020204" pitchFamily="34" charset="0"/>
              </a:rPr>
              <a:t> (</a:t>
            </a:r>
            <a:r>
              <a:rPr lang="cs-CZ" b="1" i="0" dirty="0" err="1">
                <a:solidFill>
                  <a:srgbClr val="202122"/>
                </a:solidFill>
                <a:effectLst/>
                <a:latin typeface="Arial" panose="020B0604020202020204" pitchFamily="34" charset="0"/>
              </a:rPr>
              <a:t>Markets</a:t>
            </a:r>
            <a:r>
              <a:rPr lang="cs-CZ" b="1" i="0" dirty="0">
                <a:solidFill>
                  <a:srgbClr val="202122"/>
                </a:solidFill>
                <a:effectLst/>
                <a:latin typeface="Arial" panose="020B0604020202020204" pitchFamily="34" charset="0"/>
              </a:rPr>
              <a:t> in </a:t>
            </a:r>
            <a:r>
              <a:rPr lang="cs-CZ" b="1" i="0" dirty="0" err="1">
                <a:solidFill>
                  <a:srgbClr val="202122"/>
                </a:solidFill>
                <a:effectLst/>
                <a:latin typeface="Arial" panose="020B0604020202020204" pitchFamily="34" charset="0"/>
              </a:rPr>
              <a:t>Financial</a:t>
            </a:r>
            <a:r>
              <a:rPr lang="cs-CZ" b="1" i="0" dirty="0">
                <a:solidFill>
                  <a:srgbClr val="202122"/>
                </a:solidFill>
                <a:effectLst/>
                <a:latin typeface="Arial" panose="020B0604020202020204" pitchFamily="34" charset="0"/>
              </a:rPr>
              <a:t> Instruments </a:t>
            </a:r>
            <a:r>
              <a:rPr lang="cs-CZ" b="1" i="0" dirty="0" err="1">
                <a:solidFill>
                  <a:srgbClr val="202122"/>
                </a:solidFill>
                <a:effectLst/>
                <a:latin typeface="Arial" panose="020B0604020202020204" pitchFamily="34" charset="0"/>
              </a:rPr>
              <a:t>Directive</a:t>
            </a:r>
            <a:r>
              <a:rPr lang="cs-CZ" b="1" i="0" dirty="0">
                <a:solidFill>
                  <a:srgbClr val="202122"/>
                </a:solidFill>
                <a:effectLst/>
                <a:latin typeface="Arial" panose="020B0604020202020204" pitchFamily="34" charset="0"/>
              </a:rPr>
              <a:t>), EMIR (</a:t>
            </a:r>
            <a:r>
              <a:rPr lang="cs-CZ" b="1" i="0" dirty="0" err="1">
                <a:solidFill>
                  <a:srgbClr val="202122"/>
                </a:solidFill>
                <a:effectLst/>
                <a:latin typeface="Arial" panose="020B0604020202020204" pitchFamily="34" charset="0"/>
              </a:rPr>
              <a:t>European</a:t>
            </a:r>
            <a:r>
              <a:rPr lang="cs-CZ" b="1" i="0" dirty="0">
                <a:solidFill>
                  <a:srgbClr val="202122"/>
                </a:solidFill>
                <a:effectLst/>
                <a:latin typeface="Arial" panose="020B0604020202020204" pitchFamily="34" charset="0"/>
              </a:rPr>
              <a:t> Market </a:t>
            </a:r>
            <a:r>
              <a:rPr lang="cs-CZ" b="1" i="0" dirty="0" err="1">
                <a:solidFill>
                  <a:srgbClr val="202122"/>
                </a:solidFill>
                <a:effectLst/>
                <a:latin typeface="Arial" panose="020B0604020202020204" pitchFamily="34" charset="0"/>
              </a:rPr>
              <a:t>Infrastructure</a:t>
            </a:r>
            <a:r>
              <a:rPr lang="cs-CZ" b="1" i="0" dirty="0">
                <a:solidFill>
                  <a:srgbClr val="202122"/>
                </a:solidFill>
                <a:effectLst/>
                <a:latin typeface="Arial" panose="020B0604020202020204" pitchFamily="34" charset="0"/>
              </a:rPr>
              <a:t> </a:t>
            </a:r>
            <a:r>
              <a:rPr lang="cs-CZ" b="1" i="0" dirty="0" err="1">
                <a:solidFill>
                  <a:srgbClr val="202122"/>
                </a:solidFill>
                <a:effectLst/>
                <a:latin typeface="Arial" panose="020B0604020202020204" pitchFamily="34" charset="0"/>
              </a:rPr>
              <a:t>Regulation</a:t>
            </a:r>
            <a:r>
              <a:rPr lang="cs-CZ" b="1" i="0" dirty="0">
                <a:solidFill>
                  <a:srgbClr val="202122"/>
                </a:solidFill>
                <a:effectLst/>
                <a:latin typeface="Arial" panose="020B0604020202020204" pitchFamily="34" charset="0"/>
              </a:rPr>
              <a:t>) a REMIT (</a:t>
            </a:r>
            <a:r>
              <a:rPr lang="cs-CZ" b="1" i="0" dirty="0" err="1">
                <a:solidFill>
                  <a:srgbClr val="202122"/>
                </a:solidFill>
                <a:effectLst/>
                <a:latin typeface="Arial" panose="020B0604020202020204" pitchFamily="34" charset="0"/>
              </a:rPr>
              <a:t>Regulation</a:t>
            </a:r>
            <a:r>
              <a:rPr lang="cs-CZ" b="1" i="0" dirty="0">
                <a:solidFill>
                  <a:srgbClr val="202122"/>
                </a:solidFill>
                <a:effectLst/>
                <a:latin typeface="Arial" panose="020B0604020202020204" pitchFamily="34" charset="0"/>
              </a:rPr>
              <a:t> on Wholesale </a:t>
            </a:r>
            <a:r>
              <a:rPr lang="cs-CZ" b="1" i="0" dirty="0" err="1">
                <a:solidFill>
                  <a:srgbClr val="202122"/>
                </a:solidFill>
                <a:effectLst/>
                <a:latin typeface="Arial" panose="020B0604020202020204" pitchFamily="34" charset="0"/>
              </a:rPr>
              <a:t>Energy</a:t>
            </a:r>
            <a:r>
              <a:rPr lang="cs-CZ" b="1" i="0" dirty="0">
                <a:solidFill>
                  <a:srgbClr val="202122"/>
                </a:solidFill>
                <a:effectLst/>
                <a:latin typeface="Arial" panose="020B0604020202020204" pitchFamily="34" charset="0"/>
              </a:rPr>
              <a:t> Market Integrity and </a:t>
            </a:r>
            <a:r>
              <a:rPr lang="cs-CZ" b="1" i="0" dirty="0" err="1">
                <a:solidFill>
                  <a:srgbClr val="202122"/>
                </a:solidFill>
                <a:effectLst/>
                <a:latin typeface="Arial" panose="020B0604020202020204" pitchFamily="34" charset="0"/>
              </a:rPr>
              <a:t>Transparency</a:t>
            </a:r>
            <a:r>
              <a:rPr lang="cs-CZ" b="1" i="0" dirty="0">
                <a:solidFill>
                  <a:srgbClr val="202122"/>
                </a:solidFill>
                <a:effectLst/>
                <a:latin typeface="Arial" panose="020B0604020202020204" pitchFamily="34" charset="0"/>
              </a:rPr>
              <a:t>). V praxi to znamená, že na obchodování se vztahují obdobná pravidla jako na poskytování jiných investičních služeb.</a:t>
            </a:r>
          </a:p>
        </p:txBody>
      </p:sp>
    </p:spTree>
    <p:extLst>
      <p:ext uri="{BB962C8B-B14F-4D97-AF65-F5344CB8AC3E}">
        <p14:creationId xmlns:p14="http://schemas.microsoft.com/office/powerpoint/2010/main" val="10076009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08C9C3-23E5-F704-4E7A-F76E08EED685}"/>
              </a:ext>
            </a:extLst>
          </p:cNvPr>
          <p:cNvSpPr>
            <a:spLocks noGrp="1"/>
          </p:cNvSpPr>
          <p:nvPr>
            <p:ph type="title"/>
          </p:nvPr>
        </p:nvSpPr>
        <p:spPr>
          <a:xfrm>
            <a:off x="356419" y="619432"/>
            <a:ext cx="8431161" cy="867032"/>
          </a:xfrm>
        </p:spPr>
        <p:txBody>
          <a:bodyPr>
            <a:normAutofit/>
          </a:bodyPr>
          <a:lstStyle/>
          <a:p>
            <a:r>
              <a:rPr lang="cs-CZ" b="1" i="0" dirty="0">
                <a:solidFill>
                  <a:srgbClr val="FF0000"/>
                </a:solidFill>
                <a:effectLst/>
                <a:latin typeface="Arial" panose="020B0604020202020204" pitchFamily="34" charset="0"/>
              </a:rPr>
              <a:t>Bilaterální obchodování (OTC)</a:t>
            </a:r>
            <a:endParaRPr lang="cs-CZ" dirty="0">
              <a:solidFill>
                <a:srgbClr val="FF0000"/>
              </a:solidFill>
            </a:endParaRPr>
          </a:p>
        </p:txBody>
      </p:sp>
      <p:sp>
        <p:nvSpPr>
          <p:cNvPr id="3" name="Zástupný obsah 2">
            <a:extLst>
              <a:ext uri="{FF2B5EF4-FFF2-40B4-BE49-F238E27FC236}">
                <a16:creationId xmlns:a16="http://schemas.microsoft.com/office/drawing/2014/main" id="{B6A085A8-E66A-C02A-4D31-4EDE70B445A2}"/>
              </a:ext>
            </a:extLst>
          </p:cNvPr>
          <p:cNvSpPr>
            <a:spLocks noGrp="1"/>
          </p:cNvSpPr>
          <p:nvPr>
            <p:ph idx="1"/>
          </p:nvPr>
        </p:nvSpPr>
        <p:spPr>
          <a:xfrm>
            <a:off x="98323" y="1600200"/>
            <a:ext cx="8927690" cy="4525963"/>
          </a:xfrm>
        </p:spPr>
        <p:txBody>
          <a:bodyPr>
            <a:normAutofit fontScale="70000" lnSpcReduction="20000"/>
          </a:bodyPr>
          <a:lstStyle/>
          <a:p>
            <a:pPr algn="l"/>
            <a:r>
              <a:rPr lang="cs-CZ" b="1" i="0" dirty="0">
                <a:solidFill>
                  <a:srgbClr val="202122"/>
                </a:solidFill>
                <a:effectLst/>
                <a:latin typeface="Arial" panose="020B0604020202020204" pitchFamily="34" charset="0"/>
              </a:rPr>
              <a:t>Bilaterální obchodování (</a:t>
            </a:r>
            <a:r>
              <a:rPr lang="cs-CZ" b="1" i="0" dirty="0" err="1">
                <a:solidFill>
                  <a:srgbClr val="202122"/>
                </a:solidFill>
                <a:effectLst/>
                <a:latin typeface="Arial" panose="020B0604020202020204" pitchFamily="34" charset="0"/>
              </a:rPr>
              <a:t>Over</a:t>
            </a:r>
            <a:r>
              <a:rPr lang="cs-CZ" b="1" i="0" dirty="0">
                <a:solidFill>
                  <a:srgbClr val="202122"/>
                </a:solidFill>
                <a:effectLst/>
                <a:latin typeface="Arial" panose="020B0604020202020204" pitchFamily="34" charset="0"/>
              </a:rPr>
              <a:t> </a:t>
            </a:r>
            <a:r>
              <a:rPr lang="cs-CZ" b="1" i="0" dirty="0" err="1">
                <a:solidFill>
                  <a:srgbClr val="202122"/>
                </a:solidFill>
                <a:effectLst/>
                <a:latin typeface="Arial" panose="020B0604020202020204" pitchFamily="34" charset="0"/>
              </a:rPr>
              <a:t>the</a:t>
            </a:r>
            <a:r>
              <a:rPr lang="cs-CZ" b="1" i="0" dirty="0">
                <a:solidFill>
                  <a:srgbClr val="202122"/>
                </a:solidFill>
                <a:effectLst/>
                <a:latin typeface="Arial" panose="020B0604020202020204" pitchFamily="34" charset="0"/>
              </a:rPr>
              <a:t> </a:t>
            </a:r>
            <a:r>
              <a:rPr lang="cs-CZ" b="1" i="0" dirty="0" err="1">
                <a:solidFill>
                  <a:srgbClr val="202122"/>
                </a:solidFill>
                <a:effectLst/>
                <a:latin typeface="Arial" panose="020B0604020202020204" pitchFamily="34" charset="0"/>
              </a:rPr>
              <a:t>Counter</a:t>
            </a:r>
            <a:r>
              <a:rPr lang="cs-CZ" b="1" i="0" dirty="0">
                <a:solidFill>
                  <a:srgbClr val="202122"/>
                </a:solidFill>
                <a:effectLst/>
                <a:latin typeface="Arial" panose="020B0604020202020204" pitchFamily="34" charset="0"/>
              </a:rPr>
              <a:t> trh) je jedním ze základních typů obchodování. Dvě protistrany se dohodnou na uzavření transakce, podepíší smlouvu, kde definují předmět dodávky, cenu a případně sankce za nedodržení kontraktu,</a:t>
            </a:r>
            <a:br>
              <a:rPr lang="cs-CZ" b="1" i="0" dirty="0">
                <a:solidFill>
                  <a:srgbClr val="202122"/>
                </a:solidFill>
                <a:effectLst/>
                <a:latin typeface="Arial" panose="020B0604020202020204" pitchFamily="34" charset="0"/>
              </a:rPr>
            </a:br>
            <a:r>
              <a:rPr lang="cs-CZ" b="1" i="0" dirty="0">
                <a:solidFill>
                  <a:srgbClr val="202122"/>
                </a:solidFill>
                <a:effectLst/>
                <a:latin typeface="Arial" panose="020B0604020202020204" pitchFamily="34" charset="0"/>
              </a:rPr>
              <a:t>a pak následuje realizace dané transakce. Nárůst počtu transakcí si vynutil jasnou standardizaci kontraktů, produkt</a:t>
            </a:r>
            <a:br>
              <a:rPr lang="cs-CZ" b="1" i="0" dirty="0">
                <a:solidFill>
                  <a:srgbClr val="202122"/>
                </a:solidFill>
                <a:effectLst/>
                <a:latin typeface="Arial" panose="020B0604020202020204" pitchFamily="34" charset="0"/>
              </a:rPr>
            </a:br>
            <a:r>
              <a:rPr lang="cs-CZ" b="1" i="0" dirty="0">
                <a:solidFill>
                  <a:srgbClr val="202122"/>
                </a:solidFill>
                <a:effectLst/>
                <a:latin typeface="Arial" panose="020B0604020202020204" pitchFamily="34" charset="0"/>
              </a:rPr>
              <a:t> a rizik spojených s obchodováním. Z toho důvodu byly vytvořeny vzorové smlouvy, které rámcově řešily veškeré vztahy mezi dvěma subjekty obchodování a jednotlivé transakce byly realizování formou dodatků k těmto rámcovým smlouvám.</a:t>
            </a:r>
          </a:p>
          <a:p>
            <a:pPr algn="l"/>
            <a:r>
              <a:rPr lang="cs-CZ" b="1" i="0" dirty="0">
                <a:solidFill>
                  <a:srgbClr val="202122"/>
                </a:solidFill>
                <a:effectLst/>
                <a:latin typeface="Arial" panose="020B0604020202020204" pitchFamily="34" charset="0"/>
              </a:rPr>
              <a:t>Rámcová smlouva EFET, </a:t>
            </a:r>
            <a:r>
              <a:rPr lang="cs-CZ" b="1" i="0" dirty="0" err="1">
                <a:solidFill>
                  <a:srgbClr val="202122"/>
                </a:solidFill>
                <a:effectLst/>
                <a:latin typeface="Arial" panose="020B0604020202020204" pitchFamily="34" charset="0"/>
              </a:rPr>
              <a:t>European</a:t>
            </a:r>
            <a:r>
              <a:rPr lang="cs-CZ" b="1" i="0" dirty="0">
                <a:solidFill>
                  <a:srgbClr val="202122"/>
                </a:solidFill>
                <a:effectLst/>
                <a:latin typeface="Arial" panose="020B0604020202020204" pitchFamily="34" charset="0"/>
              </a:rPr>
              <a:t> </a:t>
            </a:r>
            <a:r>
              <a:rPr lang="cs-CZ" b="1" i="0" dirty="0" err="1">
                <a:solidFill>
                  <a:srgbClr val="202122"/>
                </a:solidFill>
                <a:effectLst/>
                <a:latin typeface="Arial" panose="020B0604020202020204" pitchFamily="34" charset="0"/>
              </a:rPr>
              <a:t>Federation</a:t>
            </a:r>
            <a:r>
              <a:rPr lang="cs-CZ" b="1" i="0" dirty="0">
                <a:solidFill>
                  <a:srgbClr val="202122"/>
                </a:solidFill>
                <a:effectLst/>
                <a:latin typeface="Arial" panose="020B0604020202020204" pitchFamily="34" charset="0"/>
              </a:rPr>
              <a:t> </a:t>
            </a:r>
            <a:r>
              <a:rPr lang="cs-CZ" b="1" i="0" dirty="0" err="1">
                <a:solidFill>
                  <a:srgbClr val="202122"/>
                </a:solidFill>
                <a:effectLst/>
                <a:latin typeface="Arial" panose="020B0604020202020204" pitchFamily="34" charset="0"/>
              </a:rPr>
              <a:t>of</a:t>
            </a:r>
            <a:r>
              <a:rPr lang="cs-CZ" b="1" i="0" dirty="0">
                <a:solidFill>
                  <a:srgbClr val="202122"/>
                </a:solidFill>
                <a:effectLst/>
                <a:latin typeface="Arial" panose="020B0604020202020204" pitchFamily="34" charset="0"/>
              </a:rPr>
              <a:t> </a:t>
            </a:r>
            <a:r>
              <a:rPr lang="cs-CZ" b="1" i="0" dirty="0" err="1">
                <a:solidFill>
                  <a:srgbClr val="202122"/>
                </a:solidFill>
                <a:effectLst/>
                <a:latin typeface="Arial" panose="020B0604020202020204" pitchFamily="34" charset="0"/>
              </a:rPr>
              <a:t>Energy</a:t>
            </a:r>
            <a:r>
              <a:rPr lang="cs-CZ" b="1" i="0" dirty="0">
                <a:solidFill>
                  <a:srgbClr val="202122"/>
                </a:solidFill>
                <a:effectLst/>
                <a:latin typeface="Arial" panose="020B0604020202020204" pitchFamily="34" charset="0"/>
              </a:rPr>
              <a:t> </a:t>
            </a:r>
            <a:r>
              <a:rPr lang="cs-CZ" b="1" i="0" dirty="0" err="1">
                <a:solidFill>
                  <a:srgbClr val="202122"/>
                </a:solidFill>
                <a:effectLst/>
                <a:latin typeface="Arial" panose="020B0604020202020204" pitchFamily="34" charset="0"/>
              </a:rPr>
              <a:t>Traders</a:t>
            </a:r>
            <a:r>
              <a:rPr lang="cs-CZ" b="1" i="0" dirty="0">
                <a:solidFill>
                  <a:srgbClr val="202122"/>
                </a:solidFill>
                <a:effectLst/>
                <a:latin typeface="Arial" panose="020B0604020202020204" pitchFamily="34" charset="0"/>
              </a:rPr>
              <a:t> - základní dokument je členěn na 3 části: základní textová část, dodatky smlouvy a </a:t>
            </a:r>
            <a:r>
              <a:rPr lang="cs-CZ" b="1" i="0" dirty="0" err="1">
                <a:solidFill>
                  <a:srgbClr val="202122"/>
                </a:solidFill>
                <a:effectLst/>
                <a:latin typeface="Arial" panose="020B0604020202020204" pitchFamily="34" charset="0"/>
              </a:rPr>
              <a:t>election</a:t>
            </a:r>
            <a:r>
              <a:rPr lang="cs-CZ" b="1" i="0" dirty="0">
                <a:solidFill>
                  <a:srgbClr val="202122"/>
                </a:solidFill>
                <a:effectLst/>
                <a:latin typeface="Arial" panose="020B0604020202020204" pitchFamily="34" charset="0"/>
              </a:rPr>
              <a:t> </a:t>
            </a:r>
            <a:r>
              <a:rPr lang="cs-CZ" b="1" i="0" dirty="0" err="1">
                <a:solidFill>
                  <a:srgbClr val="202122"/>
                </a:solidFill>
                <a:effectLst/>
                <a:latin typeface="Arial" panose="020B0604020202020204" pitchFamily="34" charset="0"/>
              </a:rPr>
              <a:t>sheet</a:t>
            </a:r>
            <a:r>
              <a:rPr lang="cs-CZ" b="1" i="0" dirty="0">
                <a:solidFill>
                  <a:srgbClr val="202122"/>
                </a:solidFill>
                <a:effectLst/>
                <a:latin typeface="Arial" panose="020B0604020202020204" pitchFamily="34" charset="0"/>
              </a:rPr>
              <a:t>. Tato rámcová smlouva se stala celoevropským standardem pro OTC obchodování.</a:t>
            </a:r>
          </a:p>
        </p:txBody>
      </p:sp>
    </p:spTree>
    <p:extLst>
      <p:ext uri="{BB962C8B-B14F-4D97-AF65-F5344CB8AC3E}">
        <p14:creationId xmlns:p14="http://schemas.microsoft.com/office/powerpoint/2010/main" val="4273925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174E170-475B-0384-214B-AF6C53052563}"/>
              </a:ext>
            </a:extLst>
          </p:cNvPr>
          <p:cNvSpPr>
            <a:spLocks noGrp="1"/>
          </p:cNvSpPr>
          <p:nvPr>
            <p:ph type="title"/>
          </p:nvPr>
        </p:nvSpPr>
        <p:spPr>
          <a:xfrm>
            <a:off x="3873910" y="317985"/>
            <a:ext cx="4970206" cy="827703"/>
          </a:xfrm>
        </p:spPr>
        <p:txBody>
          <a:bodyPr>
            <a:normAutofit fontScale="90000"/>
          </a:bodyPr>
          <a:lstStyle/>
          <a:p>
            <a:r>
              <a:rPr lang="cs-CZ" b="1" i="0" dirty="0">
                <a:solidFill>
                  <a:srgbClr val="FF0000"/>
                </a:solidFill>
                <a:effectLst/>
                <a:latin typeface="Arial" panose="020B0604020202020204" pitchFamily="34" charset="0"/>
              </a:rPr>
              <a:t>Trh s elektřinou (1)</a:t>
            </a:r>
            <a:endParaRPr lang="cs-CZ" dirty="0">
              <a:solidFill>
                <a:srgbClr val="FF0000"/>
              </a:solidFill>
            </a:endParaRPr>
          </a:p>
        </p:txBody>
      </p:sp>
      <p:sp>
        <p:nvSpPr>
          <p:cNvPr id="3" name="Zástupný obsah 2">
            <a:extLst>
              <a:ext uri="{FF2B5EF4-FFF2-40B4-BE49-F238E27FC236}">
                <a16:creationId xmlns:a16="http://schemas.microsoft.com/office/drawing/2014/main" id="{C61CB4CD-94C9-A3A6-D5C3-E611E97B5206}"/>
              </a:ext>
            </a:extLst>
          </p:cNvPr>
          <p:cNvSpPr>
            <a:spLocks noGrp="1"/>
          </p:cNvSpPr>
          <p:nvPr>
            <p:ph idx="1"/>
          </p:nvPr>
        </p:nvSpPr>
        <p:spPr>
          <a:xfrm>
            <a:off x="157315" y="1238866"/>
            <a:ext cx="8799871" cy="4887298"/>
          </a:xfrm>
        </p:spPr>
        <p:txBody>
          <a:bodyPr>
            <a:normAutofit fontScale="85000" lnSpcReduction="20000"/>
          </a:bodyPr>
          <a:lstStyle/>
          <a:p>
            <a:pPr algn="l"/>
            <a:r>
              <a:rPr lang="cs-CZ" b="1" i="0" dirty="0">
                <a:effectLst/>
                <a:latin typeface="Arial" panose="020B0604020202020204" pitchFamily="34" charset="0"/>
              </a:rPr>
              <a:t>Trh s elektřinou je specifickým trhem hlavně kvůli vlastnostem </a:t>
            </a:r>
            <a:r>
              <a:rPr lang="cs-CZ" b="1" i="0" u="none" strike="noStrike" dirty="0">
                <a:effectLst/>
                <a:latin typeface="Arial" panose="020B0604020202020204" pitchFamily="34" charset="0"/>
                <a:hlinkClick r:id="rId2" tooltip="Elektřina">
                  <a:extLst>
                    <a:ext uri="{A12FA001-AC4F-418D-AE19-62706E023703}">
                      <ahyp:hlinkClr xmlns:ahyp="http://schemas.microsoft.com/office/drawing/2018/hyperlinkcolor" val="tx"/>
                    </a:ext>
                  </a:extLst>
                </a:hlinkClick>
              </a:rPr>
              <a:t>elektřiny</a:t>
            </a:r>
            <a:r>
              <a:rPr lang="cs-CZ" b="1" i="0" dirty="0">
                <a:effectLst/>
                <a:latin typeface="Arial" panose="020B0604020202020204" pitchFamily="34" charset="0"/>
              </a:rPr>
              <a:t>, jako primární </a:t>
            </a:r>
            <a:r>
              <a:rPr lang="cs-CZ" b="1" i="0" u="none" strike="noStrike" dirty="0">
                <a:effectLst/>
                <a:latin typeface="Arial" panose="020B0604020202020204" pitchFamily="34" charset="0"/>
                <a:hlinkClick r:id="rId3" tooltip="Komodita">
                  <a:extLst>
                    <a:ext uri="{A12FA001-AC4F-418D-AE19-62706E023703}">
                      <ahyp:hlinkClr xmlns:ahyp="http://schemas.microsoft.com/office/drawing/2018/hyperlinkcolor" val="tx"/>
                    </a:ext>
                  </a:extLst>
                </a:hlinkClick>
              </a:rPr>
              <a:t>komodity</a:t>
            </a:r>
            <a:r>
              <a:rPr lang="cs-CZ" b="1" i="0" dirty="0">
                <a:effectLst/>
                <a:latin typeface="Arial" panose="020B0604020202020204" pitchFamily="34" charset="0"/>
              </a:rPr>
              <a:t>. Na rozdíl od hlavních komodit na trzích, elektřina je specifická zejména tím, že se jedná o „hromadnou“ komoditu, která se dopravuje po sítích. Na rozdíl od běžného zboží, spotřebitel si ze sítě „bere“, takže o své objednávce rozhoduje neustále v reálném čase svým skutečným odběrem ze sítě.</a:t>
            </a:r>
            <a:r>
              <a:rPr lang="cs-CZ" b="1" i="0" baseline="30000" dirty="0">
                <a:effectLst/>
                <a:latin typeface="Arial" panose="020B0604020202020204" pitchFamily="34" charset="0"/>
              </a:rPr>
              <a:t> </a:t>
            </a:r>
            <a:r>
              <a:rPr lang="cs-CZ" b="1" i="0" dirty="0">
                <a:effectLst/>
                <a:latin typeface="Arial" panose="020B0604020202020204" pitchFamily="34" charset="0"/>
              </a:rPr>
              <a:t>Jejím hlavním specifikem je neskladovatelnost (jediná možnost uchování je využitím </a:t>
            </a:r>
            <a:r>
              <a:rPr lang="cs-CZ" b="1" i="0" u="none" strike="noStrike" dirty="0">
                <a:effectLst/>
                <a:latin typeface="Arial" panose="020B0604020202020204" pitchFamily="34" charset="0"/>
                <a:hlinkClick r:id="rId4" tooltip="Přečerpávací vodní elektrárna">
                  <a:extLst>
                    <a:ext uri="{A12FA001-AC4F-418D-AE19-62706E023703}">
                      <ahyp:hlinkClr xmlns:ahyp="http://schemas.microsoft.com/office/drawing/2018/hyperlinkcolor" val="tx"/>
                    </a:ext>
                  </a:extLst>
                </a:hlinkClick>
              </a:rPr>
              <a:t>přečerpávacích vodních elektráren</a:t>
            </a:r>
            <a:r>
              <a:rPr lang="cs-CZ" b="1" i="0" dirty="0">
                <a:effectLst/>
                <a:latin typeface="Arial" panose="020B0604020202020204" pitchFamily="34" charset="0"/>
              </a:rPr>
              <a:t>)</a:t>
            </a:r>
            <a:br>
              <a:rPr lang="cs-CZ" b="1" i="0" dirty="0">
                <a:effectLst/>
                <a:latin typeface="Arial" panose="020B0604020202020204" pitchFamily="34" charset="0"/>
              </a:rPr>
            </a:br>
            <a:r>
              <a:rPr lang="cs-CZ" b="1" i="0" dirty="0">
                <a:effectLst/>
                <a:latin typeface="Arial" panose="020B0604020202020204" pitchFamily="34" charset="0"/>
              </a:rPr>
              <a:t>a způsob dopravy (není možné identifikovat energii vyrobenou v určitém zdroji nebo ji poslat konkrétnímu spotřebiteli).</a:t>
            </a:r>
          </a:p>
        </p:txBody>
      </p:sp>
    </p:spTree>
    <p:extLst>
      <p:ext uri="{BB962C8B-B14F-4D97-AF65-F5344CB8AC3E}">
        <p14:creationId xmlns:p14="http://schemas.microsoft.com/office/powerpoint/2010/main" val="15679247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D02487-DAD1-4B07-E3F3-EA3FE91E95EC}"/>
              </a:ext>
            </a:extLst>
          </p:cNvPr>
          <p:cNvSpPr>
            <a:spLocks noGrp="1"/>
          </p:cNvSpPr>
          <p:nvPr>
            <p:ph type="title"/>
          </p:nvPr>
        </p:nvSpPr>
        <p:spPr>
          <a:xfrm>
            <a:off x="457200" y="550606"/>
            <a:ext cx="8229600" cy="867032"/>
          </a:xfrm>
        </p:spPr>
        <p:txBody>
          <a:bodyPr>
            <a:normAutofit fontScale="90000"/>
          </a:bodyPr>
          <a:lstStyle/>
          <a:p>
            <a:r>
              <a:rPr lang="cs-CZ" sz="3200" b="1" i="0" dirty="0">
                <a:solidFill>
                  <a:srgbClr val="FF0000"/>
                </a:solidFill>
                <a:effectLst/>
                <a:latin typeface="Arial" panose="020B0604020202020204" pitchFamily="34" charset="0"/>
              </a:rPr>
              <a:t>Obchodování prostřednictvím brokerských platforem</a:t>
            </a:r>
            <a:endParaRPr lang="cs-CZ" sz="3200" dirty="0">
              <a:solidFill>
                <a:srgbClr val="FF0000"/>
              </a:solidFill>
            </a:endParaRPr>
          </a:p>
        </p:txBody>
      </p:sp>
      <p:sp>
        <p:nvSpPr>
          <p:cNvPr id="3" name="Zástupný obsah 2">
            <a:extLst>
              <a:ext uri="{FF2B5EF4-FFF2-40B4-BE49-F238E27FC236}">
                <a16:creationId xmlns:a16="http://schemas.microsoft.com/office/drawing/2014/main" id="{D48FACC3-90F0-6105-1BB4-9E0936E82998}"/>
              </a:ext>
            </a:extLst>
          </p:cNvPr>
          <p:cNvSpPr>
            <a:spLocks noGrp="1"/>
          </p:cNvSpPr>
          <p:nvPr>
            <p:ph idx="1"/>
          </p:nvPr>
        </p:nvSpPr>
        <p:spPr>
          <a:xfrm>
            <a:off x="176981" y="1600200"/>
            <a:ext cx="8799871" cy="4525963"/>
          </a:xfrm>
        </p:spPr>
        <p:txBody>
          <a:bodyPr>
            <a:normAutofit fontScale="92500" lnSpcReduction="20000"/>
          </a:bodyPr>
          <a:lstStyle/>
          <a:p>
            <a:pPr algn="l"/>
            <a:r>
              <a:rPr lang="cs-CZ" b="1" i="0" dirty="0">
                <a:solidFill>
                  <a:srgbClr val="202122"/>
                </a:solidFill>
                <a:effectLst/>
                <a:latin typeface="Arial" panose="020B0604020202020204" pitchFamily="34" charset="0"/>
              </a:rPr>
              <a:t>„Brokerem“ je v obchodu s elektřinou označována společnost, která zprostředkovává obchod mezi dvěma obchodníky, účastníky trhu s elektřinou. Broker sám nevstupuje do transakce, je pouhým prostředníkem mezi dvěma subjekty a pomáhá jim uzavřít transakci na bilaterální bázi. Brokerské obchody se od bilaterálních liší pouze tím, že u uzavření transakce asistoval broker, který si účtuje poplatek, který je závislý na objemu uzavřených transakcí.</a:t>
            </a:r>
          </a:p>
        </p:txBody>
      </p:sp>
    </p:spTree>
    <p:extLst>
      <p:ext uri="{BB962C8B-B14F-4D97-AF65-F5344CB8AC3E}">
        <p14:creationId xmlns:p14="http://schemas.microsoft.com/office/powerpoint/2010/main" val="32746402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08C3E8-DFC8-401B-6829-BB7D21742E21}"/>
              </a:ext>
            </a:extLst>
          </p:cNvPr>
          <p:cNvSpPr>
            <a:spLocks noGrp="1"/>
          </p:cNvSpPr>
          <p:nvPr>
            <p:ph type="title"/>
          </p:nvPr>
        </p:nvSpPr>
        <p:spPr>
          <a:xfrm>
            <a:off x="457200" y="609600"/>
            <a:ext cx="8229600" cy="808038"/>
          </a:xfrm>
        </p:spPr>
        <p:txBody>
          <a:bodyPr>
            <a:normAutofit/>
          </a:bodyPr>
          <a:lstStyle/>
          <a:p>
            <a:r>
              <a:rPr lang="cs-CZ" sz="4000" b="1" i="0" dirty="0">
                <a:solidFill>
                  <a:srgbClr val="FF0000"/>
                </a:solidFill>
                <a:effectLst/>
                <a:latin typeface="Arial" panose="020B0604020202020204" pitchFamily="34" charset="0"/>
              </a:rPr>
              <a:t>Obchodování na burze</a:t>
            </a:r>
            <a:endParaRPr lang="cs-CZ" sz="4000" dirty="0">
              <a:solidFill>
                <a:srgbClr val="FF0000"/>
              </a:solidFill>
            </a:endParaRPr>
          </a:p>
        </p:txBody>
      </p:sp>
      <p:sp>
        <p:nvSpPr>
          <p:cNvPr id="3" name="Zástupný obsah 2">
            <a:extLst>
              <a:ext uri="{FF2B5EF4-FFF2-40B4-BE49-F238E27FC236}">
                <a16:creationId xmlns:a16="http://schemas.microsoft.com/office/drawing/2014/main" id="{ACF6B2D8-404B-A509-55CF-581EF4C1AD82}"/>
              </a:ext>
            </a:extLst>
          </p:cNvPr>
          <p:cNvSpPr>
            <a:spLocks noGrp="1"/>
          </p:cNvSpPr>
          <p:nvPr>
            <p:ph idx="1"/>
          </p:nvPr>
        </p:nvSpPr>
        <p:spPr>
          <a:xfrm>
            <a:off x="137652" y="2064774"/>
            <a:ext cx="8858864" cy="3932903"/>
          </a:xfrm>
        </p:spPr>
        <p:txBody>
          <a:bodyPr>
            <a:normAutofit fontScale="70000" lnSpcReduction="20000"/>
          </a:bodyPr>
          <a:lstStyle/>
          <a:p>
            <a:pPr algn="l"/>
            <a:r>
              <a:rPr lang="cs-CZ" b="1" i="0" dirty="0">
                <a:solidFill>
                  <a:srgbClr val="202122"/>
                </a:solidFill>
                <a:effectLst/>
                <a:latin typeface="Arial" panose="020B0604020202020204" pitchFamily="34" charset="0"/>
              </a:rPr>
              <a:t>Standardizace produktů, vyšší likvidita a snaha o získání transparentních cenotvorných platforem vedla k rozvinutí obchodování na burzovních platformách. Burzovní obchodování je na rozdíl od bilaterálním transakcím či transakcím provedeným přes brokerské platformy absolutně anonymní a protistranou každého obchodu je burza, resp. její centrální protistrana, která se stává protistranou každého obchodu. Má-li daný účastník zájem o obchodování na burze, musí splnit podmínky, které si příslušná burzovní platforma stanovuje. Požadavky jsou většinou administrativního charakteru, např. doložení existence dané právnické osoby, prezentace hospodářských výsledků společnosti, vykonání zkoušek odborné způsobilosti obchodování na příslušné burze apod.</a:t>
            </a:r>
          </a:p>
        </p:txBody>
      </p:sp>
    </p:spTree>
    <p:extLst>
      <p:ext uri="{BB962C8B-B14F-4D97-AF65-F5344CB8AC3E}">
        <p14:creationId xmlns:p14="http://schemas.microsoft.com/office/powerpoint/2010/main" val="39236902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3C9CBB-164D-65D4-D4C2-D93A28875603}"/>
              </a:ext>
            </a:extLst>
          </p:cNvPr>
          <p:cNvSpPr>
            <a:spLocks noGrp="1"/>
          </p:cNvSpPr>
          <p:nvPr>
            <p:ph type="title"/>
          </p:nvPr>
        </p:nvSpPr>
        <p:spPr/>
        <p:txBody>
          <a:bodyPr/>
          <a:lstStyle/>
          <a:p>
            <a:r>
              <a:rPr lang="cs-CZ" b="1" dirty="0">
                <a:solidFill>
                  <a:srgbClr val="FF0000"/>
                </a:solidFill>
              </a:rPr>
              <a:t>Jak funguje trh s elektřinou?</a:t>
            </a:r>
          </a:p>
        </p:txBody>
      </p:sp>
      <p:sp>
        <p:nvSpPr>
          <p:cNvPr id="3" name="Zástupný obsah 2">
            <a:extLst>
              <a:ext uri="{FF2B5EF4-FFF2-40B4-BE49-F238E27FC236}">
                <a16:creationId xmlns:a16="http://schemas.microsoft.com/office/drawing/2014/main" id="{0C27DC3C-8504-6821-6C91-0F278FEF6CE8}"/>
              </a:ext>
            </a:extLst>
          </p:cNvPr>
          <p:cNvSpPr>
            <a:spLocks noGrp="1"/>
          </p:cNvSpPr>
          <p:nvPr>
            <p:ph idx="1"/>
          </p:nvPr>
        </p:nvSpPr>
        <p:spPr>
          <a:xfrm>
            <a:off x="216309" y="1986116"/>
            <a:ext cx="8740877" cy="3687097"/>
          </a:xfrm>
        </p:spPr>
        <p:txBody>
          <a:bodyPr/>
          <a:lstStyle/>
          <a:p>
            <a:r>
              <a:rPr lang="cs-CZ" b="1" i="0" dirty="0">
                <a:solidFill>
                  <a:srgbClr val="4D5156"/>
                </a:solidFill>
                <a:effectLst/>
                <a:latin typeface="Google Sans"/>
              </a:rPr>
              <a:t>Trh s elektřinou je primárně hodinový. </a:t>
            </a:r>
            <a:r>
              <a:rPr lang="cs-CZ" b="1" i="0" dirty="0">
                <a:solidFill>
                  <a:srgbClr val="040C28"/>
                </a:solidFill>
                <a:effectLst/>
                <a:latin typeface="Google Sans"/>
              </a:rPr>
              <a:t>Přicházejí na něj jednotlivé elektrárny a nabízejí elektřinu za určitou cenu.</a:t>
            </a:r>
            <a:r>
              <a:rPr lang="cs-CZ" b="1" i="0" dirty="0">
                <a:solidFill>
                  <a:srgbClr val="4D5156"/>
                </a:solidFill>
                <a:effectLst/>
                <a:latin typeface="Google Sans"/>
              </a:rPr>
              <a:t> </a:t>
            </a:r>
            <a:r>
              <a:rPr lang="cs-CZ" b="1" i="0" dirty="0">
                <a:solidFill>
                  <a:srgbClr val="040C28"/>
                </a:solidFill>
                <a:effectLst/>
                <a:latin typeface="Google Sans"/>
              </a:rPr>
              <a:t>Na burze se všechny nabídky seřadí a závěrná elektrárna potom určí cenu</a:t>
            </a:r>
            <a:br>
              <a:rPr lang="cs-CZ" b="1" i="0" dirty="0">
                <a:solidFill>
                  <a:srgbClr val="040C28"/>
                </a:solidFill>
                <a:effectLst/>
                <a:latin typeface="Google Sans"/>
              </a:rPr>
            </a:br>
            <a:r>
              <a:rPr lang="cs-CZ" b="1" i="0" dirty="0">
                <a:solidFill>
                  <a:srgbClr val="040C28"/>
                </a:solidFill>
                <a:effectLst/>
                <a:latin typeface="Google Sans"/>
              </a:rPr>
              <a:t>i pro ostatní</a:t>
            </a:r>
            <a:r>
              <a:rPr lang="cs-CZ" b="1" i="0" dirty="0">
                <a:solidFill>
                  <a:srgbClr val="4D5156"/>
                </a:solidFill>
                <a:effectLst/>
                <a:latin typeface="Google Sans"/>
              </a:rPr>
              <a:t>. Ve středoevropském regionu stanovují cenu především uhelné a plynové elektrárny.</a:t>
            </a:r>
            <a:endParaRPr lang="cs-CZ" b="1" dirty="0"/>
          </a:p>
        </p:txBody>
      </p:sp>
    </p:spTree>
    <p:extLst>
      <p:ext uri="{BB962C8B-B14F-4D97-AF65-F5344CB8AC3E}">
        <p14:creationId xmlns:p14="http://schemas.microsoft.com/office/powerpoint/2010/main" val="28391442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54A48B1-68A6-6485-C2BD-850CE0F5510A}"/>
              </a:ext>
            </a:extLst>
          </p:cNvPr>
          <p:cNvSpPr>
            <a:spLocks noGrp="1"/>
          </p:cNvSpPr>
          <p:nvPr>
            <p:ph type="title"/>
          </p:nvPr>
        </p:nvSpPr>
        <p:spPr>
          <a:xfrm>
            <a:off x="457200" y="639096"/>
            <a:ext cx="8229600" cy="993059"/>
          </a:xfrm>
        </p:spPr>
        <p:txBody>
          <a:bodyPr>
            <a:normAutofit/>
          </a:bodyPr>
          <a:lstStyle/>
          <a:p>
            <a:r>
              <a:rPr lang="cs-CZ" sz="3600" b="1" i="0" u="none" strike="noStrike" dirty="0">
                <a:solidFill>
                  <a:srgbClr val="FF0000"/>
                </a:solidFill>
                <a:effectLst/>
                <a:latin typeface="Pepi Semi Bold"/>
              </a:rPr>
              <a:t>Aktuální průměrná cena elektřiny 2023</a:t>
            </a:r>
            <a:endParaRPr lang="cs-CZ" sz="3600" b="1" dirty="0">
              <a:solidFill>
                <a:srgbClr val="FF0000"/>
              </a:solidFill>
            </a:endParaRPr>
          </a:p>
        </p:txBody>
      </p:sp>
      <p:sp>
        <p:nvSpPr>
          <p:cNvPr id="3" name="Zástupný obsah 2">
            <a:extLst>
              <a:ext uri="{FF2B5EF4-FFF2-40B4-BE49-F238E27FC236}">
                <a16:creationId xmlns:a16="http://schemas.microsoft.com/office/drawing/2014/main" id="{A94A2A1B-3C49-D1C9-1F26-B07AFE34EC79}"/>
              </a:ext>
            </a:extLst>
          </p:cNvPr>
          <p:cNvSpPr>
            <a:spLocks noGrp="1"/>
          </p:cNvSpPr>
          <p:nvPr>
            <p:ph idx="1"/>
          </p:nvPr>
        </p:nvSpPr>
        <p:spPr>
          <a:xfrm>
            <a:off x="167147" y="1858297"/>
            <a:ext cx="8770375" cy="4267866"/>
          </a:xfrm>
        </p:spPr>
        <p:txBody>
          <a:bodyPr>
            <a:normAutofit lnSpcReduction="10000"/>
          </a:bodyPr>
          <a:lstStyle/>
          <a:p>
            <a:r>
              <a:rPr lang="cs-CZ" b="1" i="0" dirty="0">
                <a:solidFill>
                  <a:srgbClr val="312783"/>
                </a:solidFill>
                <a:effectLst/>
                <a:latin typeface="Pepi Regular"/>
              </a:rPr>
              <a:t>Aktuální </a:t>
            </a:r>
            <a:r>
              <a:rPr lang="cs-CZ" b="1" i="0" u="sng" dirty="0">
                <a:solidFill>
                  <a:srgbClr val="312783"/>
                </a:solidFill>
                <a:effectLst/>
                <a:latin typeface="Pepi Semi Bold"/>
                <a:hlinkClick r:id="rId2"/>
              </a:rPr>
              <a:t>průměrná cena elektřiny</a:t>
            </a:r>
            <a:r>
              <a:rPr lang="cs-CZ" b="1" i="0" dirty="0">
                <a:solidFill>
                  <a:srgbClr val="312783"/>
                </a:solidFill>
                <a:effectLst/>
                <a:latin typeface="Pepi Semi Bold"/>
              </a:rPr>
              <a:t> se pohybuje okolo 5,93 Kč/kWh </a:t>
            </a:r>
            <a:r>
              <a:rPr lang="cs-CZ" b="1" i="0" dirty="0">
                <a:solidFill>
                  <a:srgbClr val="312783"/>
                </a:solidFill>
                <a:effectLst/>
                <a:latin typeface="Pepi Regular"/>
              </a:rPr>
              <a:t>(aktualizace únor 2023)</a:t>
            </a:r>
            <a:r>
              <a:rPr lang="cs-CZ" b="1" i="0" dirty="0">
                <a:solidFill>
                  <a:srgbClr val="312783"/>
                </a:solidFill>
                <a:effectLst/>
                <a:latin typeface="Pepi Semi Bold"/>
              </a:rPr>
              <a:t>.</a:t>
            </a:r>
            <a:r>
              <a:rPr lang="cs-CZ" b="1" i="0" dirty="0">
                <a:solidFill>
                  <a:srgbClr val="312783"/>
                </a:solidFill>
                <a:effectLst/>
                <a:latin typeface="Pepi Regular"/>
              </a:rPr>
              <a:t> Konkrétní ceny se mohou od sebe dost lišit dle místa a dodavatele. V současné době cena elektřiny mírně klesá a lze si zajistit ještě nižší ceny.</a:t>
            </a:r>
          </a:p>
          <a:p>
            <a:r>
              <a:rPr lang="cs-CZ" b="1" i="0" dirty="0">
                <a:solidFill>
                  <a:srgbClr val="312783"/>
                </a:solidFill>
                <a:effectLst/>
                <a:latin typeface="Pepi Regular"/>
              </a:rPr>
              <a:t>Proto doporučujeme vyplnit naši </a:t>
            </a:r>
            <a:r>
              <a:rPr lang="cs-CZ" b="1" i="0" u="sng" dirty="0">
                <a:solidFill>
                  <a:srgbClr val="312783"/>
                </a:solidFill>
                <a:effectLst/>
                <a:latin typeface="Pepi Regular"/>
                <a:hlinkClick r:id="rId3"/>
              </a:rPr>
              <a:t>online kalkulačku</a:t>
            </a:r>
            <a:r>
              <a:rPr lang="cs-CZ" b="1" i="0" dirty="0">
                <a:solidFill>
                  <a:srgbClr val="312783"/>
                </a:solidFill>
                <a:effectLst/>
                <a:latin typeface="Pepi Regular"/>
              </a:rPr>
              <a:t> a sjednat si nejlevnější možnou elektřinu.</a:t>
            </a:r>
          </a:p>
          <a:p>
            <a:endParaRPr lang="cs-CZ" dirty="0"/>
          </a:p>
        </p:txBody>
      </p:sp>
    </p:spTree>
    <p:extLst>
      <p:ext uri="{BB962C8B-B14F-4D97-AF65-F5344CB8AC3E}">
        <p14:creationId xmlns:p14="http://schemas.microsoft.com/office/powerpoint/2010/main" val="22898762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B0E5AA-B212-E3B2-5149-D23B2C391D13}"/>
              </a:ext>
            </a:extLst>
          </p:cNvPr>
          <p:cNvSpPr>
            <a:spLocks noGrp="1"/>
          </p:cNvSpPr>
          <p:nvPr>
            <p:ph type="title"/>
          </p:nvPr>
        </p:nvSpPr>
        <p:spPr>
          <a:xfrm>
            <a:off x="457200" y="845574"/>
            <a:ext cx="8229600" cy="886696"/>
          </a:xfrm>
        </p:spPr>
        <p:txBody>
          <a:bodyPr>
            <a:normAutofit/>
          </a:bodyPr>
          <a:lstStyle/>
          <a:p>
            <a:r>
              <a:rPr lang="cs-CZ" sz="3600" b="1" i="0" dirty="0">
                <a:solidFill>
                  <a:srgbClr val="FF0000"/>
                </a:solidFill>
                <a:effectLst/>
                <a:latin typeface="Google Sans"/>
              </a:rPr>
              <a:t>Jak se bude vyvíjet cena elektřiny 2024?</a:t>
            </a:r>
            <a:endParaRPr lang="cs-CZ" sz="3600" b="1" dirty="0">
              <a:solidFill>
                <a:srgbClr val="FF0000"/>
              </a:solidFill>
            </a:endParaRPr>
          </a:p>
        </p:txBody>
      </p:sp>
      <p:sp>
        <p:nvSpPr>
          <p:cNvPr id="3" name="Zástupný obsah 2">
            <a:extLst>
              <a:ext uri="{FF2B5EF4-FFF2-40B4-BE49-F238E27FC236}">
                <a16:creationId xmlns:a16="http://schemas.microsoft.com/office/drawing/2014/main" id="{5DDA8297-EFF0-7C5A-6B2B-58DC0C7ED5EE}"/>
              </a:ext>
            </a:extLst>
          </p:cNvPr>
          <p:cNvSpPr>
            <a:spLocks noGrp="1"/>
          </p:cNvSpPr>
          <p:nvPr>
            <p:ph idx="1"/>
          </p:nvPr>
        </p:nvSpPr>
        <p:spPr>
          <a:xfrm>
            <a:off x="186813" y="2094271"/>
            <a:ext cx="8780206" cy="3716594"/>
          </a:xfrm>
        </p:spPr>
        <p:txBody>
          <a:bodyPr/>
          <a:lstStyle/>
          <a:p>
            <a:pPr algn="l"/>
            <a:r>
              <a:rPr lang="cs-CZ" b="1" i="0" dirty="0">
                <a:solidFill>
                  <a:srgbClr val="4D5156"/>
                </a:solidFill>
                <a:effectLst/>
                <a:latin typeface="Google Sans"/>
              </a:rPr>
              <a:t>Situace se s největší pravděpodobností začne zlepšovat až v roce 2024, kdy </a:t>
            </a:r>
            <a:r>
              <a:rPr lang="cs-CZ" b="1" i="0" dirty="0">
                <a:solidFill>
                  <a:srgbClr val="040C28"/>
                </a:solidFill>
                <a:effectLst/>
                <a:latin typeface="Google Sans"/>
              </a:rPr>
              <a:t>obchodníci na velkoobchodním trhu očekávají pokles cen</a:t>
            </a:r>
            <a:br>
              <a:rPr lang="cs-CZ" b="1" i="0" dirty="0">
                <a:solidFill>
                  <a:srgbClr val="040C28"/>
                </a:solidFill>
                <a:effectLst/>
                <a:latin typeface="Google Sans"/>
              </a:rPr>
            </a:br>
            <a:r>
              <a:rPr lang="cs-CZ" b="1" i="0" dirty="0">
                <a:solidFill>
                  <a:srgbClr val="040C28"/>
                </a:solidFill>
                <a:effectLst/>
                <a:latin typeface="Google Sans"/>
              </a:rPr>
              <a:t>o 25 %</a:t>
            </a:r>
            <a:r>
              <a:rPr lang="cs-CZ" b="1" i="0" dirty="0">
                <a:solidFill>
                  <a:srgbClr val="4D5156"/>
                </a:solidFill>
                <a:effectLst/>
                <a:latin typeface="Google Sans"/>
              </a:rPr>
              <a:t>. Tato sestupná tendence by mohla podle současných očekávání pokračovat i v roce 2025, kdy se předpokládá cenový pokles o dalších přibližně 20 %</a:t>
            </a:r>
            <a:endParaRPr lang="cs-CZ" b="1" i="0" dirty="0">
              <a:solidFill>
                <a:srgbClr val="202124"/>
              </a:solidFill>
              <a:effectLst/>
              <a:latin typeface="arial" panose="020B0604020202020204" pitchFamily="34" charset="0"/>
            </a:endParaRPr>
          </a:p>
          <a:p>
            <a:endParaRPr lang="cs-CZ" dirty="0"/>
          </a:p>
        </p:txBody>
      </p:sp>
    </p:spTree>
    <p:extLst>
      <p:ext uri="{BB962C8B-B14F-4D97-AF65-F5344CB8AC3E}">
        <p14:creationId xmlns:p14="http://schemas.microsoft.com/office/powerpoint/2010/main" val="7916772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37B7BE-9AE1-512F-0131-6E09F7772230}"/>
              </a:ext>
            </a:extLst>
          </p:cNvPr>
          <p:cNvSpPr>
            <a:spLocks noGrp="1"/>
          </p:cNvSpPr>
          <p:nvPr>
            <p:ph type="title"/>
          </p:nvPr>
        </p:nvSpPr>
        <p:spPr>
          <a:xfrm>
            <a:off x="457200" y="757084"/>
            <a:ext cx="8229600" cy="886696"/>
          </a:xfrm>
        </p:spPr>
        <p:txBody>
          <a:bodyPr>
            <a:normAutofit fontScale="90000"/>
          </a:bodyPr>
          <a:lstStyle/>
          <a:p>
            <a:r>
              <a:rPr lang="cs-CZ" b="1" i="0" dirty="0">
                <a:solidFill>
                  <a:srgbClr val="FF0000"/>
                </a:solidFill>
                <a:effectLst/>
                <a:latin typeface="roboto" panose="02000000000000000000" pitchFamily="2" charset="0"/>
              </a:rPr>
              <a:t>Funguje trh s energiemi, nebo ne?</a:t>
            </a:r>
            <a:endParaRPr lang="cs-CZ" dirty="0">
              <a:solidFill>
                <a:srgbClr val="FF0000"/>
              </a:solidFill>
            </a:endParaRPr>
          </a:p>
        </p:txBody>
      </p:sp>
      <p:sp>
        <p:nvSpPr>
          <p:cNvPr id="3" name="Zástupný obsah 2">
            <a:extLst>
              <a:ext uri="{FF2B5EF4-FFF2-40B4-BE49-F238E27FC236}">
                <a16:creationId xmlns:a16="http://schemas.microsoft.com/office/drawing/2014/main" id="{A5E3B417-19E4-6A98-9557-68F279F9264A}"/>
              </a:ext>
            </a:extLst>
          </p:cNvPr>
          <p:cNvSpPr>
            <a:spLocks noGrp="1"/>
          </p:cNvSpPr>
          <p:nvPr>
            <p:ph idx="1"/>
          </p:nvPr>
        </p:nvSpPr>
        <p:spPr>
          <a:xfrm>
            <a:off x="147483" y="1976285"/>
            <a:ext cx="8819535" cy="3677264"/>
          </a:xfrm>
        </p:spPr>
        <p:txBody>
          <a:bodyPr>
            <a:normAutofit lnSpcReduction="10000"/>
          </a:bodyPr>
          <a:lstStyle/>
          <a:p>
            <a:pPr algn="l"/>
            <a:r>
              <a:rPr lang="cs-CZ" b="1" dirty="0">
                <a:solidFill>
                  <a:srgbClr val="496480"/>
                </a:solidFill>
                <a:effectLst/>
                <a:latin typeface="roboto" panose="02000000000000000000" pitchFamily="2" charset="0"/>
              </a:rPr>
              <a:t>V posledních dnech se v médiích vyjadřují</a:t>
            </a:r>
            <a:br>
              <a:rPr lang="cs-CZ" b="1" dirty="0">
                <a:solidFill>
                  <a:srgbClr val="496480"/>
                </a:solidFill>
                <a:effectLst/>
                <a:latin typeface="roboto" panose="02000000000000000000" pitchFamily="2" charset="0"/>
              </a:rPr>
            </a:br>
            <a:r>
              <a:rPr lang="cs-CZ" b="1" dirty="0">
                <a:solidFill>
                  <a:srgbClr val="496480"/>
                </a:solidFill>
                <a:effectLst/>
                <a:latin typeface="roboto" panose="02000000000000000000" pitchFamily="2" charset="0"/>
              </a:rPr>
              <a:t>k funkčnosti, respektive nefunkčnosti, energetického trhu různí aktéři. Ať už</a:t>
            </a:r>
            <a:br>
              <a:rPr lang="cs-CZ" b="1" dirty="0">
                <a:solidFill>
                  <a:srgbClr val="496480"/>
                </a:solidFill>
                <a:effectLst/>
                <a:latin typeface="roboto" panose="02000000000000000000" pitchFamily="2" charset="0"/>
              </a:rPr>
            </a:br>
            <a:r>
              <a:rPr lang="cs-CZ" b="1" dirty="0">
                <a:solidFill>
                  <a:srgbClr val="496480"/>
                </a:solidFill>
                <a:effectLst/>
                <a:latin typeface="roboto" panose="02000000000000000000" pitchFamily="2" charset="0"/>
              </a:rPr>
              <a:t>z politické reprezentace či jiní odborníci nás zásobující informacemi o tom, jak nefunkční a škodlivé jsou trhy s energiemi, že je třeba</a:t>
            </a:r>
            <a:br>
              <a:rPr lang="cs-CZ" b="1" dirty="0">
                <a:solidFill>
                  <a:srgbClr val="496480"/>
                </a:solidFill>
                <a:effectLst/>
                <a:latin typeface="roboto" panose="02000000000000000000" pitchFamily="2" charset="0"/>
              </a:rPr>
            </a:br>
            <a:r>
              <a:rPr lang="cs-CZ" b="1" dirty="0">
                <a:solidFill>
                  <a:srgbClr val="496480"/>
                </a:solidFill>
                <a:effectLst/>
                <a:latin typeface="roboto" panose="02000000000000000000" pitchFamily="2" charset="0"/>
              </a:rPr>
              <a:t>s tím okamžitě něco dělat a vše ideálně znárodnit nebo zregulovat.</a:t>
            </a:r>
          </a:p>
          <a:p>
            <a:endParaRPr lang="cs-CZ" dirty="0"/>
          </a:p>
        </p:txBody>
      </p:sp>
    </p:spTree>
    <p:extLst>
      <p:ext uri="{BB962C8B-B14F-4D97-AF65-F5344CB8AC3E}">
        <p14:creationId xmlns:p14="http://schemas.microsoft.com/office/powerpoint/2010/main" val="13938510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75048D4-AA4B-8DED-2B36-AB6731DB057C}"/>
              </a:ext>
            </a:extLst>
          </p:cNvPr>
          <p:cNvSpPr>
            <a:spLocks noGrp="1"/>
          </p:cNvSpPr>
          <p:nvPr>
            <p:ph type="title"/>
          </p:nvPr>
        </p:nvSpPr>
        <p:spPr>
          <a:xfrm>
            <a:off x="457200" y="599768"/>
            <a:ext cx="8229600" cy="817870"/>
          </a:xfrm>
        </p:spPr>
        <p:txBody>
          <a:bodyPr>
            <a:normAutofit/>
          </a:bodyPr>
          <a:lstStyle/>
          <a:p>
            <a:r>
              <a:rPr lang="cs-CZ" sz="3600" b="1" i="0" dirty="0">
                <a:solidFill>
                  <a:srgbClr val="FF0000"/>
                </a:solidFill>
                <a:effectLst/>
                <a:latin typeface="roboto" panose="02000000000000000000" pitchFamily="2" charset="0"/>
              </a:rPr>
              <a:t>Co určuje cenu elektřiny na trhu? (1)</a:t>
            </a:r>
            <a:endParaRPr lang="cs-CZ" sz="3600" dirty="0">
              <a:solidFill>
                <a:srgbClr val="FF0000"/>
              </a:solidFill>
            </a:endParaRPr>
          </a:p>
        </p:txBody>
      </p:sp>
      <p:sp>
        <p:nvSpPr>
          <p:cNvPr id="3" name="Zástupný obsah 2">
            <a:extLst>
              <a:ext uri="{FF2B5EF4-FFF2-40B4-BE49-F238E27FC236}">
                <a16:creationId xmlns:a16="http://schemas.microsoft.com/office/drawing/2014/main" id="{AE262BC2-CB2C-B3E7-91EE-EC8D4E4BD6C7}"/>
              </a:ext>
            </a:extLst>
          </p:cNvPr>
          <p:cNvSpPr>
            <a:spLocks noGrp="1"/>
          </p:cNvSpPr>
          <p:nvPr>
            <p:ph idx="1"/>
          </p:nvPr>
        </p:nvSpPr>
        <p:spPr>
          <a:xfrm>
            <a:off x="167148" y="1927123"/>
            <a:ext cx="8819536" cy="3362632"/>
          </a:xfrm>
        </p:spPr>
        <p:txBody>
          <a:bodyPr>
            <a:normAutofit lnSpcReduction="10000"/>
          </a:bodyPr>
          <a:lstStyle/>
          <a:p>
            <a:pPr algn="l"/>
            <a:r>
              <a:rPr lang="cs-CZ" b="1" i="0" dirty="0">
                <a:solidFill>
                  <a:srgbClr val="496480"/>
                </a:solidFill>
                <a:effectLst/>
                <a:latin typeface="roboto" panose="02000000000000000000" pitchFamily="2" charset="0"/>
              </a:rPr>
              <a:t>Dokud trh produkoval příznivé ceny pro spotřebitele (rozuměj zejména voliče), tak bylo vše v pořádku. Jakmile se ceny zvýšily, tak všechny subjekty (nejen ty politické, ale</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i řada účastníků trhu), kterým se zvýšení ceny nehodilo, začaly mluvit o nefunkčním trhu.</a:t>
            </a:r>
          </a:p>
        </p:txBody>
      </p:sp>
    </p:spTree>
    <p:extLst>
      <p:ext uri="{BB962C8B-B14F-4D97-AF65-F5344CB8AC3E}">
        <p14:creationId xmlns:p14="http://schemas.microsoft.com/office/powerpoint/2010/main" val="24045353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5FF9E3-8A6B-4370-DE6F-1903DC3609E0}"/>
              </a:ext>
            </a:extLst>
          </p:cNvPr>
          <p:cNvSpPr>
            <a:spLocks noGrp="1"/>
          </p:cNvSpPr>
          <p:nvPr>
            <p:ph type="title"/>
          </p:nvPr>
        </p:nvSpPr>
        <p:spPr>
          <a:xfrm>
            <a:off x="457200" y="648928"/>
            <a:ext cx="8229600" cy="768709"/>
          </a:xfrm>
        </p:spPr>
        <p:txBody>
          <a:bodyPr>
            <a:normAutofit/>
          </a:bodyPr>
          <a:lstStyle/>
          <a:p>
            <a:r>
              <a:rPr lang="cs-CZ" sz="3600" b="1" i="0" dirty="0">
                <a:solidFill>
                  <a:srgbClr val="FF0000"/>
                </a:solidFill>
                <a:effectLst/>
                <a:latin typeface="roboto" panose="02000000000000000000" pitchFamily="2" charset="0"/>
              </a:rPr>
              <a:t>Co určuje cenu elektřiny na trhu? (2)</a:t>
            </a:r>
            <a:endParaRPr lang="cs-CZ" sz="3600" dirty="0"/>
          </a:p>
        </p:txBody>
      </p:sp>
      <p:sp>
        <p:nvSpPr>
          <p:cNvPr id="3" name="Zástupný obsah 2">
            <a:extLst>
              <a:ext uri="{FF2B5EF4-FFF2-40B4-BE49-F238E27FC236}">
                <a16:creationId xmlns:a16="http://schemas.microsoft.com/office/drawing/2014/main" id="{871E263A-6620-8A18-BEEE-1CF01C5809CD}"/>
              </a:ext>
            </a:extLst>
          </p:cNvPr>
          <p:cNvSpPr>
            <a:spLocks noGrp="1"/>
          </p:cNvSpPr>
          <p:nvPr>
            <p:ph idx="1"/>
          </p:nvPr>
        </p:nvSpPr>
        <p:spPr>
          <a:xfrm>
            <a:off x="127819" y="1600200"/>
            <a:ext cx="8898194" cy="4525963"/>
          </a:xfrm>
        </p:spPr>
        <p:txBody>
          <a:bodyPr>
            <a:normAutofit lnSpcReduction="10000"/>
          </a:bodyPr>
          <a:lstStyle/>
          <a:p>
            <a:r>
              <a:rPr lang="cs-CZ" b="1" i="0" dirty="0">
                <a:solidFill>
                  <a:srgbClr val="496480"/>
                </a:solidFill>
                <a:effectLst/>
                <a:latin typeface="roboto" panose="02000000000000000000" pitchFamily="2" charset="0"/>
              </a:rPr>
              <a:t>Trh s elektřinou a plynem je založen na principu nabídky a poptávky a transport obou komodit k zákazníkovi je regulovaná služba. Samozřejmě z logiky věci by bylo nesmyslné, aby ke každému rodinnému domu či bytu vedlo několik elektrických či plynových přípojek. Proto i cena pro konečného zákazníka obsahuje regulovanou</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a neregulovanou složku. Nadále se už budeme věnovat pouze tržní části ceny.</a:t>
            </a:r>
          </a:p>
        </p:txBody>
      </p:sp>
    </p:spTree>
    <p:extLst>
      <p:ext uri="{BB962C8B-B14F-4D97-AF65-F5344CB8AC3E}">
        <p14:creationId xmlns:p14="http://schemas.microsoft.com/office/powerpoint/2010/main" val="3614457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D583497-7172-5E92-35ED-AEC63CE510F8}"/>
              </a:ext>
            </a:extLst>
          </p:cNvPr>
          <p:cNvSpPr>
            <a:spLocks noGrp="1"/>
          </p:cNvSpPr>
          <p:nvPr>
            <p:ph type="title"/>
          </p:nvPr>
        </p:nvSpPr>
        <p:spPr>
          <a:xfrm>
            <a:off x="457200" y="648928"/>
            <a:ext cx="8229600" cy="768709"/>
          </a:xfrm>
        </p:spPr>
        <p:txBody>
          <a:bodyPr>
            <a:normAutofit/>
          </a:bodyPr>
          <a:lstStyle/>
          <a:p>
            <a:r>
              <a:rPr lang="cs-CZ" sz="3600" b="1" i="0" dirty="0">
                <a:solidFill>
                  <a:srgbClr val="FF0000"/>
                </a:solidFill>
                <a:effectLst/>
                <a:latin typeface="roboto" panose="02000000000000000000" pitchFamily="2" charset="0"/>
              </a:rPr>
              <a:t>Jak dodavatelé elektřinu zajišťují? (1)</a:t>
            </a:r>
            <a:endParaRPr lang="cs-CZ" sz="3600" dirty="0">
              <a:solidFill>
                <a:srgbClr val="FF0000"/>
              </a:solidFill>
            </a:endParaRPr>
          </a:p>
        </p:txBody>
      </p:sp>
      <p:sp>
        <p:nvSpPr>
          <p:cNvPr id="3" name="Zástupný obsah 2">
            <a:extLst>
              <a:ext uri="{FF2B5EF4-FFF2-40B4-BE49-F238E27FC236}">
                <a16:creationId xmlns:a16="http://schemas.microsoft.com/office/drawing/2014/main" id="{23407DAA-E57F-DBA8-9AC1-A4F8364BAC58}"/>
              </a:ext>
            </a:extLst>
          </p:cNvPr>
          <p:cNvSpPr>
            <a:spLocks noGrp="1"/>
          </p:cNvSpPr>
          <p:nvPr>
            <p:ph idx="1"/>
          </p:nvPr>
        </p:nvSpPr>
        <p:spPr>
          <a:xfrm>
            <a:off x="196645" y="2241755"/>
            <a:ext cx="8770374" cy="3352800"/>
          </a:xfrm>
        </p:spPr>
        <p:txBody>
          <a:bodyPr>
            <a:normAutofit/>
          </a:bodyPr>
          <a:lstStyle/>
          <a:p>
            <a:pPr algn="l"/>
            <a:r>
              <a:rPr lang="cs-CZ" b="1" i="0" dirty="0">
                <a:solidFill>
                  <a:srgbClr val="496480"/>
                </a:solidFill>
                <a:effectLst/>
                <a:latin typeface="roboto" panose="02000000000000000000" pitchFamily="2" charset="0"/>
              </a:rPr>
              <a:t>První: Pokud má váš dodavatel zároveň</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i výrobní kapacity, snaží se maximalizovat zisk. Zjednodušeně řečeno prodává energii</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z výroby, když je cena relativně vyšší</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a naopak se snaží nakupovat pro své zákazníky, když cena relativně poklesne.</a:t>
            </a:r>
          </a:p>
        </p:txBody>
      </p:sp>
    </p:spTree>
    <p:extLst>
      <p:ext uri="{BB962C8B-B14F-4D97-AF65-F5344CB8AC3E}">
        <p14:creationId xmlns:p14="http://schemas.microsoft.com/office/powerpoint/2010/main" val="4861359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8C821F-7E51-4EAE-F610-827D55151705}"/>
              </a:ext>
            </a:extLst>
          </p:cNvPr>
          <p:cNvSpPr>
            <a:spLocks noGrp="1"/>
          </p:cNvSpPr>
          <p:nvPr>
            <p:ph type="title"/>
          </p:nvPr>
        </p:nvSpPr>
        <p:spPr>
          <a:xfrm>
            <a:off x="457200" y="629264"/>
            <a:ext cx="8229600" cy="788373"/>
          </a:xfrm>
        </p:spPr>
        <p:txBody>
          <a:bodyPr>
            <a:normAutofit/>
          </a:bodyPr>
          <a:lstStyle/>
          <a:p>
            <a:r>
              <a:rPr lang="cs-CZ" sz="3600" b="1" i="0" dirty="0">
                <a:solidFill>
                  <a:srgbClr val="FF0000"/>
                </a:solidFill>
                <a:effectLst/>
                <a:latin typeface="roboto" panose="02000000000000000000" pitchFamily="2" charset="0"/>
              </a:rPr>
              <a:t>Jak dodavatelé elektřinu zajišťují? (2)</a:t>
            </a:r>
            <a:endParaRPr lang="cs-CZ" sz="3600" dirty="0"/>
          </a:p>
        </p:txBody>
      </p:sp>
      <p:sp>
        <p:nvSpPr>
          <p:cNvPr id="3" name="Zástupný obsah 2">
            <a:extLst>
              <a:ext uri="{FF2B5EF4-FFF2-40B4-BE49-F238E27FC236}">
                <a16:creationId xmlns:a16="http://schemas.microsoft.com/office/drawing/2014/main" id="{AF6ADEC2-581C-0D08-E37B-385158260C7B}"/>
              </a:ext>
            </a:extLst>
          </p:cNvPr>
          <p:cNvSpPr>
            <a:spLocks noGrp="1"/>
          </p:cNvSpPr>
          <p:nvPr>
            <p:ph idx="1"/>
          </p:nvPr>
        </p:nvSpPr>
        <p:spPr>
          <a:xfrm>
            <a:off x="157315" y="1818968"/>
            <a:ext cx="8858865" cy="4307195"/>
          </a:xfrm>
        </p:spPr>
        <p:txBody>
          <a:bodyPr>
            <a:normAutofit fontScale="92500" lnSpcReduction="20000"/>
          </a:bodyPr>
          <a:lstStyle/>
          <a:p>
            <a:r>
              <a:rPr lang="cs-CZ" b="1" i="0" dirty="0">
                <a:solidFill>
                  <a:srgbClr val="496480"/>
                </a:solidFill>
                <a:effectLst/>
                <a:latin typeface="roboto" panose="02000000000000000000" pitchFamily="2" charset="0"/>
              </a:rPr>
              <a:t>Druhý: „Rezervovat“ kapacitu elektrárny pro své zákazníky je nepraktické, protože ani výrobce neví, jestli jeho elektrárna bude provozuschopná právě po celou dobu dodávky. Může dojít</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k technické poruše, která vyřadí elektrárnu</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z provozu, nebo například nebude foukat vítr</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v případě prodeje z větrných generátorů. Proto se dodavatelé i výrobci elektřiny spoléhají na velkoobchodní trh, který často bývá chybně ztotožňován s energetickou burzou, i když do jisté míry toto zjednodušení platí.</a:t>
            </a:r>
          </a:p>
        </p:txBody>
      </p:sp>
    </p:spTree>
    <p:extLst>
      <p:ext uri="{BB962C8B-B14F-4D97-AF65-F5344CB8AC3E}">
        <p14:creationId xmlns:p14="http://schemas.microsoft.com/office/powerpoint/2010/main" val="2259791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79AC02D-02C4-12D6-7177-AA2C6720AF06}"/>
              </a:ext>
            </a:extLst>
          </p:cNvPr>
          <p:cNvSpPr>
            <a:spLocks noGrp="1"/>
          </p:cNvSpPr>
          <p:nvPr>
            <p:ph type="title"/>
          </p:nvPr>
        </p:nvSpPr>
        <p:spPr>
          <a:xfrm>
            <a:off x="4090219" y="303237"/>
            <a:ext cx="4783394" cy="857199"/>
          </a:xfrm>
        </p:spPr>
        <p:txBody>
          <a:bodyPr>
            <a:normAutofit fontScale="90000"/>
          </a:bodyPr>
          <a:lstStyle/>
          <a:p>
            <a:r>
              <a:rPr lang="cs-CZ" b="1" i="0" dirty="0">
                <a:solidFill>
                  <a:srgbClr val="FF0000"/>
                </a:solidFill>
                <a:effectLst/>
                <a:latin typeface="Arial" panose="020B0604020202020204" pitchFamily="34" charset="0"/>
              </a:rPr>
              <a:t>Trh s elektřinou (2)</a:t>
            </a:r>
            <a:endParaRPr lang="cs-CZ" dirty="0"/>
          </a:p>
        </p:txBody>
      </p:sp>
      <p:sp>
        <p:nvSpPr>
          <p:cNvPr id="3" name="Zástupný obsah 2">
            <a:extLst>
              <a:ext uri="{FF2B5EF4-FFF2-40B4-BE49-F238E27FC236}">
                <a16:creationId xmlns:a16="http://schemas.microsoft.com/office/drawing/2014/main" id="{6EC0D616-6597-B583-5839-93F8159312F8}"/>
              </a:ext>
            </a:extLst>
          </p:cNvPr>
          <p:cNvSpPr>
            <a:spLocks noGrp="1"/>
          </p:cNvSpPr>
          <p:nvPr>
            <p:ph idx="1"/>
          </p:nvPr>
        </p:nvSpPr>
        <p:spPr>
          <a:xfrm>
            <a:off x="137652" y="1600200"/>
            <a:ext cx="8868696" cy="4525963"/>
          </a:xfrm>
        </p:spPr>
        <p:txBody>
          <a:bodyPr>
            <a:normAutofit fontScale="85000" lnSpcReduction="20000"/>
          </a:bodyPr>
          <a:lstStyle/>
          <a:p>
            <a:r>
              <a:rPr lang="cs-CZ" b="1" i="0" dirty="0">
                <a:effectLst/>
                <a:latin typeface="Arial" panose="020B0604020202020204" pitchFamily="34" charset="0"/>
              </a:rPr>
              <a:t>Základní rovnicí pro zajištění rovnováhy v rámci sítě je, že součet dodané energie se musí rovnat součtu odebrané energie a ztrátám. V případě nesplnění této rovnice začne docházet k přebytku výkonu a zvyšování frekvence sítě nebo nedostatku výkonu a snižování frekvence sítě. Oba tyto stavy jsou nežádoucí a bez zásahu mohou vést postupně až k </a:t>
            </a:r>
            <a:r>
              <a:rPr lang="cs-CZ" b="1" i="0" u="none" strike="noStrike" dirty="0">
                <a:effectLst/>
                <a:latin typeface="Arial" panose="020B0604020202020204" pitchFamily="34" charset="0"/>
                <a:hlinkClick r:id="rId2" tooltip="Výpadek dodávky elektřiny">
                  <a:extLst>
                    <a:ext uri="{A12FA001-AC4F-418D-AE19-62706E023703}">
                      <ahyp:hlinkClr xmlns:ahyp="http://schemas.microsoft.com/office/drawing/2018/hyperlinkcolor" val="tx"/>
                    </a:ext>
                  </a:extLst>
                </a:hlinkClick>
              </a:rPr>
              <a:t>výpadku dodávky elektřiny</a:t>
            </a:r>
            <a:r>
              <a:rPr lang="cs-CZ" b="1" i="0" dirty="0">
                <a:effectLst/>
                <a:latin typeface="Arial" panose="020B0604020202020204" pitchFamily="34" charset="0"/>
              </a:rPr>
              <a:t>. Aby tato situace nenastala, je každá národní elektroenergetická soustava podřízena dispečinku, který pomocí regulačních energií rovnováhu výkonu zajišťuje. V ČR plní toto poslání společnost </a:t>
            </a:r>
            <a:r>
              <a:rPr lang="cs-CZ" b="1" i="0" u="none" strike="noStrike" dirty="0">
                <a:effectLst/>
                <a:latin typeface="Arial" panose="020B0604020202020204" pitchFamily="34" charset="0"/>
                <a:hlinkClick r:id="rId3" tooltip="ČEPS">
                  <a:extLst>
                    <a:ext uri="{A12FA001-AC4F-418D-AE19-62706E023703}">
                      <ahyp:hlinkClr xmlns:ahyp="http://schemas.microsoft.com/office/drawing/2018/hyperlinkcolor" val="tx"/>
                    </a:ext>
                  </a:extLst>
                </a:hlinkClick>
              </a:rPr>
              <a:t>ČEPS</a:t>
            </a:r>
            <a:endParaRPr lang="cs-CZ" b="1" i="0" dirty="0">
              <a:effectLst/>
              <a:latin typeface="Arial" panose="020B0604020202020204" pitchFamily="34" charset="0"/>
            </a:endParaRPr>
          </a:p>
        </p:txBody>
      </p:sp>
    </p:spTree>
    <p:extLst>
      <p:ext uri="{BB962C8B-B14F-4D97-AF65-F5344CB8AC3E}">
        <p14:creationId xmlns:p14="http://schemas.microsoft.com/office/powerpoint/2010/main" val="40792967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90C387-A7A9-AEC8-54E0-0EABF5D103E3}"/>
              </a:ext>
            </a:extLst>
          </p:cNvPr>
          <p:cNvSpPr>
            <a:spLocks noGrp="1"/>
          </p:cNvSpPr>
          <p:nvPr>
            <p:ph type="title"/>
          </p:nvPr>
        </p:nvSpPr>
        <p:spPr/>
        <p:txBody>
          <a:bodyPr>
            <a:normAutofit/>
          </a:bodyPr>
          <a:lstStyle/>
          <a:p>
            <a:r>
              <a:rPr lang="cs-CZ" sz="3600" b="1" i="0" dirty="0">
                <a:solidFill>
                  <a:srgbClr val="FF0000"/>
                </a:solidFill>
                <a:effectLst/>
                <a:latin typeface="roboto" panose="02000000000000000000" pitchFamily="2" charset="0"/>
              </a:rPr>
              <a:t>Jak dodavatelé elektřinu zajišťují? (3)</a:t>
            </a:r>
            <a:endParaRPr lang="cs-CZ" sz="3600" dirty="0"/>
          </a:p>
        </p:txBody>
      </p:sp>
      <p:sp>
        <p:nvSpPr>
          <p:cNvPr id="3" name="Zástupný obsah 2">
            <a:extLst>
              <a:ext uri="{FF2B5EF4-FFF2-40B4-BE49-F238E27FC236}">
                <a16:creationId xmlns:a16="http://schemas.microsoft.com/office/drawing/2014/main" id="{21375929-5C90-5CE1-0A3A-7A8FF69ABAE0}"/>
              </a:ext>
            </a:extLst>
          </p:cNvPr>
          <p:cNvSpPr>
            <a:spLocks noGrp="1"/>
          </p:cNvSpPr>
          <p:nvPr>
            <p:ph idx="1"/>
          </p:nvPr>
        </p:nvSpPr>
        <p:spPr/>
        <p:txBody>
          <a:bodyPr/>
          <a:lstStyle/>
          <a:p>
            <a:r>
              <a:rPr lang="cs-CZ" b="0" i="0" dirty="0">
                <a:solidFill>
                  <a:srgbClr val="496480"/>
                </a:solidFill>
                <a:effectLst/>
                <a:latin typeface="roboto" panose="02000000000000000000" pitchFamily="2" charset="0"/>
              </a:rPr>
              <a:t>Výroba a dodávka jsou řešeny odděleně jako dva obchodní případy. Neplatí zjednodušené vnímání o „rezervaci“ výrobních kapacit, a proto spotřebitelé dostanou svoji energii, i když zrovna nějaký výrobní blok má technické problémy.</a:t>
            </a:r>
          </a:p>
        </p:txBody>
      </p:sp>
    </p:spTree>
    <p:extLst>
      <p:ext uri="{BB962C8B-B14F-4D97-AF65-F5344CB8AC3E}">
        <p14:creationId xmlns:p14="http://schemas.microsoft.com/office/powerpoint/2010/main" val="22332548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EA870E-9622-15FA-3F59-6495ABD76E16}"/>
              </a:ext>
            </a:extLst>
          </p:cNvPr>
          <p:cNvSpPr>
            <a:spLocks noGrp="1"/>
          </p:cNvSpPr>
          <p:nvPr>
            <p:ph type="title"/>
          </p:nvPr>
        </p:nvSpPr>
        <p:spPr>
          <a:xfrm>
            <a:off x="457200" y="540774"/>
            <a:ext cx="8229600" cy="876864"/>
          </a:xfrm>
        </p:spPr>
        <p:txBody>
          <a:bodyPr>
            <a:normAutofit/>
          </a:bodyPr>
          <a:lstStyle/>
          <a:p>
            <a:r>
              <a:rPr lang="cs-CZ" sz="3600" b="1" i="0" dirty="0">
                <a:solidFill>
                  <a:srgbClr val="FF0000"/>
                </a:solidFill>
                <a:effectLst/>
                <a:latin typeface="roboto" panose="02000000000000000000" pitchFamily="2" charset="0"/>
              </a:rPr>
              <a:t>Jak dodavatelé elektřinu zajišťují? (4)</a:t>
            </a:r>
            <a:endParaRPr lang="cs-CZ" sz="3600" dirty="0"/>
          </a:p>
        </p:txBody>
      </p:sp>
      <p:sp>
        <p:nvSpPr>
          <p:cNvPr id="3" name="Zástupný obsah 2">
            <a:extLst>
              <a:ext uri="{FF2B5EF4-FFF2-40B4-BE49-F238E27FC236}">
                <a16:creationId xmlns:a16="http://schemas.microsoft.com/office/drawing/2014/main" id="{A009157D-0CF6-3C07-8917-3DBA89112A80}"/>
              </a:ext>
            </a:extLst>
          </p:cNvPr>
          <p:cNvSpPr>
            <a:spLocks noGrp="1"/>
          </p:cNvSpPr>
          <p:nvPr>
            <p:ph idx="1"/>
          </p:nvPr>
        </p:nvSpPr>
        <p:spPr>
          <a:xfrm>
            <a:off x="176981" y="1868129"/>
            <a:ext cx="8829367" cy="4258034"/>
          </a:xfrm>
        </p:spPr>
        <p:txBody>
          <a:bodyPr>
            <a:normAutofit/>
          </a:bodyPr>
          <a:lstStyle/>
          <a:p>
            <a:pPr algn="l"/>
            <a:r>
              <a:rPr lang="cs-CZ" b="1" i="0" dirty="0">
                <a:solidFill>
                  <a:srgbClr val="496480"/>
                </a:solidFill>
                <a:effectLst/>
                <a:latin typeface="roboto" panose="02000000000000000000" pitchFamily="2" charset="0"/>
              </a:rPr>
              <a:t>Pokud by trh s elektřinou nefungoval, musel by mít každý výrobce více výrobních kapacit než je potřeba, aby držel v rezervě elektrárny, které by našly uplatnění v případě, že by došlo k nějakým poruchám anebo by zrovna nefoukal vítr. Takto fungovaly dodávky elektřiny dříve, kdy ještě neexistoval liberalizovaný trh s elektřinou.</a:t>
            </a:r>
          </a:p>
        </p:txBody>
      </p:sp>
    </p:spTree>
    <p:extLst>
      <p:ext uri="{BB962C8B-B14F-4D97-AF65-F5344CB8AC3E}">
        <p14:creationId xmlns:p14="http://schemas.microsoft.com/office/powerpoint/2010/main" val="13253742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C04671-ED10-DC35-B010-51F6C6C1D649}"/>
              </a:ext>
            </a:extLst>
          </p:cNvPr>
          <p:cNvSpPr>
            <a:spLocks noGrp="1"/>
          </p:cNvSpPr>
          <p:nvPr>
            <p:ph type="title"/>
          </p:nvPr>
        </p:nvSpPr>
        <p:spPr>
          <a:xfrm>
            <a:off x="457200" y="599768"/>
            <a:ext cx="8229600" cy="817870"/>
          </a:xfrm>
        </p:spPr>
        <p:txBody>
          <a:bodyPr>
            <a:normAutofit/>
          </a:bodyPr>
          <a:lstStyle/>
          <a:p>
            <a:r>
              <a:rPr lang="cs-CZ" sz="3600" b="1" i="0" dirty="0">
                <a:solidFill>
                  <a:srgbClr val="FF0000"/>
                </a:solidFill>
                <a:effectLst/>
                <a:latin typeface="roboto" panose="02000000000000000000" pitchFamily="2" charset="0"/>
              </a:rPr>
              <a:t>Jak dodavatelé elektřinu zajišťují? (5)</a:t>
            </a:r>
            <a:endParaRPr lang="cs-CZ" sz="3600" dirty="0"/>
          </a:p>
        </p:txBody>
      </p:sp>
      <p:sp>
        <p:nvSpPr>
          <p:cNvPr id="3" name="Zástupný obsah 2">
            <a:extLst>
              <a:ext uri="{FF2B5EF4-FFF2-40B4-BE49-F238E27FC236}">
                <a16:creationId xmlns:a16="http://schemas.microsoft.com/office/drawing/2014/main" id="{A2D8CCCE-52FE-4C8F-F0B3-EE891331D378}"/>
              </a:ext>
            </a:extLst>
          </p:cNvPr>
          <p:cNvSpPr>
            <a:spLocks noGrp="1"/>
          </p:cNvSpPr>
          <p:nvPr>
            <p:ph idx="1"/>
          </p:nvPr>
        </p:nvSpPr>
        <p:spPr>
          <a:xfrm>
            <a:off x="216310" y="1838632"/>
            <a:ext cx="8701548" cy="4287531"/>
          </a:xfrm>
        </p:spPr>
        <p:txBody>
          <a:bodyPr>
            <a:normAutofit fontScale="85000" lnSpcReduction="20000"/>
          </a:bodyPr>
          <a:lstStyle/>
          <a:p>
            <a:r>
              <a:rPr lang="cs-CZ" b="1" i="0" dirty="0">
                <a:solidFill>
                  <a:srgbClr val="496480"/>
                </a:solidFill>
                <a:effectLst/>
                <a:latin typeface="roboto" panose="02000000000000000000" pitchFamily="2" charset="0"/>
              </a:rPr>
              <a:t>Proto například od roku 2009 až do poloviny roku 2021 byly průměrně dosahované ceny elektřiny na velkoobchodním trhu nižší než ceny v roce 2007, což bylo způsobeno zejména nadbytkem výrobních kapacit. Díky funkčnímu trhu je dnes schopen výrobce v případě nečekaných technických problémů chybějící energii na trhu koupit a dostát tak svým smluvním závazkům vůči obchodním partnerům</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a zákazníkům. Překlene tak období do odstranění poruchy na svém výrobním zařízení, i když se tak většinou děje za pro něj nepříznivých cenových podmínek.</a:t>
            </a:r>
            <a:endParaRPr lang="cs-CZ" b="1" dirty="0"/>
          </a:p>
        </p:txBody>
      </p:sp>
    </p:spTree>
    <p:extLst>
      <p:ext uri="{BB962C8B-B14F-4D97-AF65-F5344CB8AC3E}">
        <p14:creationId xmlns:p14="http://schemas.microsoft.com/office/powerpoint/2010/main" val="12306930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859E96-5740-11D5-25CB-65F3E76338B8}"/>
              </a:ext>
            </a:extLst>
          </p:cNvPr>
          <p:cNvSpPr>
            <a:spLocks noGrp="1"/>
          </p:cNvSpPr>
          <p:nvPr>
            <p:ph type="title"/>
          </p:nvPr>
        </p:nvSpPr>
        <p:spPr>
          <a:xfrm>
            <a:off x="457200" y="599768"/>
            <a:ext cx="8229600" cy="817870"/>
          </a:xfrm>
        </p:spPr>
        <p:txBody>
          <a:bodyPr>
            <a:normAutofit/>
          </a:bodyPr>
          <a:lstStyle/>
          <a:p>
            <a:r>
              <a:rPr lang="cs-CZ" sz="3600" b="1" i="0" dirty="0">
                <a:solidFill>
                  <a:srgbClr val="FF0000"/>
                </a:solidFill>
                <a:effectLst/>
                <a:latin typeface="roboto" panose="02000000000000000000" pitchFamily="2" charset="0"/>
              </a:rPr>
              <a:t>Základní principy trhu s energiemi (1)</a:t>
            </a:r>
            <a:endParaRPr lang="cs-CZ" sz="3600" dirty="0">
              <a:solidFill>
                <a:srgbClr val="FF0000"/>
              </a:solidFill>
            </a:endParaRPr>
          </a:p>
        </p:txBody>
      </p:sp>
      <p:sp>
        <p:nvSpPr>
          <p:cNvPr id="3" name="Zástupný obsah 2">
            <a:extLst>
              <a:ext uri="{FF2B5EF4-FFF2-40B4-BE49-F238E27FC236}">
                <a16:creationId xmlns:a16="http://schemas.microsoft.com/office/drawing/2014/main" id="{9A23F987-9597-58F6-3F92-5D292A3BA539}"/>
              </a:ext>
            </a:extLst>
          </p:cNvPr>
          <p:cNvSpPr>
            <a:spLocks noGrp="1"/>
          </p:cNvSpPr>
          <p:nvPr>
            <p:ph idx="1"/>
          </p:nvPr>
        </p:nvSpPr>
        <p:spPr>
          <a:xfrm>
            <a:off x="157315" y="1858297"/>
            <a:ext cx="8780207" cy="4267866"/>
          </a:xfrm>
        </p:spPr>
        <p:txBody>
          <a:bodyPr>
            <a:normAutofit fontScale="85000" lnSpcReduction="20000"/>
          </a:bodyPr>
          <a:lstStyle/>
          <a:p>
            <a:pPr algn="l"/>
            <a:r>
              <a:rPr lang="cs-CZ" b="1" i="0" dirty="0">
                <a:solidFill>
                  <a:srgbClr val="496480"/>
                </a:solidFill>
                <a:effectLst/>
                <a:latin typeface="roboto" panose="02000000000000000000" pitchFamily="2" charset="0"/>
              </a:rPr>
              <a:t>Pro začátek je důležité ujasnit si jednu věc – aby trh fungoval co nejlépe, je organizován celoevropsky jako jednotný trh. To má výhodu v tom, že trh optimalizuje výrobu celoevropsky, tj. „rezervních“ elektrárenských kapacit není potřeba tolik, jak tomu bylo v případě oddělených národních přenosových soustav. Díky tomu je optimalizována i cena. Když se na nějakém území vyskytnou technické problémy, lze chybějící výkon dovézt z okolních zemí. Toto má ale</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i opačný efekt – v případě, že nastanou problémy</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v zahraničí, ovlivní (zvýší) tyto problémy cenu elektřiny i na domácím trhu.</a:t>
            </a:r>
          </a:p>
        </p:txBody>
      </p:sp>
    </p:spTree>
    <p:extLst>
      <p:ext uri="{BB962C8B-B14F-4D97-AF65-F5344CB8AC3E}">
        <p14:creationId xmlns:p14="http://schemas.microsoft.com/office/powerpoint/2010/main" val="23024855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D02852-9925-CEA6-E1A1-04B3FEB6E10D}"/>
              </a:ext>
            </a:extLst>
          </p:cNvPr>
          <p:cNvSpPr>
            <a:spLocks noGrp="1"/>
          </p:cNvSpPr>
          <p:nvPr>
            <p:ph type="title"/>
          </p:nvPr>
        </p:nvSpPr>
        <p:spPr>
          <a:xfrm>
            <a:off x="457200" y="589934"/>
            <a:ext cx="8229600" cy="827703"/>
          </a:xfrm>
        </p:spPr>
        <p:txBody>
          <a:bodyPr>
            <a:normAutofit/>
          </a:bodyPr>
          <a:lstStyle/>
          <a:p>
            <a:r>
              <a:rPr lang="cs-CZ" sz="3600" b="1" i="0" dirty="0">
                <a:solidFill>
                  <a:srgbClr val="FF0000"/>
                </a:solidFill>
                <a:effectLst/>
                <a:latin typeface="roboto" panose="02000000000000000000" pitchFamily="2" charset="0"/>
              </a:rPr>
              <a:t>Základní principy trhu s energiemi (2)</a:t>
            </a:r>
            <a:endParaRPr lang="cs-CZ" sz="3600" dirty="0"/>
          </a:p>
        </p:txBody>
      </p:sp>
      <p:sp>
        <p:nvSpPr>
          <p:cNvPr id="3" name="Zástupný obsah 2">
            <a:extLst>
              <a:ext uri="{FF2B5EF4-FFF2-40B4-BE49-F238E27FC236}">
                <a16:creationId xmlns:a16="http://schemas.microsoft.com/office/drawing/2014/main" id="{26C89557-4801-9054-DC3B-F014A75808DB}"/>
              </a:ext>
            </a:extLst>
          </p:cNvPr>
          <p:cNvSpPr>
            <a:spLocks noGrp="1"/>
          </p:cNvSpPr>
          <p:nvPr>
            <p:ph idx="1"/>
          </p:nvPr>
        </p:nvSpPr>
        <p:spPr>
          <a:xfrm>
            <a:off x="88490" y="1887794"/>
            <a:ext cx="8898194" cy="4238369"/>
          </a:xfrm>
        </p:spPr>
        <p:txBody>
          <a:bodyPr>
            <a:normAutofit/>
          </a:bodyPr>
          <a:lstStyle/>
          <a:p>
            <a:pPr algn="l"/>
            <a:r>
              <a:rPr lang="cs-CZ" b="1" i="0" dirty="0">
                <a:solidFill>
                  <a:srgbClr val="496480"/>
                </a:solidFill>
                <a:effectLst/>
                <a:latin typeface="roboto" panose="02000000000000000000" pitchFamily="2" charset="0"/>
              </a:rPr>
              <a:t>Pokud by všechny národní soustavy byly propojeny dostatečně silnými vedeními, všechny evropské země by měly stejnou – celoevropskou cenu elektřiny. Protože nežijeme v ideálním světě, existují</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v přenosových soustavách určitá úzká místa a kvůli jejich existenci mohou nastat cenové rozdíly v jednotlivých zemích.</a:t>
            </a:r>
          </a:p>
        </p:txBody>
      </p:sp>
    </p:spTree>
    <p:extLst>
      <p:ext uri="{BB962C8B-B14F-4D97-AF65-F5344CB8AC3E}">
        <p14:creationId xmlns:p14="http://schemas.microsoft.com/office/powerpoint/2010/main" val="17953575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66C7D0-83D6-5555-3AED-DFE1A1362D6D}"/>
              </a:ext>
            </a:extLst>
          </p:cNvPr>
          <p:cNvSpPr>
            <a:spLocks noGrp="1"/>
          </p:cNvSpPr>
          <p:nvPr>
            <p:ph type="title"/>
          </p:nvPr>
        </p:nvSpPr>
        <p:spPr>
          <a:xfrm>
            <a:off x="457200" y="648928"/>
            <a:ext cx="8229600" cy="768709"/>
          </a:xfrm>
        </p:spPr>
        <p:txBody>
          <a:bodyPr>
            <a:normAutofit/>
          </a:bodyPr>
          <a:lstStyle/>
          <a:p>
            <a:r>
              <a:rPr lang="cs-CZ" sz="3600" b="1" i="0" dirty="0">
                <a:solidFill>
                  <a:srgbClr val="FF0000"/>
                </a:solidFill>
                <a:effectLst/>
                <a:latin typeface="roboto" panose="02000000000000000000" pitchFamily="2" charset="0"/>
              </a:rPr>
              <a:t>Základní principy trhu s energiemi (3)</a:t>
            </a:r>
            <a:endParaRPr lang="cs-CZ" sz="3600" dirty="0"/>
          </a:p>
        </p:txBody>
      </p:sp>
      <p:sp>
        <p:nvSpPr>
          <p:cNvPr id="3" name="Zástupný obsah 2">
            <a:extLst>
              <a:ext uri="{FF2B5EF4-FFF2-40B4-BE49-F238E27FC236}">
                <a16:creationId xmlns:a16="http://schemas.microsoft.com/office/drawing/2014/main" id="{DAFCE7EB-A2F7-548D-6085-E2F5C7345DD2}"/>
              </a:ext>
            </a:extLst>
          </p:cNvPr>
          <p:cNvSpPr>
            <a:spLocks noGrp="1"/>
          </p:cNvSpPr>
          <p:nvPr>
            <p:ph idx="1"/>
          </p:nvPr>
        </p:nvSpPr>
        <p:spPr>
          <a:xfrm>
            <a:off x="157316" y="1600200"/>
            <a:ext cx="8770374" cy="4525963"/>
          </a:xfrm>
        </p:spPr>
        <p:txBody>
          <a:bodyPr>
            <a:normAutofit lnSpcReduction="10000"/>
          </a:bodyPr>
          <a:lstStyle/>
          <a:p>
            <a:pPr algn="l"/>
            <a:r>
              <a:rPr lang="cs-CZ" b="1" i="0" dirty="0">
                <a:solidFill>
                  <a:srgbClr val="496480"/>
                </a:solidFill>
                <a:effectLst/>
                <a:latin typeface="roboto" panose="02000000000000000000" pitchFamily="2" charset="0"/>
              </a:rPr>
              <a:t>Trh je celoevropský a mezinárodní a je naprostým nepochopením tržních mechanizmů domnívat se, že lze pro Českou republiku získat nějakou výjimku v podobě levné energie. Nelze hovořit ani o tom, že když bude dostatek levných výrobních kapacit v České republice například rozšířením kapacit jaderných elektráren, že to bude mít pozitivní vliv na vývoj ceny energií.</a:t>
            </a:r>
          </a:p>
        </p:txBody>
      </p:sp>
    </p:spTree>
    <p:extLst>
      <p:ext uri="{BB962C8B-B14F-4D97-AF65-F5344CB8AC3E}">
        <p14:creationId xmlns:p14="http://schemas.microsoft.com/office/powerpoint/2010/main" val="33582150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2366D1B-FA92-B8C7-8916-0890B623831C}"/>
              </a:ext>
            </a:extLst>
          </p:cNvPr>
          <p:cNvSpPr>
            <a:spLocks noGrp="1"/>
          </p:cNvSpPr>
          <p:nvPr>
            <p:ph type="title"/>
          </p:nvPr>
        </p:nvSpPr>
        <p:spPr>
          <a:xfrm>
            <a:off x="457200" y="560438"/>
            <a:ext cx="8229600" cy="857199"/>
          </a:xfrm>
        </p:spPr>
        <p:txBody>
          <a:bodyPr>
            <a:normAutofit/>
          </a:bodyPr>
          <a:lstStyle/>
          <a:p>
            <a:r>
              <a:rPr lang="cs-CZ" sz="3600" b="1" i="0" dirty="0">
                <a:solidFill>
                  <a:srgbClr val="FF0000"/>
                </a:solidFill>
                <a:effectLst/>
                <a:latin typeface="roboto" panose="02000000000000000000" pitchFamily="2" charset="0"/>
              </a:rPr>
              <a:t>Základní principy trhu s energiemi (4)</a:t>
            </a:r>
            <a:endParaRPr lang="cs-CZ" sz="3600" dirty="0"/>
          </a:p>
        </p:txBody>
      </p:sp>
      <p:sp>
        <p:nvSpPr>
          <p:cNvPr id="3" name="Zástupný obsah 2">
            <a:extLst>
              <a:ext uri="{FF2B5EF4-FFF2-40B4-BE49-F238E27FC236}">
                <a16:creationId xmlns:a16="http://schemas.microsoft.com/office/drawing/2014/main" id="{0776FB73-03B4-8D94-4BC4-D13E21FF7FCD}"/>
              </a:ext>
            </a:extLst>
          </p:cNvPr>
          <p:cNvSpPr>
            <a:spLocks noGrp="1"/>
          </p:cNvSpPr>
          <p:nvPr>
            <p:ph idx="1"/>
          </p:nvPr>
        </p:nvSpPr>
        <p:spPr>
          <a:xfrm>
            <a:off x="147484" y="1956619"/>
            <a:ext cx="8839200" cy="4169544"/>
          </a:xfrm>
        </p:spPr>
        <p:txBody>
          <a:bodyPr/>
          <a:lstStyle/>
          <a:p>
            <a:r>
              <a:rPr lang="cs-CZ" b="1" i="0" dirty="0">
                <a:solidFill>
                  <a:srgbClr val="496480"/>
                </a:solidFill>
                <a:effectLst/>
                <a:latin typeface="roboto" panose="02000000000000000000" pitchFamily="2" charset="0"/>
              </a:rPr>
              <a:t>Určitě je to lepší ze strategických důvodů, ale tato „levná“ elektřina nalezne uplatnění na evropském trhu a bude napomáhat ke snížení celoevropské ceny elektřiny, nikoliv jen té české. Pro energie zde platí stejné tržní mechanizmy například jako pro auta, oblečení, potraviny a téměř cokoliv, co si kupujete pro pokrytí svých životních potřeb.</a:t>
            </a:r>
          </a:p>
        </p:txBody>
      </p:sp>
    </p:spTree>
    <p:extLst>
      <p:ext uri="{BB962C8B-B14F-4D97-AF65-F5344CB8AC3E}">
        <p14:creationId xmlns:p14="http://schemas.microsoft.com/office/powerpoint/2010/main" val="23447250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FB92EB-29D2-05B0-D991-232327A803D4}"/>
              </a:ext>
            </a:extLst>
          </p:cNvPr>
          <p:cNvSpPr>
            <a:spLocks noGrp="1"/>
          </p:cNvSpPr>
          <p:nvPr>
            <p:ph type="title"/>
          </p:nvPr>
        </p:nvSpPr>
        <p:spPr>
          <a:xfrm>
            <a:off x="457200" y="589934"/>
            <a:ext cx="8229600" cy="827703"/>
          </a:xfrm>
        </p:spPr>
        <p:txBody>
          <a:bodyPr>
            <a:normAutofit/>
          </a:bodyPr>
          <a:lstStyle/>
          <a:p>
            <a:r>
              <a:rPr lang="cs-CZ" sz="3600" b="1" i="0" dirty="0">
                <a:solidFill>
                  <a:srgbClr val="FF0000"/>
                </a:solidFill>
                <a:effectLst/>
                <a:latin typeface="roboto" panose="02000000000000000000" pitchFamily="2" charset="0"/>
              </a:rPr>
              <a:t>Základní principy trhu s energiemi (5)</a:t>
            </a:r>
            <a:endParaRPr lang="cs-CZ" sz="3600" dirty="0"/>
          </a:p>
        </p:txBody>
      </p:sp>
      <p:sp>
        <p:nvSpPr>
          <p:cNvPr id="3" name="Zástupný obsah 2">
            <a:extLst>
              <a:ext uri="{FF2B5EF4-FFF2-40B4-BE49-F238E27FC236}">
                <a16:creationId xmlns:a16="http://schemas.microsoft.com/office/drawing/2014/main" id="{CF2BDF96-B808-EB0F-F08F-A3D575E5F2AA}"/>
              </a:ext>
            </a:extLst>
          </p:cNvPr>
          <p:cNvSpPr>
            <a:spLocks noGrp="1"/>
          </p:cNvSpPr>
          <p:nvPr>
            <p:ph idx="1"/>
          </p:nvPr>
        </p:nvSpPr>
        <p:spPr>
          <a:xfrm>
            <a:off x="176981" y="1600200"/>
            <a:ext cx="8839200" cy="4525963"/>
          </a:xfrm>
        </p:spPr>
        <p:txBody>
          <a:bodyPr>
            <a:normAutofit fontScale="85000" lnSpcReduction="20000"/>
          </a:bodyPr>
          <a:lstStyle/>
          <a:p>
            <a:r>
              <a:rPr lang="cs-CZ" b="1" i="0" dirty="0">
                <a:solidFill>
                  <a:srgbClr val="496480"/>
                </a:solidFill>
                <a:effectLst/>
                <a:latin typeface="roboto" panose="02000000000000000000" pitchFamily="2" charset="0"/>
              </a:rPr>
              <a:t>Velkoobchodní trh byl vytvořen tak, aby podporoval výrobu v ekonomicky nejefektivnějších zdrojích. Stranu dodávky tvoří výrobci, kteří nabízejí svoji elektřinu za variabilní náklady spojené s výrobou. Stranu poptávky tvoří obchodníci, kteří zajišťují dodávky elektřiny pro své zákazníky. Cena je stanovena průsečíkem nabídky a poptávky, protože je pro výrobce stále výhodnější vydělat alespoň nějakou marži nad variabilní náklady než nevyrábět</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a nevydělat nic. Proto je výsledná cena vlastně určena variabilními náklady nejdražšího zdroje, který je potřeba provozovat, aby celá soustava uspokojila veškerý objem poptávané elektřiny.</a:t>
            </a:r>
            <a:endParaRPr lang="cs-CZ" b="1" dirty="0"/>
          </a:p>
        </p:txBody>
      </p:sp>
    </p:spTree>
    <p:extLst>
      <p:ext uri="{BB962C8B-B14F-4D97-AF65-F5344CB8AC3E}">
        <p14:creationId xmlns:p14="http://schemas.microsoft.com/office/powerpoint/2010/main" val="36086799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4600F6-5CB1-B03E-0639-3348A4B7C00C}"/>
              </a:ext>
            </a:extLst>
          </p:cNvPr>
          <p:cNvSpPr>
            <a:spLocks noGrp="1"/>
          </p:cNvSpPr>
          <p:nvPr>
            <p:ph type="title"/>
          </p:nvPr>
        </p:nvSpPr>
        <p:spPr>
          <a:xfrm>
            <a:off x="457200" y="677761"/>
            <a:ext cx="8229600" cy="1143000"/>
          </a:xfrm>
        </p:spPr>
        <p:txBody>
          <a:bodyPr>
            <a:normAutofit fontScale="90000"/>
          </a:bodyPr>
          <a:lstStyle/>
          <a:p>
            <a:r>
              <a:rPr lang="cs-CZ" b="1" i="0" dirty="0">
                <a:solidFill>
                  <a:srgbClr val="FF0000"/>
                </a:solidFill>
                <a:effectLst/>
                <a:latin typeface="roboto" panose="02000000000000000000" pitchFamily="2" charset="0"/>
              </a:rPr>
              <a:t>Proč aktuálně ovlivňuje cena plynu cenu elektřiny? (1)</a:t>
            </a:r>
            <a:endParaRPr lang="cs-CZ" dirty="0">
              <a:solidFill>
                <a:srgbClr val="FF0000"/>
              </a:solidFill>
            </a:endParaRPr>
          </a:p>
        </p:txBody>
      </p:sp>
      <p:sp>
        <p:nvSpPr>
          <p:cNvPr id="3" name="Zástupný obsah 2">
            <a:extLst>
              <a:ext uri="{FF2B5EF4-FFF2-40B4-BE49-F238E27FC236}">
                <a16:creationId xmlns:a16="http://schemas.microsoft.com/office/drawing/2014/main" id="{EE1FD7E5-7E72-C2B3-4B94-D2C0F2353DE5}"/>
              </a:ext>
            </a:extLst>
          </p:cNvPr>
          <p:cNvSpPr>
            <a:spLocks noGrp="1"/>
          </p:cNvSpPr>
          <p:nvPr>
            <p:ph idx="1"/>
          </p:nvPr>
        </p:nvSpPr>
        <p:spPr>
          <a:xfrm>
            <a:off x="235974" y="2408903"/>
            <a:ext cx="8750710" cy="3008671"/>
          </a:xfrm>
        </p:spPr>
        <p:txBody>
          <a:bodyPr>
            <a:normAutofit/>
          </a:bodyPr>
          <a:lstStyle/>
          <a:p>
            <a:pPr algn="l"/>
            <a:r>
              <a:rPr lang="cs-CZ" b="1" i="0" dirty="0">
                <a:solidFill>
                  <a:srgbClr val="496480"/>
                </a:solidFill>
                <a:effectLst/>
                <a:latin typeface="roboto" panose="02000000000000000000" pitchFamily="2" charset="0"/>
              </a:rPr>
              <a:t>Momentálně lze uspokojit celkovou poptávku po elektřině pouze při participaci plynových elektráren, které mají díky ceně plynu nejvyšší variabilní náklady, je cena elektřiny defacto určena cenou plynu.</a:t>
            </a:r>
          </a:p>
        </p:txBody>
      </p:sp>
    </p:spTree>
    <p:extLst>
      <p:ext uri="{BB962C8B-B14F-4D97-AF65-F5344CB8AC3E}">
        <p14:creationId xmlns:p14="http://schemas.microsoft.com/office/powerpoint/2010/main" val="14173603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362129-C993-2834-D414-35330C3CD583}"/>
              </a:ext>
            </a:extLst>
          </p:cNvPr>
          <p:cNvSpPr>
            <a:spLocks noGrp="1"/>
          </p:cNvSpPr>
          <p:nvPr>
            <p:ph type="title"/>
          </p:nvPr>
        </p:nvSpPr>
        <p:spPr>
          <a:xfrm>
            <a:off x="457200" y="658760"/>
            <a:ext cx="8229600" cy="758877"/>
          </a:xfrm>
        </p:spPr>
        <p:txBody>
          <a:bodyPr>
            <a:normAutofit fontScale="90000"/>
          </a:bodyPr>
          <a:lstStyle/>
          <a:p>
            <a:r>
              <a:rPr lang="cs-CZ" sz="3200" b="1" i="0" dirty="0">
                <a:solidFill>
                  <a:srgbClr val="FF0000"/>
                </a:solidFill>
                <a:effectLst/>
                <a:latin typeface="roboto" panose="02000000000000000000" pitchFamily="2" charset="0"/>
              </a:rPr>
              <a:t>Proč aktuálně ovlivňuje cena plynu cenu elektřiny? (2)</a:t>
            </a:r>
            <a:endParaRPr lang="cs-CZ" sz="3200" dirty="0">
              <a:solidFill>
                <a:srgbClr val="FF0000"/>
              </a:solidFill>
            </a:endParaRPr>
          </a:p>
        </p:txBody>
      </p:sp>
      <p:sp>
        <p:nvSpPr>
          <p:cNvPr id="3" name="Zástupný obsah 2">
            <a:extLst>
              <a:ext uri="{FF2B5EF4-FFF2-40B4-BE49-F238E27FC236}">
                <a16:creationId xmlns:a16="http://schemas.microsoft.com/office/drawing/2014/main" id="{FF93BA28-1C6E-E92B-36AF-D1D9A20A1817}"/>
              </a:ext>
            </a:extLst>
          </p:cNvPr>
          <p:cNvSpPr>
            <a:spLocks noGrp="1"/>
          </p:cNvSpPr>
          <p:nvPr>
            <p:ph idx="1"/>
          </p:nvPr>
        </p:nvSpPr>
        <p:spPr>
          <a:xfrm>
            <a:off x="78657" y="1600200"/>
            <a:ext cx="8937523" cy="4525963"/>
          </a:xfrm>
        </p:spPr>
        <p:txBody>
          <a:bodyPr>
            <a:normAutofit fontScale="92500" lnSpcReduction="20000"/>
          </a:bodyPr>
          <a:lstStyle/>
          <a:p>
            <a:r>
              <a:rPr lang="cs-CZ" b="1" i="0" dirty="0">
                <a:solidFill>
                  <a:srgbClr val="496480"/>
                </a:solidFill>
                <a:effectLst/>
                <a:latin typeface="roboto" panose="02000000000000000000" pitchFamily="2" charset="0"/>
              </a:rPr>
              <a:t>Vzhledem k imperiální politice Ruska</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a převládající nejistotě ohledně dodávek zemního plynu z této země je cena evropského plynu vysoká a tudíž je i vysoká cena elektřiny. Základním smysluplným řešením současné energetické krize je vyřešit otázku zásobování Evropy zemním plynem od alternativních dodavatelů nebo nahradit výrobu elektřiny ze zemního plynu jinými zdroji energie. Současná snaha dodavatelů jde oběma těmito směry, avšak první viditelné důsledky uvidíme až v řádu měsíců či let.</a:t>
            </a:r>
          </a:p>
        </p:txBody>
      </p:sp>
    </p:spTree>
    <p:extLst>
      <p:ext uri="{BB962C8B-B14F-4D97-AF65-F5344CB8AC3E}">
        <p14:creationId xmlns:p14="http://schemas.microsoft.com/office/powerpoint/2010/main" val="452363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B310AB-FC1D-1495-B56E-F33072B63DD4}"/>
              </a:ext>
            </a:extLst>
          </p:cNvPr>
          <p:cNvSpPr>
            <a:spLocks noGrp="1"/>
          </p:cNvSpPr>
          <p:nvPr>
            <p:ph type="title"/>
          </p:nvPr>
        </p:nvSpPr>
        <p:spPr>
          <a:xfrm>
            <a:off x="4139380" y="206478"/>
            <a:ext cx="4547419" cy="747251"/>
          </a:xfrm>
        </p:spPr>
        <p:txBody>
          <a:bodyPr>
            <a:normAutofit fontScale="90000"/>
          </a:bodyPr>
          <a:lstStyle/>
          <a:p>
            <a:r>
              <a:rPr lang="cs-CZ" sz="3200" b="1" i="0" dirty="0">
                <a:solidFill>
                  <a:srgbClr val="FF0000"/>
                </a:solidFill>
                <a:effectLst/>
                <a:latin typeface="Linux Libertine"/>
              </a:rPr>
              <a:t>Účastníci trhu s elektřinou</a:t>
            </a:r>
            <a:endParaRPr lang="cs-CZ" sz="3200" b="1" dirty="0">
              <a:solidFill>
                <a:srgbClr val="FF0000"/>
              </a:solidFill>
            </a:endParaRPr>
          </a:p>
        </p:txBody>
      </p:sp>
      <p:sp>
        <p:nvSpPr>
          <p:cNvPr id="3" name="Zástupný obsah 2">
            <a:extLst>
              <a:ext uri="{FF2B5EF4-FFF2-40B4-BE49-F238E27FC236}">
                <a16:creationId xmlns:a16="http://schemas.microsoft.com/office/drawing/2014/main" id="{A9D0FE39-005A-324B-22C1-F39DE631A94D}"/>
              </a:ext>
            </a:extLst>
          </p:cNvPr>
          <p:cNvSpPr>
            <a:spLocks noGrp="1"/>
          </p:cNvSpPr>
          <p:nvPr>
            <p:ph idx="1"/>
          </p:nvPr>
        </p:nvSpPr>
        <p:spPr>
          <a:xfrm>
            <a:off x="157315" y="1956620"/>
            <a:ext cx="8790039" cy="3814916"/>
          </a:xfrm>
        </p:spPr>
        <p:txBody>
          <a:bodyPr>
            <a:normAutofit fontScale="70000" lnSpcReduction="20000"/>
          </a:bodyPr>
          <a:lstStyle/>
          <a:p>
            <a:pPr algn="l"/>
            <a:r>
              <a:rPr lang="cs-CZ" b="1" i="0" u="none" strike="noStrike" dirty="0">
                <a:effectLst/>
                <a:latin typeface="Arial" panose="020B0604020202020204" pitchFamily="34" charset="0"/>
                <a:hlinkClick r:id="rId2" tooltip="Evropská energetická burza">
                  <a:extLst>
                    <a:ext uri="{A12FA001-AC4F-418D-AE19-62706E023703}">
                      <ahyp:hlinkClr xmlns:ahyp="http://schemas.microsoft.com/office/drawing/2018/hyperlinkcolor" val="tx"/>
                    </a:ext>
                  </a:extLst>
                </a:hlinkClick>
              </a:rPr>
              <a:t>Evropská energetická burza</a:t>
            </a:r>
            <a:r>
              <a:rPr lang="cs-CZ" b="1" i="0" dirty="0">
                <a:effectLst/>
                <a:latin typeface="Arial" panose="020B0604020202020204" pitchFamily="34" charset="0"/>
              </a:rPr>
              <a:t> v Lipsku byla založena roku 2002. Největšímu </a:t>
            </a:r>
            <a:r>
              <a:rPr lang="cs-CZ" b="1" i="0" u="none" strike="noStrike" dirty="0">
                <a:effectLst/>
                <a:latin typeface="Arial" panose="020B0604020202020204" pitchFamily="34" charset="0"/>
                <a:hlinkClick r:id="rId3" tooltip="Rozšiřování Evropské unie">
                  <a:extLst>
                    <a:ext uri="{A12FA001-AC4F-418D-AE19-62706E023703}">
                      <ahyp:hlinkClr xmlns:ahyp="http://schemas.microsoft.com/office/drawing/2018/hyperlinkcolor" val="tx"/>
                    </a:ext>
                  </a:extLst>
                </a:hlinkClick>
              </a:rPr>
              <a:t>rozšiřování Evropské unie</a:t>
            </a:r>
            <a:r>
              <a:rPr lang="cs-CZ" b="1" i="0" dirty="0">
                <a:effectLst/>
                <a:latin typeface="Arial" panose="020B0604020202020204" pitchFamily="34" charset="0"/>
              </a:rPr>
              <a:t> dokončeném roku 2004 předcházelo přijetí </a:t>
            </a:r>
            <a:r>
              <a:rPr lang="cs-CZ" b="1" i="0" u="none" strike="noStrike" dirty="0">
                <a:effectLst/>
                <a:latin typeface="Arial" panose="020B0604020202020204" pitchFamily="34" charset="0"/>
                <a:hlinkClick r:id="rId4" tooltip="Směrnice Evropské unie">
                  <a:extLst>
                    <a:ext uri="{A12FA001-AC4F-418D-AE19-62706E023703}">
                      <ahyp:hlinkClr xmlns:ahyp="http://schemas.microsoft.com/office/drawing/2018/hyperlinkcolor" val="tx"/>
                    </a:ext>
                  </a:extLst>
                </a:hlinkClick>
              </a:rPr>
              <a:t>směrnice</a:t>
            </a:r>
            <a:r>
              <a:rPr lang="cs-CZ" b="1" i="0" dirty="0">
                <a:effectLst/>
                <a:latin typeface="Arial" panose="020B0604020202020204" pitchFamily="34" charset="0"/>
              </a:rPr>
              <a:t> 2003/54/ES a nařízení (ES) č. 1228/2003. Tak byl trh s elektřinou v EU liberalizován. Zároveň byl směrnicí 2003/87/ES zaveden </a:t>
            </a:r>
            <a:r>
              <a:rPr lang="cs-CZ" b="1" i="0" u="none" strike="noStrike" dirty="0">
                <a:effectLst/>
                <a:latin typeface="Arial" panose="020B0604020202020204" pitchFamily="34" charset="0"/>
                <a:hlinkClick r:id="rId5" tooltip="Evropský systém pro obchodování s emisemi">
                  <a:extLst>
                    <a:ext uri="{A12FA001-AC4F-418D-AE19-62706E023703}">
                      <ahyp:hlinkClr xmlns:ahyp="http://schemas.microsoft.com/office/drawing/2018/hyperlinkcolor" val="tx"/>
                    </a:ext>
                  </a:extLst>
                </a:hlinkClick>
              </a:rPr>
              <a:t>evropský systém pro obchodování s emisemi</a:t>
            </a:r>
            <a:r>
              <a:rPr lang="cs-CZ" b="1" i="0" dirty="0">
                <a:effectLst/>
                <a:latin typeface="Arial" panose="020B0604020202020204" pitchFamily="34" charset="0"/>
              </a:rPr>
              <a:t>. Základním modelem trhu</a:t>
            </a:r>
            <a:br>
              <a:rPr lang="cs-CZ" b="1" i="0" dirty="0">
                <a:effectLst/>
                <a:latin typeface="Arial" panose="020B0604020202020204" pitchFamily="34" charset="0"/>
              </a:rPr>
            </a:br>
            <a:r>
              <a:rPr lang="cs-CZ" b="1" i="0" dirty="0">
                <a:effectLst/>
                <a:latin typeface="Arial" panose="020B0604020202020204" pitchFamily="34" charset="0"/>
              </a:rPr>
              <a:t>s elektřinou je v EU princip regulovaného přístupu k sítím (</a:t>
            </a:r>
            <a:r>
              <a:rPr lang="cs-CZ" b="1" i="0" dirty="0" err="1">
                <a:effectLst/>
                <a:latin typeface="Arial" panose="020B0604020202020204" pitchFamily="34" charset="0"/>
              </a:rPr>
              <a:t>Regulated</a:t>
            </a:r>
            <a:r>
              <a:rPr lang="cs-CZ" b="1" i="0" dirty="0">
                <a:effectLst/>
                <a:latin typeface="Arial" panose="020B0604020202020204" pitchFamily="34" charset="0"/>
              </a:rPr>
              <a:t> </a:t>
            </a:r>
            <a:r>
              <a:rPr lang="cs-CZ" b="1" i="0" dirty="0" err="1">
                <a:effectLst/>
                <a:latin typeface="Arial" panose="020B0604020202020204" pitchFamily="34" charset="0"/>
              </a:rPr>
              <a:t>Third</a:t>
            </a:r>
            <a:r>
              <a:rPr lang="cs-CZ" b="1" i="0" dirty="0">
                <a:effectLst/>
                <a:latin typeface="Arial" panose="020B0604020202020204" pitchFamily="34" charset="0"/>
              </a:rPr>
              <a:t> Party Access, </a:t>
            </a:r>
            <a:r>
              <a:rPr lang="cs-CZ" b="1" i="0" dirty="0" err="1">
                <a:effectLst/>
                <a:latin typeface="Arial" panose="020B0604020202020204" pitchFamily="34" charset="0"/>
              </a:rPr>
              <a:t>rTPA</a:t>
            </a:r>
            <a:r>
              <a:rPr lang="cs-CZ" b="1" i="0" dirty="0">
                <a:effectLst/>
                <a:latin typeface="Arial" panose="020B0604020202020204" pitchFamily="34" charset="0"/>
              </a:rPr>
              <a:t>), který je legislativně ukotvený Směrnicí pro vnitřní trh s elektřinou v EU</a:t>
            </a:r>
            <a:br>
              <a:rPr lang="cs-CZ" b="1" i="0" dirty="0">
                <a:effectLst/>
                <a:latin typeface="Arial" panose="020B0604020202020204" pitchFamily="34" charset="0"/>
              </a:rPr>
            </a:br>
            <a:r>
              <a:rPr lang="cs-CZ" b="1" i="0" dirty="0">
                <a:effectLst/>
                <a:latin typeface="Arial" panose="020B0604020202020204" pitchFamily="34" charset="0"/>
              </a:rPr>
              <a:t>č. 2009/72/ES. Z hlediska fyzické dodávky je elektřina od výrobce (velké elektrárny většinou nad 200 MW výkonu) přepravována na delší vzdálenosti páteřní </a:t>
            </a:r>
            <a:r>
              <a:rPr lang="cs-CZ" b="1" i="0" u="none" strike="noStrike" dirty="0">
                <a:effectLst/>
                <a:latin typeface="Arial" panose="020B0604020202020204" pitchFamily="34" charset="0"/>
                <a:hlinkClick r:id="rId6" tooltip="Elektrická přenosová soustava">
                  <a:extLst>
                    <a:ext uri="{A12FA001-AC4F-418D-AE19-62706E023703}">
                      <ahyp:hlinkClr xmlns:ahyp="http://schemas.microsoft.com/office/drawing/2018/hyperlinkcolor" val="tx"/>
                    </a:ext>
                  </a:extLst>
                </a:hlinkClick>
              </a:rPr>
              <a:t>přenosovou sítí</a:t>
            </a:r>
            <a:br>
              <a:rPr lang="cs-CZ" b="1" i="0" u="none" strike="noStrike" dirty="0">
                <a:effectLst/>
                <a:latin typeface="Arial" panose="020B0604020202020204" pitchFamily="34" charset="0"/>
              </a:rPr>
            </a:br>
            <a:r>
              <a:rPr lang="cs-CZ" b="1" i="0" dirty="0">
                <a:effectLst/>
                <a:latin typeface="Arial" panose="020B0604020202020204" pitchFamily="34" charset="0"/>
              </a:rPr>
              <a:t>a pomocí </a:t>
            </a:r>
            <a:r>
              <a:rPr lang="cs-CZ" b="1" i="0" u="none" strike="noStrike" dirty="0">
                <a:effectLst/>
                <a:latin typeface="Arial" panose="020B0604020202020204" pitchFamily="34" charset="0"/>
                <a:hlinkClick r:id="rId7" tooltip="Elektrická distribuční soustava">
                  <a:extLst>
                    <a:ext uri="{A12FA001-AC4F-418D-AE19-62706E023703}">
                      <ahyp:hlinkClr xmlns:ahyp="http://schemas.microsoft.com/office/drawing/2018/hyperlinkcolor" val="tx"/>
                    </a:ext>
                  </a:extLst>
                </a:hlinkClick>
              </a:rPr>
              <a:t>distribuční sítě</a:t>
            </a:r>
            <a:r>
              <a:rPr lang="cs-CZ" b="1" i="0" dirty="0">
                <a:effectLst/>
                <a:latin typeface="Arial" panose="020B0604020202020204" pitchFamily="34" charset="0"/>
              </a:rPr>
              <a:t> pak ke spotřebiteli.</a:t>
            </a:r>
          </a:p>
        </p:txBody>
      </p:sp>
    </p:spTree>
    <p:extLst>
      <p:ext uri="{BB962C8B-B14F-4D97-AF65-F5344CB8AC3E}">
        <p14:creationId xmlns:p14="http://schemas.microsoft.com/office/powerpoint/2010/main" val="37830218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404B73-BEB5-A517-86FE-86757CC1497C}"/>
              </a:ext>
            </a:extLst>
          </p:cNvPr>
          <p:cNvSpPr>
            <a:spLocks noGrp="1"/>
          </p:cNvSpPr>
          <p:nvPr>
            <p:ph type="title"/>
          </p:nvPr>
        </p:nvSpPr>
        <p:spPr>
          <a:xfrm>
            <a:off x="457200" y="510612"/>
            <a:ext cx="8229600" cy="1143000"/>
          </a:xfrm>
        </p:spPr>
        <p:txBody>
          <a:bodyPr>
            <a:normAutofit/>
          </a:bodyPr>
          <a:lstStyle/>
          <a:p>
            <a:r>
              <a:rPr lang="cs-CZ" sz="3200" b="1" i="0" dirty="0">
                <a:solidFill>
                  <a:srgbClr val="FF0000"/>
                </a:solidFill>
                <a:effectLst/>
                <a:latin typeface="roboto" panose="02000000000000000000" pitchFamily="2" charset="0"/>
              </a:rPr>
              <a:t>Proč aktuálně ovlivňuje cena plynu cenu elektřiny? (3)</a:t>
            </a:r>
            <a:endParaRPr lang="cs-CZ" sz="3200" dirty="0"/>
          </a:p>
        </p:txBody>
      </p:sp>
      <p:sp>
        <p:nvSpPr>
          <p:cNvPr id="3" name="Zástupný obsah 2">
            <a:extLst>
              <a:ext uri="{FF2B5EF4-FFF2-40B4-BE49-F238E27FC236}">
                <a16:creationId xmlns:a16="http://schemas.microsoft.com/office/drawing/2014/main" id="{A8BD9ADE-0FE0-B6C9-6D50-3B1C47BC91E5}"/>
              </a:ext>
            </a:extLst>
          </p:cNvPr>
          <p:cNvSpPr>
            <a:spLocks noGrp="1"/>
          </p:cNvSpPr>
          <p:nvPr>
            <p:ph idx="1"/>
          </p:nvPr>
        </p:nvSpPr>
        <p:spPr>
          <a:xfrm>
            <a:off x="157315" y="1897626"/>
            <a:ext cx="8868697" cy="4228537"/>
          </a:xfrm>
        </p:spPr>
        <p:txBody>
          <a:bodyPr>
            <a:normAutofit fontScale="92500" lnSpcReduction="20000"/>
          </a:bodyPr>
          <a:lstStyle/>
          <a:p>
            <a:r>
              <a:rPr lang="cs-CZ" b="1" i="0" dirty="0">
                <a:solidFill>
                  <a:srgbClr val="496480"/>
                </a:solidFill>
                <a:effectLst/>
                <a:latin typeface="roboto" panose="02000000000000000000" pitchFamily="2" charset="0"/>
              </a:rPr>
              <a:t>Evropa v minulosti, možná naivně, vsadila na korektní obchodní vztahy s Ruskem. Dodávky plynu z Ruské federace umožňovaly pohodlný život s levnými energiemi. Evropští lídři tímto krokem strategicky podcenili závislost na jednom dodavateli a za tuto strategickou chybu nyní platíme zvýšenými cenami. Jakmile dojde</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k diverzifikaci dodavatelů, obnovení normálního tržního prostředí či nalezení vhodných alternativ výroby elektřiny, stanou se energie automaticky lacinější.</a:t>
            </a:r>
            <a:endParaRPr lang="cs-CZ" b="1" dirty="0"/>
          </a:p>
        </p:txBody>
      </p:sp>
    </p:spTree>
    <p:extLst>
      <p:ext uri="{BB962C8B-B14F-4D97-AF65-F5344CB8AC3E}">
        <p14:creationId xmlns:p14="http://schemas.microsoft.com/office/powerpoint/2010/main" val="1070404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A12FA0-6109-ACF9-3466-332563BC021A}"/>
              </a:ext>
            </a:extLst>
          </p:cNvPr>
          <p:cNvSpPr>
            <a:spLocks noGrp="1"/>
          </p:cNvSpPr>
          <p:nvPr>
            <p:ph type="title"/>
          </p:nvPr>
        </p:nvSpPr>
        <p:spPr>
          <a:xfrm>
            <a:off x="457200" y="707257"/>
            <a:ext cx="8229600" cy="1143000"/>
          </a:xfrm>
        </p:spPr>
        <p:txBody>
          <a:bodyPr>
            <a:noAutofit/>
          </a:bodyPr>
          <a:lstStyle/>
          <a:p>
            <a:r>
              <a:rPr lang="cs-CZ" sz="3600" b="1" i="0" dirty="0" err="1">
                <a:solidFill>
                  <a:srgbClr val="FF0000"/>
                </a:solidFill>
                <a:effectLst/>
                <a:latin typeface="roboto" panose="02000000000000000000" pitchFamily="2" charset="0"/>
              </a:rPr>
              <a:t>Zastropování</a:t>
            </a:r>
            <a:r>
              <a:rPr lang="cs-CZ" sz="3600" b="1" i="0" dirty="0">
                <a:solidFill>
                  <a:srgbClr val="FF0000"/>
                </a:solidFill>
                <a:effectLst/>
                <a:latin typeface="roboto" panose="02000000000000000000" pitchFamily="2" charset="0"/>
              </a:rPr>
              <a:t> cen – cesta ven, nebo slepá ulička? (1)</a:t>
            </a:r>
            <a:endParaRPr lang="cs-CZ" sz="3600" dirty="0">
              <a:solidFill>
                <a:srgbClr val="FF0000"/>
              </a:solidFill>
            </a:endParaRPr>
          </a:p>
        </p:txBody>
      </p:sp>
      <p:sp>
        <p:nvSpPr>
          <p:cNvPr id="3" name="Zástupný obsah 2">
            <a:extLst>
              <a:ext uri="{FF2B5EF4-FFF2-40B4-BE49-F238E27FC236}">
                <a16:creationId xmlns:a16="http://schemas.microsoft.com/office/drawing/2014/main" id="{02CEFCEC-DD2D-AD52-8F47-476067D20D15}"/>
              </a:ext>
            </a:extLst>
          </p:cNvPr>
          <p:cNvSpPr>
            <a:spLocks noGrp="1"/>
          </p:cNvSpPr>
          <p:nvPr>
            <p:ph idx="1"/>
          </p:nvPr>
        </p:nvSpPr>
        <p:spPr>
          <a:xfrm>
            <a:off x="176981" y="2261419"/>
            <a:ext cx="8849032" cy="3667433"/>
          </a:xfrm>
        </p:spPr>
        <p:txBody>
          <a:bodyPr>
            <a:normAutofit/>
          </a:bodyPr>
          <a:lstStyle/>
          <a:p>
            <a:pPr algn="l"/>
            <a:r>
              <a:rPr lang="cs-CZ" b="1" i="0" dirty="0">
                <a:solidFill>
                  <a:srgbClr val="496480"/>
                </a:solidFill>
                <a:effectLst/>
                <a:latin typeface="roboto" panose="02000000000000000000" pitchFamily="2" charset="0"/>
              </a:rPr>
              <a:t>Ceny elektřiny či plynu lze prakticky velmi těžko „</a:t>
            </a:r>
            <a:r>
              <a:rPr lang="cs-CZ" b="1" i="0" dirty="0" err="1">
                <a:solidFill>
                  <a:srgbClr val="496480"/>
                </a:solidFill>
                <a:effectLst/>
                <a:latin typeface="roboto" panose="02000000000000000000" pitchFamily="2" charset="0"/>
              </a:rPr>
              <a:t>zastropovat</a:t>
            </a:r>
            <a:r>
              <a:rPr lang="cs-CZ" b="1" i="0" dirty="0">
                <a:solidFill>
                  <a:srgbClr val="496480"/>
                </a:solidFill>
                <a:effectLst/>
                <a:latin typeface="roboto" panose="02000000000000000000" pitchFamily="2" charset="0"/>
              </a:rPr>
              <a:t>“. Pokud bychom tak neučinili, znamenalo by to, že by někteří spotřebitelé zůstali bez elektřiny. Stejně tak provádět zásadní strukturální zásahy do principů fungování trhu může mít fatální důsledky.</a:t>
            </a:r>
          </a:p>
        </p:txBody>
      </p:sp>
    </p:spTree>
    <p:extLst>
      <p:ext uri="{BB962C8B-B14F-4D97-AF65-F5344CB8AC3E}">
        <p14:creationId xmlns:p14="http://schemas.microsoft.com/office/powerpoint/2010/main" val="12637858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5C17B4-6187-3041-5BEA-B6B00A023A4E}"/>
              </a:ext>
            </a:extLst>
          </p:cNvPr>
          <p:cNvSpPr>
            <a:spLocks noGrp="1"/>
          </p:cNvSpPr>
          <p:nvPr>
            <p:ph type="title"/>
          </p:nvPr>
        </p:nvSpPr>
        <p:spPr>
          <a:xfrm>
            <a:off x="457200" y="570270"/>
            <a:ext cx="8229600" cy="1029929"/>
          </a:xfrm>
        </p:spPr>
        <p:txBody>
          <a:bodyPr>
            <a:normAutofit fontScale="90000"/>
          </a:bodyPr>
          <a:lstStyle/>
          <a:p>
            <a:r>
              <a:rPr lang="cs-CZ" sz="3200" b="1" i="0" dirty="0" err="1">
                <a:solidFill>
                  <a:srgbClr val="FF0000"/>
                </a:solidFill>
                <a:effectLst/>
                <a:latin typeface="roboto" panose="02000000000000000000" pitchFamily="2" charset="0"/>
              </a:rPr>
              <a:t>Zastropování</a:t>
            </a:r>
            <a:r>
              <a:rPr lang="cs-CZ" sz="3200" b="1" i="0" dirty="0">
                <a:solidFill>
                  <a:srgbClr val="FF0000"/>
                </a:solidFill>
                <a:effectLst/>
                <a:latin typeface="roboto" panose="02000000000000000000" pitchFamily="2" charset="0"/>
              </a:rPr>
              <a:t> cen – cesta ven, nebo slepá ulička? (2)</a:t>
            </a:r>
            <a:endParaRPr lang="cs-CZ" sz="3200" dirty="0"/>
          </a:p>
        </p:txBody>
      </p:sp>
      <p:sp>
        <p:nvSpPr>
          <p:cNvPr id="3" name="Zástupný obsah 2">
            <a:extLst>
              <a:ext uri="{FF2B5EF4-FFF2-40B4-BE49-F238E27FC236}">
                <a16:creationId xmlns:a16="http://schemas.microsoft.com/office/drawing/2014/main" id="{B7FB5115-56AD-5ED6-3744-164A48323D18}"/>
              </a:ext>
            </a:extLst>
          </p:cNvPr>
          <p:cNvSpPr>
            <a:spLocks noGrp="1"/>
          </p:cNvSpPr>
          <p:nvPr>
            <p:ph idx="1"/>
          </p:nvPr>
        </p:nvSpPr>
        <p:spPr>
          <a:xfrm>
            <a:off x="206477" y="1600200"/>
            <a:ext cx="8839200" cy="4525963"/>
          </a:xfrm>
        </p:spPr>
        <p:txBody>
          <a:bodyPr>
            <a:normAutofit fontScale="92500" lnSpcReduction="20000"/>
          </a:bodyPr>
          <a:lstStyle/>
          <a:p>
            <a:pPr algn="l"/>
            <a:r>
              <a:rPr lang="cs-CZ" b="1" i="0" dirty="0">
                <a:solidFill>
                  <a:srgbClr val="496480"/>
                </a:solidFill>
                <a:effectLst/>
                <a:latin typeface="roboto" panose="02000000000000000000" pitchFamily="2" charset="0"/>
              </a:rPr>
              <a:t>Vlivem obchodní historie a z toho vyplývajících závazků mohou zásahy vyvolat sérii bankrotů jednotlivých subjektů trhu a dostat společnost</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a ekonomiku do ještě větších problémů, než máme nyní. Mohlo by vlivem nefunkčnosti jednotlivých subjektů zabezpečující dodávky dojít k jejich totálnímu narušení a rozpadu dodavatelských sítí. Pád společnosti Bohemia </a:t>
            </a:r>
            <a:r>
              <a:rPr lang="cs-CZ" b="1" i="0" dirty="0" err="1">
                <a:solidFill>
                  <a:srgbClr val="496480"/>
                </a:solidFill>
                <a:effectLst/>
                <a:latin typeface="roboto" panose="02000000000000000000" pitchFamily="2" charset="0"/>
              </a:rPr>
              <a:t>Energy</a:t>
            </a:r>
            <a:r>
              <a:rPr lang="cs-CZ" b="1" i="0" dirty="0">
                <a:solidFill>
                  <a:srgbClr val="496480"/>
                </a:solidFill>
                <a:effectLst/>
                <a:latin typeface="roboto" panose="02000000000000000000" pitchFamily="2" charset="0"/>
              </a:rPr>
              <a:t> v roce 2021 způsobil veliký chaos na trhu, avšak v tomto případě mluvíme o riziku selhání celého systému a problému složitějším o několik řádů.</a:t>
            </a:r>
          </a:p>
        </p:txBody>
      </p:sp>
    </p:spTree>
    <p:extLst>
      <p:ext uri="{BB962C8B-B14F-4D97-AF65-F5344CB8AC3E}">
        <p14:creationId xmlns:p14="http://schemas.microsoft.com/office/powerpoint/2010/main" val="1893159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B060F4-8C54-77F6-7024-E43D8F6E5358}"/>
              </a:ext>
            </a:extLst>
          </p:cNvPr>
          <p:cNvSpPr>
            <a:spLocks noGrp="1"/>
          </p:cNvSpPr>
          <p:nvPr>
            <p:ph type="title"/>
          </p:nvPr>
        </p:nvSpPr>
        <p:spPr>
          <a:xfrm>
            <a:off x="457200" y="570270"/>
            <a:ext cx="8229600" cy="847367"/>
          </a:xfrm>
        </p:spPr>
        <p:txBody>
          <a:bodyPr>
            <a:normAutofit fontScale="90000"/>
          </a:bodyPr>
          <a:lstStyle/>
          <a:p>
            <a:r>
              <a:rPr lang="cs-CZ" sz="3200" b="1" i="0" dirty="0" err="1">
                <a:solidFill>
                  <a:srgbClr val="FF0000"/>
                </a:solidFill>
                <a:effectLst/>
                <a:latin typeface="roboto" panose="02000000000000000000" pitchFamily="2" charset="0"/>
              </a:rPr>
              <a:t>Zastropování</a:t>
            </a:r>
            <a:r>
              <a:rPr lang="cs-CZ" sz="3200" b="1" i="0" dirty="0">
                <a:solidFill>
                  <a:srgbClr val="FF0000"/>
                </a:solidFill>
                <a:effectLst/>
                <a:latin typeface="roboto" panose="02000000000000000000" pitchFamily="2" charset="0"/>
              </a:rPr>
              <a:t> cen – cesta ven, nebo slepá ulička? (3)</a:t>
            </a:r>
            <a:endParaRPr lang="cs-CZ" sz="3200" dirty="0"/>
          </a:p>
        </p:txBody>
      </p:sp>
      <p:sp>
        <p:nvSpPr>
          <p:cNvPr id="3" name="Zástupný obsah 2">
            <a:extLst>
              <a:ext uri="{FF2B5EF4-FFF2-40B4-BE49-F238E27FC236}">
                <a16:creationId xmlns:a16="http://schemas.microsoft.com/office/drawing/2014/main" id="{E87E1237-C946-F555-871B-EEBB32121148}"/>
              </a:ext>
            </a:extLst>
          </p:cNvPr>
          <p:cNvSpPr>
            <a:spLocks noGrp="1"/>
          </p:cNvSpPr>
          <p:nvPr>
            <p:ph idx="1"/>
          </p:nvPr>
        </p:nvSpPr>
        <p:spPr>
          <a:xfrm>
            <a:off x="78658" y="1600200"/>
            <a:ext cx="8927690" cy="4525963"/>
          </a:xfrm>
        </p:spPr>
        <p:txBody>
          <a:bodyPr/>
          <a:lstStyle/>
          <a:p>
            <a:r>
              <a:rPr lang="cs-CZ" b="1" i="0" dirty="0">
                <a:solidFill>
                  <a:srgbClr val="496480"/>
                </a:solidFill>
                <a:effectLst/>
                <a:latin typeface="roboto" panose="02000000000000000000" pitchFamily="2" charset="0"/>
              </a:rPr>
              <a:t>Existence trhu poskytuje cenovou transparentnost a optimalizaci ceny při vyrovnávání nabídky s poptávkou. Tento princip lze jen velmi těžko nahradit, aniž by se řešení neudělalo na celoevropské bázi. Možná existují nějaká dílčí specifická řešení, o které se například pokusilo Španělsko, ale současnou energetickou krizi to rozhodně nevyřeší.</a:t>
            </a:r>
          </a:p>
        </p:txBody>
      </p:sp>
    </p:spTree>
    <p:extLst>
      <p:ext uri="{BB962C8B-B14F-4D97-AF65-F5344CB8AC3E}">
        <p14:creationId xmlns:p14="http://schemas.microsoft.com/office/powerpoint/2010/main" val="41897393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7160AC-0AB9-EF02-E0CA-D5239063AE71}"/>
              </a:ext>
            </a:extLst>
          </p:cNvPr>
          <p:cNvSpPr>
            <a:spLocks noGrp="1"/>
          </p:cNvSpPr>
          <p:nvPr>
            <p:ph type="title"/>
          </p:nvPr>
        </p:nvSpPr>
        <p:spPr>
          <a:xfrm>
            <a:off x="457200" y="731836"/>
            <a:ext cx="8229600" cy="685801"/>
          </a:xfrm>
        </p:spPr>
        <p:txBody>
          <a:bodyPr>
            <a:normAutofit/>
          </a:bodyPr>
          <a:lstStyle/>
          <a:p>
            <a:r>
              <a:rPr lang="cs-CZ" sz="3200" b="1" i="0" dirty="0">
                <a:solidFill>
                  <a:srgbClr val="FF0000"/>
                </a:solidFill>
                <a:effectLst/>
                <a:latin typeface="roboto" panose="02000000000000000000" pitchFamily="2" charset="0"/>
              </a:rPr>
              <a:t>Odpověď na otázku, zda trh funguje (1)</a:t>
            </a:r>
            <a:endParaRPr lang="cs-CZ" sz="3200" dirty="0">
              <a:solidFill>
                <a:srgbClr val="FF0000"/>
              </a:solidFill>
            </a:endParaRPr>
          </a:p>
        </p:txBody>
      </p:sp>
      <p:sp>
        <p:nvSpPr>
          <p:cNvPr id="3" name="Zástupný obsah 2">
            <a:extLst>
              <a:ext uri="{FF2B5EF4-FFF2-40B4-BE49-F238E27FC236}">
                <a16:creationId xmlns:a16="http://schemas.microsoft.com/office/drawing/2014/main" id="{325297FC-5FFA-65CA-AD96-FDCE06B3F204}"/>
              </a:ext>
            </a:extLst>
          </p:cNvPr>
          <p:cNvSpPr>
            <a:spLocks noGrp="1"/>
          </p:cNvSpPr>
          <p:nvPr>
            <p:ph idx="1"/>
          </p:nvPr>
        </p:nvSpPr>
        <p:spPr>
          <a:xfrm>
            <a:off x="167148" y="1887794"/>
            <a:ext cx="8731046" cy="4238369"/>
          </a:xfrm>
        </p:spPr>
        <p:txBody>
          <a:bodyPr>
            <a:normAutofit fontScale="92500" lnSpcReduction="20000"/>
          </a:bodyPr>
          <a:lstStyle/>
          <a:p>
            <a:pPr algn="l"/>
            <a:r>
              <a:rPr lang="cs-CZ" b="1" i="0" dirty="0">
                <a:solidFill>
                  <a:srgbClr val="496480"/>
                </a:solidFill>
                <a:effectLst/>
                <a:latin typeface="roboto" panose="02000000000000000000" pitchFamily="2" charset="0"/>
              </a:rPr>
              <a:t>Jak se pozná, že je trh funkční? Základem je, že jste na něm schopni koupit danou komoditu</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a že jediným kritériem je cena. Takový trh při všech stávajících omezeních stále ještě</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v Evropě máme. Fungující trh je takový, na kterém nedojde vlivem realizace transakcí</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„v rozumných objemech“ k výraznému posunutí ceny. Takto definovaný rozumně fungující trh již v Evropě bohužel nemáme, protože jeho celková likvidita vlivem vzrůstu cen a s tím souvisejících rizik utrpěla.</a:t>
            </a:r>
          </a:p>
          <a:p>
            <a:endParaRPr lang="cs-CZ" dirty="0"/>
          </a:p>
        </p:txBody>
      </p:sp>
    </p:spTree>
    <p:extLst>
      <p:ext uri="{BB962C8B-B14F-4D97-AF65-F5344CB8AC3E}">
        <p14:creationId xmlns:p14="http://schemas.microsoft.com/office/powerpoint/2010/main" val="12968790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9AD8C0C-2BAC-910B-DEF4-C5ECED1DBC6E}"/>
              </a:ext>
            </a:extLst>
          </p:cNvPr>
          <p:cNvSpPr>
            <a:spLocks noGrp="1"/>
          </p:cNvSpPr>
          <p:nvPr>
            <p:ph type="title"/>
          </p:nvPr>
        </p:nvSpPr>
        <p:spPr>
          <a:xfrm>
            <a:off x="457200" y="550606"/>
            <a:ext cx="8229600" cy="867032"/>
          </a:xfrm>
        </p:spPr>
        <p:txBody>
          <a:bodyPr>
            <a:normAutofit/>
          </a:bodyPr>
          <a:lstStyle/>
          <a:p>
            <a:r>
              <a:rPr lang="cs-CZ" sz="3600" b="1" i="0" dirty="0">
                <a:solidFill>
                  <a:srgbClr val="FF0000"/>
                </a:solidFill>
                <a:effectLst/>
                <a:latin typeface="roboto" panose="02000000000000000000" pitchFamily="2" charset="0"/>
              </a:rPr>
              <a:t>Odpověď na otázku, zda trh funguje (2)</a:t>
            </a:r>
            <a:endParaRPr lang="cs-CZ" sz="3600" dirty="0"/>
          </a:p>
        </p:txBody>
      </p:sp>
      <p:sp>
        <p:nvSpPr>
          <p:cNvPr id="3" name="Zástupný obsah 2">
            <a:extLst>
              <a:ext uri="{FF2B5EF4-FFF2-40B4-BE49-F238E27FC236}">
                <a16:creationId xmlns:a16="http://schemas.microsoft.com/office/drawing/2014/main" id="{CCDC0DD9-A035-F385-0C9B-091CBBD60904}"/>
              </a:ext>
            </a:extLst>
          </p:cNvPr>
          <p:cNvSpPr>
            <a:spLocks noGrp="1"/>
          </p:cNvSpPr>
          <p:nvPr>
            <p:ph idx="1"/>
          </p:nvPr>
        </p:nvSpPr>
        <p:spPr>
          <a:xfrm>
            <a:off x="147484" y="1600200"/>
            <a:ext cx="8849032" cy="4525963"/>
          </a:xfrm>
        </p:spPr>
        <p:txBody>
          <a:bodyPr/>
          <a:lstStyle/>
          <a:p>
            <a:r>
              <a:rPr lang="cs-CZ" b="1" i="0" dirty="0">
                <a:solidFill>
                  <a:srgbClr val="496480"/>
                </a:solidFill>
                <a:effectLst/>
                <a:latin typeface="roboto" panose="02000000000000000000" pitchFamily="2" charset="0"/>
              </a:rPr>
              <a:t>Přesto je trh stále funkční a je schopen řešit současný nedostatek energií, byť prostřednictvím vysokých cen. Hlavním zájmem českých a potažmo evropských lídrů by mělo být vyřešení a </a:t>
            </a:r>
            <a:r>
              <a:rPr lang="cs-CZ" b="1" i="0" dirty="0" err="1">
                <a:solidFill>
                  <a:srgbClr val="496480"/>
                </a:solidFill>
                <a:effectLst/>
                <a:latin typeface="roboto" panose="02000000000000000000" pitchFamily="2" charset="0"/>
              </a:rPr>
              <a:t>ztransparentnění</a:t>
            </a:r>
            <a:r>
              <a:rPr lang="cs-CZ" b="1" i="0" dirty="0">
                <a:solidFill>
                  <a:srgbClr val="496480"/>
                </a:solidFill>
                <a:effectLst/>
                <a:latin typeface="roboto" panose="02000000000000000000" pitchFamily="2" charset="0"/>
              </a:rPr>
              <a:t> toku zemního plynu do Evropy od jednotlivých producentů, což jediné pomůže navrátit trh do normálu a burzy s tímto mohou velmi dobře pomoci.</a:t>
            </a:r>
          </a:p>
        </p:txBody>
      </p:sp>
    </p:spTree>
    <p:extLst>
      <p:ext uri="{BB962C8B-B14F-4D97-AF65-F5344CB8AC3E}">
        <p14:creationId xmlns:p14="http://schemas.microsoft.com/office/powerpoint/2010/main" val="265663407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99D1EA-B727-CF24-0017-CDFC297E0CD9}"/>
              </a:ext>
            </a:extLst>
          </p:cNvPr>
          <p:cNvSpPr>
            <a:spLocks noGrp="1"/>
          </p:cNvSpPr>
          <p:nvPr>
            <p:ph type="title"/>
          </p:nvPr>
        </p:nvSpPr>
        <p:spPr>
          <a:xfrm>
            <a:off x="457200" y="570270"/>
            <a:ext cx="8229600" cy="847367"/>
          </a:xfrm>
        </p:spPr>
        <p:txBody>
          <a:bodyPr>
            <a:normAutofit/>
          </a:bodyPr>
          <a:lstStyle/>
          <a:p>
            <a:r>
              <a:rPr lang="cs-CZ" b="1" i="0" dirty="0">
                <a:solidFill>
                  <a:srgbClr val="FF0000"/>
                </a:solidFill>
                <a:effectLst/>
                <a:latin typeface="roboto" panose="02000000000000000000" pitchFamily="2" charset="0"/>
              </a:rPr>
              <a:t>Tržní část ceny</a:t>
            </a:r>
            <a:endParaRPr lang="cs-CZ" dirty="0">
              <a:solidFill>
                <a:srgbClr val="FF0000"/>
              </a:solidFill>
            </a:endParaRPr>
          </a:p>
        </p:txBody>
      </p:sp>
      <p:sp>
        <p:nvSpPr>
          <p:cNvPr id="3" name="Zástupný obsah 2">
            <a:extLst>
              <a:ext uri="{FF2B5EF4-FFF2-40B4-BE49-F238E27FC236}">
                <a16:creationId xmlns:a16="http://schemas.microsoft.com/office/drawing/2014/main" id="{C5DC1826-78FC-B322-982E-8A159CC518C7}"/>
              </a:ext>
            </a:extLst>
          </p:cNvPr>
          <p:cNvSpPr>
            <a:spLocks noGrp="1"/>
          </p:cNvSpPr>
          <p:nvPr>
            <p:ph idx="1"/>
          </p:nvPr>
        </p:nvSpPr>
        <p:spPr>
          <a:xfrm>
            <a:off x="167147" y="1600200"/>
            <a:ext cx="8799871" cy="4525963"/>
          </a:xfrm>
        </p:spPr>
        <p:txBody>
          <a:bodyPr>
            <a:normAutofit fontScale="85000" lnSpcReduction="20000"/>
          </a:bodyPr>
          <a:lstStyle/>
          <a:p>
            <a:r>
              <a:rPr lang="cs-CZ" b="1" i="0" dirty="0">
                <a:solidFill>
                  <a:srgbClr val="496480"/>
                </a:solidFill>
                <a:effectLst/>
                <a:latin typeface="roboto" panose="02000000000000000000" pitchFamily="2" charset="0"/>
              </a:rPr>
              <a:t>Cena elektřiny je určena nabídkou a poptávkou. Problém s elektřinou je, že se dá skladovat ve velmi omezeném množství, a tudíž je to komodita velmi specifická v tom, že její výroba probíhá současně</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s její spotřebou. Výrobci musí do sítě dodat přesně to množství, které je momentálně v daný moment spotřebováváno zákazníky. Když tedy uzavřete dohodu na dodávku elektřiny, váš dodavatel se zavazuje zajistit její výrobu v budoucnu po dobu trvání vašeho kontraktu. To může udělat buď ve vlastním zdroji, nebo prostřednictvím jejího nákupu na trhu a přenesením zodpovědnosti za výrobu na někoho jiného.</a:t>
            </a:r>
          </a:p>
        </p:txBody>
      </p:sp>
    </p:spTree>
    <p:extLst>
      <p:ext uri="{BB962C8B-B14F-4D97-AF65-F5344CB8AC3E}">
        <p14:creationId xmlns:p14="http://schemas.microsoft.com/office/powerpoint/2010/main" val="210198639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5517D6B-9CA5-B4BF-24AE-F333151C6455}"/>
              </a:ext>
            </a:extLst>
          </p:cNvPr>
          <p:cNvSpPr>
            <a:spLocks noGrp="1"/>
          </p:cNvSpPr>
          <p:nvPr>
            <p:ph type="title"/>
          </p:nvPr>
        </p:nvSpPr>
        <p:spPr>
          <a:xfrm>
            <a:off x="457200" y="589934"/>
            <a:ext cx="8229600" cy="827703"/>
          </a:xfrm>
        </p:spPr>
        <p:txBody>
          <a:bodyPr>
            <a:normAutofit fontScale="90000"/>
          </a:bodyPr>
          <a:lstStyle/>
          <a:p>
            <a:r>
              <a:rPr lang="cs-CZ" b="1" i="0" dirty="0">
                <a:solidFill>
                  <a:srgbClr val="FF0000"/>
                </a:solidFill>
                <a:effectLst/>
                <a:latin typeface="roboto" panose="02000000000000000000" pitchFamily="2" charset="0"/>
              </a:rPr>
              <a:t>Jak se bude vyvíjet cena energií?</a:t>
            </a:r>
            <a:endParaRPr lang="cs-CZ" dirty="0">
              <a:solidFill>
                <a:srgbClr val="FF0000"/>
              </a:solidFill>
            </a:endParaRPr>
          </a:p>
        </p:txBody>
      </p:sp>
      <p:sp>
        <p:nvSpPr>
          <p:cNvPr id="3" name="Zástupný obsah 2">
            <a:extLst>
              <a:ext uri="{FF2B5EF4-FFF2-40B4-BE49-F238E27FC236}">
                <a16:creationId xmlns:a16="http://schemas.microsoft.com/office/drawing/2014/main" id="{E45FE794-662F-1B23-FBA8-9FA639B73F9F}"/>
              </a:ext>
            </a:extLst>
          </p:cNvPr>
          <p:cNvSpPr>
            <a:spLocks noGrp="1"/>
          </p:cNvSpPr>
          <p:nvPr>
            <p:ph idx="1"/>
          </p:nvPr>
        </p:nvSpPr>
        <p:spPr>
          <a:xfrm>
            <a:off x="167147" y="2045109"/>
            <a:ext cx="8799871" cy="4081053"/>
          </a:xfrm>
        </p:spPr>
        <p:txBody>
          <a:bodyPr/>
          <a:lstStyle/>
          <a:p>
            <a:pPr algn="l"/>
            <a:r>
              <a:rPr lang="cs-CZ" b="1" i="1" dirty="0">
                <a:solidFill>
                  <a:srgbClr val="496480"/>
                </a:solidFill>
                <a:effectLst/>
                <a:latin typeface="roboto" panose="02000000000000000000" pitchFamily="2" charset="0"/>
              </a:rPr>
              <a:t>Od podzimu loňského roku se potýkají nejen koncoví zákazníci, ale také dodavatelé,</a:t>
            </a:r>
            <a:br>
              <a:rPr lang="cs-CZ" b="1" i="1" dirty="0">
                <a:solidFill>
                  <a:srgbClr val="496480"/>
                </a:solidFill>
                <a:effectLst/>
                <a:latin typeface="roboto" panose="02000000000000000000" pitchFamily="2" charset="0"/>
              </a:rPr>
            </a:br>
            <a:r>
              <a:rPr lang="cs-CZ" b="1" i="1" dirty="0">
                <a:solidFill>
                  <a:srgbClr val="496480"/>
                </a:solidFill>
                <a:effectLst/>
                <a:latin typeface="roboto" panose="02000000000000000000" pitchFamily="2" charset="0"/>
              </a:rPr>
              <a:t>s rekordním nárůstem cen energií.</a:t>
            </a:r>
          </a:p>
          <a:p>
            <a:pPr algn="l"/>
            <a:r>
              <a:rPr lang="cs-CZ" b="1" i="1" dirty="0">
                <a:solidFill>
                  <a:srgbClr val="496480"/>
                </a:solidFill>
                <a:effectLst/>
                <a:latin typeface="roboto" panose="02000000000000000000" pitchFamily="2" charset="0"/>
              </a:rPr>
              <a:t>Zlepší se tato situace v nejbližší době?</a:t>
            </a:r>
          </a:p>
          <a:p>
            <a:pPr algn="l"/>
            <a:r>
              <a:rPr lang="cs-CZ" b="1" i="1" dirty="0">
                <a:solidFill>
                  <a:srgbClr val="496480"/>
                </a:solidFill>
                <a:effectLst/>
                <a:latin typeface="roboto" panose="02000000000000000000" pitchFamily="2" charset="0"/>
              </a:rPr>
              <a:t>Jaký bude vývoj cen elektřiny a plynu?</a:t>
            </a:r>
          </a:p>
          <a:p>
            <a:pPr algn="l"/>
            <a:r>
              <a:rPr lang="cs-CZ" b="1" i="1" dirty="0">
                <a:solidFill>
                  <a:srgbClr val="496480"/>
                </a:solidFill>
                <a:latin typeface="roboto" panose="02000000000000000000" pitchFamily="2" charset="0"/>
              </a:rPr>
              <a:t>Co na to říkají </a:t>
            </a:r>
            <a:r>
              <a:rPr lang="cs-CZ" b="1" i="1" dirty="0">
                <a:solidFill>
                  <a:srgbClr val="496480"/>
                </a:solidFill>
                <a:effectLst/>
                <a:latin typeface="roboto" panose="02000000000000000000" pitchFamily="2" charset="0"/>
              </a:rPr>
              <a:t>odborníci z komoditní burzy PXE.</a:t>
            </a:r>
            <a:endParaRPr lang="cs-CZ" b="1" i="0" dirty="0">
              <a:solidFill>
                <a:srgbClr val="496480"/>
              </a:solidFill>
              <a:effectLst/>
              <a:latin typeface="roboto" panose="02000000000000000000" pitchFamily="2" charset="0"/>
            </a:endParaRPr>
          </a:p>
          <a:p>
            <a:endParaRPr lang="cs-CZ" dirty="0"/>
          </a:p>
        </p:txBody>
      </p:sp>
    </p:spTree>
    <p:extLst>
      <p:ext uri="{BB962C8B-B14F-4D97-AF65-F5344CB8AC3E}">
        <p14:creationId xmlns:p14="http://schemas.microsoft.com/office/powerpoint/2010/main" val="424317986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FF980B-9633-9A50-8743-902D6690B218}"/>
              </a:ext>
            </a:extLst>
          </p:cNvPr>
          <p:cNvSpPr>
            <a:spLocks noGrp="1"/>
          </p:cNvSpPr>
          <p:nvPr>
            <p:ph type="title"/>
          </p:nvPr>
        </p:nvSpPr>
        <p:spPr>
          <a:xfrm>
            <a:off x="457200" y="599103"/>
            <a:ext cx="8229600" cy="1143000"/>
          </a:xfrm>
        </p:spPr>
        <p:txBody>
          <a:bodyPr>
            <a:normAutofit fontScale="90000"/>
          </a:bodyPr>
          <a:lstStyle/>
          <a:p>
            <a:r>
              <a:rPr lang="cs-CZ" b="1" i="0" dirty="0">
                <a:solidFill>
                  <a:srgbClr val="FF0000"/>
                </a:solidFill>
                <a:effectLst/>
                <a:latin typeface="roboto" panose="02000000000000000000" pitchFamily="2" charset="0"/>
              </a:rPr>
              <a:t>Proč cena energií najednou tak stoupla?</a:t>
            </a:r>
            <a:endParaRPr lang="cs-CZ" dirty="0">
              <a:solidFill>
                <a:srgbClr val="FF0000"/>
              </a:solidFill>
            </a:endParaRPr>
          </a:p>
        </p:txBody>
      </p:sp>
      <p:sp>
        <p:nvSpPr>
          <p:cNvPr id="3" name="Zástupný obsah 2">
            <a:extLst>
              <a:ext uri="{FF2B5EF4-FFF2-40B4-BE49-F238E27FC236}">
                <a16:creationId xmlns:a16="http://schemas.microsoft.com/office/drawing/2014/main" id="{73148E0F-929E-D51E-6D4A-0095BC8AF3D7}"/>
              </a:ext>
            </a:extLst>
          </p:cNvPr>
          <p:cNvSpPr>
            <a:spLocks noGrp="1"/>
          </p:cNvSpPr>
          <p:nvPr>
            <p:ph idx="1"/>
          </p:nvPr>
        </p:nvSpPr>
        <p:spPr>
          <a:xfrm>
            <a:off x="147484" y="2015613"/>
            <a:ext cx="8839200" cy="4110550"/>
          </a:xfrm>
        </p:spPr>
        <p:txBody>
          <a:bodyPr/>
          <a:lstStyle/>
          <a:p>
            <a:pPr algn="l"/>
            <a:r>
              <a:rPr lang="cs-CZ" b="1" i="0" dirty="0">
                <a:solidFill>
                  <a:srgbClr val="496480"/>
                </a:solidFill>
                <a:effectLst/>
                <a:latin typeface="roboto" panose="02000000000000000000" pitchFamily="2" charset="0"/>
              </a:rPr>
              <a:t>Důvodů skokového růstu cen energií je hned několik. Od nárůstu cen emisních povolenek, přes odstavování jaderných elektráren ve střední Evropě, zdražování zemního plynu až po následky pandemie, se kterými se budeme potýkat ještě dlouho.</a:t>
            </a:r>
          </a:p>
        </p:txBody>
      </p:sp>
    </p:spTree>
    <p:extLst>
      <p:ext uri="{BB962C8B-B14F-4D97-AF65-F5344CB8AC3E}">
        <p14:creationId xmlns:p14="http://schemas.microsoft.com/office/powerpoint/2010/main" val="214070446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897F96-0593-642B-7BCF-85F57EA3B80A}"/>
              </a:ext>
            </a:extLst>
          </p:cNvPr>
          <p:cNvSpPr>
            <a:spLocks noGrp="1"/>
          </p:cNvSpPr>
          <p:nvPr>
            <p:ph type="title"/>
          </p:nvPr>
        </p:nvSpPr>
        <p:spPr>
          <a:xfrm>
            <a:off x="457200" y="589934"/>
            <a:ext cx="8229600" cy="827703"/>
          </a:xfrm>
        </p:spPr>
        <p:txBody>
          <a:bodyPr/>
          <a:lstStyle/>
          <a:p>
            <a:r>
              <a:rPr lang="cs-CZ" b="1" i="0" dirty="0">
                <a:solidFill>
                  <a:srgbClr val="FF0000"/>
                </a:solidFill>
                <a:effectLst/>
                <a:latin typeface="roboto" panose="02000000000000000000" pitchFamily="2" charset="0"/>
              </a:rPr>
              <a:t>O kolik jsou teď energie dražší?</a:t>
            </a:r>
            <a:endParaRPr lang="cs-CZ" dirty="0">
              <a:solidFill>
                <a:srgbClr val="FF0000"/>
              </a:solidFill>
            </a:endParaRPr>
          </a:p>
        </p:txBody>
      </p:sp>
      <p:sp>
        <p:nvSpPr>
          <p:cNvPr id="3" name="Zástupný obsah 2">
            <a:extLst>
              <a:ext uri="{FF2B5EF4-FFF2-40B4-BE49-F238E27FC236}">
                <a16:creationId xmlns:a16="http://schemas.microsoft.com/office/drawing/2014/main" id="{313451A6-6027-8045-19D2-A5CB6D8BB12F}"/>
              </a:ext>
            </a:extLst>
          </p:cNvPr>
          <p:cNvSpPr>
            <a:spLocks noGrp="1"/>
          </p:cNvSpPr>
          <p:nvPr>
            <p:ph idx="1"/>
          </p:nvPr>
        </p:nvSpPr>
        <p:spPr>
          <a:xfrm>
            <a:off x="127819" y="1779639"/>
            <a:ext cx="8868697" cy="4346524"/>
          </a:xfrm>
        </p:spPr>
        <p:txBody>
          <a:bodyPr>
            <a:normAutofit fontScale="92500" lnSpcReduction="10000"/>
          </a:bodyPr>
          <a:lstStyle/>
          <a:p>
            <a:pPr algn="l"/>
            <a:r>
              <a:rPr lang="cs-CZ" b="1" i="0" dirty="0">
                <a:solidFill>
                  <a:srgbClr val="496480"/>
                </a:solidFill>
                <a:effectLst/>
                <a:latin typeface="roboto" panose="02000000000000000000" pitchFamily="2" charset="0"/>
              </a:rPr>
              <a:t>Podívejme se zpět na začátek roku 2021. Tehdy se cena elektřiny na burze pohybovala kolem</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50 EUR/</a:t>
            </a:r>
            <a:r>
              <a:rPr lang="cs-CZ" b="1" i="0" dirty="0" err="1">
                <a:solidFill>
                  <a:srgbClr val="496480"/>
                </a:solidFill>
                <a:effectLst/>
                <a:latin typeface="roboto" panose="02000000000000000000" pitchFamily="2" charset="0"/>
              </a:rPr>
              <a:t>MWh</a:t>
            </a:r>
            <a:r>
              <a:rPr lang="cs-CZ" b="1" i="0" dirty="0">
                <a:solidFill>
                  <a:srgbClr val="496480"/>
                </a:solidFill>
                <a:effectLst/>
                <a:latin typeface="roboto" panose="02000000000000000000" pitchFamily="2" charset="0"/>
              </a:rPr>
              <a:t>. Do léta postupně rostla až na</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80 EUR. Další nárůst jsme zaznamenali během září, kdy se cena zvýšila na 120 EUR/</a:t>
            </a:r>
            <a:r>
              <a:rPr lang="cs-CZ" b="1" i="0" dirty="0" err="1">
                <a:solidFill>
                  <a:srgbClr val="496480"/>
                </a:solidFill>
                <a:effectLst/>
                <a:latin typeface="roboto" panose="02000000000000000000" pitchFamily="2" charset="0"/>
              </a:rPr>
              <a:t>MWh</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a zdaleka nejvyšší skok až na 326 EUR. Od ledna do prosince 2021 tedy cena elektřiny vzrostla</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o 120 %.</a:t>
            </a:r>
          </a:p>
          <a:p>
            <a:pPr algn="l"/>
            <a:r>
              <a:rPr lang="cs-CZ" b="1" i="0" dirty="0">
                <a:solidFill>
                  <a:srgbClr val="496480"/>
                </a:solidFill>
                <a:effectLst/>
                <a:latin typeface="roboto" panose="02000000000000000000" pitchFamily="2" charset="0"/>
              </a:rPr>
              <a:t>Zdražil také zemní plyn. Tady vzrostla cena ke konci roku až na 180 EUR/</a:t>
            </a:r>
            <a:r>
              <a:rPr lang="cs-CZ" b="1" i="0" dirty="0" err="1">
                <a:solidFill>
                  <a:srgbClr val="496480"/>
                </a:solidFill>
                <a:effectLst/>
                <a:latin typeface="roboto" panose="02000000000000000000" pitchFamily="2" charset="0"/>
              </a:rPr>
              <a:t>MWh</a:t>
            </a:r>
            <a:r>
              <a:rPr lang="cs-CZ" b="1" i="0" dirty="0">
                <a:solidFill>
                  <a:srgbClr val="496480"/>
                </a:solidFill>
                <a:effectLst/>
                <a:latin typeface="roboto" panose="02000000000000000000" pitchFamily="2" charset="0"/>
              </a:rPr>
              <a:t>.</a:t>
            </a:r>
          </a:p>
        </p:txBody>
      </p:sp>
    </p:spTree>
    <p:extLst>
      <p:ext uri="{BB962C8B-B14F-4D97-AF65-F5344CB8AC3E}">
        <p14:creationId xmlns:p14="http://schemas.microsoft.com/office/powerpoint/2010/main" val="560501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E15A33-756F-47BE-B915-8FDC5C323D07}"/>
              </a:ext>
            </a:extLst>
          </p:cNvPr>
          <p:cNvSpPr>
            <a:spLocks noGrp="1"/>
          </p:cNvSpPr>
          <p:nvPr>
            <p:ph type="title"/>
          </p:nvPr>
        </p:nvSpPr>
        <p:spPr>
          <a:xfrm>
            <a:off x="457200" y="608935"/>
            <a:ext cx="8229600" cy="1143000"/>
          </a:xfrm>
        </p:spPr>
        <p:txBody>
          <a:bodyPr>
            <a:normAutofit fontScale="90000"/>
          </a:bodyPr>
          <a:lstStyle/>
          <a:p>
            <a:r>
              <a:rPr lang="cs-CZ" sz="3200" b="1" i="0" dirty="0">
                <a:solidFill>
                  <a:srgbClr val="FF0000"/>
                </a:solidFill>
                <a:effectLst/>
                <a:latin typeface="Arial" panose="020B0604020202020204" pitchFamily="34" charset="0"/>
              </a:rPr>
              <a:t>Provozovatel přenosové soustavy</a:t>
            </a:r>
            <a:br>
              <a:rPr lang="cs-CZ" sz="3200" b="1" i="0" dirty="0">
                <a:solidFill>
                  <a:srgbClr val="FF0000"/>
                </a:solidFill>
                <a:effectLst/>
                <a:latin typeface="Arial" panose="020B0604020202020204" pitchFamily="34" charset="0"/>
              </a:rPr>
            </a:br>
            <a:r>
              <a:rPr lang="cs-CZ" sz="3200" b="1" i="0" dirty="0">
                <a:solidFill>
                  <a:srgbClr val="FF0000"/>
                </a:solidFill>
                <a:effectLst/>
                <a:latin typeface="Arial" panose="020B0604020202020204" pitchFamily="34" charset="0"/>
              </a:rPr>
              <a:t>(TSO – </a:t>
            </a:r>
            <a:r>
              <a:rPr lang="cs-CZ" sz="3200" b="1" i="0" dirty="0" err="1">
                <a:solidFill>
                  <a:srgbClr val="FF0000"/>
                </a:solidFill>
                <a:effectLst/>
                <a:latin typeface="Arial" panose="020B0604020202020204" pitchFamily="34" charset="0"/>
              </a:rPr>
              <a:t>Transmission</a:t>
            </a:r>
            <a:r>
              <a:rPr lang="cs-CZ" sz="3200" b="1" i="0" dirty="0">
                <a:solidFill>
                  <a:srgbClr val="FF0000"/>
                </a:solidFill>
                <a:effectLst/>
                <a:latin typeface="Arial" panose="020B0604020202020204" pitchFamily="34" charset="0"/>
              </a:rPr>
              <a:t> Systém </a:t>
            </a:r>
            <a:r>
              <a:rPr lang="cs-CZ" sz="3200" b="1" i="0" dirty="0" err="1">
                <a:solidFill>
                  <a:srgbClr val="FF0000"/>
                </a:solidFill>
                <a:effectLst/>
                <a:latin typeface="Arial" panose="020B0604020202020204" pitchFamily="34" charset="0"/>
              </a:rPr>
              <a:t>Operator</a:t>
            </a:r>
            <a:r>
              <a:rPr lang="cs-CZ" sz="3200" b="1" i="0" dirty="0">
                <a:solidFill>
                  <a:srgbClr val="FF0000"/>
                </a:solidFill>
                <a:effectLst/>
                <a:latin typeface="Arial" panose="020B0604020202020204" pitchFamily="34" charset="0"/>
              </a:rPr>
              <a:t>) - 1</a:t>
            </a:r>
            <a:endParaRPr lang="cs-CZ" sz="3200" dirty="0">
              <a:solidFill>
                <a:srgbClr val="FF0000"/>
              </a:solidFill>
            </a:endParaRPr>
          </a:p>
        </p:txBody>
      </p:sp>
      <p:sp>
        <p:nvSpPr>
          <p:cNvPr id="3" name="Zástupný obsah 2">
            <a:extLst>
              <a:ext uri="{FF2B5EF4-FFF2-40B4-BE49-F238E27FC236}">
                <a16:creationId xmlns:a16="http://schemas.microsoft.com/office/drawing/2014/main" id="{4ACC1E53-6672-A20C-CA8A-B7628A1DA863}"/>
              </a:ext>
            </a:extLst>
          </p:cNvPr>
          <p:cNvSpPr>
            <a:spLocks noGrp="1"/>
          </p:cNvSpPr>
          <p:nvPr>
            <p:ph idx="1"/>
          </p:nvPr>
        </p:nvSpPr>
        <p:spPr>
          <a:xfrm>
            <a:off x="147483" y="1986116"/>
            <a:ext cx="8809703" cy="4140047"/>
          </a:xfrm>
        </p:spPr>
        <p:txBody>
          <a:bodyPr>
            <a:normAutofit fontScale="70000" lnSpcReduction="20000"/>
          </a:bodyPr>
          <a:lstStyle/>
          <a:p>
            <a:pPr algn="l"/>
            <a:r>
              <a:rPr lang="cs-CZ" b="1" i="0" dirty="0">
                <a:solidFill>
                  <a:srgbClr val="202122"/>
                </a:solidFill>
                <a:effectLst/>
                <a:latin typeface="Arial" panose="020B0604020202020204" pitchFamily="34" charset="0"/>
              </a:rPr>
              <a:t>Úkolem přenosové sítě je dálková přeprava elektřiny z míst výroby do míst koncentrované spotřeby. Zajišťuje vícenásobné propojení tak, aby výpadkem jednoho vedení nedošlo k přerušení dodávky do žádné oblasti. Přenosová soustava je propojena se sousedními přenosovými soustavami a je řízena jako jeden celek. Organizace, která se stará o provoz přenosové soustavy je tzv. operátorem/provozovatelem přenosové soustavy (</a:t>
            </a:r>
            <a:r>
              <a:rPr lang="cs-CZ" b="1" i="0" dirty="0" err="1">
                <a:solidFill>
                  <a:srgbClr val="202122"/>
                </a:solidFill>
                <a:effectLst/>
                <a:latin typeface="Arial" panose="020B0604020202020204" pitchFamily="34" charset="0"/>
              </a:rPr>
              <a:t>Transmission</a:t>
            </a:r>
            <a:r>
              <a:rPr lang="cs-CZ" b="1" i="0" dirty="0">
                <a:solidFill>
                  <a:srgbClr val="202122"/>
                </a:solidFill>
                <a:effectLst/>
                <a:latin typeface="Arial" panose="020B0604020202020204" pitchFamily="34" charset="0"/>
              </a:rPr>
              <a:t> </a:t>
            </a:r>
            <a:r>
              <a:rPr lang="cs-CZ" b="1" i="0" dirty="0" err="1">
                <a:solidFill>
                  <a:srgbClr val="202122"/>
                </a:solidFill>
                <a:effectLst/>
                <a:latin typeface="Arial" panose="020B0604020202020204" pitchFamily="34" charset="0"/>
              </a:rPr>
              <a:t>System</a:t>
            </a:r>
            <a:r>
              <a:rPr lang="cs-CZ" b="1" i="0" dirty="0">
                <a:solidFill>
                  <a:srgbClr val="202122"/>
                </a:solidFill>
                <a:effectLst/>
                <a:latin typeface="Arial" panose="020B0604020202020204" pitchFamily="34" charset="0"/>
              </a:rPr>
              <a:t> </a:t>
            </a:r>
            <a:r>
              <a:rPr lang="cs-CZ" b="1" i="0" dirty="0" err="1">
                <a:solidFill>
                  <a:srgbClr val="202122"/>
                </a:solidFill>
                <a:effectLst/>
                <a:latin typeface="Arial" panose="020B0604020202020204" pitchFamily="34" charset="0"/>
              </a:rPr>
              <a:t>Operator</a:t>
            </a:r>
            <a:r>
              <a:rPr lang="cs-CZ" b="1" i="0" dirty="0">
                <a:solidFill>
                  <a:srgbClr val="202122"/>
                </a:solidFill>
                <a:effectLst/>
                <a:latin typeface="Arial" panose="020B0604020202020204" pitchFamily="34" charset="0"/>
              </a:rPr>
              <a:t>, TSO). V ČR je to ČEPS, na Slovensku SEPS, v Polsku PSE, v Maďarsku MAVIR,</a:t>
            </a:r>
            <a:br>
              <a:rPr lang="cs-CZ" b="1" i="0" dirty="0">
                <a:solidFill>
                  <a:srgbClr val="202122"/>
                </a:solidFill>
                <a:effectLst/>
                <a:latin typeface="Arial" panose="020B0604020202020204" pitchFamily="34" charset="0"/>
              </a:rPr>
            </a:br>
            <a:r>
              <a:rPr lang="cs-CZ" b="1" i="0" dirty="0">
                <a:solidFill>
                  <a:srgbClr val="202122"/>
                </a:solidFill>
                <a:effectLst/>
                <a:latin typeface="Arial" panose="020B0604020202020204" pitchFamily="34" charset="0"/>
              </a:rPr>
              <a:t>v Rakousku APG atd. Není ale pravidlem, že každá země v EU má pouze jednoho provozovatele přenosové soustavy, například v Německu to jsou 50Hertz, </a:t>
            </a:r>
            <a:r>
              <a:rPr lang="cs-CZ" b="1" i="0" dirty="0" err="1">
                <a:solidFill>
                  <a:srgbClr val="202122"/>
                </a:solidFill>
                <a:effectLst/>
                <a:latin typeface="Arial" panose="020B0604020202020204" pitchFamily="34" charset="0"/>
              </a:rPr>
              <a:t>TenneT</a:t>
            </a:r>
            <a:r>
              <a:rPr lang="cs-CZ" b="1" i="0" dirty="0">
                <a:solidFill>
                  <a:srgbClr val="202122"/>
                </a:solidFill>
                <a:effectLst/>
                <a:latin typeface="Arial" panose="020B0604020202020204" pitchFamily="34" charset="0"/>
              </a:rPr>
              <a:t>, </a:t>
            </a:r>
            <a:r>
              <a:rPr lang="cs-CZ" b="1" i="0" dirty="0" err="1">
                <a:solidFill>
                  <a:srgbClr val="202122"/>
                </a:solidFill>
                <a:effectLst/>
                <a:latin typeface="Arial" panose="020B0604020202020204" pitchFamily="34" charset="0"/>
              </a:rPr>
              <a:t>Amprion</a:t>
            </a:r>
            <a:br>
              <a:rPr lang="cs-CZ" b="1" i="0" dirty="0">
                <a:solidFill>
                  <a:srgbClr val="202122"/>
                </a:solidFill>
                <a:effectLst/>
                <a:latin typeface="Arial" panose="020B0604020202020204" pitchFamily="34" charset="0"/>
              </a:rPr>
            </a:br>
            <a:r>
              <a:rPr lang="cs-CZ" b="1" i="0" dirty="0">
                <a:solidFill>
                  <a:srgbClr val="202122"/>
                </a:solidFill>
                <a:effectLst/>
                <a:latin typeface="Arial" panose="020B0604020202020204" pitchFamily="34" charset="0"/>
              </a:rPr>
              <a:t>a </a:t>
            </a:r>
            <a:r>
              <a:rPr lang="cs-CZ" b="1" i="0" dirty="0" err="1">
                <a:solidFill>
                  <a:srgbClr val="202122"/>
                </a:solidFill>
                <a:effectLst/>
                <a:latin typeface="Arial" panose="020B0604020202020204" pitchFamily="34" charset="0"/>
              </a:rPr>
              <a:t>Transnet</a:t>
            </a:r>
            <a:r>
              <a:rPr lang="cs-CZ" b="1" i="0" dirty="0">
                <a:solidFill>
                  <a:srgbClr val="202122"/>
                </a:solidFill>
                <a:effectLst/>
                <a:latin typeface="Arial" panose="020B0604020202020204" pitchFamily="34" charset="0"/>
              </a:rPr>
              <a:t> BW.</a:t>
            </a:r>
          </a:p>
        </p:txBody>
      </p:sp>
    </p:spTree>
    <p:extLst>
      <p:ext uri="{BB962C8B-B14F-4D97-AF65-F5344CB8AC3E}">
        <p14:creationId xmlns:p14="http://schemas.microsoft.com/office/powerpoint/2010/main" val="373222496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7786F8F-6786-3B34-B499-B9735FECF47B}"/>
              </a:ext>
            </a:extLst>
          </p:cNvPr>
          <p:cNvSpPr>
            <a:spLocks noGrp="1"/>
          </p:cNvSpPr>
          <p:nvPr>
            <p:ph type="title"/>
          </p:nvPr>
        </p:nvSpPr>
        <p:spPr>
          <a:xfrm>
            <a:off x="457200" y="658760"/>
            <a:ext cx="8229600" cy="758877"/>
          </a:xfrm>
        </p:spPr>
        <p:txBody>
          <a:bodyPr>
            <a:normAutofit/>
          </a:bodyPr>
          <a:lstStyle/>
          <a:p>
            <a:r>
              <a:rPr lang="cs-CZ" sz="3200" b="1" i="0" dirty="0">
                <a:solidFill>
                  <a:srgbClr val="FF0000"/>
                </a:solidFill>
                <a:effectLst/>
                <a:latin typeface="roboto" panose="02000000000000000000" pitchFamily="2" charset="0"/>
              </a:rPr>
              <a:t>Vývoj cen energií v následujícím roce</a:t>
            </a:r>
            <a:r>
              <a:rPr lang="cs-CZ" sz="3200" b="1" dirty="0">
                <a:solidFill>
                  <a:srgbClr val="FF0000"/>
                </a:solidFill>
                <a:latin typeface="roboto" panose="02000000000000000000" pitchFamily="2" charset="0"/>
              </a:rPr>
              <a:t> (1)</a:t>
            </a:r>
            <a:endParaRPr lang="cs-CZ" sz="3200" dirty="0">
              <a:solidFill>
                <a:srgbClr val="FF0000"/>
              </a:solidFill>
            </a:endParaRPr>
          </a:p>
        </p:txBody>
      </p:sp>
      <p:sp>
        <p:nvSpPr>
          <p:cNvPr id="3" name="Zástupný obsah 2">
            <a:extLst>
              <a:ext uri="{FF2B5EF4-FFF2-40B4-BE49-F238E27FC236}">
                <a16:creationId xmlns:a16="http://schemas.microsoft.com/office/drawing/2014/main" id="{6EEBE6A6-A315-7C7B-DB91-8F9C8944EC97}"/>
              </a:ext>
            </a:extLst>
          </p:cNvPr>
          <p:cNvSpPr>
            <a:spLocks noGrp="1"/>
          </p:cNvSpPr>
          <p:nvPr>
            <p:ph idx="1"/>
          </p:nvPr>
        </p:nvSpPr>
        <p:spPr>
          <a:xfrm>
            <a:off x="196645" y="1917290"/>
            <a:ext cx="8740878" cy="4208873"/>
          </a:xfrm>
        </p:spPr>
        <p:txBody>
          <a:bodyPr>
            <a:normAutofit/>
          </a:bodyPr>
          <a:lstStyle/>
          <a:p>
            <a:pPr algn="l"/>
            <a:r>
              <a:rPr lang="cs-CZ" b="1" i="0" dirty="0">
                <a:solidFill>
                  <a:srgbClr val="496480"/>
                </a:solidFill>
                <a:effectLst/>
                <a:latin typeface="roboto" panose="02000000000000000000" pitchFamily="2" charset="0"/>
              </a:rPr>
              <a:t>Bohužel v nejbližší době nás pravděpodobně výrazný pokles cen energií nečeká. Momentálně na velkoobchodním trhu vidíme spíše cenovou stagnaci a pokud se situace</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v následujících měsících nezmění, můžeme pro rok 2023 předpokládat, že se ceny pro domácnosti příliš nezmění oproti současnému stavu.</a:t>
            </a:r>
          </a:p>
        </p:txBody>
      </p:sp>
    </p:spTree>
    <p:extLst>
      <p:ext uri="{BB962C8B-B14F-4D97-AF65-F5344CB8AC3E}">
        <p14:creationId xmlns:p14="http://schemas.microsoft.com/office/powerpoint/2010/main" val="23352210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1AF777-3CC5-78D5-B8DE-9BDA204FCF41}"/>
              </a:ext>
            </a:extLst>
          </p:cNvPr>
          <p:cNvSpPr>
            <a:spLocks noGrp="1"/>
          </p:cNvSpPr>
          <p:nvPr>
            <p:ph type="title"/>
          </p:nvPr>
        </p:nvSpPr>
        <p:spPr>
          <a:xfrm>
            <a:off x="457200" y="731836"/>
            <a:ext cx="8229600" cy="685801"/>
          </a:xfrm>
        </p:spPr>
        <p:txBody>
          <a:bodyPr>
            <a:normAutofit/>
          </a:bodyPr>
          <a:lstStyle/>
          <a:p>
            <a:r>
              <a:rPr lang="cs-CZ" sz="3200" b="1" i="0" dirty="0">
                <a:solidFill>
                  <a:srgbClr val="FF0000"/>
                </a:solidFill>
                <a:effectLst/>
                <a:latin typeface="roboto" panose="02000000000000000000" pitchFamily="2" charset="0"/>
              </a:rPr>
              <a:t>Vývoj cen energií v následujícím roce</a:t>
            </a:r>
            <a:r>
              <a:rPr lang="cs-CZ" sz="3200" b="1" dirty="0">
                <a:solidFill>
                  <a:srgbClr val="FF0000"/>
                </a:solidFill>
                <a:latin typeface="roboto" panose="02000000000000000000" pitchFamily="2" charset="0"/>
              </a:rPr>
              <a:t> (2)</a:t>
            </a:r>
            <a:endParaRPr lang="cs-CZ" sz="3200" dirty="0"/>
          </a:p>
        </p:txBody>
      </p:sp>
      <p:sp>
        <p:nvSpPr>
          <p:cNvPr id="3" name="Zástupný obsah 2">
            <a:extLst>
              <a:ext uri="{FF2B5EF4-FFF2-40B4-BE49-F238E27FC236}">
                <a16:creationId xmlns:a16="http://schemas.microsoft.com/office/drawing/2014/main" id="{1C62D87B-9DF6-E004-A1D2-55CA0EA2EC3B}"/>
              </a:ext>
            </a:extLst>
          </p:cNvPr>
          <p:cNvSpPr>
            <a:spLocks noGrp="1"/>
          </p:cNvSpPr>
          <p:nvPr>
            <p:ph idx="1"/>
          </p:nvPr>
        </p:nvSpPr>
        <p:spPr>
          <a:xfrm>
            <a:off x="68826" y="2231923"/>
            <a:ext cx="8937522" cy="3894240"/>
          </a:xfrm>
        </p:spPr>
        <p:txBody>
          <a:bodyPr/>
          <a:lstStyle/>
          <a:p>
            <a:r>
              <a:rPr lang="cs-CZ" b="1" i="0" dirty="0">
                <a:solidFill>
                  <a:srgbClr val="496480"/>
                </a:solidFill>
                <a:effectLst/>
                <a:latin typeface="roboto" panose="02000000000000000000" pitchFamily="2" charset="0"/>
              </a:rPr>
              <a:t>Situace se s největší pravděpodobností začne zlepšovat až v roce 2024, kdy obchodníci na velkoobchodním trhu očekávají pokles cen</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o 25 %. Tato sestupná tendence by mohla podle současných očekávání pokračovat</a:t>
            </a:r>
            <a:br>
              <a:rPr lang="cs-CZ" b="1" i="0" dirty="0">
                <a:solidFill>
                  <a:srgbClr val="496480"/>
                </a:solidFill>
                <a:effectLst/>
                <a:latin typeface="roboto" panose="02000000000000000000" pitchFamily="2" charset="0"/>
              </a:rPr>
            </a:br>
            <a:r>
              <a:rPr lang="cs-CZ" b="1" i="0" dirty="0">
                <a:solidFill>
                  <a:srgbClr val="496480"/>
                </a:solidFill>
                <a:effectLst/>
                <a:latin typeface="roboto" panose="02000000000000000000" pitchFamily="2" charset="0"/>
              </a:rPr>
              <a:t>i v roce 2025, kdy se předpokládá cenový pokles o dalších přibližně 20 %.</a:t>
            </a:r>
          </a:p>
        </p:txBody>
      </p:sp>
    </p:spTree>
    <p:extLst>
      <p:ext uri="{BB962C8B-B14F-4D97-AF65-F5344CB8AC3E}">
        <p14:creationId xmlns:p14="http://schemas.microsoft.com/office/powerpoint/2010/main" val="10964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66B2E9-56D2-7A04-BB82-5799CF8F7C94}"/>
              </a:ext>
            </a:extLst>
          </p:cNvPr>
          <p:cNvSpPr>
            <a:spLocks noGrp="1"/>
          </p:cNvSpPr>
          <p:nvPr>
            <p:ph type="title"/>
          </p:nvPr>
        </p:nvSpPr>
        <p:spPr>
          <a:xfrm>
            <a:off x="491611" y="540109"/>
            <a:ext cx="8229600" cy="1143000"/>
          </a:xfrm>
        </p:spPr>
        <p:txBody>
          <a:bodyPr>
            <a:normAutofit/>
          </a:bodyPr>
          <a:lstStyle/>
          <a:p>
            <a:r>
              <a:rPr lang="cs-CZ" sz="2800" b="1" i="0" dirty="0">
                <a:solidFill>
                  <a:srgbClr val="FF0000"/>
                </a:solidFill>
                <a:effectLst/>
                <a:latin typeface="Arial" panose="020B0604020202020204" pitchFamily="34" charset="0"/>
              </a:rPr>
              <a:t>Provozovatel přenosové soustavy</a:t>
            </a:r>
            <a:br>
              <a:rPr lang="cs-CZ" sz="2800" b="1" i="0" dirty="0">
                <a:solidFill>
                  <a:srgbClr val="FF0000"/>
                </a:solidFill>
                <a:effectLst/>
                <a:latin typeface="Arial" panose="020B0604020202020204" pitchFamily="34" charset="0"/>
              </a:rPr>
            </a:br>
            <a:r>
              <a:rPr lang="cs-CZ" sz="2800" b="1" i="0" dirty="0">
                <a:solidFill>
                  <a:srgbClr val="FF0000"/>
                </a:solidFill>
                <a:effectLst/>
                <a:latin typeface="Arial" panose="020B0604020202020204" pitchFamily="34" charset="0"/>
              </a:rPr>
              <a:t>(TSO – </a:t>
            </a:r>
            <a:r>
              <a:rPr lang="cs-CZ" sz="2800" b="1" i="0" dirty="0" err="1">
                <a:solidFill>
                  <a:srgbClr val="FF0000"/>
                </a:solidFill>
                <a:effectLst/>
                <a:latin typeface="Arial" panose="020B0604020202020204" pitchFamily="34" charset="0"/>
              </a:rPr>
              <a:t>Transmission</a:t>
            </a:r>
            <a:r>
              <a:rPr lang="cs-CZ" sz="2800" b="1" i="0" dirty="0">
                <a:solidFill>
                  <a:srgbClr val="FF0000"/>
                </a:solidFill>
                <a:effectLst/>
                <a:latin typeface="Arial" panose="020B0604020202020204" pitchFamily="34" charset="0"/>
              </a:rPr>
              <a:t> Systém </a:t>
            </a:r>
            <a:r>
              <a:rPr lang="cs-CZ" sz="2800" b="1" i="0" dirty="0" err="1">
                <a:solidFill>
                  <a:srgbClr val="FF0000"/>
                </a:solidFill>
                <a:effectLst/>
                <a:latin typeface="Arial" panose="020B0604020202020204" pitchFamily="34" charset="0"/>
              </a:rPr>
              <a:t>Operator</a:t>
            </a:r>
            <a:r>
              <a:rPr lang="cs-CZ" sz="2800" b="1" i="0" dirty="0">
                <a:solidFill>
                  <a:srgbClr val="FF0000"/>
                </a:solidFill>
                <a:effectLst/>
                <a:latin typeface="Arial" panose="020B0604020202020204" pitchFamily="34" charset="0"/>
              </a:rPr>
              <a:t>) - 2</a:t>
            </a:r>
            <a:endParaRPr lang="cs-CZ" sz="2800" dirty="0"/>
          </a:p>
        </p:txBody>
      </p:sp>
      <p:sp>
        <p:nvSpPr>
          <p:cNvPr id="3" name="Zástupný obsah 2">
            <a:extLst>
              <a:ext uri="{FF2B5EF4-FFF2-40B4-BE49-F238E27FC236}">
                <a16:creationId xmlns:a16="http://schemas.microsoft.com/office/drawing/2014/main" id="{52D338FB-EFFA-67B4-8101-353863209A80}"/>
              </a:ext>
            </a:extLst>
          </p:cNvPr>
          <p:cNvSpPr>
            <a:spLocks noGrp="1"/>
          </p:cNvSpPr>
          <p:nvPr>
            <p:ph idx="1"/>
          </p:nvPr>
        </p:nvSpPr>
        <p:spPr>
          <a:xfrm>
            <a:off x="167147" y="1600200"/>
            <a:ext cx="8878529" cy="4525963"/>
          </a:xfrm>
        </p:spPr>
        <p:txBody>
          <a:bodyPr>
            <a:normAutofit lnSpcReduction="10000"/>
          </a:bodyPr>
          <a:lstStyle/>
          <a:p>
            <a:r>
              <a:rPr lang="cs-CZ" b="1" i="0" dirty="0">
                <a:solidFill>
                  <a:srgbClr val="202122"/>
                </a:solidFill>
                <a:effectLst/>
                <a:latin typeface="Arial" panose="020B0604020202020204" pitchFamily="34" charset="0"/>
              </a:rPr>
              <a:t>Provozovatel přenosové soustavy spravuje přenosovou soustavu, čímž se rozumí vedení na napěťových hladinách 400kV, 220kV a vybrané vedení 110kV. Na tuto činnost též potřebuje licenci, která například v ČR může být udělena pouze jednomu subjektu. Další povinností tohoto subjektu je dispečerské řízení elektroenergetické soustavy na daném území.</a:t>
            </a:r>
          </a:p>
        </p:txBody>
      </p:sp>
    </p:spTree>
    <p:extLst>
      <p:ext uri="{BB962C8B-B14F-4D97-AF65-F5344CB8AC3E}">
        <p14:creationId xmlns:p14="http://schemas.microsoft.com/office/powerpoint/2010/main" val="580440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C550BB-20B6-0CA5-FCC7-79863DECD30F}"/>
              </a:ext>
            </a:extLst>
          </p:cNvPr>
          <p:cNvSpPr>
            <a:spLocks noGrp="1"/>
          </p:cNvSpPr>
          <p:nvPr>
            <p:ph type="title"/>
          </p:nvPr>
        </p:nvSpPr>
        <p:spPr>
          <a:xfrm>
            <a:off x="457200" y="648928"/>
            <a:ext cx="8229600" cy="768709"/>
          </a:xfrm>
        </p:spPr>
        <p:txBody>
          <a:bodyPr>
            <a:normAutofit/>
          </a:bodyPr>
          <a:lstStyle/>
          <a:p>
            <a:r>
              <a:rPr lang="cs-CZ" sz="3200" b="1" i="0" dirty="0">
                <a:solidFill>
                  <a:srgbClr val="FF0000"/>
                </a:solidFill>
                <a:effectLst/>
                <a:latin typeface="Arial" panose="020B0604020202020204" pitchFamily="34" charset="0"/>
              </a:rPr>
              <a:t>Provozovatel distribuční soustavy (DSO)</a:t>
            </a:r>
            <a:endParaRPr lang="cs-CZ" sz="3200" dirty="0">
              <a:solidFill>
                <a:srgbClr val="FF0000"/>
              </a:solidFill>
            </a:endParaRPr>
          </a:p>
        </p:txBody>
      </p:sp>
      <p:sp>
        <p:nvSpPr>
          <p:cNvPr id="3" name="Zástupný obsah 2">
            <a:extLst>
              <a:ext uri="{FF2B5EF4-FFF2-40B4-BE49-F238E27FC236}">
                <a16:creationId xmlns:a16="http://schemas.microsoft.com/office/drawing/2014/main" id="{394B6C70-5D95-FF06-0B55-28A615A20A60}"/>
              </a:ext>
            </a:extLst>
          </p:cNvPr>
          <p:cNvSpPr>
            <a:spLocks noGrp="1"/>
          </p:cNvSpPr>
          <p:nvPr>
            <p:ph idx="1"/>
          </p:nvPr>
        </p:nvSpPr>
        <p:spPr>
          <a:xfrm>
            <a:off x="137651" y="1809135"/>
            <a:ext cx="8809703" cy="4317028"/>
          </a:xfrm>
        </p:spPr>
        <p:txBody>
          <a:bodyPr>
            <a:normAutofit fontScale="85000" lnSpcReduction="10000"/>
          </a:bodyPr>
          <a:lstStyle/>
          <a:p>
            <a:pPr algn="l"/>
            <a:r>
              <a:rPr lang="cs-CZ" b="1" i="0" dirty="0">
                <a:solidFill>
                  <a:srgbClr val="202122"/>
                </a:solidFill>
                <a:effectLst/>
                <a:latin typeface="Arial" panose="020B0604020202020204" pitchFamily="34" charset="0"/>
              </a:rPr>
              <a:t>Distribuční soustava má obvykle paprskovitý charakter, vychází z míst napojení na přenosovou síť a jejím úkolem je rozvádět (distribuovat) elektřinu z přenosové sítě ke spotřebitelům. V ČR je to ČEZ Distribuce a.s., EG.D, a.s. (dříve E.ON Distribuce a.s.) a </a:t>
            </a:r>
            <a:r>
              <a:rPr lang="cs-CZ" b="1" i="0" dirty="0" err="1">
                <a:solidFill>
                  <a:srgbClr val="202122"/>
                </a:solidFill>
                <a:effectLst/>
                <a:latin typeface="Arial" panose="020B0604020202020204" pitchFamily="34" charset="0"/>
              </a:rPr>
              <a:t>PREdistribuce</a:t>
            </a:r>
            <a:r>
              <a:rPr lang="cs-CZ" b="1" i="0" dirty="0">
                <a:solidFill>
                  <a:srgbClr val="202122"/>
                </a:solidFill>
                <a:effectLst/>
                <a:latin typeface="Arial" panose="020B0604020202020204" pitchFamily="34" charset="0"/>
              </a:rPr>
              <a:t> a.s.</a:t>
            </a:r>
          </a:p>
          <a:p>
            <a:pPr algn="l"/>
            <a:r>
              <a:rPr lang="cs-CZ" b="1" i="0" dirty="0">
                <a:solidFill>
                  <a:srgbClr val="202122"/>
                </a:solidFill>
                <a:effectLst/>
                <a:latin typeface="Arial" panose="020B0604020202020204" pitchFamily="34" charset="0"/>
              </a:rPr>
              <a:t>Provozovatel distribuční soustavy též potřebuje licenci pro svoji činnost. Provozovatel se stará</a:t>
            </a:r>
            <a:br>
              <a:rPr lang="cs-CZ" b="1" i="0" dirty="0">
                <a:solidFill>
                  <a:srgbClr val="202122"/>
                </a:solidFill>
                <a:effectLst/>
                <a:latin typeface="Arial" panose="020B0604020202020204" pitchFamily="34" charset="0"/>
              </a:rPr>
            </a:br>
            <a:r>
              <a:rPr lang="cs-CZ" b="1" i="0" dirty="0">
                <a:solidFill>
                  <a:srgbClr val="202122"/>
                </a:solidFill>
                <a:effectLst/>
                <a:latin typeface="Arial" panose="020B0604020202020204" pitchFamily="34" charset="0"/>
              </a:rPr>
              <a:t>o distribuci elektrické energie ke konečným spotřebitelům a řídí její kvalitu tak, aby odpovídala zákonu.</a:t>
            </a:r>
          </a:p>
        </p:txBody>
      </p:sp>
    </p:spTree>
    <p:extLst>
      <p:ext uri="{BB962C8B-B14F-4D97-AF65-F5344CB8AC3E}">
        <p14:creationId xmlns:p14="http://schemas.microsoft.com/office/powerpoint/2010/main" val="750608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BC819DB-6E67-275F-1FAF-9445DFDAA1BB}"/>
              </a:ext>
            </a:extLst>
          </p:cNvPr>
          <p:cNvSpPr>
            <a:spLocks noGrp="1"/>
          </p:cNvSpPr>
          <p:nvPr>
            <p:ph type="title"/>
          </p:nvPr>
        </p:nvSpPr>
        <p:spPr>
          <a:xfrm>
            <a:off x="4640826" y="274638"/>
            <a:ext cx="4045974" cy="787246"/>
          </a:xfrm>
        </p:spPr>
        <p:txBody>
          <a:bodyPr>
            <a:normAutofit/>
          </a:bodyPr>
          <a:lstStyle/>
          <a:p>
            <a:r>
              <a:rPr lang="cs-CZ" b="1" i="0" dirty="0">
                <a:solidFill>
                  <a:srgbClr val="FF0000"/>
                </a:solidFill>
                <a:effectLst/>
                <a:latin typeface="Arial" panose="020B0604020202020204" pitchFamily="34" charset="0"/>
              </a:rPr>
              <a:t>Obchodník</a:t>
            </a:r>
            <a:endParaRPr lang="cs-CZ" dirty="0">
              <a:solidFill>
                <a:srgbClr val="FF0000"/>
              </a:solidFill>
            </a:endParaRPr>
          </a:p>
        </p:txBody>
      </p:sp>
      <p:sp>
        <p:nvSpPr>
          <p:cNvPr id="3" name="Zástupný obsah 2">
            <a:extLst>
              <a:ext uri="{FF2B5EF4-FFF2-40B4-BE49-F238E27FC236}">
                <a16:creationId xmlns:a16="http://schemas.microsoft.com/office/drawing/2014/main" id="{D2C98951-1B14-F0AC-A1AC-D7BFBBC56DA5}"/>
              </a:ext>
            </a:extLst>
          </p:cNvPr>
          <p:cNvSpPr>
            <a:spLocks noGrp="1"/>
          </p:cNvSpPr>
          <p:nvPr>
            <p:ph idx="1"/>
          </p:nvPr>
        </p:nvSpPr>
        <p:spPr>
          <a:xfrm>
            <a:off x="157316" y="1681316"/>
            <a:ext cx="8829368" cy="4444847"/>
          </a:xfrm>
        </p:spPr>
        <p:txBody>
          <a:bodyPr>
            <a:normAutofit fontScale="92500" lnSpcReduction="10000"/>
          </a:bodyPr>
          <a:lstStyle/>
          <a:p>
            <a:pPr algn="l"/>
            <a:r>
              <a:rPr lang="cs-CZ" b="1" i="0" dirty="0">
                <a:solidFill>
                  <a:srgbClr val="202122"/>
                </a:solidFill>
                <a:effectLst/>
                <a:latin typeface="Arial" panose="020B0604020202020204" pitchFamily="34" charset="0"/>
              </a:rPr>
              <a:t>Obchodník působí jako zprostředkovatel, jehož úkolem je koncentrovat poptávku od množství konečných spotřebitelů a nabídku od množství výrobců. Také je možný přímý vztah mezi výrobcem a zákazníkem, ale má smysl pouze pro dlouhodobé dodávky mezi větším výrobcem a velkým spotřebitelem. Jeho cílem je samozřejmě maximalizace zisku, zároveň všechny obchodní transakce hlásí operátorovi trhu.</a:t>
            </a:r>
          </a:p>
          <a:p>
            <a:endParaRPr lang="cs-CZ" dirty="0"/>
          </a:p>
        </p:txBody>
      </p:sp>
    </p:spTree>
    <p:extLst>
      <p:ext uri="{BB962C8B-B14F-4D97-AF65-F5344CB8AC3E}">
        <p14:creationId xmlns:p14="http://schemas.microsoft.com/office/powerpoint/2010/main" val="1712520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A2DDB93-9335-5C85-58C5-2A292CF18DA9}"/>
              </a:ext>
            </a:extLst>
          </p:cNvPr>
          <p:cNvSpPr>
            <a:spLocks noGrp="1"/>
          </p:cNvSpPr>
          <p:nvPr>
            <p:ph type="title"/>
          </p:nvPr>
        </p:nvSpPr>
        <p:spPr>
          <a:xfrm>
            <a:off x="457200" y="668593"/>
            <a:ext cx="8229600" cy="926025"/>
          </a:xfrm>
        </p:spPr>
        <p:txBody>
          <a:bodyPr>
            <a:normAutofit/>
          </a:bodyPr>
          <a:lstStyle/>
          <a:p>
            <a:r>
              <a:rPr lang="cs-CZ" b="1" i="0" dirty="0">
                <a:solidFill>
                  <a:srgbClr val="FF0000"/>
                </a:solidFill>
                <a:effectLst/>
                <a:latin typeface="Arial" panose="020B0604020202020204" pitchFamily="34" charset="0"/>
              </a:rPr>
              <a:t>Energetická burza</a:t>
            </a:r>
            <a:endParaRPr lang="cs-CZ" dirty="0">
              <a:solidFill>
                <a:srgbClr val="FF0000"/>
              </a:solidFill>
            </a:endParaRPr>
          </a:p>
        </p:txBody>
      </p:sp>
      <p:sp>
        <p:nvSpPr>
          <p:cNvPr id="3" name="Zástupný obsah 2">
            <a:extLst>
              <a:ext uri="{FF2B5EF4-FFF2-40B4-BE49-F238E27FC236}">
                <a16:creationId xmlns:a16="http://schemas.microsoft.com/office/drawing/2014/main" id="{B1FB70C0-8C49-69F3-A559-841E677D6D40}"/>
              </a:ext>
            </a:extLst>
          </p:cNvPr>
          <p:cNvSpPr>
            <a:spLocks noGrp="1"/>
          </p:cNvSpPr>
          <p:nvPr>
            <p:ph idx="1"/>
          </p:nvPr>
        </p:nvSpPr>
        <p:spPr>
          <a:xfrm>
            <a:off x="157315" y="2113935"/>
            <a:ext cx="8809703" cy="3392130"/>
          </a:xfrm>
        </p:spPr>
        <p:txBody>
          <a:bodyPr>
            <a:normAutofit/>
          </a:bodyPr>
          <a:lstStyle/>
          <a:p>
            <a:pPr algn="l"/>
            <a:r>
              <a:rPr lang="cs-CZ" b="1" i="0" dirty="0">
                <a:solidFill>
                  <a:srgbClr val="202122"/>
                </a:solidFill>
                <a:effectLst/>
                <a:latin typeface="Arial" panose="020B0604020202020204" pitchFamily="34" charset="0"/>
              </a:rPr>
              <a:t>Tržní místo, kde se střetávají nabídka</a:t>
            </a:r>
            <a:br>
              <a:rPr lang="cs-CZ" b="1" i="0" dirty="0">
                <a:solidFill>
                  <a:srgbClr val="202122"/>
                </a:solidFill>
                <a:effectLst/>
                <a:latin typeface="Arial" panose="020B0604020202020204" pitchFamily="34" charset="0"/>
              </a:rPr>
            </a:br>
            <a:r>
              <a:rPr lang="cs-CZ" b="1" i="0" dirty="0">
                <a:solidFill>
                  <a:srgbClr val="202122"/>
                </a:solidFill>
                <a:effectLst/>
                <a:latin typeface="Arial" panose="020B0604020202020204" pitchFamily="34" charset="0"/>
              </a:rPr>
              <a:t>s poptávkou a probíhají organizované obchody. Burza usnadňuje zákazníkům pohodlnější a rychlejší obchodování</a:t>
            </a:r>
            <a:br>
              <a:rPr lang="cs-CZ" b="1" i="0" dirty="0">
                <a:solidFill>
                  <a:srgbClr val="202122"/>
                </a:solidFill>
                <a:effectLst/>
                <a:latin typeface="Arial" panose="020B0604020202020204" pitchFamily="34" charset="0"/>
              </a:rPr>
            </a:br>
            <a:r>
              <a:rPr lang="cs-CZ" b="1" i="0" dirty="0">
                <a:solidFill>
                  <a:srgbClr val="202122"/>
                </a:solidFill>
                <a:effectLst/>
                <a:latin typeface="Arial" panose="020B0604020202020204" pitchFamily="34" charset="0"/>
              </a:rPr>
              <a:t>s elektřinou. V ČR působí jako burza společnost </a:t>
            </a:r>
            <a:r>
              <a:rPr lang="cs-CZ" b="1" i="0" u="none" strike="noStrike" dirty="0">
                <a:solidFill>
                  <a:srgbClr val="3366CC"/>
                </a:solidFill>
                <a:effectLst/>
                <a:latin typeface="Arial" panose="020B0604020202020204" pitchFamily="34" charset="0"/>
                <a:hlinkClick r:id="rId2"/>
              </a:rPr>
              <a:t>PXE a.s</a:t>
            </a:r>
            <a:r>
              <a:rPr lang="cs-CZ" b="1" i="0" dirty="0">
                <a:solidFill>
                  <a:srgbClr val="202122"/>
                </a:solidFill>
                <a:effectLst/>
                <a:latin typeface="Arial" panose="020B0604020202020204" pitchFamily="34" charset="0"/>
              </a:rPr>
              <a:t>.</a:t>
            </a:r>
          </a:p>
        </p:txBody>
      </p:sp>
    </p:spTree>
    <p:extLst>
      <p:ext uri="{BB962C8B-B14F-4D97-AF65-F5344CB8AC3E}">
        <p14:creationId xmlns:p14="http://schemas.microsoft.com/office/powerpoint/2010/main" val="4486316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181</TotalTime>
  <Words>3695</Words>
  <Application>Microsoft Office PowerPoint</Application>
  <PresentationFormat>Předvádění na obrazovce (4:3)</PresentationFormat>
  <Paragraphs>115</Paragraphs>
  <Slides>51</Slides>
  <Notes>0</Notes>
  <HiddenSlides>0</HiddenSlides>
  <MMClips>0</MMClips>
  <ScaleCrop>false</ScaleCrop>
  <HeadingPairs>
    <vt:vector size="6" baseType="variant">
      <vt:variant>
        <vt:lpstr>Použitá písma</vt:lpstr>
      </vt:variant>
      <vt:variant>
        <vt:i4>8</vt:i4>
      </vt:variant>
      <vt:variant>
        <vt:lpstr>Motiv</vt:lpstr>
      </vt:variant>
      <vt:variant>
        <vt:i4>1</vt:i4>
      </vt:variant>
      <vt:variant>
        <vt:lpstr>Nadpisy snímků</vt:lpstr>
      </vt:variant>
      <vt:variant>
        <vt:i4>51</vt:i4>
      </vt:variant>
    </vt:vector>
  </HeadingPairs>
  <TitlesOfParts>
    <vt:vector size="60" baseType="lpstr">
      <vt:lpstr>arial</vt:lpstr>
      <vt:lpstr>arial</vt:lpstr>
      <vt:lpstr>Calibri</vt:lpstr>
      <vt:lpstr>Google Sans</vt:lpstr>
      <vt:lpstr>Linux Libertine</vt:lpstr>
      <vt:lpstr>Pepi Regular</vt:lpstr>
      <vt:lpstr>Pepi Semi Bold</vt:lpstr>
      <vt:lpstr>roboto</vt:lpstr>
      <vt:lpstr>Office Theme</vt:lpstr>
      <vt:lpstr>ENERGETICKÝ MANAGEMENT</vt:lpstr>
      <vt:lpstr>Trh s elektřinou (1)</vt:lpstr>
      <vt:lpstr>Trh s elektřinou (2)</vt:lpstr>
      <vt:lpstr>Účastníci trhu s elektřinou</vt:lpstr>
      <vt:lpstr>Provozovatel přenosové soustavy (TSO – Transmission Systém Operator) - 1</vt:lpstr>
      <vt:lpstr>Provozovatel přenosové soustavy (TSO – Transmission Systém Operator) - 2</vt:lpstr>
      <vt:lpstr>Provozovatel distribuční soustavy (DSO)</vt:lpstr>
      <vt:lpstr>Obchodník</vt:lpstr>
      <vt:lpstr>Energetická burza</vt:lpstr>
      <vt:lpstr>Evropská energetická burza</vt:lpstr>
      <vt:lpstr>Operátor trhu</vt:lpstr>
      <vt:lpstr>Energetický regulační úřad (ERU)</vt:lpstr>
      <vt:lpstr>Trhy podle časového hlediska</vt:lpstr>
      <vt:lpstr>Blokový trh (Futures Market)</vt:lpstr>
      <vt:lpstr>Denní trh (Day Ahead)</vt:lpstr>
      <vt:lpstr>Vnitrodenní trh (Intraday)</vt:lpstr>
      <vt:lpstr>Vyrovnávací trh</vt:lpstr>
      <vt:lpstr>Obchodování s elektřinou</vt:lpstr>
      <vt:lpstr>Bilaterální obchodování (OTC)</vt:lpstr>
      <vt:lpstr>Obchodování prostřednictvím brokerských platforem</vt:lpstr>
      <vt:lpstr>Obchodování na burze</vt:lpstr>
      <vt:lpstr>Jak funguje trh s elektřinou?</vt:lpstr>
      <vt:lpstr>Aktuální průměrná cena elektřiny 2023</vt:lpstr>
      <vt:lpstr>Jak se bude vyvíjet cena elektřiny 2024?</vt:lpstr>
      <vt:lpstr>Funguje trh s energiemi, nebo ne?</vt:lpstr>
      <vt:lpstr>Co určuje cenu elektřiny na trhu? (1)</vt:lpstr>
      <vt:lpstr>Co určuje cenu elektřiny na trhu? (2)</vt:lpstr>
      <vt:lpstr>Jak dodavatelé elektřinu zajišťují? (1)</vt:lpstr>
      <vt:lpstr>Jak dodavatelé elektřinu zajišťují? (2)</vt:lpstr>
      <vt:lpstr>Jak dodavatelé elektřinu zajišťují? (3)</vt:lpstr>
      <vt:lpstr>Jak dodavatelé elektřinu zajišťují? (4)</vt:lpstr>
      <vt:lpstr>Jak dodavatelé elektřinu zajišťují? (5)</vt:lpstr>
      <vt:lpstr>Základní principy trhu s energiemi (1)</vt:lpstr>
      <vt:lpstr>Základní principy trhu s energiemi (2)</vt:lpstr>
      <vt:lpstr>Základní principy trhu s energiemi (3)</vt:lpstr>
      <vt:lpstr>Základní principy trhu s energiemi (4)</vt:lpstr>
      <vt:lpstr>Základní principy trhu s energiemi (5)</vt:lpstr>
      <vt:lpstr>Proč aktuálně ovlivňuje cena plynu cenu elektřiny? (1)</vt:lpstr>
      <vt:lpstr>Proč aktuálně ovlivňuje cena plynu cenu elektřiny? (2)</vt:lpstr>
      <vt:lpstr>Proč aktuálně ovlivňuje cena plynu cenu elektřiny? (3)</vt:lpstr>
      <vt:lpstr>Zastropování cen – cesta ven, nebo slepá ulička? (1)</vt:lpstr>
      <vt:lpstr>Zastropování cen – cesta ven, nebo slepá ulička? (2)</vt:lpstr>
      <vt:lpstr>Zastropování cen – cesta ven, nebo slepá ulička? (3)</vt:lpstr>
      <vt:lpstr>Odpověď na otázku, zda trh funguje (1)</vt:lpstr>
      <vt:lpstr>Odpověď na otázku, zda trh funguje (2)</vt:lpstr>
      <vt:lpstr>Tržní část ceny</vt:lpstr>
      <vt:lpstr>Jak se bude vyvíjet cena energií?</vt:lpstr>
      <vt:lpstr>Proč cena energií najednou tak stoupla?</vt:lpstr>
      <vt:lpstr>O kolik jsou teď energie dražší?</vt:lpstr>
      <vt:lpstr>Vývoj cen energií v následujícím roce (1)</vt:lpstr>
      <vt:lpstr>Vývoj cen energií v následujícím roce (2)</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Rössler Miroslav</dc:creator>
  <cp:lastModifiedBy>Rössler Miroslav</cp:lastModifiedBy>
  <cp:revision>10</cp:revision>
  <dcterms:created xsi:type="dcterms:W3CDTF">2012-07-19T22:32:54Z</dcterms:created>
  <dcterms:modified xsi:type="dcterms:W3CDTF">2023-11-13T23:31:59Z</dcterms:modified>
</cp:coreProperties>
</file>