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16"/>
  </p:notesMasterIdLst>
  <p:sldIdLst>
    <p:sldId id="313" r:id="rId2"/>
    <p:sldId id="314" r:id="rId3"/>
    <p:sldId id="315" r:id="rId4"/>
    <p:sldId id="316" r:id="rId5"/>
    <p:sldId id="317" r:id="rId6"/>
    <p:sldId id="318" r:id="rId7"/>
    <p:sldId id="319" r:id="rId8"/>
    <p:sldId id="320" r:id="rId9"/>
    <p:sldId id="321" r:id="rId10"/>
    <p:sldId id="322" r:id="rId11"/>
    <p:sldId id="324" r:id="rId12"/>
    <p:sldId id="323" r:id="rId13"/>
    <p:sldId id="325" r:id="rId14"/>
    <p:sldId id="326" r:id="rId1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  <a:srgbClr val="F58C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Střední styl 3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2" d="100"/>
          <a:sy n="122" d="100"/>
        </p:scale>
        <p:origin x="114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60F1C6-1228-470F-B5BC-5F5E9B8A34B6}" type="datetimeFigureOut">
              <a:rPr lang="cs-CZ" smtClean="0"/>
              <a:t>19.04.2022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9F2312-F1BD-48D9-BF56-2082681F2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4165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86365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77114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52193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88156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20046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98221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30190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87312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52835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95295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53527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01637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3328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1DB7CB-7D41-4A84-A573-5DB8BBD74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102BC94-74A3-4D3B-8DAC-8B5B0F100F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203513D-5B55-4D44-830B-3BB8792FA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4/19/2022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D2C6240-DD67-41CC-80EE-CBF767D8C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929CEE2-85C4-43A2-A4C7-4BD140B87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00509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452E57-B2E1-4DCD-9FDF-A2A8B1720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06A31BB-8016-4576-B843-B28D928947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F8CC92B-CB15-4851-8DC7-747F29F0C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4/19/2022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B1239A2-6E5C-4F39-9DFC-A0F6E4D94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75C05E1-A60E-445C-BB96-A96446B50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79104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1AC3D271-7144-4750-8F9D-6FD7A1CD32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EDF0EAF-A911-426B-8209-B76D265588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6193CE6-A93B-4A0C-8B33-8E2F170F4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4/19/2022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14C5647-CE29-4586-B8A6-866EF989C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ADF990E-5A18-48A7-8882-B57A9D509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4804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E0916A-6C0A-4723-A0FD-96B404362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D9D47BE-10D9-4D01-9611-BC751372E2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5749F37-2DD4-4896-A840-B91D9BDAF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4/19/2022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ECE91B2-DFB1-479D-93A5-E772C21AE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B46A5C7-1147-4DE1-8AC5-C810EC92E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889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DBDE7B-A312-4826-8FB4-61D1BE1B5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FD61195-914D-4C23-B136-EB4D999D3B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DE60A94-6CF1-4066-A47D-6F091DB32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4/19/2022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90AB0FD-3718-4ABB-A857-39755E265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98A81AB-8A6E-40F0-867F-6D3543585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72781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650C8F-1A1B-46B2-937E-040D78BC7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5810E92-7535-4118-B8AB-4608541D82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8D71BB3-213E-482D-BEBF-6BA0F22186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7B548C5-436D-40EA-945F-DD67DA39C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4/19/2022</a:t>
            </a:fld>
            <a:endParaRPr lang="en-US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FF6A41C-2D66-4E39-BDAC-832F2B5F2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5E5C16C-0164-48C6-9459-22AD76EE8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501807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687E9E-A722-472A-9CE2-7DB2FD821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56782C1-C702-4FB7-A64B-D54B62BEC9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AFB6E6D-F36F-4338-9B91-DE7BA8B665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C455D638-963C-4DF7-9E52-A90722DA62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F5B0B30A-ADB6-4C99-B6D5-4361E95CC1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084037AF-1920-42FF-9369-C4228C112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4/19/2022</a:t>
            </a:fld>
            <a:endParaRPr lang="en-US" dirty="0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7A654A8D-EC0B-4E5F-97DD-213EA837A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B8F22E2B-250C-4CD5-8DA9-80EB03B35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93486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BB7C38-C390-466F-A739-BF256454C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F1AB17E-657C-4BFB-A5E5-83D6E0194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4/19/2022</a:t>
            </a:fld>
            <a:endParaRPr lang="en-US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57507103-67F3-4794-9A6B-57F1813C2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45E0C8D-A145-4BEA-8EB2-61A6191CE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8661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1365E3AD-612B-419F-AF88-9A0B15C5C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4/19/2022</a:t>
            </a:fld>
            <a:endParaRPr lang="en-US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945D3139-E699-4B2E-AF61-DFC9EB0DE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DFEB0EC-C2F1-4484-B9D7-B44680504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88786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D2626E-2D06-453A-BF9C-86D4CCD48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FF68EBB-6819-4515-852D-B64DFF1E3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6CFDCDF-9207-404A-84BD-E6413779F0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FC8CC28-6E48-4A56-9CDE-A52EE94D1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4/19/2022</a:t>
            </a:fld>
            <a:endParaRPr lang="en-US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1A43D0A-0D78-4015-968C-AA2EBDB88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479B377-4062-4208-B188-EEF0E90A1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68331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EC27FD-CA95-4E13-A3F5-B7D2F5497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BAF1962-3EE9-453A-80CD-6C8419187F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58DD2C9-4236-4610-B512-E30D011231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343A0A0-C2B9-42F2-B2A8-D137ED30C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4/19/2022</a:t>
            </a:fld>
            <a:endParaRPr lang="en-US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5E34F38-557B-4F37-8320-F0B3312C5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079800C-8AC2-4154-8B22-8F2EB8A27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2852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BF1D3708-BE86-431E-8D37-A26517585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4B8F0D4-2AB3-4487-9C9A-1301E640BB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EB20ECB-DB66-473A-BA96-7EBC01939A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4/19/2022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3FA5B53-3EE5-4A72-A5A7-A3D055D9AD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E10B38B-DD78-48C2-8F86-C3078B73F3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560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microsoft.com/office/2007/relationships/hdphoto" Target="../media/hdphoto1.wdp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 descr="Obsah obrázku text, interiér&#10;&#10;Popis byl vytvořen automaticky">
            <a:extLst>
              <a:ext uri="{FF2B5EF4-FFF2-40B4-BE49-F238E27FC236}">
                <a16:creationId xmlns:a16="http://schemas.microsoft.com/office/drawing/2014/main" id="{7712534E-1BD8-4EB4-8772-E7F4BD4BCE6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20" y="0"/>
            <a:ext cx="12191980" cy="685799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FE75BE3A-EA17-496F-A547-735EC8DCF3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2399" y="2328592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cs-CZ" dirty="0">
                <a:solidFill>
                  <a:srgbClr val="FFFFFF"/>
                </a:solidFill>
                <a:latin typeface="Amasis MT Pro Medium" panose="02040604050005020304" pitchFamily="18" charset="-18"/>
              </a:rPr>
              <a:t>9.</a:t>
            </a:r>
            <a:br>
              <a:rPr lang="cs-CZ" dirty="0">
                <a:solidFill>
                  <a:srgbClr val="FFFFFF"/>
                </a:solidFill>
                <a:latin typeface="Amasis MT Pro Medium" panose="02040604050005020304" pitchFamily="18" charset="-18"/>
              </a:rPr>
            </a:br>
            <a:r>
              <a:rPr lang="cs-CZ" dirty="0">
                <a:solidFill>
                  <a:srgbClr val="FFFFFF"/>
                </a:solidFill>
                <a:latin typeface="Amasis MT Pro Medium" panose="02040604050005020304" pitchFamily="18" charset="-18"/>
              </a:rPr>
              <a:t>FUNKCE NÁKLADŮ </a:t>
            </a:r>
            <a:br>
              <a:rPr lang="cs-CZ" dirty="0">
                <a:solidFill>
                  <a:srgbClr val="FFFFFF"/>
                </a:solidFill>
                <a:latin typeface="Amasis MT Pro Medium" panose="02040604050005020304" pitchFamily="18" charset="-18"/>
              </a:rPr>
            </a:br>
            <a:r>
              <a:rPr lang="cs-CZ" dirty="0">
                <a:solidFill>
                  <a:srgbClr val="FFFFFF"/>
                </a:solidFill>
                <a:latin typeface="Amasis MT Pro Medium" panose="02040604050005020304" pitchFamily="18" charset="-18"/>
              </a:rPr>
              <a:t>PŘI TVORBĚ CEN</a:t>
            </a:r>
          </a:p>
        </p:txBody>
      </p:sp>
      <p:pic>
        <p:nvPicPr>
          <p:cNvPr id="14" name="Obrázek 13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6750A32F-9592-4B0E-BD55-E7F01B2709E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115" r="8784" b="1103"/>
          <a:stretch/>
        </p:blipFill>
        <p:spPr>
          <a:xfrm>
            <a:off x="10315925" y="535984"/>
            <a:ext cx="1728738" cy="222968"/>
          </a:xfrm>
          <a:prstGeom prst="rect">
            <a:avLst/>
          </a:prstGeom>
        </p:spPr>
      </p:pic>
      <p:pic>
        <p:nvPicPr>
          <p:cNvPr id="9" name="Obrázek 8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D218221C-1FCE-482D-AAEC-7B9EA9A441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5925" y="72719"/>
            <a:ext cx="1761744" cy="695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3951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-4985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696" y="263083"/>
            <a:ext cx="11788608" cy="6038561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b="1" dirty="0">
                <a:latin typeface="Amasis MT Pro" panose="02040504050005020304" pitchFamily="18" charset="-18"/>
              </a:rPr>
              <a:t>CELKOVÉ LOGISTICKÉ NÁKLADY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Koncepce celkových nákladů je klíčem k efektivnímu řízení logistického systému.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Podnik se nesmí zaměřovat na jednotlivé izolované logistické činnosti, ale musí se pokoušet minimalizovat celkové náklady logistických činností.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Snížení nákladů v jedné činnosti však může vést ke zvýšení nákladů v jiné oblasti.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b="1" i="1" dirty="0">
                <a:latin typeface="Amasis MT Pro" panose="02040504050005020304" pitchFamily="18" charset="-18"/>
              </a:rPr>
              <a:t>„Logistika s nejmenšími celkovými náklady je takový stav, kdy se dosažení stanovené úrovně zákaznického servisu minimalizuje součet logistických nákladů.“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3171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-4985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179" y="224616"/>
            <a:ext cx="11727641" cy="6038561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4000" b="1" dirty="0">
                <a:latin typeface="Amasis MT Pro" panose="02040504050005020304" pitchFamily="18" charset="-18"/>
              </a:rPr>
              <a:t>CÍL LOGISTIKY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Logistika si klade za cíl minimalizovat celkové náklady při dosažení potřebné úrovně zákaznického servisu.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Šest základních nákladových oblastí pokrývá čtrnáct hlavních logistických činností.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Všechny logistické činnosti nemusí ve výrobních podnicích spadat do kompetence útvaru logistiky, přesto ovlivňují logistický proces jako celek.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7388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0"/>
            <a:ext cx="12200860" cy="6862985"/>
          </a:xfrm>
          <a:prstGeom prst="rect">
            <a:avLst/>
          </a:prstGeom>
        </p:spPr>
      </p:pic>
      <p:pic>
        <p:nvPicPr>
          <p:cNvPr id="8" name="Obrázek 7" descr="Obsah obrázku obloha, nákladní auto, exteriér, modrá&#10;&#10;Popis byl vytvořen automaticky">
            <a:extLst>
              <a:ext uri="{FF2B5EF4-FFF2-40B4-BE49-F238E27FC236}">
                <a16:creationId xmlns:a16="http://schemas.microsoft.com/office/drawing/2014/main" id="{49AE6F91-3EB9-4676-85D0-47926907EDB1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 amt="7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6623" b="94260" l="9118" r="90000">
                        <a14:foregroundMark x1="29559" y1="8168" x2="32647" y2="12583"/>
                        <a14:foregroundMark x1="29706" y1="27815" x2="30000" y2="31347"/>
                        <a14:foregroundMark x1="27059" y1="6843" x2="28088" y2="8168"/>
                        <a14:foregroundMark x1="75441" y1="18102" x2="74412" y2="18102"/>
                        <a14:foregroundMark x1="65735" y1="17881" x2="66765" y2="19205"/>
                        <a14:foregroundMark x1="45588" y1="13466" x2="48529" y2="18985"/>
                        <a14:foregroundMark x1="54265" y1="14128" x2="57941" y2="17881"/>
                        <a14:foregroundMark x1="26029" y1="7285" x2="26912" y2="8830"/>
                        <a14:foregroundMark x1="38382" y1="11038" x2="45588" y2="9934"/>
                        <a14:foregroundMark x1="45588" y1="9934" x2="54706" y2="13687"/>
                        <a14:foregroundMark x1="31029" y1="29139" x2="30294" y2="42605"/>
                        <a14:foregroundMark x1="63676" y1="44371" x2="62941" y2="48124"/>
                        <a14:foregroundMark x1="29559" y1="22296" x2="26029" y2="38411"/>
                        <a14:foregroundMark x1="26029" y1="38411" x2="26324" y2="39514"/>
                        <a14:foregroundMark x1="64265" y1="32892" x2="64559" y2="37086"/>
                        <a14:foregroundMark x1="9118" y1="60706" x2="9118" y2="62252"/>
                        <a14:foregroundMark x1="26324" y1="89183" x2="28088" y2="90287"/>
                        <a14:foregroundMark x1="60294" y1="89845" x2="60095" y2="89911"/>
                        <a14:foregroundMark x1="70294" y1="85430" x2="70441" y2="83885"/>
                        <a14:foregroundMark x1="70147" y1="86313" x2="69265" y2="87196"/>
                        <a14:foregroundMark x1="81912" y1="54084" x2="81912" y2="56071"/>
                        <a14:foregroundMark x1="85294" y1="58499" x2="85294" y2="58720"/>
                        <a14:foregroundMark x1="82144" y1="60486" x2="82353" y2="65342"/>
                        <a14:foregroundMark x1="82059" y1="58499" x2="82144" y2="60486"/>
                        <a14:foregroundMark x1="85000" y1="60486" x2="85000" y2="64680"/>
                        <a14:foregroundMark x1="85000" y1="58057" x2="85000" y2="60486"/>
                        <a14:foregroundMark x1="79265" y1="63135" x2="81029" y2="64680"/>
                        <a14:foregroundMark x1="65000" y1="18322" x2="66176" y2="21634"/>
                        <a14:foregroundMark x1="36471" y1="90287" x2="37500" y2="90066"/>
                        <a14:foregroundMark x1="28824" y1="88742" x2="31029" y2="88521"/>
                        <a14:foregroundMark x1="68382" y1="87859" x2="68088" y2="87859"/>
                        <a14:foregroundMark x1="28088" y1="93157" x2="27647" y2="93157"/>
                        <a14:foregroundMark x1="24412" y1="90728" x2="25882" y2="93598"/>
                        <a14:foregroundMark x1="24559" y1="92494" x2="25882" y2="94260"/>
                        <a14:foregroundMark x1="24118" y1="90949" x2="24853" y2="93157"/>
                        <a14:foregroundMark x1="34559" y1="89183" x2="36912" y2="88962"/>
                        <a14:foregroundMark x1="40000" y1="86313" x2="39706" y2="88300"/>
                        <a14:foregroundMark x1="37794" y1="91170" x2="38676" y2="90949"/>
                        <a14:foregroundMark x1="56765" y1="84547" x2="57059" y2="89404"/>
                        <a14:foregroundMark x1="61324" y1="89845" x2="60882" y2="90287"/>
                        <a14:backgroundMark x1="83824" y1="60486" x2="83824" y2="60486"/>
                        <a14:backgroundMark x1="68382" y1="91170" x2="66176" y2="92053"/>
                        <a14:backgroundMark x1="62647" y1="92053" x2="67647" y2="91391"/>
                        <a14:backgroundMark x1="61912" y1="92053" x2="61618" y2="92494"/>
                        <a14:backgroundMark x1="32059" y1="94481" x2="30441" y2="95364"/>
                        <a14:backgroundMark x1="29559" y1="95806" x2="31029" y2="94040"/>
                        <a14:backgroundMark x1="29853" y1="93377" x2="29118" y2="95143"/>
                        <a14:backgroundMark x1="61618" y1="92053" x2="60882" y2="92936"/>
                        <a14:backgroundMark x1="29265" y1="93819" x2="29265" y2="9536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315" b="3966"/>
          <a:stretch/>
        </p:blipFill>
        <p:spPr>
          <a:xfrm>
            <a:off x="3402617" y="985868"/>
            <a:ext cx="8640636" cy="5711526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696" y="263083"/>
            <a:ext cx="11788608" cy="6038561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4000" b="1" dirty="0">
                <a:latin typeface="Amasis MT Pro" panose="02040504050005020304" pitchFamily="18" charset="-18"/>
              </a:rPr>
              <a:t>OBLASTI LOGISTICKÉHO SYSTÉMU</a:t>
            </a:r>
          </a:p>
          <a:p>
            <a:pPr marL="514350" indent="-514350" algn="l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cs-CZ" sz="3500" dirty="0">
                <a:latin typeface="Amasis MT Pro" panose="02040504050005020304" pitchFamily="18" charset="-18"/>
              </a:rPr>
              <a:t>Úroveň zákaznického servisu.</a:t>
            </a:r>
          </a:p>
          <a:p>
            <a:pPr marL="514350" indent="-514350" algn="l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cs-CZ" sz="3500" dirty="0">
                <a:latin typeface="Amasis MT Pro" panose="02040504050005020304" pitchFamily="18" charset="-18"/>
              </a:rPr>
              <a:t>Přepravní náklady.</a:t>
            </a:r>
          </a:p>
          <a:p>
            <a:pPr marL="514350" indent="-514350" algn="l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cs-CZ" sz="3500" dirty="0">
                <a:latin typeface="Amasis MT Pro" panose="02040504050005020304" pitchFamily="18" charset="-18"/>
              </a:rPr>
              <a:t>Náklady na udržování zásob.</a:t>
            </a:r>
          </a:p>
          <a:p>
            <a:pPr marL="514350" indent="-514350" algn="l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cs-CZ" sz="3500" dirty="0">
                <a:latin typeface="Amasis MT Pro" panose="02040504050005020304" pitchFamily="18" charset="-18"/>
              </a:rPr>
              <a:t>Skladovací náklady.</a:t>
            </a:r>
          </a:p>
          <a:p>
            <a:pPr marL="514350" indent="-514350" algn="l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cs-CZ" sz="3500" dirty="0">
                <a:latin typeface="Amasis MT Pro" panose="02040504050005020304" pitchFamily="18" charset="-18"/>
              </a:rPr>
              <a:t>Množstevní náklady.</a:t>
            </a:r>
          </a:p>
          <a:p>
            <a:pPr marL="514350" indent="-514350" algn="l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cs-CZ" sz="3500" dirty="0">
                <a:latin typeface="Amasis MT Pro" panose="02040504050005020304" pitchFamily="18" charset="-18"/>
              </a:rPr>
              <a:t>Náklady na informační systém.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08268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-4985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179" y="224616"/>
            <a:ext cx="11727641" cy="6038561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4000" b="1" dirty="0">
                <a:latin typeface="Amasis MT Pro" panose="02040504050005020304" pitchFamily="18" charset="-18"/>
              </a:rPr>
              <a:t>NÁKLADY NA ENERGIE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Základem je koncepce energetické bezpečnosti státu.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b="1" dirty="0">
                <a:latin typeface="Amasis MT Pro" panose="02040504050005020304" pitchFamily="18" charset="-18"/>
              </a:rPr>
              <a:t>Je vyžadováno aby: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" panose="02040504050005020304" pitchFamily="18" charset="-18"/>
              </a:rPr>
              <a:t> energie byly nepřerušované a byly fyzicky dostupné,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" panose="02040504050005020304" pitchFamily="18" charset="-18"/>
              </a:rPr>
              <a:t> ceny byly přijatelné pro všechny spotřebitele,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" panose="02040504050005020304" pitchFamily="18" charset="-18"/>
              </a:rPr>
              <a:t> výroba energie byla ekologická a udržitelná.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b="1" dirty="0">
                <a:latin typeface="Amasis MT Pro" panose="02040504050005020304" pitchFamily="18" charset="-18"/>
              </a:rPr>
              <a:t>Otázky týkající se naší energetické situace: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</a:t>
            </a:r>
            <a:r>
              <a:rPr lang="cs-CZ" sz="3500" i="1" dirty="0">
                <a:latin typeface="Amasis MT Pro" panose="02040504050005020304" pitchFamily="18" charset="-18"/>
              </a:rPr>
              <a:t>prolomení těžebních limitů a prodloužení těžby uhlí,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" panose="02040504050005020304" pitchFamily="18" charset="-18"/>
              </a:rPr>
              <a:t> rozšíření bloků jaderných elektráren,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" panose="02040504050005020304" pitchFamily="18" charset="-18"/>
              </a:rPr>
              <a:t> státní podpora obnovitelných zdrojů energie.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90409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-4985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179" y="224616"/>
            <a:ext cx="11727641" cy="6038561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b="1" dirty="0">
                <a:latin typeface="Amasis MT Pro" panose="02040504050005020304" pitchFamily="18" charset="-18"/>
              </a:rPr>
              <a:t>LCOE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Jedná se o sdruženou cenu energie.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Tato cena zohledňuje náklady v průběhu celého životního cyklu daného způsobu produkce.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b="1" dirty="0">
                <a:latin typeface="Amasis MT Pro" panose="02040504050005020304" pitchFamily="18" charset="-18"/>
              </a:rPr>
              <a:t>Náklady na výrobu energie z daného zdroje se skládají ze tří hlavních kategorií: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" panose="02040504050005020304" pitchFamily="18" charset="-18"/>
              </a:rPr>
              <a:t> kapitálových výdajů včetně nákladů na zpracování odpadu a odstavení zařízení po ukončení provozu,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" panose="02040504050005020304" pitchFamily="18" charset="-18"/>
              </a:rPr>
              <a:t> ceny paliva,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" panose="02040504050005020304" pitchFamily="18" charset="-18"/>
              </a:rPr>
              <a:t> ostatních nákladů na provoz a údržbu, pojištění a vlastní spotřebu energií.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931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-4985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815" y="174422"/>
            <a:ext cx="11979165" cy="6038561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4000" b="1" dirty="0">
                <a:latin typeface="Amasis MT Pro" panose="02040504050005020304" pitchFamily="18" charset="-18"/>
              </a:rPr>
              <a:t>VLIV NÁKLADŮ NA TVORB CEN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Náklady jsou určujícím prvkem pro cenovou tvorbu. 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Nutnost sledovat důsledně náklady a jejich vliv na tvorbu cen a ziskové rozpětí vyvolávají dvě okolnosti: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</a:t>
            </a:r>
            <a:r>
              <a:rPr lang="cs-CZ" sz="3500" b="1" dirty="0">
                <a:latin typeface="Amasis MT Pro" panose="02040504050005020304" pitchFamily="18" charset="-18"/>
              </a:rPr>
              <a:t>globalizace konkurence </a:t>
            </a:r>
            <a:r>
              <a:rPr lang="cs-CZ" sz="3500" dirty="0">
                <a:latin typeface="Amasis MT Pro" panose="02040504050005020304" pitchFamily="18" charset="-18"/>
              </a:rPr>
              <a:t>– znalost struktury a dynamiky nákladů spolu s trhem umožňují pružnou a účinnější reakci na konkurenční tlaky 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</a:t>
            </a:r>
            <a:r>
              <a:rPr lang="cs-CZ" sz="3500" b="1" dirty="0">
                <a:latin typeface="Amasis MT Pro" panose="02040504050005020304" pitchFamily="18" charset="-18"/>
              </a:rPr>
              <a:t>změna základních rysů hospodářské soutěže </a:t>
            </a:r>
            <a:r>
              <a:rPr lang="cs-CZ" sz="3500" dirty="0">
                <a:latin typeface="Amasis MT Pro" panose="02040504050005020304" pitchFamily="18" charset="-18"/>
              </a:rPr>
              <a:t>v důsledku narůstání způsobů stlačování nákladů na minimum a zvyšování nákladové efektivnosti.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082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-4985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815" y="174422"/>
            <a:ext cx="11979165" cy="6038561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Znalost struktury a dynamika nákladů tvoří základní informační vstup pro efektivní rozhodování v oblasti cenové tvorby.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b="1" dirty="0">
                <a:latin typeface="Amasis MT Pro" panose="02040504050005020304" pitchFamily="18" charset="-18"/>
              </a:rPr>
              <a:t>Manažeři musí znát následující otázky:</a:t>
            </a:r>
          </a:p>
          <a:p>
            <a:pPr marL="2343150" lvl="4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cs-CZ" sz="3500" i="1" dirty="0">
                <a:latin typeface="Amasis MT Pro" panose="02040504050005020304" pitchFamily="18" charset="-18"/>
              </a:rPr>
              <a:t> Jaká cenová úroveň pokryje vynaložené náklady a zajistí přiměřenou návratnost investice?</a:t>
            </a:r>
          </a:p>
          <a:p>
            <a:pPr marL="2343150" lvl="4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cs-CZ" sz="3500" i="1" dirty="0">
                <a:latin typeface="Amasis MT Pro" panose="02040504050005020304" pitchFamily="18" charset="-18"/>
              </a:rPr>
              <a:t> Které faktory určují postavení firmy z hlediska nákladů?</a:t>
            </a:r>
          </a:p>
          <a:p>
            <a:pPr marL="2343150" lvl="4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cs-CZ" sz="3500" i="1" dirty="0">
                <a:latin typeface="Amasis MT Pro" panose="02040504050005020304" pitchFamily="18" charset="-18"/>
              </a:rPr>
              <a:t> Které charakteristiky a užitné vlastnosti výrobků by se měly odrážet v ceně?</a:t>
            </a:r>
          </a:p>
          <a:p>
            <a:pPr marL="2343150" lvl="4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cs-CZ" sz="3500" i="1" dirty="0">
                <a:latin typeface="Amasis MT Pro" panose="02040504050005020304" pitchFamily="18" charset="-18"/>
              </a:rPr>
              <a:t> Měli bychom různým zákazníkům určovat rozdílné ceny?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  <p:pic>
        <p:nvPicPr>
          <p:cNvPr id="6" name="Grafický objekt 5" descr="Otazník se souvislou výplní">
            <a:extLst>
              <a:ext uri="{FF2B5EF4-FFF2-40B4-BE49-F238E27FC236}">
                <a16:creationId xmlns:a16="http://schemas.microsoft.com/office/drawing/2014/main" id="{65CEEADE-F269-4C74-BFE7-2EA35E2E9C9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-294899" y="2976143"/>
            <a:ext cx="2736926" cy="2736926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94552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-4985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815" y="174422"/>
            <a:ext cx="11697831" cy="6038561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dirty="0">
                <a:latin typeface="Amasis MT Pro" panose="02040504050005020304" pitchFamily="18" charset="-18"/>
              </a:rPr>
              <a:t>- </a:t>
            </a:r>
            <a:r>
              <a:rPr lang="cs-CZ" sz="3500" b="1" dirty="0">
                <a:latin typeface="Amasis MT Pro" panose="02040504050005020304" pitchFamily="18" charset="-18"/>
              </a:rPr>
              <a:t>K zajištění efektivní cenové tvorby patří zcela nezbytně schopnost poznat a určit složky nákladů, zejména: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" panose="02040504050005020304" pitchFamily="18" charset="-18"/>
              </a:rPr>
              <a:t> fixní a variabilní náklady,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" panose="02040504050005020304" pitchFamily="18" charset="-18"/>
              </a:rPr>
              <a:t> předvídatelné a nepředvídatelné náklady,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" panose="02040504050005020304" pitchFamily="18" charset="-18"/>
              </a:rPr>
              <a:t> současné a budoucí náklady,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" panose="02040504050005020304" pitchFamily="18" charset="-18"/>
              </a:rPr>
              <a:t> náklady vývoje,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" panose="02040504050005020304" pitchFamily="18" charset="-18"/>
              </a:rPr>
              <a:t> náklady výroby,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" panose="02040504050005020304" pitchFamily="18" charset="-18"/>
              </a:rPr>
              <a:t> náklady odbytu.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026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-4985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084" y="407226"/>
            <a:ext cx="11697831" cy="6038561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Některé náklady lze snadno zjistit, spočítat nebo alokovat na jednotku výroby, jiné náklady zase mohou pozornosti manažerů uniknout, jedná se o náklady, u kterých neumíme určit pravděpodobnost vlivu na cenu.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b="1" dirty="0">
                <a:latin typeface="Amasis MT Pro" panose="02040504050005020304" pitchFamily="18" charset="-18"/>
              </a:rPr>
              <a:t>Jedná se především o: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" panose="02040504050005020304" pitchFamily="18" charset="-18"/>
              </a:rPr>
              <a:t>náklady vyplývající z odpovědnosti za školy vzniklé uživateli výrobku nebo služby,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" panose="02040504050005020304" pitchFamily="18" charset="-18"/>
              </a:rPr>
              <a:t> náklady na stažení výrobku z důvodu nepředvídatelného selhání nebo nedbalého provedení výroby výrobku,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" panose="02040504050005020304" pitchFamily="18" charset="-18"/>
              </a:rPr>
              <a:t> náklady na zboží, které se stalo neprodejným z mimo konkurenčních důvodů (změna legislativy).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958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-4985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084" y="258734"/>
            <a:ext cx="11697831" cy="6038561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b="1" dirty="0">
                <a:latin typeface="Amasis MT Pro" panose="02040504050005020304" pitchFamily="18" charset="-18"/>
              </a:rPr>
              <a:t>PROGNÓZOVÁNÍ NÁKLADŮ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" panose="02040504050005020304" pitchFamily="18" charset="-18"/>
              </a:rPr>
              <a:t> Minulé náklady jsou méně důležité než náklady běžné!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" panose="02040504050005020304" pitchFamily="18" charset="-18"/>
              </a:rPr>
              <a:t> Běžné náklady jsou méně významné než náklady, které nastanou v budoucnosti.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cs-CZ" sz="3500" i="1" dirty="0">
              <a:latin typeface="Amasis MT Pro" panose="02040504050005020304" pitchFamily="18" charset="-1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Úkolem procesu rozhodování o ceně je předvídání kategorií nákladů, které se v budoucnu změní nebo dostanou do popředí. 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Stejným způsobem jakým podniky prognózují odbyt, tak se prognózují i náklady.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Cílem je začlenění nákladů jejich odpovídajícím způsobem.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924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-4985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696" y="91144"/>
            <a:ext cx="11788608" cy="6038561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b="1" dirty="0">
                <a:latin typeface="Amasis MT Pro" panose="02040504050005020304" pitchFamily="18" charset="-18"/>
              </a:rPr>
              <a:t>LOGISTICKÉ NÁKLADY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S rostoucí dělbou práce stoupá i podíl logistických nákladů na celkových nákladech podniku.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Klesá podíl výrobních nákladů a rostou náklady spojené se zabezpečením vysoké pružnosti výroby a distribuce (krátké a spolehlivé dodací lhůty).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 Využití správné logistiky je nástroj konkurenčního boje.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 Cena, kvalita a reklama srovnatelných produktů se neliší.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b="1" dirty="0">
                <a:latin typeface="Amasis MT Pro" panose="02040504050005020304" pitchFamily="18" charset="-18"/>
              </a:rPr>
              <a:t> Logistika sehrává důležitou úlohu ve dvou směrech: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" panose="02040504050005020304" pitchFamily="18" charset="-18"/>
              </a:rPr>
              <a:t> hlavní výdajová položka podniků,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" panose="02040504050005020304" pitchFamily="18" charset="-18"/>
              </a:rPr>
              <a:t> podpora pohybu a plynulého toku ekonomických transakcí, která je nenahraditelnou aktivitou pro prodej.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endParaRPr lang="cs-CZ" sz="3500" dirty="0">
              <a:latin typeface="Amasis MT Pro" panose="02040504050005020304" pitchFamily="18" charset="-18"/>
            </a:endParaRP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68961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-4985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470" y="255267"/>
            <a:ext cx="11200950" cy="6038561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 Nutným předpokladem pro správná logistická rozhodnutí a pro účinné plánování a řízení logistických procesů je mít takový systém evidence, který by trvale sledovat a vykazoval všechny potřebné nákladové a výkonové údaje.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b="1" dirty="0">
                <a:latin typeface="Amasis MT Pro" panose="02040504050005020304" pitchFamily="18" charset="-18"/>
              </a:rPr>
              <a:t>Vybudování systému si však žádá: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" panose="02040504050005020304" pitchFamily="18" charset="-18"/>
              </a:rPr>
              <a:t> úpravy a rozšíření vnitropodnikového účetnictví,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" panose="02040504050005020304" pitchFamily="18" charset="-18"/>
              </a:rPr>
              <a:t> vybudování logistického informačního systému.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dirty="0">
                <a:latin typeface="Amasis MT Pro" panose="02040504050005020304" pitchFamily="18" charset="-18"/>
              </a:rPr>
              <a:t>- Logistiku a s ní spojené náklady </a:t>
            </a:r>
            <a:r>
              <a:rPr lang="cs-CZ" sz="3500" b="1" dirty="0">
                <a:latin typeface="Amasis MT Pro" panose="02040504050005020304" pitchFamily="18" charset="-18"/>
              </a:rPr>
              <a:t>nelze</a:t>
            </a:r>
            <a:r>
              <a:rPr lang="cs-CZ" sz="3500" dirty="0">
                <a:latin typeface="Amasis MT Pro" panose="02040504050005020304" pitchFamily="18" charset="-18"/>
              </a:rPr>
              <a:t> chápat útvarově.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012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-4985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914" y="91144"/>
            <a:ext cx="12075946" cy="6038561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 </a:t>
            </a:r>
            <a:r>
              <a:rPr lang="cs-CZ" sz="3500" b="1" dirty="0">
                <a:latin typeface="Amasis MT Pro" panose="02040504050005020304" pitchFamily="18" charset="-18"/>
              </a:rPr>
              <a:t>Nad logistickými náklady můžeme uvažovat ze 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b="1" dirty="0">
                <a:latin typeface="Amasis MT Pro" panose="02040504050005020304" pitchFamily="18" charset="-18"/>
              </a:rPr>
              <a:t>dvou hledisek: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</a:t>
            </a:r>
            <a:r>
              <a:rPr lang="cs-CZ" sz="3500" b="1" dirty="0">
                <a:latin typeface="Amasis MT Pro" panose="02040504050005020304" pitchFamily="18" charset="-18"/>
              </a:rPr>
              <a:t>podle návaznosti v logistickém řetězci </a:t>
            </a:r>
            <a:r>
              <a:rPr lang="cs-CZ" sz="3500" dirty="0">
                <a:latin typeface="Amasis MT Pro" panose="02040504050005020304" pitchFamily="18" charset="-18"/>
              </a:rPr>
              <a:t>(musíme sledovat celý proces od převzetí požadavků zákazníkem přes přípravu výroby, pořízení a skladování zásob a materiálů, plánování a řízení výroby, výrobu, značení, expedici, distribuci až po prodej),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</a:t>
            </a:r>
            <a:r>
              <a:rPr lang="cs-CZ" sz="3500" b="1" dirty="0">
                <a:latin typeface="Amasis MT Pro" panose="02040504050005020304" pitchFamily="18" charset="-18"/>
              </a:rPr>
              <a:t>podle charakteru a účelnosti toku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Amasis MT Pro" panose="02040504050005020304" pitchFamily="18" charset="-18"/>
              </a:rPr>
              <a:t> náklady na informační toky </a:t>
            </a:r>
            <a:r>
              <a:rPr lang="cs-CZ" sz="3000" dirty="0">
                <a:latin typeface="Amasis MT Pro" panose="02040504050005020304" pitchFamily="18" charset="-18"/>
              </a:rPr>
              <a:t>(objednávky, převzetí, administrativa),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" panose="02040504050005020304" pitchFamily="18" charset="-18"/>
              </a:rPr>
              <a:t> </a:t>
            </a:r>
            <a:r>
              <a:rPr lang="cs-CZ" sz="3000" b="1" i="1" dirty="0">
                <a:latin typeface="Amasis MT Pro" panose="02040504050005020304" pitchFamily="18" charset="-18"/>
              </a:rPr>
              <a:t>náklady na fyzické toky </a:t>
            </a:r>
            <a:r>
              <a:rPr lang="cs-CZ" sz="3000" dirty="0">
                <a:latin typeface="Amasis MT Pro" panose="02040504050005020304" pitchFamily="18" charset="-18"/>
              </a:rPr>
              <a:t>(doprava, manipulace, nastavování),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" panose="02040504050005020304" pitchFamily="18" charset="-18"/>
              </a:rPr>
              <a:t> </a:t>
            </a:r>
            <a:r>
              <a:rPr lang="cs-CZ" sz="3000" b="1" i="1" dirty="0">
                <a:latin typeface="Amasis MT Pro" panose="02040504050005020304" pitchFamily="18" charset="-18"/>
              </a:rPr>
              <a:t>náklady na držení zásob </a:t>
            </a:r>
            <a:r>
              <a:rPr lang="cs-CZ" sz="3000" dirty="0">
                <a:latin typeface="Amasis MT Pro" panose="02040504050005020304" pitchFamily="18" charset="-18"/>
              </a:rPr>
              <a:t>(skladování),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" panose="02040504050005020304" pitchFamily="18" charset="-18"/>
              </a:rPr>
              <a:t> </a:t>
            </a:r>
            <a:r>
              <a:rPr lang="cs-CZ" sz="3000" b="1" i="1" dirty="0">
                <a:latin typeface="Amasis MT Pro" panose="02040504050005020304" pitchFamily="18" charset="-18"/>
              </a:rPr>
              <a:t>náklady spojené s nedostatečnou úrovní logistických služeb </a:t>
            </a:r>
            <a:r>
              <a:rPr lang="cs-CZ" sz="3000" dirty="0">
                <a:latin typeface="Amasis MT Pro" panose="02040504050005020304" pitchFamily="18" charset="-18"/>
              </a:rPr>
              <a:t>(penále, přesčasy).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54300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2718</TotalTime>
  <Words>895</Words>
  <Application>Microsoft Office PowerPoint</Application>
  <PresentationFormat>Širokoúhlá obrazovka</PresentationFormat>
  <Paragraphs>98</Paragraphs>
  <Slides>14</Slides>
  <Notes>13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21" baseType="lpstr">
      <vt:lpstr>Amasis MT Pro</vt:lpstr>
      <vt:lpstr>Amasis MT Pro Medium</vt:lpstr>
      <vt:lpstr>Arial</vt:lpstr>
      <vt:lpstr>Calibri</vt:lpstr>
      <vt:lpstr>Calibri Light</vt:lpstr>
      <vt:lpstr>Wingdings</vt:lpstr>
      <vt:lpstr>Motiv Office</vt:lpstr>
      <vt:lpstr>9. FUNKCE NÁKLADŮ  PŘI TVORBĚ CEN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CENOTVORBA A CENOVÁ STRATEGIE</dc:title>
  <dc:creator>Prachařová Lenka</dc:creator>
  <cp:lastModifiedBy>Prachařová Lenka</cp:lastModifiedBy>
  <cp:revision>260</cp:revision>
  <dcterms:created xsi:type="dcterms:W3CDTF">2022-01-10T10:45:06Z</dcterms:created>
  <dcterms:modified xsi:type="dcterms:W3CDTF">2022-04-19T06:24:33Z</dcterms:modified>
</cp:coreProperties>
</file>