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57" r:id="rId4"/>
    <p:sldId id="259" r:id="rId5"/>
    <p:sldId id="258" r:id="rId6"/>
    <p:sldId id="263" r:id="rId7"/>
    <p:sldId id="260" r:id="rId8"/>
    <p:sldId id="261" r:id="rId9"/>
    <p:sldId id="268" r:id="rId10"/>
    <p:sldId id="262" r:id="rId11"/>
    <p:sldId id="264" r:id="rId12"/>
    <p:sldId id="267" r:id="rId13"/>
    <p:sldId id="269" r:id="rId14"/>
    <p:sldId id="265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1F28"/>
    <a:srgbClr val="3131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342" autoAdjust="0"/>
    <p:restoredTop sz="94660"/>
  </p:normalViewPr>
  <p:slideViewPr>
    <p:cSldViewPr snapToGrid="0" showGuides="1">
      <p:cViewPr varScale="1">
        <p:scale>
          <a:sx n="167" d="100"/>
          <a:sy n="167" d="100"/>
        </p:scale>
        <p:origin x="1072" y="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 userDrawn="1"/>
        </p:nvSpPr>
        <p:spPr>
          <a:xfrm>
            <a:off x="4371278" y="6138250"/>
            <a:ext cx="4776297" cy="6337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216" b="5584"/>
          <a:stretch/>
        </p:blipFill>
        <p:spPr>
          <a:xfrm>
            <a:off x="5187843" y="1423285"/>
            <a:ext cx="3964866" cy="544777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6000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Click to edit Master title style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Click to edit Master subtitle style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3557" y="6267816"/>
            <a:ext cx="4571343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36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80721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cs-CZ"/>
              <a:t>Click to edit Master title style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54251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cs-CZ"/>
              <a:t>Click to edit Master title style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4712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4125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Click to edit Master title style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Click to edit Master subtitle style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02308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32573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cs-CZ"/>
              <a:t>Click to edit Master title style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94159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18170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3792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Click to edit Master title style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38602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Click to edit Master title style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r>
              <a:rPr lang="cs-CZ"/>
              <a:t>Drag picture to placeholder or click icon to add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86417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7919" y="6267815"/>
            <a:ext cx="3846981" cy="230400"/>
          </a:xfrm>
          <a:prstGeom prst="rect">
            <a:avLst/>
          </a:prstGeom>
        </p:spPr>
      </p:pic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540000" y="365129"/>
            <a:ext cx="8064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25625"/>
            <a:ext cx="8064000" cy="40812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Obdélník 6"/>
          <p:cNvSpPr/>
          <p:nvPr/>
        </p:nvSpPr>
        <p:spPr>
          <a:xfrm>
            <a:off x="0" y="5"/>
            <a:ext cx="9144000" cy="123825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350"/>
          </a:p>
        </p:txBody>
      </p:sp>
    </p:spTree>
    <p:extLst>
      <p:ext uri="{BB962C8B-B14F-4D97-AF65-F5344CB8AC3E}">
        <p14:creationId xmlns:p14="http://schemas.microsoft.com/office/powerpoint/2010/main" val="2531905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4125" b="0" kern="1200" cap="none" baseline="0">
          <a:solidFill>
            <a:srgbClr val="CF1F28"/>
          </a:solidFill>
          <a:latin typeface="+mn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2100" kern="1200">
          <a:solidFill>
            <a:srgbClr val="313131"/>
          </a:solidFill>
          <a:latin typeface="+mj-lt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2pPr>
      <a:lvl3pPr marL="857228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AKADEMICKÉ TITULY</a:t>
            </a:r>
            <a:endParaRPr lang="cs-CZ" sz="54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PhDr. Jan </a:t>
            </a:r>
            <a:r>
              <a:rPr lang="cs-CZ" dirty="0" err="1"/>
              <a:t>Lavrinčík</a:t>
            </a:r>
            <a:r>
              <a:rPr lang="cs-CZ" dirty="0"/>
              <a:t>, </a:t>
            </a:r>
            <a:r>
              <a:rPr lang="cs-CZ" dirty="0" err="1"/>
              <a:t>DiS</a:t>
            </a:r>
            <a:r>
              <a:rPr lang="cs-CZ" dirty="0"/>
              <a:t>., Ph.D.</a:t>
            </a:r>
          </a:p>
        </p:txBody>
      </p:sp>
    </p:spTree>
    <p:extLst>
      <p:ext uri="{BB962C8B-B14F-4D97-AF65-F5344CB8AC3E}">
        <p14:creationId xmlns:p14="http://schemas.microsoft.com/office/powerpoint/2010/main" val="26505305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Vědecko-pedagogické tituly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4827CD9D-1589-3B4E-913A-B429DB9CF192}"/>
              </a:ext>
            </a:extLst>
          </p:cNvPr>
          <p:cNvSpPr txBox="1">
            <a:spLocks/>
          </p:cNvSpPr>
          <p:nvPr/>
        </p:nvSpPr>
        <p:spPr>
          <a:xfrm>
            <a:off x="540000" y="1825625"/>
            <a:ext cx="7890845" cy="40812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46" indent="-171446" algn="l" defTabSz="685783" rtl="0" eaLnBrk="1" latinLnBrk="0" hangingPunct="1">
              <a:lnSpc>
                <a:spcPct val="100000"/>
              </a:lnSpc>
              <a:spcBef>
                <a:spcPts val="750"/>
              </a:spcBef>
              <a:buClr>
                <a:srgbClr val="CF1F28"/>
              </a:buClr>
              <a:buSzPct val="75000"/>
              <a:buFont typeface="Arial" panose="020B0604020202020204" pitchFamily="34" charset="0"/>
              <a:buChar char="•"/>
              <a:defRPr sz="2100" kern="1200">
                <a:solidFill>
                  <a:srgbClr val="313131"/>
                </a:solidFill>
                <a:latin typeface="+mj-lt"/>
                <a:ea typeface="+mn-ea"/>
                <a:cs typeface="+mn-cs"/>
              </a:defRPr>
            </a:lvl1pPr>
            <a:lvl2pPr marL="514337" indent="-171446" algn="l" defTabSz="685783" rtl="0" eaLnBrk="1" latinLnBrk="0" hangingPunct="1">
              <a:lnSpc>
                <a:spcPct val="100000"/>
              </a:lnSpc>
              <a:spcBef>
                <a:spcPts val="750"/>
              </a:spcBef>
              <a:buClr>
                <a:srgbClr val="CF1F28"/>
              </a:buClr>
              <a:buSzPct val="75000"/>
              <a:buFont typeface="Arial" panose="020B0604020202020204" pitchFamily="34" charset="0"/>
              <a:buChar char="•"/>
              <a:defRPr sz="1800" kern="1200">
                <a:solidFill>
                  <a:srgbClr val="313131"/>
                </a:solidFill>
                <a:latin typeface="+mj-lt"/>
                <a:ea typeface="+mn-ea"/>
                <a:cs typeface="+mn-cs"/>
              </a:defRPr>
            </a:lvl2pPr>
            <a:lvl3pPr marL="857228" indent="-171446" algn="l" defTabSz="685783" rtl="0" eaLnBrk="1" latinLnBrk="0" hangingPunct="1">
              <a:lnSpc>
                <a:spcPct val="100000"/>
              </a:lnSpc>
              <a:spcBef>
                <a:spcPts val="750"/>
              </a:spcBef>
              <a:buClr>
                <a:srgbClr val="CF1F28"/>
              </a:buClr>
              <a:buSzPct val="75000"/>
              <a:buFont typeface="Arial" panose="020B0604020202020204" pitchFamily="34" charset="0"/>
              <a:buChar char="•"/>
              <a:defRPr sz="1800" kern="1200">
                <a:solidFill>
                  <a:srgbClr val="313131"/>
                </a:solidFill>
                <a:latin typeface="+mj-lt"/>
                <a:ea typeface="+mn-ea"/>
                <a:cs typeface="+mn-cs"/>
              </a:defRPr>
            </a:lvl3pPr>
            <a:lvl4pPr marL="1200120" indent="-171446" algn="l" defTabSz="685783" rtl="0" eaLnBrk="1" latinLnBrk="0" hangingPunct="1">
              <a:lnSpc>
                <a:spcPct val="100000"/>
              </a:lnSpc>
              <a:spcBef>
                <a:spcPts val="750"/>
              </a:spcBef>
              <a:buClr>
                <a:srgbClr val="CF1F28"/>
              </a:buClr>
              <a:buSzPct val="75000"/>
              <a:buFont typeface="Arial" panose="020B0604020202020204" pitchFamily="34" charset="0"/>
              <a:buChar char="•"/>
              <a:defRPr sz="1500" kern="1200">
                <a:solidFill>
                  <a:srgbClr val="313131"/>
                </a:solidFill>
                <a:latin typeface="+mj-lt"/>
                <a:ea typeface="+mn-ea"/>
                <a:cs typeface="+mn-cs"/>
              </a:defRPr>
            </a:lvl4pPr>
            <a:lvl5pPr marL="1543012" indent="-171446" algn="l" defTabSz="685783" rtl="0" eaLnBrk="1" latinLnBrk="0" hangingPunct="1">
              <a:lnSpc>
                <a:spcPct val="100000"/>
              </a:lnSpc>
              <a:spcBef>
                <a:spcPts val="750"/>
              </a:spcBef>
              <a:buClr>
                <a:srgbClr val="CF1F28"/>
              </a:buClr>
              <a:buSzPct val="75000"/>
              <a:buFont typeface="Arial" panose="020B0604020202020204" pitchFamily="34" charset="0"/>
              <a:buChar char="•"/>
              <a:defRPr sz="1500" kern="1200">
                <a:solidFill>
                  <a:srgbClr val="313131"/>
                </a:solidFill>
                <a:latin typeface="+mj-lt"/>
                <a:ea typeface="+mn-ea"/>
                <a:cs typeface="+mn-cs"/>
              </a:defRPr>
            </a:lvl5pPr>
            <a:lvl6pPr marL="1885903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800" dirty="0"/>
              <a:t>Asistent </a:t>
            </a:r>
            <a:r>
              <a:rPr lang="cs-CZ" sz="3200" dirty="0"/>
              <a:t>(as.), titul </a:t>
            </a:r>
            <a:r>
              <a:rPr lang="cs-CZ" sz="2800" dirty="0"/>
              <a:t>Mgr.</a:t>
            </a:r>
          </a:p>
          <a:p>
            <a:r>
              <a:rPr lang="cs-CZ" sz="2800" dirty="0"/>
              <a:t>Odborný asistent (</a:t>
            </a:r>
            <a:r>
              <a:rPr lang="cs-CZ" sz="2800" dirty="0" err="1"/>
              <a:t>odb</a:t>
            </a:r>
            <a:r>
              <a:rPr lang="cs-CZ" sz="2800" dirty="0"/>
              <a:t>. as.), Ph.D., nebo Mgr. s praxí</a:t>
            </a:r>
          </a:p>
          <a:p>
            <a:r>
              <a:rPr lang="cs-CZ" sz="2800" dirty="0"/>
              <a:t>Docent (doc.), habilitační řízení</a:t>
            </a:r>
          </a:p>
          <a:p>
            <a:r>
              <a:rPr lang="cs-CZ" sz="2800" dirty="0"/>
              <a:t>Profesor (prof.), řízení ke jmenování profesorem</a:t>
            </a:r>
          </a:p>
        </p:txBody>
      </p:sp>
    </p:spTree>
    <p:extLst>
      <p:ext uri="{BB962C8B-B14F-4D97-AF65-F5344CB8AC3E}">
        <p14:creationId xmlns:p14="http://schemas.microsoft.com/office/powerpoint/2010/main" val="35759760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Čestné hodnosti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dirty="0"/>
              <a:t>Čestný doktorát (dr. h. c.)</a:t>
            </a:r>
          </a:p>
          <a:p>
            <a:r>
              <a:rPr lang="cs-CZ" sz="2800" dirty="0"/>
              <a:t>Čestný profesor (prof. h. c.)</a:t>
            </a:r>
          </a:p>
          <a:p>
            <a:r>
              <a:rPr lang="cs-CZ" sz="2800" dirty="0"/>
              <a:t>Emeritní profesor</a:t>
            </a:r>
          </a:p>
          <a:p>
            <a:r>
              <a:rPr lang="cs-CZ" sz="2800" dirty="0"/>
              <a:t>Profesor in memoriam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77927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2C3D22F-567B-A244-B056-E39540E6A3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Univerzitní hodnosti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2EF50320-B583-3241-B20D-3DFEB0E764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/>
              <a:t>Rektor (Magnificence)</a:t>
            </a:r>
          </a:p>
          <a:p>
            <a:r>
              <a:rPr lang="cs-CZ" sz="2400" dirty="0"/>
              <a:t>Prorektor (Spectabilis)</a:t>
            </a:r>
          </a:p>
          <a:p>
            <a:r>
              <a:rPr lang="cs-CZ" sz="2400" dirty="0"/>
              <a:t>Děkan (Spectabilis)</a:t>
            </a:r>
          </a:p>
          <a:p>
            <a:r>
              <a:rPr lang="cs-CZ" sz="2400" dirty="0"/>
              <a:t>Proděkan (</a:t>
            </a:r>
            <a:r>
              <a:rPr lang="cs-CZ" sz="2400" dirty="0" err="1"/>
              <a:t>Honorabilis</a:t>
            </a:r>
            <a:r>
              <a:rPr lang="cs-CZ" sz="2400" dirty="0"/>
              <a:t>)</a:t>
            </a:r>
          </a:p>
          <a:p>
            <a:r>
              <a:rPr lang="cs-CZ" sz="2400" dirty="0"/>
              <a:t>Promotor (</a:t>
            </a:r>
            <a:r>
              <a:rPr lang="cs-CZ" sz="2400" dirty="0" err="1"/>
              <a:t>Honestus</a:t>
            </a:r>
            <a:r>
              <a:rPr lang="cs-CZ" sz="2400" dirty="0"/>
              <a:t>)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031620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D9E47A8-4BCC-3542-B237-619082A4A5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Zahraniční tituly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3C32492-E4AC-F64C-A99C-6102FD9768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/>
              <a:t>MBA (Master </a:t>
            </a:r>
            <a:r>
              <a:rPr lang="cs-CZ" sz="2400" dirty="0" err="1"/>
              <a:t>of</a:t>
            </a:r>
            <a:r>
              <a:rPr lang="cs-CZ" sz="2400" dirty="0"/>
              <a:t> Business </a:t>
            </a:r>
            <a:r>
              <a:rPr lang="cs-CZ" sz="2400" dirty="0" err="1"/>
              <a:t>Administration</a:t>
            </a:r>
            <a:r>
              <a:rPr lang="cs-CZ" sz="2400" dirty="0"/>
              <a:t>)</a:t>
            </a:r>
          </a:p>
          <a:p>
            <a:r>
              <a:rPr lang="cs-CZ" sz="2400" dirty="0"/>
              <a:t>DBA (</a:t>
            </a:r>
            <a:r>
              <a:rPr lang="cs-CZ" sz="2400" dirty="0" err="1"/>
              <a:t>Doctor</a:t>
            </a:r>
            <a:r>
              <a:rPr lang="cs-CZ" sz="2400" dirty="0"/>
              <a:t> </a:t>
            </a:r>
            <a:r>
              <a:rPr lang="cs-CZ" sz="2400" dirty="0" err="1"/>
              <a:t>of</a:t>
            </a:r>
            <a:r>
              <a:rPr lang="cs-CZ" sz="2400" dirty="0"/>
              <a:t> Business </a:t>
            </a:r>
            <a:r>
              <a:rPr lang="cs-CZ" sz="2400" dirty="0" err="1"/>
              <a:t>Administration</a:t>
            </a:r>
            <a:r>
              <a:rPr lang="cs-CZ" sz="2400" dirty="0"/>
              <a:t>)</a:t>
            </a:r>
          </a:p>
          <a:p>
            <a:r>
              <a:rPr lang="cs-CZ" sz="2400" dirty="0"/>
              <a:t>LLM (Master </a:t>
            </a:r>
            <a:r>
              <a:rPr lang="cs-CZ" sz="2400" dirty="0" err="1"/>
              <a:t>of</a:t>
            </a:r>
            <a:r>
              <a:rPr lang="cs-CZ" sz="2400" dirty="0"/>
              <a:t> </a:t>
            </a:r>
            <a:r>
              <a:rPr lang="cs-CZ" sz="2400" dirty="0" err="1"/>
              <a:t>Laws</a:t>
            </a:r>
            <a:r>
              <a:rPr lang="cs-CZ" sz="2400" dirty="0"/>
              <a:t>)</a:t>
            </a:r>
          </a:p>
          <a:p>
            <a:r>
              <a:rPr lang="cs-CZ" sz="2400" dirty="0" err="1"/>
              <a:t>M.Sc</a:t>
            </a:r>
            <a:r>
              <a:rPr lang="cs-CZ" sz="2400" dirty="0"/>
              <a:t>. (Master </a:t>
            </a:r>
            <a:r>
              <a:rPr lang="cs-CZ" sz="2400" dirty="0" err="1"/>
              <a:t>of</a:t>
            </a:r>
            <a:r>
              <a:rPr lang="cs-CZ" sz="2400" dirty="0"/>
              <a:t> Science)</a:t>
            </a:r>
          </a:p>
          <a:p>
            <a:r>
              <a:rPr lang="cs-CZ" sz="2400" dirty="0"/>
              <a:t>BBA (</a:t>
            </a:r>
            <a:r>
              <a:rPr lang="cs-CZ" sz="2400" dirty="0" err="1"/>
              <a:t>Bachelor</a:t>
            </a:r>
            <a:r>
              <a:rPr lang="cs-CZ" sz="2400" dirty="0"/>
              <a:t> </a:t>
            </a:r>
            <a:r>
              <a:rPr lang="cs-CZ" sz="2400" dirty="0" err="1"/>
              <a:t>of</a:t>
            </a:r>
            <a:r>
              <a:rPr lang="cs-CZ" sz="2400" dirty="0"/>
              <a:t> Business </a:t>
            </a:r>
            <a:r>
              <a:rPr lang="cs-CZ" sz="2400" dirty="0" err="1"/>
              <a:t>Administration</a:t>
            </a:r>
            <a:r>
              <a:rPr lang="cs-CZ" sz="24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1597854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Děkuji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pozornost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PhDr</a:t>
            </a:r>
            <a:r>
              <a:rPr lang="en-US" dirty="0"/>
              <a:t>. Jan </a:t>
            </a:r>
            <a:r>
              <a:rPr lang="en-US" dirty="0" err="1"/>
              <a:t>Lavrinčík</a:t>
            </a:r>
            <a:r>
              <a:rPr lang="en-US" dirty="0"/>
              <a:t>, </a:t>
            </a:r>
            <a:r>
              <a:rPr lang="en-US" dirty="0" err="1"/>
              <a:t>DiS.</a:t>
            </a:r>
            <a:r>
              <a:rPr lang="en-US" dirty="0"/>
              <a:t>, Ph.D.</a:t>
            </a:r>
          </a:p>
          <a:p>
            <a:r>
              <a:rPr lang="en-US" dirty="0" err="1"/>
              <a:t>Moravská</a:t>
            </a:r>
            <a:r>
              <a:rPr lang="en-US" dirty="0"/>
              <a:t> </a:t>
            </a:r>
            <a:r>
              <a:rPr lang="en-US" dirty="0" err="1"/>
              <a:t>vysoká</a:t>
            </a:r>
            <a:r>
              <a:rPr lang="en-US" dirty="0"/>
              <a:t> </a:t>
            </a:r>
            <a:r>
              <a:rPr lang="en-US" dirty="0" err="1"/>
              <a:t>škola</a:t>
            </a:r>
            <a:r>
              <a:rPr lang="en-US" dirty="0"/>
              <a:t> Olomouc, </a:t>
            </a:r>
            <a:r>
              <a:rPr lang="en-US" dirty="0" err="1"/>
              <a:t>o.p.s</a:t>
            </a:r>
            <a:r>
              <a:rPr lang="en-US" dirty="0"/>
              <a:t>.</a:t>
            </a:r>
          </a:p>
          <a:p>
            <a:r>
              <a:rPr lang="en-US" dirty="0" err="1"/>
              <a:t>Třída</a:t>
            </a:r>
            <a:r>
              <a:rPr lang="en-US" dirty="0"/>
              <a:t> </a:t>
            </a:r>
            <a:r>
              <a:rPr lang="en-US" dirty="0" err="1"/>
              <a:t>kosmonautů</a:t>
            </a:r>
            <a:r>
              <a:rPr lang="en-US" dirty="0"/>
              <a:t> 1288/1</a:t>
            </a:r>
          </a:p>
          <a:p>
            <a:r>
              <a:rPr lang="en-US" dirty="0"/>
              <a:t>779 00 Olomouc - </a:t>
            </a:r>
            <a:r>
              <a:rPr lang="en-US" dirty="0" err="1"/>
              <a:t>Hodolany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51432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Neakademické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err="1"/>
              <a:t>DiS</a:t>
            </a:r>
            <a:r>
              <a:rPr lang="cs-CZ" sz="2800" dirty="0"/>
              <a:t>. – diplomovaný specialista (VOŠ)</a:t>
            </a:r>
          </a:p>
          <a:p>
            <a:endParaRPr lang="cs-CZ" sz="2800" dirty="0"/>
          </a:p>
          <a:p>
            <a:r>
              <a:rPr lang="cs-CZ" sz="2800" dirty="0"/>
              <a:t>Příklad: Petr Novák, </a:t>
            </a:r>
            <a:r>
              <a:rPr lang="cs-CZ" sz="2800" dirty="0" err="1"/>
              <a:t>DiS</a:t>
            </a:r>
            <a:r>
              <a:rPr lang="cs-CZ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70203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55747" y="353555"/>
            <a:ext cx="8064000" cy="1325563"/>
          </a:xfrm>
        </p:spPr>
        <p:txBody>
          <a:bodyPr/>
          <a:lstStyle/>
          <a:p>
            <a:r>
              <a:rPr lang="cs-CZ" dirty="0"/>
              <a:t>Akademické (Bakalářské)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25625"/>
            <a:ext cx="8064000" cy="4081204"/>
          </a:xfrm>
        </p:spPr>
        <p:txBody>
          <a:bodyPr>
            <a:normAutofit/>
          </a:bodyPr>
          <a:lstStyle/>
          <a:p>
            <a:r>
              <a:rPr lang="cs-CZ" sz="2800" dirty="0"/>
              <a:t>Bc. (bakalář, různé oblasti)</a:t>
            </a:r>
          </a:p>
          <a:p>
            <a:r>
              <a:rPr lang="cs-CZ" sz="2800" dirty="0" err="1"/>
              <a:t>BcA</a:t>
            </a:r>
            <a:r>
              <a:rPr lang="cs-CZ" sz="2800" dirty="0"/>
              <a:t>. (bakalář, umění)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715296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Akademické (Magisterské)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0000" y="1825625"/>
            <a:ext cx="8064000" cy="4081204"/>
          </a:xfrm>
        </p:spPr>
        <p:txBody>
          <a:bodyPr>
            <a:normAutofit/>
          </a:bodyPr>
          <a:lstStyle/>
          <a:p>
            <a:r>
              <a:rPr lang="cs-CZ" sz="2800" dirty="0"/>
              <a:t>Inženýr (Ing.)</a:t>
            </a:r>
          </a:p>
          <a:p>
            <a:r>
              <a:rPr lang="cs-CZ" sz="2800" dirty="0"/>
              <a:t>Inženýr architekt (Ing. arch.)</a:t>
            </a:r>
          </a:p>
          <a:p>
            <a:r>
              <a:rPr lang="cs-CZ" sz="2800" dirty="0"/>
              <a:t>Doktor medicíny (MUDr.)</a:t>
            </a:r>
          </a:p>
          <a:p>
            <a:r>
              <a:rPr lang="cs-CZ" sz="2800" dirty="0"/>
              <a:t>Doktor zubního lékařství (</a:t>
            </a:r>
            <a:r>
              <a:rPr lang="cs-CZ" sz="2800" dirty="0" err="1"/>
              <a:t>MDDr</a:t>
            </a:r>
            <a:r>
              <a:rPr lang="cs-CZ" sz="2800" dirty="0"/>
              <a:t>.)</a:t>
            </a:r>
          </a:p>
          <a:p>
            <a:r>
              <a:rPr lang="cs-CZ" sz="2800" dirty="0"/>
              <a:t>Doktor veterinární medicíny (MVDr.)</a:t>
            </a:r>
          </a:p>
          <a:p>
            <a:r>
              <a:rPr lang="cs-CZ" sz="2800" dirty="0"/>
              <a:t>Magistr umění (</a:t>
            </a:r>
            <a:r>
              <a:rPr lang="cs-CZ" sz="2800" dirty="0" err="1"/>
              <a:t>MgA</a:t>
            </a:r>
            <a:r>
              <a:rPr lang="cs-CZ" sz="2800" dirty="0"/>
              <a:t>.)</a:t>
            </a:r>
          </a:p>
          <a:p>
            <a:r>
              <a:rPr lang="cs-CZ" sz="2800" dirty="0"/>
              <a:t>Magistr (Mgr.)</a:t>
            </a:r>
          </a:p>
        </p:txBody>
      </p:sp>
    </p:spTree>
    <p:extLst>
      <p:ext uri="{BB962C8B-B14F-4D97-AF65-F5344CB8AC3E}">
        <p14:creationId xmlns:p14="http://schemas.microsoft.com/office/powerpoint/2010/main" val="9723229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000" y="238130"/>
            <a:ext cx="8064000" cy="1022102"/>
          </a:xfrm>
        </p:spPr>
        <p:txBody>
          <a:bodyPr/>
          <a:lstStyle/>
          <a:p>
            <a:r>
              <a:rPr lang="cs-CZ" dirty="0"/>
              <a:t>Akademické („malý doktorát“)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0000" y="1457519"/>
            <a:ext cx="8064000" cy="4081204"/>
          </a:xfrm>
        </p:spPr>
        <p:txBody>
          <a:bodyPr>
            <a:normAutofit/>
          </a:bodyPr>
          <a:lstStyle/>
          <a:p>
            <a:r>
              <a:rPr lang="cs-CZ" dirty="0"/>
              <a:t>Doktor práv </a:t>
            </a:r>
            <a:r>
              <a:rPr lang="cs-CZ" sz="2400" dirty="0"/>
              <a:t>(JUDr.)</a:t>
            </a:r>
            <a:endParaRPr lang="cs-CZ" dirty="0"/>
          </a:p>
          <a:p>
            <a:r>
              <a:rPr lang="cs-CZ" sz="2800" dirty="0"/>
              <a:t>Doktor filozofie (PhDr.)</a:t>
            </a:r>
          </a:p>
          <a:p>
            <a:r>
              <a:rPr lang="cs-CZ" sz="2800" dirty="0"/>
              <a:t>Doktor přírodních věd (RNDr.)</a:t>
            </a:r>
          </a:p>
          <a:p>
            <a:r>
              <a:rPr lang="cs-CZ" sz="2800" dirty="0"/>
              <a:t>Doktor farmacie (PharmDr.)</a:t>
            </a:r>
          </a:p>
          <a:p>
            <a:r>
              <a:rPr lang="cs-CZ" sz="2800" dirty="0"/>
              <a:t>Licenciát teologie (</a:t>
            </a:r>
            <a:r>
              <a:rPr lang="cs-CZ" sz="2800" dirty="0" err="1"/>
              <a:t>ThLic</a:t>
            </a:r>
            <a:r>
              <a:rPr lang="cs-CZ" sz="2800" dirty="0"/>
              <a:t>.)</a:t>
            </a:r>
          </a:p>
          <a:p>
            <a:r>
              <a:rPr lang="cs-CZ" sz="2800" dirty="0"/>
              <a:t>Doktor teologie (ThDr.)</a:t>
            </a:r>
          </a:p>
        </p:txBody>
      </p:sp>
    </p:spTree>
    <p:extLst>
      <p:ext uri="{BB962C8B-B14F-4D97-AF65-F5344CB8AC3E}">
        <p14:creationId xmlns:p14="http://schemas.microsoft.com/office/powerpoint/2010/main" val="13286974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err="1"/>
              <a:t>Tituly</a:t>
            </a:r>
            <a:r>
              <a:rPr lang="en-US" sz="4000" dirty="0"/>
              <a:t> (</a:t>
            </a:r>
            <a:r>
              <a:rPr lang="en-US" sz="4000" dirty="0" err="1"/>
              <a:t>historie</a:t>
            </a:r>
            <a:r>
              <a:rPr lang="en-US" sz="4000" dirty="0"/>
              <a:t>)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F6F5EBCE-C67A-B74E-9AD2-E2C1793259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690692"/>
            <a:ext cx="8064000" cy="4081204"/>
          </a:xfrm>
        </p:spPr>
        <p:txBody>
          <a:bodyPr>
            <a:normAutofit lnSpcReduction="10000"/>
          </a:bodyPr>
          <a:lstStyle/>
          <a:p>
            <a:r>
              <a:rPr lang="cs-CZ" dirty="0"/>
              <a:t>Akademický architekt (akad. arch.)</a:t>
            </a:r>
          </a:p>
          <a:p>
            <a:r>
              <a:rPr lang="cs-CZ" dirty="0"/>
              <a:t>Akademický malíř (</a:t>
            </a:r>
            <a:r>
              <a:rPr lang="cs-CZ" dirty="0" err="1"/>
              <a:t>ak</a:t>
            </a:r>
            <a:r>
              <a:rPr lang="cs-CZ" dirty="0"/>
              <a:t>. </a:t>
            </a:r>
            <a:r>
              <a:rPr lang="cs-CZ" dirty="0" err="1"/>
              <a:t>mal</a:t>
            </a:r>
            <a:r>
              <a:rPr lang="cs-CZ" dirty="0"/>
              <a:t>.)</a:t>
            </a:r>
          </a:p>
          <a:p>
            <a:r>
              <a:rPr lang="cs-CZ" dirty="0"/>
              <a:t>Akademický sochař (</a:t>
            </a:r>
            <a:r>
              <a:rPr lang="cs-CZ" dirty="0" err="1"/>
              <a:t>ak</a:t>
            </a:r>
            <a:r>
              <a:rPr lang="cs-CZ" dirty="0"/>
              <a:t>. soch.)</a:t>
            </a:r>
          </a:p>
          <a:p>
            <a:r>
              <a:rPr lang="cs-CZ" dirty="0"/>
              <a:t>Doktor zubního lékařství (</a:t>
            </a:r>
            <a:r>
              <a:rPr lang="cs-CZ" dirty="0" err="1"/>
              <a:t>MSDr</a:t>
            </a:r>
            <a:r>
              <a:rPr lang="cs-CZ" dirty="0"/>
              <a:t>.)</a:t>
            </a:r>
          </a:p>
          <a:p>
            <a:r>
              <a:rPr lang="cs-CZ" dirty="0"/>
              <a:t>Doktor pedagogiky (PaedDr.)</a:t>
            </a:r>
          </a:p>
          <a:p>
            <a:r>
              <a:rPr lang="cs-CZ" dirty="0"/>
              <a:t>Magistr farmacie (PhMr.)</a:t>
            </a:r>
          </a:p>
          <a:p>
            <a:r>
              <a:rPr lang="cs-CZ" dirty="0"/>
              <a:t>Doktor obchodních věd (</a:t>
            </a:r>
            <a:r>
              <a:rPr lang="cs-CZ" dirty="0" err="1"/>
              <a:t>RCDr</a:t>
            </a:r>
            <a:r>
              <a:rPr lang="cs-CZ" dirty="0"/>
              <a:t>.)</a:t>
            </a:r>
          </a:p>
          <a:p>
            <a:r>
              <a:rPr lang="cs-CZ" dirty="0"/>
              <a:t>Doktor sociálně-politických věd (RSDr.)</a:t>
            </a:r>
          </a:p>
          <a:p>
            <a:r>
              <a:rPr lang="cs-CZ" dirty="0"/>
              <a:t>Doktor technických věd (RTDr.)</a:t>
            </a:r>
          </a:p>
          <a:p>
            <a:r>
              <a:rPr lang="cs-CZ" dirty="0"/>
              <a:t>Magistr teologie (</a:t>
            </a:r>
            <a:r>
              <a:rPr lang="cs-CZ" dirty="0" err="1"/>
              <a:t>ThMgr</a:t>
            </a:r>
            <a:r>
              <a:rPr lang="cs-CZ" dirty="0"/>
              <a:t>.)</a:t>
            </a:r>
          </a:p>
        </p:txBody>
      </p:sp>
    </p:spTree>
    <p:extLst>
      <p:ext uri="{BB962C8B-B14F-4D97-AF65-F5344CB8AC3E}">
        <p14:creationId xmlns:p14="http://schemas.microsoft.com/office/powerpoint/2010/main" val="40026540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Akademicko-vědecké tituly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0000" y="1825625"/>
            <a:ext cx="7890845" cy="4081204"/>
          </a:xfrm>
        </p:spPr>
        <p:txBody>
          <a:bodyPr>
            <a:normAutofit/>
          </a:bodyPr>
          <a:lstStyle/>
          <a:p>
            <a:r>
              <a:rPr lang="cs-CZ" dirty="0"/>
              <a:t>Doktor (Ph.D.)</a:t>
            </a:r>
            <a:endParaRPr lang="cs-CZ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5518063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Vědecký titul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96A9192-1829-AD45-8C45-E0180FC24A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825625"/>
            <a:ext cx="7890845" cy="4081204"/>
          </a:xfrm>
        </p:spPr>
        <p:txBody>
          <a:bodyPr>
            <a:normAutofit/>
          </a:bodyPr>
          <a:lstStyle/>
          <a:p>
            <a:r>
              <a:rPr lang="cs-CZ" dirty="0" err="1"/>
              <a:t>DSc</a:t>
            </a:r>
            <a:r>
              <a:rPr lang="cs-CZ" dirty="0"/>
              <a:t>. (Doktor věd)</a:t>
            </a:r>
          </a:p>
        </p:txBody>
      </p:sp>
    </p:spTree>
    <p:extLst>
      <p:ext uri="{BB962C8B-B14F-4D97-AF65-F5344CB8AC3E}">
        <p14:creationId xmlns:p14="http://schemas.microsoft.com/office/powerpoint/2010/main" val="41467119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58851A-B4A5-4C4D-B7CB-737DD807E6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Vědecký titul (historické)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9062BE1-9EC8-EA4B-976E-301AD11775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CSc. (Kandidát věd)</a:t>
            </a:r>
          </a:p>
          <a:p>
            <a:r>
              <a:rPr lang="cs-CZ" dirty="0"/>
              <a:t>Dr. (Doktor)</a:t>
            </a:r>
          </a:p>
          <a:p>
            <a:r>
              <a:rPr lang="cs-CZ" dirty="0"/>
              <a:t>DrSc. (Doktor věd)</a:t>
            </a:r>
          </a:p>
          <a:p>
            <a:r>
              <a:rPr lang="cs-CZ" dirty="0" err="1"/>
              <a:t>Th.D</a:t>
            </a:r>
            <a:r>
              <a:rPr lang="cs-CZ" dirty="0"/>
              <a:t>. (Doktor teologie)</a:t>
            </a:r>
          </a:p>
        </p:txBody>
      </p:sp>
    </p:spTree>
    <p:extLst>
      <p:ext uri="{BB962C8B-B14F-4D97-AF65-F5344CB8AC3E}">
        <p14:creationId xmlns:p14="http://schemas.microsoft.com/office/powerpoint/2010/main" val="2749822134"/>
      </p:ext>
    </p:extLst>
  </p:cSld>
  <p:clrMapOvr>
    <a:masterClrMapping/>
  </p:clrMapOvr>
</p:sld>
</file>

<file path=ppt/theme/theme1.xml><?xml version="1.0" encoding="utf-8"?>
<a:theme xmlns:a="http://schemas.openxmlformats.org/drawingml/2006/main" name="Sablona PPT_4-3_CZ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2" id="{42B34AD4-CC8C-42C8-A123-A24A28B23F52}" vid="{CAA84E04-F411-4E5F-9AFE-C1503F826B3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Sablona%20PPT_4-3_CZ.potx</Template>
  <TotalTime>528</TotalTime>
  <Words>392</Words>
  <Application>Microsoft Office PowerPoint</Application>
  <PresentationFormat>Předvádění na obrazovce (4:3)</PresentationFormat>
  <Paragraphs>80</Paragraphs>
  <Slides>14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5" baseType="lpstr">
      <vt:lpstr>Sablona PPT_4-3_CZ</vt:lpstr>
      <vt:lpstr>AKADEMICKÉ TITULY</vt:lpstr>
      <vt:lpstr>Neakademické</vt:lpstr>
      <vt:lpstr>Akademické (Bakalářské)</vt:lpstr>
      <vt:lpstr>Akademické (Magisterské)</vt:lpstr>
      <vt:lpstr>Akademické („malý doktorát“)</vt:lpstr>
      <vt:lpstr>Tituly (historie)</vt:lpstr>
      <vt:lpstr>Akademicko-vědecké tituly</vt:lpstr>
      <vt:lpstr>Vědecký titul</vt:lpstr>
      <vt:lpstr>Vědecký titul (historické)</vt:lpstr>
      <vt:lpstr>Vědecko-pedagogické tituly </vt:lpstr>
      <vt:lpstr>Čestné hodnosti</vt:lpstr>
      <vt:lpstr>Univerzitní hodnosti</vt:lpstr>
      <vt:lpstr>Zahraniční tituly</vt:lpstr>
      <vt:lpstr>Děkuji za pozornost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Adam Kazmíř</dc:creator>
  <cp:lastModifiedBy>Microsoft Office User</cp:lastModifiedBy>
  <cp:revision>32</cp:revision>
  <dcterms:created xsi:type="dcterms:W3CDTF">2016-02-02T10:34:09Z</dcterms:created>
  <dcterms:modified xsi:type="dcterms:W3CDTF">2024-10-30T22:45:33Z</dcterms:modified>
</cp:coreProperties>
</file>