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3" r:id="rId4"/>
    <p:sldId id="264" r:id="rId5"/>
    <p:sldId id="266" r:id="rId6"/>
    <p:sldId id="267" r:id="rId7"/>
    <p:sldId id="268" r:id="rId8"/>
    <p:sldId id="269" r:id="rId9"/>
    <p:sldId id="265" r:id="rId10"/>
    <p:sldId id="261" r:id="rId11"/>
  </p:sldIdLst>
  <p:sldSz cx="9144000" cy="6858000" type="screen4x3"/>
  <p:notesSz cx="9925050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898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A09BB-5A47-43AC-96B3-A21A155AF4B1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898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AA3D4-73EB-4034-88FC-4E409C142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18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1898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552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0308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4471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1212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3008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9276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5234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375" y="2400370"/>
            <a:ext cx="11491002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19788" y="379413"/>
            <a:ext cx="2524125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1047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Strategický management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XSM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09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862254"/>
            <a:ext cx="8229600" cy="4263909"/>
          </a:xfrm>
        </p:spPr>
        <p:txBody>
          <a:bodyPr>
            <a:normAutofit/>
          </a:bodyPr>
          <a:lstStyle/>
          <a:p>
            <a:pPr marL="1085850" lvl="1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3200" b="1" dirty="0"/>
              <a:t>Přednášky:</a:t>
            </a:r>
          </a:p>
          <a:p>
            <a:pPr marL="1543050" lvl="2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800" dirty="0"/>
              <a:t>Ing. Jaroslav Škrabal, Ph.D.</a:t>
            </a:r>
          </a:p>
          <a:p>
            <a:pPr marL="1543050" lvl="2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800" dirty="0"/>
              <a:t>Čtvrtek</a:t>
            </a:r>
            <a:r>
              <a:rPr lang="cs-CZ" sz="2800"/>
              <a:t>: 11:15 </a:t>
            </a:r>
            <a:r>
              <a:rPr lang="cs-CZ" sz="2800" dirty="0"/>
              <a:t>– 12:00 na B2.232</a:t>
            </a:r>
          </a:p>
          <a:p>
            <a:pPr marL="1028700" lvl="2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800" dirty="0"/>
          </a:p>
          <a:p>
            <a:pPr marL="1085850" lvl="1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3200" b="1" dirty="0"/>
              <a:t>Cvičení:</a:t>
            </a:r>
          </a:p>
          <a:p>
            <a:pPr marL="1543050" lvl="2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800" dirty="0"/>
              <a:t>Ing. Jaroslav Škrabal, Ph.D.</a:t>
            </a:r>
          </a:p>
          <a:p>
            <a:pPr marL="1543050" lvl="2" indent="-514350"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cs-CZ" sz="2800" dirty="0"/>
              <a:t>Čtvrtek: 12:15 – 13:45 na B2.232</a:t>
            </a:r>
          </a:p>
          <a:p>
            <a:pPr marL="1028700" lvl="2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8382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 fontScale="92500" lnSpcReduction="20000"/>
          </a:bodyPr>
          <a:lstStyle/>
          <a:p>
            <a:pPr marL="342900" lvl="0">
              <a:spcBef>
                <a:spcPts val="0"/>
              </a:spcBef>
              <a:buSzPts val="3200"/>
            </a:pPr>
            <a:r>
              <a:rPr lang="cs-CZ" b="1" dirty="0"/>
              <a:t>Ústav</a:t>
            </a:r>
            <a:r>
              <a:rPr lang="cs-CZ" b="1"/>
              <a:t>: UEHR</a:t>
            </a:r>
            <a:endParaRPr lang="cs-CZ" b="1" dirty="0"/>
          </a:p>
          <a:p>
            <a:pPr marL="800100" lvl="1">
              <a:spcBef>
                <a:spcPts val="0"/>
              </a:spcBef>
              <a:buSzPts val="3200"/>
            </a:pPr>
            <a:r>
              <a:rPr lang="cs-CZ" dirty="0"/>
              <a:t>Ústav ekonomie a hospodářství regionu.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b="1" dirty="0"/>
              <a:t>Kontakt: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přes e-mail.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b="1" dirty="0"/>
              <a:t>Konzultační hodiny: 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Středa: </a:t>
            </a:r>
            <a:r>
              <a:rPr lang="pl-PL" dirty="0"/>
              <a:t>09:00 - 10:00 a následně od 14:00 - 15:00 (dle dohody - e-mailem) K2 - 224.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Čtvrtek: 09:00 - 10:00 (dle dohody - e-mailem) K2 - 224.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dirty="0"/>
              <a:t>Veškeré informace budou poslány přes </a:t>
            </a:r>
            <a:r>
              <a:rPr lang="cs-CZ" b="1" dirty="0"/>
              <a:t>hromadnou korespondenci.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90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marL="342900" lvl="0">
              <a:spcBef>
                <a:spcPts val="0"/>
              </a:spcBef>
              <a:buSzPts val="3200"/>
            </a:pPr>
            <a:r>
              <a:rPr lang="cs-CZ" b="1" dirty="0"/>
              <a:t>Metody hodnocení:</a:t>
            </a:r>
            <a:endParaRPr lang="cs-CZ"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Zápočet: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Zápočet: 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prezentace aktualit z oblasti strategického managementu, 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účast na cvičení, 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zpracování případové studie.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Zkouška: 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písemná zkouška přes IS MVŠO.</a:t>
            </a:r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1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b="1" dirty="0"/>
              <a:t>Zápočet:</a:t>
            </a:r>
          </a:p>
          <a:p>
            <a:pPr lvl="2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Prezentace aktualit z oblasti strategického managementu; 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Ústní prezentace aktualit na cvičení z oblasti strategického managementu (tuzemské/mezinárodní);</a:t>
            </a:r>
          </a:p>
          <a:p>
            <a:pPr lvl="2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Účast na cvičení;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Požadovaná docházka 80 % účasti na cvičení, které proběhnou;</a:t>
            </a:r>
          </a:p>
          <a:p>
            <a:pPr lvl="2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Zpracování případové studie;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Formou prezentace ve dvojici na cvičení;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Prezentace proběhnou ke konci semestru na cvičení.</a:t>
            </a:r>
          </a:p>
        </p:txBody>
      </p:sp>
    </p:spTree>
    <p:extLst>
      <p:ext uri="{BB962C8B-B14F-4D97-AF65-F5344CB8AC3E}">
        <p14:creationId xmlns:p14="http://schemas.microsoft.com/office/powerpoint/2010/main" val="127236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0" y="1438508"/>
            <a:ext cx="8920976" cy="4901908"/>
          </a:xfrm>
        </p:spPr>
        <p:txBody>
          <a:bodyPr>
            <a:normAutofit fontScale="85000" lnSpcReduction="10000"/>
          </a:bodyPr>
          <a:lstStyle/>
          <a:p>
            <a:pPr lvl="2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</a:rPr>
              <a:t>Zpracování případové studie;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</a:rPr>
              <a:t>Studenti si vyberou střední/velkou firmu (tuzemskou/mezinárodní);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</a:rPr>
              <a:t>Práce ve dvojici na cvičení;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</a:rPr>
              <a:t>Prezentace bude obsahovat následující náležitosti: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Úvod, představení společnosti;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Čím se firma/organizace zabývá;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PESTLE analýza;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PORTERUV MODEL 5 sil;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SWOT analýza;</a:t>
            </a:r>
          </a:p>
          <a:p>
            <a:pPr lvl="5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Plus/mínus matice SWOT, matice modelových strategií, IFE a EFE matice;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4C nebo 7S;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 err="1"/>
              <a:t>Roadmap</a:t>
            </a:r>
            <a:r>
              <a:rPr lang="cs-CZ" dirty="0"/>
              <a:t>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Doporučení;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Závěr.</a:t>
            </a:r>
          </a:p>
        </p:txBody>
      </p:sp>
    </p:spTree>
    <p:extLst>
      <p:ext uri="{BB962C8B-B14F-4D97-AF65-F5344CB8AC3E}">
        <p14:creationId xmlns:p14="http://schemas.microsoft.com/office/powerpoint/2010/main" val="278453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463776" cy="4928839"/>
          </a:xfrm>
        </p:spPr>
        <p:txBody>
          <a:bodyPr>
            <a:normAutofit/>
          </a:bodyPr>
          <a:lstStyle/>
          <a:p>
            <a:pPr lvl="2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</a:rPr>
              <a:t>Zpracování případové studie;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</a:rPr>
              <a:t>Délka prezentace bude 10 – 15 minut (méně ne, čas prezentace bude sledován);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</a:rPr>
              <a:t>Lze využít šablonu prezentace MVŠO, ale i svoji libovolnou;</a:t>
            </a:r>
            <a:r>
              <a:rPr lang="cs-CZ" sz="2200" b="1" dirty="0">
                <a:solidFill>
                  <a:srgbClr val="C00000"/>
                </a:solidFill>
              </a:rPr>
              <a:t> 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C00000"/>
                </a:solidFill>
              </a:rPr>
              <a:t>Číslování slajdů!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</a:rPr>
              <a:t>Práce případové studie (prezentace) bude realizována výhradně na cvičení.</a:t>
            </a:r>
            <a:endParaRPr lang="cs-CZ" dirty="0"/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</a:endParaRP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</a:endParaRP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46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349298"/>
            <a:ext cx="8463776" cy="5096107"/>
          </a:xfrm>
        </p:spPr>
        <p:txBody>
          <a:bodyPr>
            <a:normAutofit lnSpcReduction="10000"/>
          </a:bodyPr>
          <a:lstStyle/>
          <a:p>
            <a:pPr marL="1200150" lvl="2" indent="-285750">
              <a:spcBef>
                <a:spcPts val="560"/>
              </a:spcBef>
              <a:buSzPts val="2800"/>
            </a:pPr>
            <a:r>
              <a:rPr lang="cs-CZ" b="1" dirty="0"/>
              <a:t>Zkouška: 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Písemná zkouška přes IS MVŠO;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Termín testu bude v zápočtovém týdnu (16. 12. – 20. 12.);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Test bude obsahovat 30 otázek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abc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– jedna odpověď správně z probírané látky na přednáškách;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Jedna otázka správně = jeden bod;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Celkem lze získat 30 bodů;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Známky:</a:t>
            </a:r>
          </a:p>
          <a:p>
            <a:pPr marL="2114550" lvl="4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 =&gt; 30 – 27 bodů;</a:t>
            </a:r>
          </a:p>
          <a:p>
            <a:pPr marL="2114550" lvl="4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2 =&gt; 26 – 23 bodů;</a:t>
            </a:r>
          </a:p>
          <a:p>
            <a:pPr marL="2114550" lvl="4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3 =&gt; 22 – 16 bodů;</a:t>
            </a:r>
          </a:p>
          <a:p>
            <a:pPr marL="2114550" lvl="4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4 =&gt; 15 a méně bodů.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Pokud bude mít student 15 a méně bodů lze realizovat opravný test v lednu/únoru.</a:t>
            </a:r>
          </a:p>
        </p:txBody>
      </p:sp>
    </p:spTree>
    <p:extLst>
      <p:ext uri="{BB962C8B-B14F-4D97-AF65-F5344CB8AC3E}">
        <p14:creationId xmlns:p14="http://schemas.microsoft.com/office/powerpoint/2010/main" val="63219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9/10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393902"/>
            <a:ext cx="8229600" cy="4732261"/>
          </a:xfrm>
        </p:spPr>
        <p:txBody>
          <a:bodyPr>
            <a:normAutofit fontScale="55000" lnSpcReduction="20000"/>
          </a:bodyPr>
          <a:lstStyle/>
          <a:p>
            <a:pPr marL="0" lvl="0" indent="0">
              <a:spcBef>
                <a:spcPts val="0"/>
              </a:spcBef>
              <a:buSzPts val="3200"/>
              <a:buNone/>
            </a:pPr>
            <a:r>
              <a:rPr lang="cs-CZ" sz="4400" b="1" dirty="0"/>
              <a:t>Témata přednášek, která budou následně řešena na cvičení:</a:t>
            </a:r>
          </a:p>
          <a:p>
            <a:pPr marL="0" lvl="0" indent="0">
              <a:spcBef>
                <a:spcPts val="0"/>
              </a:spcBef>
              <a:buSzPts val="3200"/>
              <a:buNone/>
            </a:pPr>
            <a:endParaRPr lang="cs-CZ" sz="3400" b="1" dirty="0"/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1.Úvod do studia – pojem strategie a strategické řízení organizace.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2.Proces strategického managementu – srovnání s ostatními úrovněmi řízení, principy strategického myšlení.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3.Strategická analýza vnějšího okolí – charakteristika vnějšího okolí, základní tendence.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4.Strategická analýza vnějšího okolí – analytické metody.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5.Strategická analýza vnitřního prostředí – faktory vnitropodnikové analýzy, analytické metody.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6.Strategická analýza – vyhodnocení – SWOT analýza, výstupy, hodnocení. 7.Formulace strategického cíle – vlastnosti cíle, </a:t>
            </a:r>
            <a:r>
              <a:rPr lang="cs-CZ" sz="3400" dirty="0" err="1"/>
              <a:t>stakeholders</a:t>
            </a:r>
            <a:r>
              <a:rPr lang="cs-CZ" sz="3400" dirty="0"/>
              <a:t>, pravidlo SMART, obsah a struktura strategie – pojem a obsah strategie, základní úkoly strategie, strategické operace.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8.Business modely.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9.Nové formy business modelů – případové studie business modelů. 10.Formulace konkurenční výhody.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11.Implementace strategie.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12.Závěrečná případová studie.</a:t>
            </a:r>
            <a:endParaRPr lang="cs-CZ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32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611</Words>
  <Application>Microsoft Office PowerPoint</Application>
  <PresentationFormat>Předvádění na obrazovce (4:3)</PresentationFormat>
  <Paragraphs>97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Strategický management XSM</vt:lpstr>
      <vt:lpstr>Úvodní informace</vt:lpstr>
      <vt:lpstr>Úvodní informace</vt:lpstr>
      <vt:lpstr>Úvodní informace</vt:lpstr>
      <vt:lpstr>Úvodní informace</vt:lpstr>
      <vt:lpstr>Úvodní informace</vt:lpstr>
      <vt:lpstr>Úvodní informace</vt:lpstr>
      <vt:lpstr>Úvodní informace</vt:lpstr>
      <vt:lpstr>Úvodní informace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16</cp:revision>
  <cp:lastPrinted>2024-09-22T15:08:10Z</cp:lastPrinted>
  <dcterms:modified xsi:type="dcterms:W3CDTF">2024-09-25T13:17:21Z</dcterms:modified>
</cp:coreProperties>
</file>