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1"/>
  </p:notesMasterIdLst>
  <p:sldIdLst>
    <p:sldId id="256" r:id="rId2"/>
    <p:sldId id="257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392" r:id="rId42"/>
    <p:sldId id="393" r:id="rId43"/>
    <p:sldId id="394" r:id="rId44"/>
    <p:sldId id="395" r:id="rId45"/>
    <p:sldId id="397" r:id="rId46"/>
    <p:sldId id="398" r:id="rId47"/>
    <p:sldId id="437" r:id="rId48"/>
    <p:sldId id="438" r:id="rId49"/>
    <p:sldId id="439" r:id="rId50"/>
    <p:sldId id="440" r:id="rId51"/>
    <p:sldId id="441" r:id="rId52"/>
    <p:sldId id="442" r:id="rId53"/>
    <p:sldId id="443" r:id="rId54"/>
    <p:sldId id="444" r:id="rId55"/>
    <p:sldId id="445" r:id="rId56"/>
    <p:sldId id="446" r:id="rId57"/>
    <p:sldId id="447" r:id="rId58"/>
    <p:sldId id="448" r:id="rId59"/>
    <p:sldId id="449" r:id="rId60"/>
    <p:sldId id="450" r:id="rId61"/>
    <p:sldId id="451" r:id="rId62"/>
    <p:sldId id="452" r:id="rId63"/>
    <p:sldId id="453" r:id="rId64"/>
    <p:sldId id="454" r:id="rId65"/>
    <p:sldId id="455" r:id="rId66"/>
    <p:sldId id="456" r:id="rId67"/>
    <p:sldId id="457" r:id="rId68"/>
    <p:sldId id="336" r:id="rId69"/>
    <p:sldId id="335" r:id="rId7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1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266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100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939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988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49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665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763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123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666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887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882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748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37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6967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854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639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3675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732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44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393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3916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823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747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415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312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8462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9705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4035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2156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7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9845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1883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0196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5276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1278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1735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715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2449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4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2116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763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38941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6155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8181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772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6825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3420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87638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228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3675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551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01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6469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96916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2086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3149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66765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6359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5972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7408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89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98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77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11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XSM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14. 11. 2024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 je možné podle typu rozdělit na několik kategorií: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Masový trh: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tomto případě nejsou rozlišovány jednotlivé zákaznické segmenty a hodnotová nabídka stejně jako distribuční kanály a vztahy jsou zamířeny na jednu skupinu zákazníků.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02997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 je možné podle typu rozdělit na několik kategorií: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Nikový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trh (nika = výklenek):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nikového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trhu je nabídka zaměřena a uzpůsobena specifickým zákaznickým segmentům (například specializace subdodavatelů v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automotive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53825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 je možné podle typu rozdělit na několik kategorií: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Segmentovaný trh: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Hodnotová nabídka počítá s různými typy zákaznických segmentů, které získávají uzpůsobenou nabídku.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0685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 je možné podle typu rozdělit na několik kategorií: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Diverzifikované zákaznické segmenty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Dvěma nebo více zákaznickým segmentům je poskytována odlišná hodnotová nabídka.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Tyto nabídky může být poskytována stejnými nebo odlišnými kanály.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96473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 je možné podle typu rozdělit na několik kategorií: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Vícestranné platformy: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Zákaznickými segmenty u vícestranné platformy musí být minimálně dva subjekty, které jsou prostřednictvím platformy provázány.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Opět se liší hodnota, poskytovaná zákaznickým segmentům.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 bez přítomnosti jednoho ze zákaznických segmentů nefunguje (např. model novin distribuovaných zdarma financovaný inzerenty potřebuje k fungování čtenáře i inzerenty, každému poskytuje jinou hodnotu)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42552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Hodnotová nabídka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Hodnotová nabídka je konkrétní výstup k zákaznickým segmentům, který je mu dostupný díky fungování konkrétního byznys modelu.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Hodnotová nabídka pomáhá zákazníkovi řešit problém případně uspokojovat konkrétní potřeby.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Hodnota nabídky je různými zákaznickými segmenty vnímána odlišně, v některých případech je možná její kvantifikace, většinou se jedná o kvalitativní hodnoty.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24573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Hodnotová nabídka</a:t>
            </a:r>
          </a:p>
          <a:p>
            <a:pPr lvl="1"/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Jako nejčastější hodnotová nabídka jsou uváděny: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Novost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uspokojení nových potřeb (často v oblasti IT technologií)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Výkon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dodání kvantifikovaného výkonu (například výpočetní výkon apod.)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Přizpůsobení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hodnota je stanovená vysokou mírou přizpůsobení a variability dle požadavků zákaznického segmentu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Spolehlivost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nabídkou je zajištění spolehlivosti a fungování činností (konkrétním představitel jsou např. specifické záruky a garance)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častá hodnota v prostředí módního průmysl, elektroniky, umění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Značka nebo status</a:t>
            </a:r>
            <a:r>
              <a:rPr lang="cs-CZ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přiřazení k určité skupině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Snižování nákladů</a:t>
            </a:r>
            <a:r>
              <a:rPr lang="cs-CZ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nabízený produkt nebo služba mi umožní snížit náklady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Snižování rizika</a:t>
            </a:r>
            <a:r>
              <a:rPr lang="cs-CZ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nabízený produkt nebo služba umožňuje snížit rizika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Pohodlnost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nabízená služba se snadno ovládá a používá</a:t>
            </a:r>
          </a:p>
          <a:p>
            <a:pPr marL="114300" indent="0">
              <a:buNone/>
            </a:pPr>
            <a:endParaRPr lang="cs-CZ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18428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Kanály (distribuční kanály)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Kanály v byznys modelu popisují způsob komunikace a kontaktu se zákazníkem a formu dodání hodnotové nabídky.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kanálech byznys modelu může být popsán způsob zvyšování povědomí o výrobcích a službách mezi zákaznickými segmenty, podpora a komunikace se zákazníky, forma a způsob získání hodnoty (zakoupení produktu, poskytnutí služby,..) a poskytování poprodejního servisu.</a:t>
            </a:r>
          </a:p>
          <a:p>
            <a:pPr marL="114300" indent="0">
              <a:buNone/>
            </a:pP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57802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Kanály (distribuční kanály)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Při návrhu kanálů je důležité zvážit, jaké distribuční kanály konkrétní zákaznický segment preferuje a dokáže využít, a které kanály jsou vhodné pro distribuci hodnotové nabídky (např. informace a zpravodajství mohou být poskytovány kanálem tištěných novin a časopisů, elektronicky formou webových článků nebo prostřednictvím stahovatelného obsahu do mobilních zařízení).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49335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Vztahy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Vztahy v byznys modelu zahrnují formy komunikace se zákazníkem a nabízené služby, díky kterým komunikuje s poskytovatelem hodnoty před, v průběhu i po poskytnutí konkrétní hodnotové nabídky.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Spadají sem konkrétní prvky obchodu a způsobu akvizic zákaznických segmentů.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51017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Byznys model (obchodní model, podnikatelský model) obvykle popisuje, jak </a:t>
            </a:r>
            <a:r>
              <a:rPr lang="cs-CZ" b="1" dirty="0"/>
              <a:t>organizace vytváří, dodává a získává (zachycuje) hodnotu</a:t>
            </a:r>
            <a:r>
              <a:rPr lang="cs-CZ" dirty="0"/>
              <a:t>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V rámci praktického managementu i studia MBA apod. tedy mají </a:t>
            </a:r>
            <a:r>
              <a:rPr lang="cs-CZ" b="1" dirty="0"/>
              <a:t>své místo v hlavách na papírech/arších i v elektronické podobě</a:t>
            </a:r>
            <a:r>
              <a:rPr lang="cs-CZ" dirty="0"/>
              <a:t>. 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Vztahy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 typickým zástupcům tvorby vztahů v byznys modelech patří: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Osobní asistence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formy konzultačních prodejů a poradenství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Samoobsluhy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zákazník má k dispozici všechny prostředky k pořízení hodnoty v libovolnou dobu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Komunity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vytváření a podpora komunit kolem produktů, značek; aktivní komunikace a poskytování výhod členům komunit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Spolutvorba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zapojení zákaznických segmentů do tvorby a úprav hodnotových nabídek a posilování vztahu k hodnotové nabídce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81380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Zdroje příjmů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Způsoby a možnosti, jakými zákazníci zaplatí za poskytnutí hodnoty, jsou popsány ve zdrojích příjmů.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Stejně jako u kanálů je i u zdrojů příjmů nutné zvážit, zda je dokáže konkrétní zákaznická skupina použít a které způsoby platby bude preferovat (např. možnost platby službou SMS je pohodlným a rychlým prostředkem platby drobnějších částek, není vhodným kanálem v případě, kdy zákazníci nedisponují mobilními telefony případně je k platebním účelům nevyužívají).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91681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Zdroje příjmů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Nejčastějšími zdroji příjmů mohou být: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Nákup konkrétního zboží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Platba za využití konkrétní služby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Předplatné – pravidelný nebo jednorázový poplatek zajišťující přístup k výrobkům nebo službám po určitou dobu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Pronájem – pravidelný nebo jednorázový poplatek za dočasné poskytnutí určitého aktiva k užívání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Licence – poskytnutí možnosti užívat aktiva</a:t>
            </a:r>
          </a:p>
          <a:p>
            <a:pPr lvl="2">
              <a:spcBef>
                <a:spcPts val="640"/>
              </a:spcBef>
            </a:pP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Brokerage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fees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poplatky za zprostředkování služeb od poskytovatele nebo příjemce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82720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činností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této části byznys modelu je popsán soubor aktivit, které musí být vykonány, aby bylo možné prostřednictvím kanálů doručit hodnotovou nabídku zákazníkům a aby bylo možné udržovat stanovené vztahy.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činnosti mohou zahrnovat výrobu, koordinaci, udržování sítě a další aktivity.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3173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činností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Nejčastější příklad klíčových činností: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Výroba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produkce fyzických výrobků nebo i nehmotných produktů (informace, software,…)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Řešení problémů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typická hodnota u konzultačních společností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Údržba sítě nebo platformy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v případě nastavení byznys modelu jako platformy spojující více zákaznických segmentů je klíčovou činností její údržba a rozvoj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41443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zdroje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zdroje představují aktiva nutná k fungování byznys modelu.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zdroje mohou mít charakter hmotných i nehmotných zdrojů, patří sem také zdroje finanční a znalostní kapitál.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71866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zdroje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 typickým zdrojům patří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Fyzické zdroje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výrobní prostory a zařízení, suroviny, infrastruktura a sklady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Duševní zdroje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patenty, licence, autorská práva, značky, know-how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Lidské zdroje </a:t>
            </a:r>
            <a:r>
              <a:rPr lang="cs-CZ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především z pohledu kreativity a zkušeností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Finanční zdroje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hotovost, bankovní záruky a úvěry</a:t>
            </a:r>
          </a:p>
          <a:p>
            <a:pPr marL="571500" lvl="1" indent="0">
              <a:spcBef>
                <a:spcPts val="640"/>
              </a:spcBef>
              <a:buNone/>
            </a:pP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29910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Klíčová partnerství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Některé byznys modely z důvodu zvyšování efektivity a optimalizace nákladů nebo vůbec pro zajištění fungování navazují klíčová partnerství.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Prostřednictvím klíčových partnerství je možné získávat zdroje i činnosti business modelu nebo část hodnotové nabídky.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Některé typy klíčových partnerství umožňují přístup ke specifickým zdrojům (například technologiím), klíčová partnerství v rámci dodavatelského řetězce pak umožňují snížení rizik v rámci dodávek.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95620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Klíčová partnerství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 pohledu byznys modelu jsou popsány čtyři základní typy partnerství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Strategická spojenectví subjektů, které pro sebe nejsou konkurenty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Strategická spojenectví konkurentů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Partnerství za účelem vytváření nových podniků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Partnerství mezi dodavateli a odběrateli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0940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Struktura nákladů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Kámen byznys modelu, který zahrnuje všechny náklady související s fungování byznys modelu.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Patří sem náklady na vytváření hodnoty – tedy na zajištění klíčových zdrojů a výkon klíčových činností, dále náklady na vytvoření a udržení klíčových partnerství, náklady související s tvorbu a fungování kanálů i tvorbou vztahů se zákaznickými segmenty.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některých byznys modelů jsou sem zahrnuty i náklady související s inkasem příjmů (například pronájem platebních terminálů apod.)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93090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Matice</a:t>
            </a:r>
            <a:r>
              <a:rPr lang="cs-CZ" dirty="0"/>
              <a:t> byznys modelu vznikla evolucí několika již používaných modelů a byla představena v roce </a:t>
            </a:r>
            <a:r>
              <a:rPr lang="cs-CZ" b="1" dirty="0"/>
              <a:t>2010</a:t>
            </a:r>
            <a:r>
              <a:rPr lang="cs-CZ" dirty="0"/>
              <a:t> týmem konzultantů z Amsterodamu pod vedení Alexe </a:t>
            </a:r>
            <a:r>
              <a:rPr lang="cs-CZ" dirty="0" err="1"/>
              <a:t>Osterwaldera</a:t>
            </a:r>
            <a:r>
              <a:rPr lang="cs-CZ" dirty="0"/>
              <a:t>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Byznys model </a:t>
            </a:r>
            <a:r>
              <a:rPr lang="cs-CZ" b="1" dirty="0"/>
              <a:t>popisuje celkové nastavení firmy</a:t>
            </a:r>
            <a:r>
              <a:rPr lang="cs-CZ" dirty="0"/>
              <a:t>, projektu nebo výrobku z pohledu devíti hlavních oblastí, přičemž v centru každého modelu stojí hodnota vytvářená pro zákazníky.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Model </a:t>
            </a:r>
            <a:r>
              <a:rPr lang="cs-CZ" b="1" dirty="0"/>
              <a:t>zohledňuje zákazníka a poskytovanou hodnotu </a:t>
            </a:r>
            <a:r>
              <a:rPr lang="cs-CZ" dirty="0"/>
              <a:t>včetně způsobů logistiky těchto hodnot směrem k nim.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135964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Struktura nákladů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nákladech se odlišují fixní a variabilní náklady, které by vždy měly být vztaženy k poskytované hodnotě zákaznickým segmentům.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Dle volby strategie je možné pak byznys model optimalizovat směrem k co nejnižším nákladů nebo k co nejvyššímu poskytování hodnoty za stávajících nákladů.</a:t>
            </a:r>
          </a:p>
          <a:p>
            <a:pPr lvl="1">
              <a:spcBef>
                <a:spcPts val="640"/>
              </a:spcBef>
              <a:buChar char="•"/>
            </a:pP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895304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Tři celky plátna business modelu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Celkově je tedy možné plátno business modelu rozdělit na tři části: 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část efektivity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(klíčové zdroje, klíčové činnosti a klíčová partnerství partnerství), 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část hodnotovou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(kanály, vztahy a zákaznické segmenty) a 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část finanční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(zdroje příjmů a struktura nákladů).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357284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Tři celky plátna business modelu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670065-8664-4F6B-9F8A-3851ADE4A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1" r="64898" b="57756"/>
          <a:stretch/>
        </p:blipFill>
        <p:spPr>
          <a:xfrm>
            <a:off x="885660" y="2350939"/>
            <a:ext cx="7372680" cy="35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8132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Environmentální rozměr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rámci rozvoje a aktualizace plátna byznys modelů je možné plátno rozšířit o další dva stavební kameny, které zohledňují společenské přínosy a výdaje.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85230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Environmentální rozměr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Společenské náklady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Představují náklady spojené s fungováním byznys modelu, které nejsou vyjádřeny finančně a mají dopad na okolí byznys modelu.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Patří sem například faktory způsobující sociální problémy v regionech nebo společenských vrstvách apod. (např. některé specifické byznys modely poskytování zdravotnických služeb na bázi soukromého financování).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38223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Environmentální rozměr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Společenské přínosy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Popisují přínosy, které nejsou vyjádřeny finančně a realizují se v okolí byznys modelu.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Používají se u byznys modelů neziskových organizací, nadací a veřejně prospěšných institucí.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Společenské přínosy ale mohou být také součástí klasických byznys modelů.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89058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Environmentální rozměr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Společenské přínosy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966C2F-F45B-4466-8846-8FB064B34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43" r="64384" b="35480"/>
          <a:stretch/>
        </p:blipFill>
        <p:spPr>
          <a:xfrm>
            <a:off x="1293962" y="2750723"/>
            <a:ext cx="6751529" cy="32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61176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Omezení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Plátno byznys modelu poskytuje ucelený pohled na propojení a nastavení byznys modelu organizace nebo konkrétní služby nebo výrobku.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Přesto má tento model svoje omezení, které je nutné zohlednit při zapojení byznys modelů do redefinic podnikových strategií.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001205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Omezení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Časové hledisko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Plátno byznys modelu představuje byznys model v určitém okamžiku případně období, nezohledňuje ale změny parametrů v čase.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Není tak zohledněno například postupné zavádění a rozběh byznys modelu.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praxi se pak používají série plánovaných stavů byznys modelů stanovených k určitým termínům, je stanoven požadovaný cílový byznys model a konkrétní kroky vedoucí k jeho dosažení (například postupná změna jednotlivých kamenů).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448041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Omezení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Není hledisko konkurence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Plátno byznys modelu nezahrnuje analýzu konkurence, kterou je třeba provést s využitím jiných postupů a metod.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Klíčová je analýza týkající se poskytované hodnotové nabídky a jejich dostupných substitutů.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45234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Popisuje zdroje, činnosti a partnerství potřebná pro poskytování hodnot.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V dolní části pak </a:t>
            </a:r>
            <a:r>
              <a:rPr lang="cs-CZ" b="1" dirty="0"/>
              <a:t>přidává finanční rozměr </a:t>
            </a:r>
            <a:r>
              <a:rPr lang="cs-CZ" dirty="0"/>
              <a:t>business modelu popisující oblasti a způsoby platby zákazníků za poskytované hodnoty a na straně druhé náklady související s chodem business modelu.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074008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Omezení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Nezahrnují analýzu okolí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Plátno byznys modelu neobsahuje a nezohledňuje analýzu okolního prostředí.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Stejně jako v případě konkurence je tedy nutné provést analýzu okolního prostředí a možností implementace byznys modelů.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939551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 a „plátno“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Po vydání českého překladu knihy Business Model Generation (Osterwalder, 2010, česky 2012, 2015) se tzv. „plátno“ (canvas) stalo poměrně populárním.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Alex Osterwalder popsal „plátno“ jako „sdílený jazyk pro popis, vizualizaci, hodnocení a změnu obchodních modelů“. 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228044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 a „plátno“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C8EFF3-00E7-46B8-87B6-8745028F4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62" y="1344586"/>
            <a:ext cx="6538586" cy="474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724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 a „plátno“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557865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Důležitá je také logika výstavby byznys modelu formou plátna, kde najdete styčné body se strategickým marketingem.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1639043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 a „plátno“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>
              <a:lnSpc>
                <a:spcPct val="120000"/>
              </a:lnSpc>
              <a:spcBef>
                <a:spcPts val="640"/>
              </a:spcBef>
              <a:buNone/>
            </a:pPr>
            <a:r>
              <a:rPr lang="cs-CZ" sz="2000" b="1" dirty="0"/>
              <a:t>Ideální pořadí úvah je následující:</a:t>
            </a:r>
            <a:endParaRPr lang="cs-CZ" sz="2000" b="1" dirty="0">
              <a:solidFill>
                <a:schemeClr val="tx1"/>
              </a:solidFill>
            </a:endParaRP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Zákaznické segmenty (mnohdy opomíjený prvek, bránící poskytovat „všechno všem“).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Poskytovaná hodnota (segmentům zákazníků). Jak byste např. segmentoval své zákazníky v čase COVID-19 a energetické krize a jakou hodnotu očekávají (nebo očekávali) od vaší organizace či od jiných „poskytovatelů“?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Distribuční kanály (cesty jimiž se hodnota k segmentovaným zákazníkům dostane).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Vztahy se zákazníky (a toho, jak budou budovány, udržovány a rozvíjeny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Zdroje příjmu (toky příjmu, kterými chce organizace svým byznysem generovat předpoklady pro obrat a další finanční výsledky).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Klíčové zdroje (jako předpoklad k vytváření a poskytování hodnoty (zde jsou zdánlivě podružně zdroje jako pracovníci, finance, technologie apod.)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Klíčové činnosti/aktivity (které je třeba zvládnout a realizovat k vytvoření/poskytnutí hodnoty pro zákaznické segmenty díky klíčovým zdrojům a distribučním kanálům).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233749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 a „plátno“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b="1" dirty="0">
                <a:solidFill>
                  <a:schemeClr val="tx1"/>
                </a:solidFill>
              </a:rPr>
              <a:t>Aktivity/činnosti jsou součástí procesů. </a:t>
            </a:r>
          </a:p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</a:rPr>
              <a:t>Klíčová partnerství </a:t>
            </a:r>
            <a:r>
              <a:rPr lang="cs-CZ" sz="2400" dirty="0">
                <a:solidFill>
                  <a:schemeClr val="tx1"/>
                </a:solidFill>
              </a:rPr>
              <a:t>(protože organizace obvykle vše sama nezvládne a potřebuje být ve vztahu s dalšími zainteresovanými stranami).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</a:rPr>
              <a:t>Struktura nákladů </a:t>
            </a:r>
            <a:r>
              <a:rPr lang="cs-CZ" sz="2400" dirty="0">
                <a:solidFill>
                  <a:schemeClr val="tx1"/>
                </a:solidFill>
              </a:rPr>
              <a:t>(jako výsledek strategického rozhodnutí o tom, co je hybnou silou byznysu – zda náklady (hodnotou je cena) či hodnota v jiné formě než nízké ceně pro zákazníka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298236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 a „plátno“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000" dirty="0">
                <a:solidFill>
                  <a:schemeClr val="tx1"/>
                </a:solidFill>
              </a:rPr>
              <a:t>Je patrné, že byznys model v podobě plátna se soustředí především na zákazníky a jejich segmenty, i když neopomíjí ani klíčové partnery.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D152255-4DF5-48EF-9B5E-6EBBF484E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805" y="2193820"/>
            <a:ext cx="5373666" cy="386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23902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„Plátno“ a model EFQM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b="1" dirty="0">
                <a:solidFill>
                  <a:schemeClr val="tx1"/>
                </a:solidFill>
              </a:rPr>
              <a:t>Model EFQM 2013 byl sestaven z 9 kritérií: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Vůdcovství/vedení/Leadership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Strategie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Pracovníci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Partnerství a zdroje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Procesy, výrobky a služby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Zákazníci – výsledky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Pracovníci – výsledky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Společnost – výsledky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Ekonomické výsledky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82451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„Plátno“ a model EFQM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b="1" dirty="0">
                <a:solidFill>
                  <a:schemeClr val="tx1"/>
                </a:solidFill>
              </a:rPr>
              <a:t>V pojetí „starého“ modelu EFQM se byznys model dotýká zejména kritérií: </a:t>
            </a:r>
          </a:p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dirty="0">
                <a:solidFill>
                  <a:schemeClr val="tx1"/>
                </a:solidFill>
              </a:rPr>
              <a:t>4 - Partnerství a zdroje,</a:t>
            </a:r>
          </a:p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dirty="0">
                <a:solidFill>
                  <a:schemeClr val="tx1"/>
                </a:solidFill>
              </a:rPr>
              <a:t>5 - Procesy, výrobky a služby,</a:t>
            </a:r>
          </a:p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dirty="0">
                <a:solidFill>
                  <a:schemeClr val="tx1"/>
                </a:solidFill>
              </a:rPr>
              <a:t>6 - Zákazníci – výsledky,</a:t>
            </a:r>
          </a:p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dirty="0">
                <a:solidFill>
                  <a:schemeClr val="tx1"/>
                </a:solidFill>
              </a:rPr>
              <a:t>9 - Ekonomické výsledky (částečně)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763664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„Plátno“ a model EFQM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b="1" dirty="0">
                <a:solidFill>
                  <a:schemeClr val="tx1"/>
                </a:solidFill>
              </a:rPr>
              <a:t>Nový model EFQM (verze 2020) se dá chápat jako (univerzálnější) „byznys model“ a „plátno“.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Týká se zejména „pilíře“ Realizace, kde bere v úvahu zejména následující </a:t>
            </a:r>
            <a:r>
              <a:rPr lang="cs-CZ" sz="2000" dirty="0" err="1">
                <a:solidFill>
                  <a:schemeClr val="tx1"/>
                </a:solidFill>
              </a:rPr>
              <a:t>subkritéria</a:t>
            </a:r>
            <a:r>
              <a:rPr lang="cs-CZ" sz="2000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Budování udržitelných vztahů se zákazníky (jako jedné ze zainteresovaných stran)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Definování hodnoty a postupu její tvorby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Komunikace a prodej hodnoty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Dodávání hodnoty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98573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 grafické znázornění modelu slouží tzv.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plátno byznys modelu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(Business Model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Canvas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Toto plátno umožňuje graficky znázornit jednotlivé prvky business modelu, jejich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provázanost a kombinace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při popisu stávajících stavů nebo návrhu inovací v této oblasti.</a:t>
            </a:r>
            <a:b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562374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„Plátno“ a model EFQM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dirty="0">
                <a:solidFill>
                  <a:schemeClr val="tx1"/>
                </a:solidFill>
              </a:rPr>
              <a:t>Z výsledkových kritérií modelu EFQM 2020 je patrná vazba zejména vůči: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vnímání zákazníků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finanční výkonnosti a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plnění očekávání klíčových zainteresovaných stran (vč. očekávání zákazníků), promítnutých do výsledků provozní a strategické výkonnosti.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069620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„Plátno“ a model EFQM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AE4585B-B3BC-4F41-8619-3DE3BB5E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302707"/>
            <a:ext cx="6531428" cy="471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71510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 a </a:t>
            </a:r>
            <a:r>
              <a:rPr lang="cs-CZ" sz="3600" b="1" dirty="0" err="1"/>
              <a:t>Balanced</a:t>
            </a:r>
            <a:r>
              <a:rPr lang="cs-CZ" sz="3600" b="1" dirty="0"/>
              <a:t> </a:t>
            </a:r>
            <a:r>
              <a:rPr lang="cs-CZ" sz="3600" b="1" dirty="0" err="1"/>
              <a:t>Scorecard</a:t>
            </a:r>
            <a:r>
              <a:rPr lang="cs-CZ" sz="3600" b="1" dirty="0"/>
              <a:t>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b="1" dirty="0">
                <a:solidFill>
                  <a:schemeClr val="tx1"/>
                </a:solidFill>
              </a:rPr>
              <a:t>Nabídka hodnoty </a:t>
            </a:r>
            <a:r>
              <a:rPr lang="cs-CZ" sz="2400" dirty="0">
                <a:solidFill>
                  <a:schemeClr val="tx1"/>
                </a:solidFill>
              </a:rPr>
              <a:t>(</a:t>
            </a:r>
            <a:r>
              <a:rPr lang="cs-CZ" sz="2400" dirty="0" err="1">
                <a:solidFill>
                  <a:schemeClr val="tx1"/>
                </a:solidFill>
              </a:rPr>
              <a:t>value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proposition</a:t>
            </a:r>
            <a:r>
              <a:rPr lang="cs-CZ" sz="2400" dirty="0">
                <a:solidFill>
                  <a:schemeClr val="tx1"/>
                </a:solidFill>
              </a:rPr>
              <a:t>) spojuje plátno byznys modelu se zákaznickou perspektivou </a:t>
            </a:r>
            <a:r>
              <a:rPr lang="cs-CZ" sz="2400" b="1" dirty="0" err="1">
                <a:solidFill>
                  <a:schemeClr val="tx1"/>
                </a:solidFill>
              </a:rPr>
              <a:t>Balanced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Scorecard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Zjednodušeně by se dalo říci, že perspektivu interních procesů představuje v plátnu box „klíčové aktivity“ a perspektivu BSC, týkající se učení a růstu připomíná částečně prvek „klíčové zdroje“.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Podobně jako </a:t>
            </a:r>
            <a:r>
              <a:rPr lang="cs-CZ" sz="2400" dirty="0" err="1">
                <a:solidFill>
                  <a:schemeClr val="tx1"/>
                </a:solidFill>
              </a:rPr>
              <a:t>Balanced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Scorecard</a:t>
            </a:r>
            <a:r>
              <a:rPr lang="cs-CZ" sz="2400" dirty="0">
                <a:solidFill>
                  <a:schemeClr val="tx1"/>
                </a:solidFill>
              </a:rPr>
              <a:t> (BSC), i plátno byznys modelu můžete myšlenkově utvářet „od konce“.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V komerční sféře (založené na tvorbě zisku) je oním „koncem“ právě finanční perspektiva (tržby, obrat, zisk, návratnost, EVA…)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27283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 a </a:t>
            </a:r>
            <a:r>
              <a:rPr lang="cs-CZ" sz="3600" b="1" dirty="0" err="1"/>
              <a:t>Balanced</a:t>
            </a:r>
            <a:r>
              <a:rPr lang="cs-CZ" sz="3600" b="1" dirty="0"/>
              <a:t> </a:t>
            </a:r>
            <a:r>
              <a:rPr lang="cs-CZ" sz="3600" b="1" dirty="0" err="1"/>
              <a:t>Scorecard</a:t>
            </a:r>
            <a:r>
              <a:rPr lang="cs-CZ" sz="3600" b="1" dirty="0"/>
              <a:t>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56C5C32-97C5-4B84-902A-C9D06EF14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74" y="1169711"/>
            <a:ext cx="6935852" cy="49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84123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Vypracování </a:t>
            </a:r>
            <a:r>
              <a:rPr lang="cs-CZ" sz="2400" b="1" dirty="0">
                <a:solidFill>
                  <a:schemeClr val="tx1"/>
                </a:solidFill>
              </a:rPr>
              <a:t>podnikatelského plánu </a:t>
            </a:r>
            <a:r>
              <a:rPr lang="cs-CZ" sz="2400" dirty="0">
                <a:solidFill>
                  <a:schemeClr val="tx1"/>
                </a:solidFill>
              </a:rPr>
              <a:t>je nedílnou fází každého projektu.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Jenže výsledkem je zpravidla dlouhý dokument, který obvykle skončí ve vaší administrativní složce nebo šanonu bez jakéhokoliv praktického významu.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Jednostránková varianta podnikatelského plánu, která zaznamenává jen ty nejdůležitější informace.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Tento dokument pomůže začínajícím i stávajícím podnikatelům utřídit představu a směr podnikání.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Jeho základem je například šablona, která vám pomůže rozložit nápad na jeho klíčové předpoklady do 9 základních stavebních bloků.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009852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Výhodou </a:t>
            </a:r>
            <a:r>
              <a:rPr lang="cs-CZ" sz="2400" dirty="0" err="1">
                <a:solidFill>
                  <a:schemeClr val="tx1"/>
                </a:solidFill>
              </a:rPr>
              <a:t>Lean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Canvas</a:t>
            </a:r>
            <a:r>
              <a:rPr lang="cs-CZ" sz="2400" dirty="0">
                <a:solidFill>
                  <a:schemeClr val="tx1"/>
                </a:solidFill>
              </a:rPr>
              <a:t> je jeho stručnost a jasnost - nebudete se topit v hromadách papírů a zachytíte své představy o podnikatelském nápadu bez zbytečné “omáčky“.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To vám zároveň pomůže odhalit jeho možná rizika a otestovat je přímo v realitě.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Díky stručnosti </a:t>
            </a:r>
            <a:r>
              <a:rPr lang="cs-CZ" sz="2400" dirty="0" err="1">
                <a:solidFill>
                  <a:schemeClr val="tx1"/>
                </a:solidFill>
              </a:rPr>
              <a:t>Lean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Canvas</a:t>
            </a:r>
            <a:r>
              <a:rPr lang="cs-CZ" sz="2400" dirty="0">
                <a:solidFill>
                  <a:schemeClr val="tx1"/>
                </a:solidFill>
              </a:rPr>
              <a:t> budete navíc schopni představit svůj podnikatelský nápad úplně každému.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Všichni hned pochopí, jaký je jeho záměr nebo silné stránky. Jednoduše vytvoříte podnikatelský plán, který se dá číst.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831819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Zákazníci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Nikdy netvrďte, že vaši zákazníci jsou všichni.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Každý produkt má svou cílovou skupinu.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Zamyslete se, kdo bude opravdu váš produkt využívat, s čímž vám může pomoci i několik tipů k tvorbě mobilních aplikací.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Vepište sem i první vlaštovky, tedy zákazníky, se kterými můžete začít nejdříve.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069915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Problém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Zeptejte se svých zákazníků, jaké problémy řeší, a vyberte ideálně tři nejdůležitější odpovědi.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Definujte si i jejich aktuální řešení a další existující alternativy.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Podobný přístup ostatně načrtáváme i v článku o minimum </a:t>
            </a:r>
            <a:r>
              <a:rPr lang="cs-CZ" sz="1600" dirty="0" err="1">
                <a:solidFill>
                  <a:schemeClr val="tx1"/>
                </a:solidFill>
              </a:rPr>
              <a:t>viable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productu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245397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Řešení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Definujte si, jaké vlastnosti vašeho produktu budou řešit hlavní problémy zákazníků.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Hlavní problémy jste si určili v předchozím kroku.</a:t>
            </a:r>
            <a:endParaRPr lang="cs-CZ" sz="6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872445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Unikátní nabídka hodnoty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Najděte </a:t>
            </a:r>
            <a:r>
              <a:rPr lang="cs-CZ" sz="1600" dirty="0" err="1">
                <a:solidFill>
                  <a:schemeClr val="tx1"/>
                </a:solidFill>
              </a:rPr>
              <a:t>gró</a:t>
            </a:r>
            <a:r>
              <a:rPr lang="cs-CZ" sz="1600" dirty="0">
                <a:solidFill>
                  <a:schemeClr val="tx1"/>
                </a:solidFill>
              </a:rPr>
              <a:t> vašeho produktu, tj. benefit, který zákazníci s jeho koupí získají.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Je to v podstatě marketingová věta, která přesvědčí uživatele, aby se o váš produkt zajímali.</a:t>
            </a:r>
            <a:endParaRPr lang="cs-CZ" sz="3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4405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Mezi hlavní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výhody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přístupu patří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zdůraznění tvorby hodnoty a provázanost finančních toků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jednotlivé prvky modelu, především na způsob generování příjmů – tedy jasně stanovit, které činnosti pomáhají firmě vydělávat peníze.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Díky plátnu byznys modelu je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možné získat kompletní přehled o všech prvcích aktuálně nastaveného systému na jednom místě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Praktickou výhodou je pak možnost diskuze a prezentace byznys modelu prostřednictvím jednoho listu papíru.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776121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Cenový model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Určete, kolik bude váš produkt stát.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My vycházíme z ceny vývoje aplikace i z částky, kterou nyní zákazníci utratí za alternativní řešení jejich problému.</a:t>
            </a:r>
            <a:endParaRPr lang="cs-CZ" sz="3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543716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Cesty k zákazníkům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Dále je třeba vědět, jak svůj produkt dostanete k zákazníkům.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Můžete využít </a:t>
            </a:r>
            <a:r>
              <a:rPr lang="cs-CZ" sz="1600" dirty="0" err="1">
                <a:solidFill>
                  <a:schemeClr val="tx1"/>
                </a:solidFill>
              </a:rPr>
              <a:t>emailing</a:t>
            </a:r>
            <a:r>
              <a:rPr lang="cs-CZ" sz="1600" dirty="0">
                <a:solidFill>
                  <a:schemeClr val="tx1"/>
                </a:solidFill>
              </a:rPr>
              <a:t>, sociální sítě, networking, média, konference nebo známé.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Vyberte ty platformy, na kterých se pohybují vaši zákazníci.</a:t>
            </a:r>
            <a:endParaRPr lang="cs-CZ" sz="3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4270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Klíčové metriky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Určete si také, jakou podobu bude mít úspěch projektu.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Definujte si konkrétní hodnotu, které má být dosaženo a za jak dlouho.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Nemusí to být jen zisk, měřítkem může být i </a:t>
            </a:r>
            <a:r>
              <a:rPr lang="cs-CZ" sz="1600" dirty="0" err="1">
                <a:solidFill>
                  <a:schemeClr val="tx1"/>
                </a:solidFill>
              </a:rPr>
              <a:t>engagement</a:t>
            </a:r>
            <a:r>
              <a:rPr lang="cs-CZ" sz="1600" dirty="0">
                <a:solidFill>
                  <a:schemeClr val="tx1"/>
                </a:solidFill>
              </a:rPr>
              <a:t>, procento nových zákazníků nebo zvýšený zájem.</a:t>
            </a:r>
            <a:endParaRPr lang="cs-CZ" sz="3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940114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Struktura nákladů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Sepište si, jaké jsou vaše fixní, variabilní i počáteční náklady, a zjistěte si, jak dlouho vydržíte s financemi, pokud nezačnete hned vydělávat.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Nejde o podrobný finanční plán, ale o hrubý přehled vašich financí.</a:t>
            </a:r>
            <a:endParaRPr lang="cs-CZ" sz="3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062490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Konkurenční výhoda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Nakonec najděte i “neférovou výhodu”.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Něco, co má váš produkt a nikdo jiný to nemůže koupit nebo okopírovat.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Mohou to být expertní znalosti, stávající zákazníci, interní informace nebo váš jedinečný tým pracovníků.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Nezapomeňte, že všechny odpovědi se vám musí vejít pouze na jednu stránku. Pouze tak zaznamenáte opravdu jen to nejdůležitější.</a:t>
            </a:r>
            <a:endParaRPr lang="cs-CZ" sz="3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028695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Nyní přichází trochu těžší fáze - </a:t>
            </a:r>
            <a:r>
              <a:rPr lang="cs-CZ" sz="2000" b="1" dirty="0">
                <a:solidFill>
                  <a:schemeClr val="tx1"/>
                </a:solidFill>
              </a:rPr>
              <a:t>implementace</a:t>
            </a:r>
            <a:r>
              <a:rPr lang="cs-CZ" sz="2000" dirty="0">
                <a:solidFill>
                  <a:schemeClr val="tx1"/>
                </a:solidFill>
              </a:rPr>
              <a:t> toho, co jste si zapsali.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Nikde není napsáno, že váš </a:t>
            </a:r>
            <a:r>
              <a:rPr lang="cs-CZ" sz="2000" b="1" dirty="0">
                <a:solidFill>
                  <a:schemeClr val="tx1"/>
                </a:solidFill>
              </a:rPr>
              <a:t>první </a:t>
            </a:r>
            <a:r>
              <a:rPr lang="cs-CZ" sz="2000" b="1" dirty="0" err="1">
                <a:solidFill>
                  <a:schemeClr val="tx1"/>
                </a:solidFill>
              </a:rPr>
              <a:t>Lean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Canvas</a:t>
            </a:r>
            <a:r>
              <a:rPr lang="cs-CZ" sz="2000" b="1" dirty="0">
                <a:solidFill>
                  <a:schemeClr val="tx1"/>
                </a:solidFill>
              </a:rPr>
              <a:t> je i ten poslední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Když něco nebude fungovat a vaši uživatelé začnou požadovat jiné funkce nebo bude potřeba produkt dále rozvinout, změňte i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V důsledku tím </a:t>
            </a:r>
            <a:r>
              <a:rPr lang="cs-CZ" sz="2000" b="1" dirty="0">
                <a:solidFill>
                  <a:schemeClr val="tx1"/>
                </a:solidFill>
              </a:rPr>
              <a:t>ušetříte spoustu času, peněz i energie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Budete totiž reflektovat vše, co zákazníci chtějí, a váš produkt bude opravdu odpovídat jejich potřebám.</a:t>
            </a:r>
            <a:endParaRPr lang="cs-CZ" sz="1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126749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lnSpc>
                <a:spcPct val="120000"/>
              </a:lnSpc>
              <a:spcBef>
                <a:spcPts val="640"/>
              </a:spcBef>
              <a:buNone/>
            </a:pPr>
            <a:endParaRPr lang="cs-CZ" sz="1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3D4EA93-DEF1-4279-AFB7-C5B52817B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49373"/>
            <a:ext cx="7620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07925"/>
      </p:ext>
    </p:extLst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22B662-EBE4-43D0-9305-B5D9B9B76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Praktické cvičení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F8EC292-8B2C-40B1-9645-1F12EF3D6B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Lean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Canvas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D1ED4D86-B544-4D40-90FA-B0B543B1A8D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242110"/>
      </p:ext>
    </p:extLst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B0944-4AF4-4B2F-A6A6-556E189B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C69FB0-358F-4D4E-85E1-6927A60D2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https://dobra-strategie.webnode.cz/teorie/business-model-canvas/</a:t>
            </a:r>
          </a:p>
          <a:p>
            <a:r>
              <a:rPr lang="cs-CZ" dirty="0"/>
              <a:t>https://www.ebschool.cz/byznys-model-y-platna-kanvasy-a-strategicke-synergie-s-poznamkami-ke-covid-19</a:t>
            </a:r>
          </a:p>
          <a:p>
            <a:r>
              <a:rPr lang="cs-CZ" dirty="0"/>
              <a:t>https://synetech.cz/cs/blog/lean-canvas-cs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62749ED-5250-4B05-B350-9DDE9F1D163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389419"/>
      </p:ext>
    </p:extLst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4027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Kameny byznys modelu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Plátno byznys modelu tvoří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částí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které jsou označovány za kameny byznys modelu.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Každý z těchto kamenů může mít u jednotlivých byznys modelů odlišnou důležitost, v některých byznys modelech nemusí být všechny kameny využity.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53824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Kameny byznys modelu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EBC8B2-3884-4864-BA4B-BBBE63956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122" r="60000" b="43714"/>
          <a:stretch/>
        </p:blipFill>
        <p:spPr>
          <a:xfrm>
            <a:off x="514461" y="2353242"/>
            <a:ext cx="8339665" cy="31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0237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Kámen „zákaznické segmenty“ popisuje jednu nebo více skupin nebo subjektů, na které bude model orientován.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Zákazníci představují zdroj příjmů v byznys modelu a každý model musí obsahovat alespoň jednoho zákazníka.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Jako zákazníci můžou být popsáni konkrétní instituce nebo reprezentanti jednotlivých skupin, kteří mají společnou potřebu, na kterou odpovídá naše nabídka.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14037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3726</Words>
  <Application>Microsoft Office PowerPoint</Application>
  <PresentationFormat>Předvádění na obrazovce (4:3)</PresentationFormat>
  <Paragraphs>398</Paragraphs>
  <Slides>69</Slides>
  <Notes>67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2" baseType="lpstr">
      <vt:lpstr>Arial</vt:lpstr>
      <vt:lpstr>Calibri</vt:lpstr>
      <vt:lpstr>Office Theme</vt:lpstr>
      <vt:lpstr>Strategický management XSM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 a „plátno“</vt:lpstr>
      <vt:lpstr>Byznys model a „plátno“</vt:lpstr>
      <vt:lpstr>Byznys model a „plátno“</vt:lpstr>
      <vt:lpstr>Byznys model a „plátno“</vt:lpstr>
      <vt:lpstr>Byznys model a „plátno“</vt:lpstr>
      <vt:lpstr>Byznys model a „plátno“</vt:lpstr>
      <vt:lpstr>„Plátno“ a model EFQM</vt:lpstr>
      <vt:lpstr>„Plátno“ a model EFQM</vt:lpstr>
      <vt:lpstr>„Plátno“ a model EFQM</vt:lpstr>
      <vt:lpstr>„Plátno“ a model EFQM</vt:lpstr>
      <vt:lpstr>„Plátno“ a model EFQM</vt:lpstr>
      <vt:lpstr>„Plátno a Balanced Scorecard“</vt:lpstr>
      <vt:lpstr>„Plátno a Balanced Scorecard“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Praktické cvičení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58</cp:revision>
  <dcterms:modified xsi:type="dcterms:W3CDTF">2024-11-07T09:49:20Z</dcterms:modified>
</cp:coreProperties>
</file>