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324" r:id="rId4"/>
    <p:sldId id="325" r:id="rId5"/>
    <p:sldId id="326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7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36" r:id="rId24"/>
    <p:sldId id="335" r:id="rId2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738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4262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4900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3584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8402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0716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02923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72731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10804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7397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9538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90232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53190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48493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6898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0554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4895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5436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4886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0316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3506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0851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2346399"/>
            <a:ext cx="8704800" cy="3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Strategický management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XSM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24. 10. 2024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Typické slabé stránky firmy (</a:t>
            </a:r>
            <a:r>
              <a:rPr lang="cs-CZ" b="1" i="1" dirty="0" err="1"/>
              <a:t>Weaknesses</a:t>
            </a:r>
            <a:r>
              <a:rPr lang="cs-CZ" b="1" i="1" dirty="0"/>
              <a:t>)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Špatné řízení firmy, neznámá vize firmy, neznámá obchodní strategie firmy;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Málo financí;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Zastaralé produkty, technologie, vybavení firmy;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Interní problémy ve fungování firmy – provoz, výroba, logistika;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Nedostatečné marketingové znalosti, procesy, rozpočty;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Neznámá nebo poškozená značka;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Slabé vztahy s dodavateli, odběrateli;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Nedostatek zaměstnanců, nedostatečné know-how a procesy;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Neodborné manažerské řízení, nevhodná manažerská struktura.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6957699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en-US" b="1" i="1" dirty="0" err="1"/>
              <a:t>Typické</a:t>
            </a:r>
            <a:r>
              <a:rPr lang="en-US" b="1" i="1" dirty="0"/>
              <a:t> </a:t>
            </a:r>
            <a:r>
              <a:rPr lang="en-US" b="1" i="1" dirty="0" err="1"/>
              <a:t>externí</a:t>
            </a:r>
            <a:r>
              <a:rPr lang="en-US" b="1" i="1" dirty="0"/>
              <a:t> </a:t>
            </a:r>
            <a:r>
              <a:rPr lang="en-US" b="1" i="1" dirty="0" err="1"/>
              <a:t>příležitosti</a:t>
            </a:r>
            <a:r>
              <a:rPr lang="en-US" b="1" i="1" dirty="0"/>
              <a:t> v </a:t>
            </a:r>
            <a:r>
              <a:rPr lang="en-US" b="1" i="1" dirty="0" err="1"/>
              <a:t>okolí</a:t>
            </a:r>
            <a:r>
              <a:rPr lang="en-US" b="1" i="1" dirty="0"/>
              <a:t> </a:t>
            </a:r>
            <a:r>
              <a:rPr lang="en-US" b="1" i="1" dirty="0" err="1"/>
              <a:t>firmy</a:t>
            </a:r>
            <a:r>
              <a:rPr lang="en-US" b="1" i="1" dirty="0"/>
              <a:t> (Opportunities)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Rychle rostoucí trh;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Nové technologie, objevy;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Slabá konkurence, bankrot konkurence či jiné oslabení konkurence;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Vhodná vládní nařízení;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Demografický vývoj vhodným směrem, změny chování zákazníků;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Snižující se zájem o substituční produkty;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Snazší vstup na zahraniční trhy.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252878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en-US" b="1" i="1" dirty="0" err="1"/>
              <a:t>Typické</a:t>
            </a:r>
            <a:r>
              <a:rPr lang="en-US" b="1" i="1" dirty="0"/>
              <a:t> </a:t>
            </a:r>
            <a:r>
              <a:rPr lang="en-US" b="1" i="1" dirty="0" err="1"/>
              <a:t>externí</a:t>
            </a:r>
            <a:r>
              <a:rPr lang="en-US" b="1" i="1" dirty="0"/>
              <a:t> </a:t>
            </a:r>
            <a:r>
              <a:rPr lang="en-US" b="1" i="1" dirty="0" err="1"/>
              <a:t>hrozby</a:t>
            </a:r>
            <a:r>
              <a:rPr lang="en-US" b="1" i="1" dirty="0"/>
              <a:t> z </a:t>
            </a:r>
            <a:r>
              <a:rPr lang="en-US" b="1" i="1" dirty="0" err="1"/>
              <a:t>venku</a:t>
            </a:r>
            <a:r>
              <a:rPr lang="en-US" b="1" i="1" dirty="0"/>
              <a:t> (Threats)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Vstup nové konkurence – ze západu nebo východu;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Vzestup náhradních, substitučních produktů;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Konečný životní cyklus produktu;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Měnící se potřeby a vkus zákazníků;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Nové technologie;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Demografie – stárnutí populace, stěhování do měst;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Vládní legislativa nevhodným směrem;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Špatná kondice dodavatelů či odběratelů;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Nepříznivé směnné kurzy měn.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2101966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Práce s výsledky SWOT analýzy – plus mínus matice analýzy SWOT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Porovnává vzájemné vazby mezi SWOT</a:t>
            </a:r>
          </a:p>
          <a:p>
            <a:pPr lvl="2">
              <a:spcBef>
                <a:spcPts val="640"/>
              </a:spcBef>
            </a:pPr>
            <a:r>
              <a:rPr lang="cs-CZ" i="1" dirty="0"/>
              <a:t>Silné oboustranně pozitivní vazbu: ++</a:t>
            </a:r>
          </a:p>
          <a:p>
            <a:pPr lvl="2">
              <a:spcBef>
                <a:spcPts val="640"/>
              </a:spcBef>
            </a:pPr>
            <a:r>
              <a:rPr lang="cs-CZ" i="1" dirty="0"/>
              <a:t>Silnou oboustranně negativní vazbu: --</a:t>
            </a:r>
          </a:p>
          <a:p>
            <a:pPr lvl="2">
              <a:spcBef>
                <a:spcPts val="640"/>
              </a:spcBef>
            </a:pPr>
            <a:r>
              <a:rPr lang="cs-CZ" i="1" dirty="0"/>
              <a:t>Slabší pozitivní vazbu: +</a:t>
            </a:r>
          </a:p>
          <a:p>
            <a:pPr lvl="2">
              <a:spcBef>
                <a:spcPts val="640"/>
              </a:spcBef>
            </a:pPr>
            <a:r>
              <a:rPr lang="cs-CZ" i="1" dirty="0"/>
              <a:t>Slabší negativní vazbu: -</a:t>
            </a:r>
          </a:p>
          <a:p>
            <a:pPr lvl="2">
              <a:spcBef>
                <a:spcPts val="640"/>
              </a:spcBef>
            </a:pPr>
            <a:r>
              <a:rPr lang="cs-CZ" i="1" dirty="0"/>
              <a:t>Žádný vzájemný vztah: 0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1378644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Praktický příklad: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Definovat faktory;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Zhodnotit dané faktory;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Vyhodnotit dané faktory.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60638D8-3490-40BE-9D01-4D67322383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56" t="19966" r="36441" b="47356"/>
          <a:stretch/>
        </p:blipFill>
        <p:spPr>
          <a:xfrm>
            <a:off x="4682359" y="3398120"/>
            <a:ext cx="4233383" cy="268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93177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IFE matice: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IFE matice (IFE Matrix) je analytická technika navazující na SWOT analýzu. 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Hodnotí se interní pozice organizace nebo jejího strategického záměru.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13127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6288292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IFE matice: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Postup provedení hodnocení: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Zpracovat tabulku interních faktorů (například klíčových 5S a 5W ze SWOT)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Přiřadit každému faktoru váhy v rozsahu 0,00-1,00 podle důležitosti dané silné nebo slabé stránky - suma vah se musí rovnat 1,00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2267304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IFE matice: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Ohodnotit faktory takto:</a:t>
            </a:r>
          </a:p>
          <a:p>
            <a:pPr lvl="2">
              <a:spcBef>
                <a:spcPts val="640"/>
              </a:spcBef>
            </a:pPr>
            <a:r>
              <a:rPr lang="cs-CZ" sz="2000" i="1" dirty="0"/>
              <a:t>4 body - výrazné S</a:t>
            </a:r>
          </a:p>
          <a:p>
            <a:pPr lvl="2">
              <a:spcBef>
                <a:spcPts val="640"/>
              </a:spcBef>
            </a:pPr>
            <a:r>
              <a:rPr lang="cs-CZ" sz="2000" i="1" dirty="0"/>
              <a:t>3 body - nevýrazné S</a:t>
            </a:r>
          </a:p>
          <a:p>
            <a:pPr lvl="2">
              <a:spcBef>
                <a:spcPts val="640"/>
              </a:spcBef>
            </a:pPr>
            <a:r>
              <a:rPr lang="cs-CZ" sz="2000" i="1" dirty="0"/>
              <a:t>2 body - nevýrazné W</a:t>
            </a:r>
          </a:p>
          <a:p>
            <a:pPr lvl="2">
              <a:spcBef>
                <a:spcPts val="640"/>
              </a:spcBef>
            </a:pPr>
            <a:r>
              <a:rPr lang="cs-CZ" sz="2000" i="1" dirty="0"/>
              <a:t>1 bod - výrazné W</a:t>
            </a:r>
          </a:p>
          <a:p>
            <a:pPr marL="901700" lvl="2" defTabSz="801688">
              <a:spcBef>
                <a:spcPts val="640"/>
              </a:spcBef>
            </a:pPr>
            <a:r>
              <a:rPr lang="cs-CZ" sz="2000" i="1" dirty="0"/>
              <a:t>Násobit váhu a hodnocení u každého faktoru - výsledkem je vážený poměr</a:t>
            </a:r>
          </a:p>
          <a:p>
            <a:pPr marL="901700" lvl="2" defTabSz="801688">
              <a:spcBef>
                <a:spcPts val="640"/>
              </a:spcBef>
            </a:pPr>
            <a:r>
              <a:rPr lang="cs-CZ" sz="2000" i="1" dirty="0"/>
              <a:t>Sečíst vážené poměry jednotlivých faktorů - výsledkem je celkový vážený poměr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9999413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IFE matice: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Celkové hodnocení - výsledný vážený poměr hodnotí interní pozici organizace nebo strategického záměru. 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Nejlepší možné hodnocení je 4, nejhorší 1. Střední hodnoty se pohybují kolem 2,5.</a:t>
            </a:r>
            <a:endParaRPr lang="cs-CZ" sz="20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243CF20-9903-4858-8B02-7519B2C862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28" t="39123" r="61667" b="26210"/>
          <a:stretch/>
        </p:blipFill>
        <p:spPr>
          <a:xfrm>
            <a:off x="5414210" y="3529265"/>
            <a:ext cx="3100638" cy="247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90098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EFE matice: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EFE matice (EFE Matrix) je analytická technika navazující na SWOT analýzu. 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Hodnotí se externí pozice organizace nebo jejího strategického záměru.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Zkratka EFE se nepřekládá.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989771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Výhody: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i="1" dirty="0"/>
              <a:t>snadná</a:t>
            </a:r>
            <a:r>
              <a:rPr lang="cs-CZ" i="1" dirty="0"/>
              <a:t> – nepotřebujete speciální trénink, abyste ji zvládl vyplnit. Potřebujete jen znalosti o své firmě a jejím okolí.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i="1" dirty="0"/>
              <a:t>levná</a:t>
            </a:r>
            <a:r>
              <a:rPr lang="cs-CZ" i="1" dirty="0"/>
              <a:t> – obvykle do tvorby analýzy nedáte žádné externí výdaje, pokud tedy nevyužíváte výzkumných agentur.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i="1" dirty="0"/>
              <a:t>flexibilní</a:t>
            </a:r>
            <a:r>
              <a:rPr lang="cs-CZ" i="1" dirty="0"/>
              <a:t> – lze vytvořit pro jeden produkt, obchodní jednotku a nebo celou korporaci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i="1" dirty="0" err="1"/>
              <a:t>aktualizovatelná</a:t>
            </a:r>
            <a:r>
              <a:rPr lang="cs-CZ" i="1" dirty="0"/>
              <a:t> – jednoduše ji upravíte, třeba na každoročních marketingových výjezdech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EFE matice: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Postup provedení hodnocení:</a:t>
            </a:r>
          </a:p>
          <a:p>
            <a:pPr lvl="2">
              <a:spcBef>
                <a:spcPts val="640"/>
              </a:spcBef>
            </a:pPr>
            <a:r>
              <a:rPr lang="cs-CZ" sz="2000" i="1" dirty="0"/>
              <a:t>Zpracovat tabulku externích faktorů (například klíčových 5S a 5W ze SWOT)</a:t>
            </a:r>
          </a:p>
          <a:p>
            <a:pPr lvl="2">
              <a:spcBef>
                <a:spcPts val="640"/>
              </a:spcBef>
            </a:pPr>
            <a:r>
              <a:rPr lang="cs-CZ" sz="2000" i="1" dirty="0"/>
              <a:t>Přiřadit každému faktoru váhy v rozsahu 0,00-1,00 podle důležitosti dané příležitosti nebo hrozby - suma vah se musí rovnat 1,00</a:t>
            </a:r>
          </a:p>
          <a:p>
            <a:pPr lvl="2">
              <a:spcBef>
                <a:spcPts val="640"/>
              </a:spcBef>
            </a:pPr>
            <a:r>
              <a:rPr lang="cs-CZ" sz="2000" i="1" dirty="0"/>
              <a:t>Ohodnotit faktory takto:</a:t>
            </a:r>
          </a:p>
          <a:p>
            <a:pPr lvl="3">
              <a:spcBef>
                <a:spcPts val="640"/>
              </a:spcBef>
            </a:pPr>
            <a:r>
              <a:rPr lang="cs-CZ" sz="1600" i="1" dirty="0"/>
              <a:t>4 body - výrazné O</a:t>
            </a:r>
          </a:p>
          <a:p>
            <a:pPr lvl="3">
              <a:spcBef>
                <a:spcPts val="640"/>
              </a:spcBef>
            </a:pPr>
            <a:r>
              <a:rPr lang="cs-CZ" sz="1600" i="1" dirty="0"/>
              <a:t>3 body - nevýrazné O</a:t>
            </a:r>
          </a:p>
          <a:p>
            <a:pPr lvl="3">
              <a:spcBef>
                <a:spcPts val="640"/>
              </a:spcBef>
            </a:pPr>
            <a:r>
              <a:rPr lang="cs-CZ" sz="1600" i="1" dirty="0"/>
              <a:t>2 body - nevýrazné T</a:t>
            </a:r>
          </a:p>
          <a:p>
            <a:pPr lvl="3">
              <a:spcBef>
                <a:spcPts val="640"/>
              </a:spcBef>
            </a:pPr>
            <a:r>
              <a:rPr lang="cs-CZ" sz="1600" i="1" dirty="0"/>
              <a:t>1 bod - výrazné T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2028465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EFE matice: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Postup provedení hodnocení:</a:t>
            </a:r>
          </a:p>
          <a:p>
            <a:pPr lvl="2">
              <a:spcBef>
                <a:spcPts val="640"/>
              </a:spcBef>
            </a:pPr>
            <a:r>
              <a:rPr lang="cs-CZ" sz="2000" i="1" dirty="0"/>
              <a:t>Násobit váhu a hodnocení u každého faktoru - výsledkem je vážený poměr</a:t>
            </a:r>
          </a:p>
          <a:p>
            <a:pPr lvl="2">
              <a:spcBef>
                <a:spcPts val="640"/>
              </a:spcBef>
            </a:pPr>
            <a:r>
              <a:rPr lang="cs-CZ" sz="2000" i="1" dirty="0"/>
              <a:t>Sečíst vážené poměry jednotlivých faktorů - výsledkem je celkový vážený poměr</a:t>
            </a:r>
          </a:p>
          <a:p>
            <a:pPr marL="901700" lvl="2" defTabSz="714375">
              <a:spcBef>
                <a:spcPts val="640"/>
              </a:spcBef>
            </a:pPr>
            <a:r>
              <a:rPr lang="cs-CZ" sz="1800" i="1" dirty="0"/>
              <a:t>Celkové hodnocení - výsledný vážený poměr hodnotí externí pozici organizace nebo strategického záměru. </a:t>
            </a:r>
          </a:p>
          <a:p>
            <a:pPr marL="901700" lvl="2" defTabSz="714375">
              <a:spcBef>
                <a:spcPts val="640"/>
              </a:spcBef>
            </a:pPr>
            <a:r>
              <a:rPr lang="cs-CZ" sz="1800" i="1" dirty="0"/>
              <a:t>Nejlepší možné hodnocení je 4, nejhorší 1. </a:t>
            </a:r>
          </a:p>
          <a:p>
            <a:pPr marL="1358900" lvl="3" defTabSz="714375">
              <a:spcBef>
                <a:spcPts val="640"/>
              </a:spcBef>
            </a:pPr>
            <a:r>
              <a:rPr lang="cs-CZ" sz="1400" i="1" dirty="0"/>
              <a:t>Střední hodnoty se pohybují kolem 2,5.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9566729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EFE matice: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Celkový vážený průměr vyšel 2.44, což znamená, že záměr podniku je podložen středně silnou externí pozicí.</a:t>
            </a:r>
          </a:p>
          <a:p>
            <a:pPr lvl="1">
              <a:spcBef>
                <a:spcPts val="640"/>
              </a:spcBef>
              <a:buChar char="•"/>
            </a:pPr>
            <a:endParaRPr lang="cs-CZ" sz="24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DE27EE8-FF56-4BD4-B89A-59BE87FB67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91" t="39544" r="61491" b="26070"/>
          <a:stretch/>
        </p:blipFill>
        <p:spPr>
          <a:xfrm>
            <a:off x="1459831" y="3124200"/>
            <a:ext cx="3617495" cy="287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85777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3B0944-4AF4-4B2F-A6A6-556E189B5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8C69FB0-358F-4D4E-85E1-6927A60D2F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https://www.krutis.com/swot-analyza-je-out/</a:t>
            </a:r>
          </a:p>
          <a:p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D62749ED-5250-4B05-B350-9DDE9F1D163F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9389419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>
                <a:solidFill>
                  <a:srgbClr val="FF0000"/>
                </a:solidFill>
              </a:rPr>
              <a:t>DĚKUJI ZA POZORNOST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3784027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Nevýhody</a:t>
            </a:r>
            <a:r>
              <a:rPr lang="cs-CZ" dirty="0"/>
              <a:t>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i="1" dirty="0"/>
              <a:t>brainstorming</a:t>
            </a:r>
            <a:r>
              <a:rPr lang="cs-CZ" i="1" dirty="0"/>
              <a:t> – často se </a:t>
            </a:r>
            <a:r>
              <a:rPr lang="cs-CZ" i="1" dirty="0" err="1"/>
              <a:t>SWOTka</a:t>
            </a:r>
            <a:r>
              <a:rPr lang="cs-CZ" i="1" dirty="0"/>
              <a:t> napíše do pár odrážek (faktorů) od stolu;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i="1" dirty="0"/>
              <a:t>chybějící metodika </a:t>
            </a:r>
            <a:r>
              <a:rPr lang="cs-CZ" i="1" dirty="0"/>
              <a:t>– všichni </a:t>
            </a:r>
            <a:r>
              <a:rPr lang="cs-CZ" i="1" dirty="0" err="1"/>
              <a:t>SWOTku</a:t>
            </a:r>
            <a:r>
              <a:rPr lang="cs-CZ" i="1" dirty="0"/>
              <a:t> chápou  ≠ umí;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i="1" dirty="0"/>
              <a:t>málo návodné </a:t>
            </a:r>
            <a:r>
              <a:rPr lang="cs-CZ" i="1" dirty="0"/>
              <a:t>– získá se málo relevantních faktorů;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i="1" dirty="0"/>
              <a:t>chybějící hodnotící metody určující důležitost faktorů mezi sebou </a:t>
            </a:r>
            <a:r>
              <a:rPr lang="cs-CZ" i="1" dirty="0"/>
              <a:t>– vše vypadá stejně důležitě.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25249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Běžnou “chybou” je vnímání příležitostí a hrozeb jako interní pohled do firmy. 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Spíše byste se měli zaměřit na vnější prostředí a jaké příležitosti a hrozby se v něm pro vaši firmu nachází.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603763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482DEDE-1C44-4578-BAE9-62037FC7A7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7" t="22863" r="52967" b="45137"/>
          <a:stretch/>
        </p:blipFill>
        <p:spPr>
          <a:xfrm>
            <a:off x="506456" y="1611824"/>
            <a:ext cx="8131087" cy="363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3337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SWOT má 4 kvadranty: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Interní firemní faktory / faktory vnitřního prostředí/ </a:t>
            </a:r>
            <a:r>
              <a:rPr lang="cs-CZ" i="1" dirty="0" err="1"/>
              <a:t>internal</a:t>
            </a:r>
            <a:r>
              <a:rPr lang="cs-CZ" i="1" dirty="0"/>
              <a:t> </a:t>
            </a:r>
            <a:r>
              <a:rPr lang="cs-CZ" i="1" dirty="0" err="1"/>
              <a:t>factors</a:t>
            </a:r>
            <a:r>
              <a:rPr lang="cs-CZ" i="1" dirty="0"/>
              <a:t>)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Silné stránky firmy (</a:t>
            </a:r>
            <a:r>
              <a:rPr lang="cs-CZ" i="1" dirty="0" err="1"/>
              <a:t>strengths</a:t>
            </a:r>
            <a:r>
              <a:rPr lang="cs-CZ" i="1" dirty="0"/>
              <a:t>)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Slabé stránky firmy (</a:t>
            </a:r>
            <a:r>
              <a:rPr lang="cs-CZ" i="1" dirty="0" err="1"/>
              <a:t>weaknesses</a:t>
            </a:r>
            <a:r>
              <a:rPr lang="cs-CZ" i="1" dirty="0"/>
              <a:t>)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Externí faktory mimo firmu / faktory vnějšího prostředí/ (</a:t>
            </a:r>
            <a:r>
              <a:rPr lang="cs-CZ" i="1" dirty="0" err="1"/>
              <a:t>external</a:t>
            </a:r>
            <a:r>
              <a:rPr lang="cs-CZ" i="1" dirty="0"/>
              <a:t> </a:t>
            </a:r>
            <a:r>
              <a:rPr lang="cs-CZ" i="1" dirty="0" err="1"/>
              <a:t>factors</a:t>
            </a:r>
            <a:r>
              <a:rPr lang="cs-CZ" i="1" dirty="0"/>
              <a:t>)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Příležitosti na trhu (</a:t>
            </a:r>
            <a:r>
              <a:rPr lang="cs-CZ" i="1" dirty="0" err="1"/>
              <a:t>opportunities</a:t>
            </a:r>
            <a:r>
              <a:rPr lang="cs-CZ" i="1" dirty="0"/>
              <a:t>)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Vnější hrozby (</a:t>
            </a:r>
            <a:r>
              <a:rPr lang="cs-CZ" i="1" dirty="0" err="1"/>
              <a:t>threats</a:t>
            </a:r>
            <a:r>
              <a:rPr lang="cs-CZ" i="1" dirty="0"/>
              <a:t>)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471290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i="1" dirty="0"/>
              <a:t>Cílem je podívat se na firmu a její okolí a zanalyzovat kudy by firma mohla dále jít, aby vydělávala a předběhla konkurenci.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236379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FDEE119-CF87-4414-90FB-7A6E456901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6" t="24712" r="57627" b="16982"/>
          <a:stretch/>
        </p:blipFill>
        <p:spPr>
          <a:xfrm>
            <a:off x="2166607" y="1292742"/>
            <a:ext cx="4810785" cy="484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647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Typické silné stránky firmy (</a:t>
            </a:r>
            <a:r>
              <a:rPr lang="cs-CZ" b="1" i="1" dirty="0" err="1"/>
              <a:t>Strengths</a:t>
            </a:r>
            <a:r>
              <a:rPr lang="cs-CZ" b="1" i="1" dirty="0"/>
              <a:t>)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Jednička na trhu, Silná značka;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Výhradní zástupce výrobce na místním trhu;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Výjimečný zákaznický servis;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Skvělé finanční zázemí, cash-</a:t>
            </a:r>
            <a:r>
              <a:rPr lang="cs-CZ" i="1" dirty="0" err="1"/>
              <a:t>flow</a:t>
            </a:r>
            <a:r>
              <a:rPr lang="cs-CZ" i="1" dirty="0"/>
              <a:t>, financování;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Úspory z rozsahu;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Patenty na výrobky, postupy, technologie;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Vyzrálejší marketing, vyšší marketingové rozpočty;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Angažovaní zaměstnanci.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240918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963</Words>
  <Application>Microsoft Office PowerPoint</Application>
  <PresentationFormat>Předvádění na obrazovce (4:3)</PresentationFormat>
  <Paragraphs>159</Paragraphs>
  <Slides>24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Strategický management XSM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Zdroje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Škrabal Jaroslav</cp:lastModifiedBy>
  <cp:revision>55</cp:revision>
  <dcterms:modified xsi:type="dcterms:W3CDTF">2024-10-17T10:51:53Z</dcterms:modified>
</cp:coreProperties>
</file>