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1"/>
  </p:notesMasterIdLst>
  <p:sldIdLst>
    <p:sldId id="256" r:id="rId2"/>
    <p:sldId id="257" r:id="rId3"/>
    <p:sldId id="328" r:id="rId4"/>
    <p:sldId id="329" r:id="rId5"/>
    <p:sldId id="330" r:id="rId6"/>
    <p:sldId id="331" r:id="rId7"/>
    <p:sldId id="354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52" r:id="rId18"/>
    <p:sldId id="341" r:id="rId19"/>
    <p:sldId id="342" r:id="rId20"/>
    <p:sldId id="343" r:id="rId21"/>
    <p:sldId id="344" r:id="rId22"/>
    <p:sldId id="353" r:id="rId23"/>
    <p:sldId id="345" r:id="rId24"/>
    <p:sldId id="346" r:id="rId25"/>
    <p:sldId id="347" r:id="rId26"/>
    <p:sldId id="355" r:id="rId27"/>
    <p:sldId id="356" r:id="rId28"/>
    <p:sldId id="348" r:id="rId29"/>
    <p:sldId id="349" r:id="rId30"/>
    <p:sldId id="350" r:id="rId31"/>
    <p:sldId id="351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276" r:id="rId4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071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6258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5230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1695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378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10782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9764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352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8182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2349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2426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26947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22931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38611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3598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14616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9527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60793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2399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98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4586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43425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5994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0243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87320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128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25065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455142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74135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7543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185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523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3814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0189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6386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7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10. 10. 2024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Míra ekonomického růstu ovlivňuje úspěšnost podniku na trhu tím, že přímo vyvolává rozsah i obsah příležitostí, ale současně i hrozeb, před které jsou podniky postaveny.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628219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Ekonomický růst vede ke zvýšení spotřebě, zvyšuje příležitosti na trhu a opačně;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Podobně úroveň úrokové míry působí na celkovou výnosnost  podniku a ovlivňuje skladbu použitých finančních prostředků a tím, že určuje cenu kapitálu, významně ovlivňuje investiční aktivitu podniku, resp. jeho rozvoj;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67685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Nízká úroveň úrokové míry představuje příležitosti pro realizaci podnikových záměrů;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Obdobný bude i vliv míry inflace, která je jedním ze základních ukazatelů charakterizujících stabilitu ekonomického vývoje;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Vysoká míra inflace se může negativně odrážet v intenzitě investiční činnosti a bude tak limitovat ekonomický rozvoj.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05682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Dalším indikátorem je devizový kurz který ovlivňuje především konkurenceschopnost podniku na zahraničních trzích;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Uvedené míry lze těžko prezentovat odděleně od sebe, neboť mezi nimi existují úzké souvislosti a vazby;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Zachycení těchto souvislostí a promítnutí jejich vlivu na podniku, odhad a předvídání vývojových tendencí v této oblasti pak představuje dominantní úkol, jehož řešení je součástí procesu tvorby strategie.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198593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Konkrétními propočty dopadu těchto faktorů se zabývá finanční analýza jako součást analýzy zdrojů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Vývoj zmíněných ukazatelů může v současné době pro podniky představovat také velké příležitosti, například využít příznivé úrovně úrokové míry k intenzivní investiční činnosti, ale současně přinášet i značná ohrožením např. změnu devizových kurzů (zejména pro podniky, které mají bohaté zahraniční aktivity).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4828391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Státní rozhodnutí, týkající se tvorby a dosažitelnosti přírodních zdrojů ve vlastnictví státu, ovlivňuje životaschopnost některých podniků;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Státní poptávka po určitých výrobcích či službách může tvořit, podporovat, zvyšovat nebo omezovat řádu tržních příležitostí;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846696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Stát může na trhu vstupovat jako neporazitelný a neohrožený konkurent;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Znalost a schopnost předvídat strategii a záměry státu v určitých oblastech trhu mohou pomoci podniku vyhnout se nepříjemné konfrontaci se státem jako konkurentem;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Významný je i vliv mezinárodní ekonomické situace.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466404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cs-CZ" b="1" dirty="0">
                <a:solidFill>
                  <a:srgbClr val="212529"/>
                </a:solidFill>
                <a:effectLst/>
                <a:latin typeface="-apple-system"/>
              </a:rPr>
              <a:t>Ekonomické prostředí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Zde se objevují ekonomické podmínky na daném trhu. 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Projevuje se zde i konkrétní výše daní, cel, stabilita měny a měnové kurzy. </a:t>
            </a:r>
          </a:p>
          <a:p>
            <a:pPr lvl="1"/>
            <a:r>
              <a:rPr lang="cs-CZ" b="0" dirty="0">
                <a:solidFill>
                  <a:srgbClr val="212529"/>
                </a:solidFill>
                <a:effectLst/>
                <a:latin typeface="-apple-system"/>
              </a:rPr>
              <a:t>Typicky jsou zde uvedeny tyto ukazatele – HDP, cykly a fáze ekonomiky, podpora zaměstnanosti, mzdové náklady na daném trhu a např. vliv globalizace a podpora exportu.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09222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Dorážení vliv spojené s postoji a životem obyvatelstva a jeho strukturou;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Změny v demografické struktuře vytvořily prostor např. pro výrobce kosmetiky v oblasti mladé a seniorské populace;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Stárnutí obyvatelstva obecně vytváří mnohem větší příležitosti pro rozvoj oblasti spojených se zdravím či péči o seniory.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351593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Životní styl obyvatelstva se zase odráží ve způsobu trávení volného času, ve stylu oblékání apod.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souvislosti s rostoucím zájmem o vyšší kvalitu osobního života např. podniky častěji nabízejí zaměstnancům pružnou pracovní dobu, kratší týdenní úvazky, delší dovolenou apod., namísto pouhého zvyšování platu.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542406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Za klíčové součástí makrookolí lze označit faktory </a:t>
            </a:r>
            <a:r>
              <a:rPr lang="cs-CZ" b="1" dirty="0"/>
              <a:t>politické legislativní, ekonomické, sociální a kulturní a technologické</a:t>
            </a:r>
            <a:r>
              <a:rPr lang="cs-CZ" dirty="0"/>
              <a:t>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Analýza, dělící vlivy makrookolí do čtyř základních skupin, se proto označuje jako </a:t>
            </a:r>
            <a:r>
              <a:rPr lang="cs-CZ" b="1" dirty="0"/>
              <a:t>PEST analýza</a:t>
            </a:r>
            <a:r>
              <a:rPr lang="cs-CZ" dirty="0"/>
              <a:t>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Sílící hlasy vyjadřující postoje k životnímu prostředí naznačují, že i tato oblast se pro podniky stává důležitým faktorem ovlivňujícím jejich rozhodování;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Podniky jsou nuceny měnit své výrobky, technologické postupy, zajistit likvidaci použitých produktů apod.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8506155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Sociální a demografické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Všechny výše uvedené elementy jsou výsledkem kulturních, ekonomických, demografických, náboženských, vzdělávacích a etických podmínek života člověka;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Podobná jako ostatní oblasti jsou i faktory sociální v neustálém vývoji, který plyne z úsilí jednotlivců naplnit své tužby potřeby;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Poznání trendů v této oblasti jednoznačně vede k získání předstihu před konkurenty v boji o zákazníka.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6951619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Sociální prostředí: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Při zkoumání tohoto faktoru je nutné si odpovědět na otázky související s demografickým vývojem, věkovým profilem, vzděláním a také s úrovní zdraví a poskytované zdravotní péče.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Dozvíte se, jaké jsou pracovní návyky lidí na cílovém trhu, co od nich můžete očekávat a jaký vliv na výkon vašeho podniku budou mít – např. příliš nemocných zaměstnanců na trhu kvůli nevhodné zdravotní péči přinese vašemu podniku nízkou produktivitu.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8736467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 tomu, aby se podnik vyhnul zaostalosti a prokazoval aktivní inovační činnost, musí být informován o technických a technologických změnách, které v okolí probíhají;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Změny v této oblasti mohou náhle a velmi dramaticky ovlivnit okolí, v němž se podnik pohybuje.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375676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Předvídavost vývoje směru technického rozvoje se může sát významným činitelem úspěšnosti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Klíč k úspěšnou předvídání v této oblasti spočívá v přesném předvídání budoucích schopností a pravděpodobných vlivů.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7937130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Technologické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Souhrnná analýza vlivů technických a technologických změn představuje studie očekávaných vlivů nových technologií jak na stav okolí, tak na konkurenční pozice;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Jako příklad může </a:t>
            </a:r>
            <a:r>
              <a:rPr lang="cs-CZ" i="1" dirty="0"/>
              <a:t>sloužit povinnost podniku investovat do technologií chránicích životní prostředí.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75520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Technologické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tomto faktoru se obvykle zkoumají technologické podmínky pro fungování na trhu či v dané zemi.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Typickým příkladem může být odpověď na otázku dostupnosti internetu nebo mobilního připojení pro komunikaci.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Dále je dobré se zde zabývat náklady na výzkum a vývoj a implementaci nových technologií, vybaveností konkurence, možnostmi získání nových technologií konkurencí apod.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zjistíte zásadní dopady na potřebné investice pro bezproblémový chod podniku nebo pro technologickou konkurenční výhodu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1836367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Technologické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tomto faktoru se obvykle zkoumají technologické podmínky pro fungování na trhu či v dané zemi.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Typickým příkladem může být odpověď na otázku dostupnosti internetu nebo mobilního připojení pro komunikaci.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Dále je dobré se zde zabývat náklady na výzkum a vývoj a implementaci nových technologií, vybaveností konkurence, možnostmi získání nových technologií konkurencí apod.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zjistíte zásadní dopady na potřebné investice pro bezproblémový chod podniku nebo pro technologickou konkurenční výhodu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4943060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473E2B3-2A9E-4D05-A27C-3260EA20B9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643" t="34474" r="46865" b="34881"/>
          <a:stretch/>
        </p:blipFill>
        <p:spPr>
          <a:xfrm>
            <a:off x="2076773" y="1395528"/>
            <a:ext cx="4410766" cy="433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7922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Účelem 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analýzy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nalézt odpovědi na tři otázky: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1. Které z faktorů mají vliv na podnik?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2. Jaké jsou možné účinky těchto faktorů?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3. Které z nich jsou v blízké budoucnosti pro podnik nejdůležitější?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044174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Každá z těchto skupin v sobě zahrnuje řadu faktorů makrookolí, které různou měrou ovlivňují podnik.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Důležitost jednotlivých faktorů se pro </a:t>
            </a:r>
            <a:r>
              <a:rPr lang="cs-CZ" b="1" dirty="0"/>
              <a:t>odlišná odvětví, podniky a různé situace může lišit</a:t>
            </a:r>
            <a:r>
              <a:rPr lang="cs-CZ" dirty="0"/>
              <a:t>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5796981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V dnešní době nabývá velkého významu slovní spojení „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strategické plánování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”. </a:t>
            </a:r>
          </a:p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analýza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jednou z oblastí, jež strategické plánování obsahuje. </a:t>
            </a:r>
          </a:p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důležitá proto, že umožňuje odpovědět na otázky typu: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Kde je moje místo na trhu?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Jaké konkrétní podmínky mám pro svoje podnikání?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0" i="1" dirty="0">
                <a:solidFill>
                  <a:srgbClr val="212529"/>
                </a:solidFill>
                <a:effectLst/>
                <a:latin typeface="-apple-system"/>
              </a:rPr>
              <a:t>Jak mohu maximálně využít potenciál daného trhu a země pro svoje podnikání?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251985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Důvodem, proč se touto analýzou vůbec zabývat, je, že při její tvorbě popisuji svoje vazby k makrookolí. </a:t>
            </a:r>
          </a:p>
          <a:p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Nikdo z nás nežije v uzavřené „bublině”, každý den musíme reagovat na podněty z okolí, a PEST analýza nám ukáže, co vše máme k dispozici a jak to co nejefektivněji využít.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2823157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dirty="0"/>
              <a:t>Jednou z modifikací PEST analýzy je hodnotící metoda </a:t>
            </a:r>
            <a:r>
              <a:rPr lang="cs-CZ" b="1" dirty="0"/>
              <a:t>PESTLE</a:t>
            </a:r>
            <a:r>
              <a:rPr lang="cs-CZ" dirty="0"/>
              <a:t>, v níž každé písmeno představuje určitý segment podnikového </a:t>
            </a:r>
            <a:r>
              <a:rPr lang="cs-CZ" b="1" dirty="0"/>
              <a:t>vnějšího prostředí (okolí)</a:t>
            </a:r>
            <a:r>
              <a:rPr lang="cs-CZ" dirty="0"/>
              <a:t>. </a:t>
            </a:r>
          </a:p>
          <a:p>
            <a:r>
              <a:rPr lang="cs-CZ" dirty="0"/>
              <a:t>Současně tento metodický přístup spojuje dříve používané metody „</a:t>
            </a:r>
            <a:r>
              <a:rPr lang="cs-CZ" b="1" dirty="0"/>
              <a:t>PEST</a:t>
            </a:r>
            <a:r>
              <a:rPr lang="cs-CZ" dirty="0"/>
              <a:t>“ a „</a:t>
            </a:r>
            <a:r>
              <a:rPr lang="cs-CZ" b="1" dirty="0"/>
              <a:t>SLEPT</a:t>
            </a:r>
            <a:r>
              <a:rPr lang="cs-CZ" dirty="0"/>
              <a:t>“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8535785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cs-CZ" dirty="0"/>
              <a:t>Jak je zřejmé z jednotlivých písmen názvu metody, provádíme následující analýzu těchto segmentů vnějšího podnikového prostředí: </a:t>
            </a:r>
          </a:p>
          <a:p>
            <a:pPr lvl="1"/>
            <a:r>
              <a:rPr lang="cs-CZ" b="1" dirty="0"/>
              <a:t>P – politický segment</a:t>
            </a:r>
            <a:r>
              <a:rPr lang="cs-CZ" dirty="0"/>
              <a:t>, který představuje souhrn mocenských zájmů jednotlivých skupin a směrů v daném územním celku. </a:t>
            </a:r>
          </a:p>
          <a:p>
            <a:pPr lvl="1"/>
            <a:r>
              <a:rPr lang="cs-CZ" b="1" dirty="0"/>
              <a:t>E – ekonomický segment</a:t>
            </a:r>
            <a:r>
              <a:rPr lang="cs-CZ" dirty="0"/>
              <a:t>, který vytváří základ pro ekonomické chování podniku a podklad pro proces rozhodování vedení podniku. 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141335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/>
            <a:r>
              <a:rPr lang="cs-CZ" b="1" dirty="0"/>
              <a:t>S – sociální segment </a:t>
            </a:r>
            <a:r>
              <a:rPr lang="cs-CZ" dirty="0"/>
              <a:t>vytvářející základní vztahy prostředí mezi ekonomickou realitou a sociální odpovědností i zvyklostmi obyvatelstva dané lokality. </a:t>
            </a:r>
          </a:p>
          <a:p>
            <a:pPr lvl="2"/>
            <a:r>
              <a:rPr lang="cs-CZ" dirty="0"/>
              <a:t>Zde patří i sledování jeho kulturnosti, náboženství a tradic.</a:t>
            </a:r>
          </a:p>
          <a:p>
            <a:pPr lvl="1"/>
            <a:r>
              <a:rPr lang="cs-CZ" b="1" dirty="0"/>
              <a:t>T – technologický segment</a:t>
            </a:r>
            <a:r>
              <a:rPr lang="cs-CZ" dirty="0"/>
              <a:t>, jež je zdrojem přínosů i problémů technického charakteru a ovlivňuje svými dopady jak sociální tak ekologické prostředí.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6281062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/>
            <a:r>
              <a:rPr lang="cs-CZ" b="1" dirty="0"/>
              <a:t>L – legislativní segment</a:t>
            </a:r>
            <a:r>
              <a:rPr lang="cs-CZ" dirty="0"/>
              <a:t>, který tvoří v podstatě praktický a zároveň oficiální rámec všech podnikatelských aktivit.</a:t>
            </a:r>
          </a:p>
          <a:p>
            <a:pPr lvl="1"/>
            <a:r>
              <a:rPr lang="cs-CZ" b="1" dirty="0"/>
              <a:t>E – ekologický segment </a:t>
            </a:r>
            <a:r>
              <a:rPr lang="cs-CZ" dirty="0"/>
              <a:t>představuje ochranu životního prostředí a může ve svém dopadu velmi intenzivně ovlivňovat aktivity podniku.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74326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Mimo tyto základní vlivy vnějšího prostředí je vhodné podle konkrétní situace sledovat i další segmenty, jejichž vliv na podnik může mít významnější vliv.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Proto se doporučuje sledovat například </a:t>
            </a:r>
            <a:r>
              <a:rPr lang="cs-CZ" b="1" dirty="0"/>
              <a:t>geografický segment</a:t>
            </a:r>
            <a:r>
              <a:rPr lang="cs-CZ" dirty="0"/>
              <a:t>, který nám lokalizuje polohu podniku a má vliv na logistiku.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7618039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PESTLE analýza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Dále se jedná o sledování </a:t>
            </a:r>
            <a:r>
              <a:rPr lang="cs-CZ" b="1" dirty="0"/>
              <a:t>etického segmentu</a:t>
            </a:r>
            <a:r>
              <a:rPr lang="cs-CZ" dirty="0"/>
              <a:t>, který vypovídá o tvorbě určitých morálních principů, které doplňují legislativu a informuje nás o vlivu médií na veřejnost a také o možném charakteru veřejného mínění.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Sociální segment </a:t>
            </a:r>
            <a:r>
              <a:rPr lang="cs-CZ" dirty="0"/>
              <a:t>bývá často rozšířen o </a:t>
            </a:r>
            <a:r>
              <a:rPr lang="cs-CZ" b="1" dirty="0"/>
              <a:t>kulturně historický segment </a:t>
            </a:r>
            <a:r>
              <a:rPr lang="cs-CZ" dirty="0"/>
              <a:t>představující nejen celkovou kulturní a vzdělanostní úroveň obyvatelstva, ale i jeho životní úroveň, nákupní zvyklosti, národnostní jevy</a:t>
            </a:r>
            <a:endParaRPr lang="cs-CZ" b="0" i="1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100710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STEEPLED </a:t>
            </a:r>
            <a:r>
              <a:rPr lang="en-US" b="1" dirty="0" err="1"/>
              <a:t>analýza</a:t>
            </a:r>
            <a:r>
              <a:rPr lang="en-US" b="1" dirty="0"/>
              <a:t> a STEER </a:t>
            </a:r>
            <a:r>
              <a:rPr lang="en-US" b="1" dirty="0" err="1"/>
              <a:t>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Dalšími modifikacemi PEST analýzy je </a:t>
            </a:r>
            <a:r>
              <a:rPr lang="cs-CZ" b="1" dirty="0"/>
              <a:t>STEEPLED</a:t>
            </a:r>
            <a:r>
              <a:rPr lang="cs-CZ" dirty="0"/>
              <a:t> </a:t>
            </a:r>
            <a:r>
              <a:rPr lang="cs-CZ" b="1" dirty="0"/>
              <a:t>analýza</a:t>
            </a:r>
            <a:r>
              <a:rPr lang="cs-CZ" dirty="0"/>
              <a:t> a </a:t>
            </a:r>
            <a:r>
              <a:rPr lang="cs-CZ" b="1" dirty="0"/>
              <a:t>STEER analýza</a:t>
            </a:r>
            <a:r>
              <a:rPr lang="cs-CZ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STEEPLED analýza přidává faktory etické (</a:t>
            </a:r>
            <a:r>
              <a:rPr lang="cs-CZ" b="1" dirty="0"/>
              <a:t>E – </a:t>
            </a:r>
            <a:r>
              <a:rPr lang="cs-CZ" b="1" dirty="0" err="1"/>
              <a:t>ethics</a:t>
            </a:r>
            <a:r>
              <a:rPr lang="cs-CZ" dirty="0"/>
              <a:t>) a demografické (</a:t>
            </a:r>
            <a:r>
              <a:rPr lang="cs-CZ" b="1" dirty="0"/>
              <a:t>D- </a:t>
            </a:r>
            <a:r>
              <a:rPr lang="cs-CZ" b="1" dirty="0" err="1"/>
              <a:t>demographic</a:t>
            </a:r>
            <a:r>
              <a:rPr lang="cs-CZ" dirty="0"/>
              <a:t>). </a:t>
            </a:r>
          </a:p>
          <a:p>
            <a:pPr marL="1028700" lvl="2" indent="0">
              <a:buNone/>
            </a:pPr>
            <a:endParaRPr lang="cs-CZ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S – (socio-</a:t>
            </a:r>
            <a:r>
              <a:rPr lang="cs-CZ" b="1" dirty="0" err="1"/>
              <a:t>cultural</a:t>
            </a:r>
            <a:r>
              <a:rPr lang="cs-CZ" b="1" dirty="0"/>
              <a:t>) </a:t>
            </a:r>
            <a:r>
              <a:rPr lang="cs-CZ" dirty="0"/>
              <a:t>socio-kulturní faktory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T – (</a:t>
            </a:r>
            <a:r>
              <a:rPr lang="cs-CZ" b="1" dirty="0" err="1"/>
              <a:t>technological</a:t>
            </a:r>
            <a:r>
              <a:rPr lang="cs-CZ" b="1" dirty="0"/>
              <a:t>) </a:t>
            </a:r>
            <a:r>
              <a:rPr lang="cs-CZ" dirty="0"/>
              <a:t>technologické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E – (</a:t>
            </a:r>
            <a:r>
              <a:rPr lang="cs-CZ" b="1" dirty="0" err="1"/>
              <a:t>economic</a:t>
            </a:r>
            <a:r>
              <a:rPr lang="cs-CZ" b="1" dirty="0"/>
              <a:t>) </a:t>
            </a:r>
            <a:r>
              <a:rPr lang="cs-CZ" dirty="0"/>
              <a:t>ekonomické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E – (</a:t>
            </a:r>
            <a:r>
              <a:rPr lang="cs-CZ" b="1" dirty="0" err="1"/>
              <a:t>ecological</a:t>
            </a:r>
            <a:r>
              <a:rPr lang="cs-CZ" b="1" dirty="0"/>
              <a:t>) </a:t>
            </a:r>
            <a:r>
              <a:rPr lang="cs-CZ" dirty="0"/>
              <a:t>ekologické faktory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b="1" dirty="0"/>
              <a:t>R – (regulátory) </a:t>
            </a:r>
            <a:r>
              <a:rPr lang="cs-CZ" dirty="0"/>
              <a:t>regulující faktory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/>
              <a:t>legislativa jako regulace</a:t>
            </a:r>
            <a:endParaRPr lang="cs-CZ" sz="1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7220921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Politické a legislativní faktory, jako je </a:t>
            </a:r>
            <a:r>
              <a:rPr lang="cs-CZ" b="1" dirty="0"/>
              <a:t>stabilita zahraničí a národní politické situace, členství země v EU </a:t>
            </a:r>
            <a:r>
              <a:rPr lang="cs-CZ" dirty="0"/>
              <a:t>apod., představují pro podniky významné příležitosti, ale současně i ohrožení;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58858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Politická omezení se dotýkají každého podniku prostřednictvím: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Daňových zákonů,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Protimonopolních zákonů,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Regulace exportu a importu,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Cenové politiky,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Ochrany životního prostředí,</a:t>
            </a:r>
          </a:p>
          <a:p>
            <a:pPr lvl="2">
              <a:spcBef>
                <a:spcPts val="640"/>
              </a:spcBef>
            </a:pPr>
            <a:r>
              <a:rPr lang="cs-CZ" b="1" i="1" dirty="0"/>
              <a:t>a mnoha dalších činností zaměřených na ochranu lidí </a:t>
            </a:r>
            <a:r>
              <a:rPr lang="cs-CZ" dirty="0"/>
              <a:t>(ať již v roli zaměstnanců či spotřebitelů, ochrany životního prostředí, ochrany domácích podnikatelských subjektů apod.)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863623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Politické a legislativní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Existence řady zákonů, právních norem a vyhlášek nejen vymezuje prostor pro podnikání, ale upravuje i samo podnikání a může významně ovlivnit rozhodování o budoucnosti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56804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Politické prostředí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Do této analyzované oblasti patří to, co souvisí s politickou situací v zemi či oblasti, ve které podnikáte.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Zde se promítají jednotlivé legislativní předpisy pro vaše podnikání. </a:t>
            </a:r>
          </a:p>
          <a:p>
            <a:pPr lvl="1"/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Je potřeba si uvědomit, na jakém trhu a v jaké zemi podnikáme – pokud budeme dělat </a:t>
            </a:r>
            <a:r>
              <a:rPr lang="cs-CZ" b="1" i="0" dirty="0">
                <a:solidFill>
                  <a:srgbClr val="212529"/>
                </a:solidFill>
                <a:effectLst/>
                <a:latin typeface="-apple-system"/>
              </a:rPr>
              <a:t>PEST analýzu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 u televizorů vyrobených v ČR, které prodáváte v Německu, uplatní se zde legislativní předpisy Německa. </a:t>
            </a:r>
          </a:p>
          <a:p>
            <a:pPr lvl="1"/>
            <a:r>
              <a:rPr lang="cs-CZ" b="1" i="1" dirty="0">
                <a:solidFill>
                  <a:srgbClr val="212529"/>
                </a:solidFill>
                <a:effectLst/>
                <a:latin typeface="-apple-system"/>
              </a:rPr>
              <a:t>Příklady faktorů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– </a:t>
            </a:r>
            <a:r>
              <a:rPr lang="cs-CZ" i="1" dirty="0">
                <a:solidFill>
                  <a:srgbClr val="212529"/>
                </a:solidFill>
                <a:effectLst/>
                <a:latin typeface="-apple-system"/>
              </a:rPr>
              <a:t>regulace vlády, daňová politika, obchodní a celní zákony apod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  <a:endParaRPr lang="cs-CZ" b="0" dirty="0">
              <a:solidFill>
                <a:srgbClr val="212529"/>
              </a:solidFill>
              <a:effectLst/>
              <a:latin typeface="-apple-system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6204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Ekonomické faktory vyplívají z ekonomické podstaty a základních směrů ekonomického rozvoje a jsou charakterizovány stavem ekonomiky;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Podnik je při svém rozhodování významně ovlivněn vývoje makroekonomických trendů;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547115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PEST analýza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Ekonomické faktory: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Základním indikátorem stavu makroekonomického okolí, které mají bezprostřední vliv na plnění základních cílů každého podniku, jsou míra ekonomického růstu, úroková míra, míra inflace, daňová politika směnný kurz.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577039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1981</Words>
  <Application>Microsoft Office PowerPoint</Application>
  <PresentationFormat>Předvádění na obrazovce (4:3)</PresentationFormat>
  <Paragraphs>204</Paragraphs>
  <Slides>39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-apple-system</vt:lpstr>
      <vt:lpstr>Arial</vt:lpstr>
      <vt:lpstr>Calibri</vt:lpstr>
      <vt:lpstr>Office Theme</vt:lpstr>
      <vt:lpstr>Strategický management XSM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 analýza</vt:lpstr>
      <vt:lpstr>PESTLE analýza </vt:lpstr>
      <vt:lpstr>PESTLE analýza </vt:lpstr>
      <vt:lpstr>PESTLE analýza </vt:lpstr>
      <vt:lpstr>PESTLE analýza </vt:lpstr>
      <vt:lpstr>PESTLE analýza </vt:lpstr>
      <vt:lpstr>PESTLE analýza </vt:lpstr>
      <vt:lpstr>STEEPLED analýza a STEER analýza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47</cp:revision>
  <dcterms:modified xsi:type="dcterms:W3CDTF">2024-10-03T07:15:14Z</dcterms:modified>
</cp:coreProperties>
</file>