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6"/>
  </p:notesMasterIdLst>
  <p:sldIdLst>
    <p:sldId id="256" r:id="rId2"/>
    <p:sldId id="257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4" r:id="rId11"/>
    <p:sldId id="285" r:id="rId12"/>
    <p:sldId id="286" r:id="rId13"/>
    <p:sldId id="287" r:id="rId14"/>
    <p:sldId id="288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7" r:id="rId23"/>
    <p:sldId id="296" r:id="rId24"/>
    <p:sldId id="298" r:id="rId25"/>
    <p:sldId id="299" r:id="rId26"/>
    <p:sldId id="300" r:id="rId27"/>
    <p:sldId id="301" r:id="rId28"/>
    <p:sldId id="302" r:id="rId29"/>
    <p:sldId id="303" r:id="rId30"/>
    <p:sldId id="304" r:id="rId31"/>
    <p:sldId id="305" r:id="rId32"/>
    <p:sldId id="306" r:id="rId33"/>
    <p:sldId id="307" r:id="rId34"/>
    <p:sldId id="308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0" r:id="rId47"/>
    <p:sldId id="321" r:id="rId48"/>
    <p:sldId id="322" r:id="rId49"/>
    <p:sldId id="323" r:id="rId50"/>
    <p:sldId id="324" r:id="rId51"/>
    <p:sldId id="325" r:id="rId52"/>
    <p:sldId id="326" r:id="rId53"/>
    <p:sldId id="327" r:id="rId54"/>
    <p:sldId id="276" r:id="rId55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1296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598938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24095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623886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1229745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509198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2600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6305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327635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69429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38201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151854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4436561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1364683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497239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9458569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120002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2058964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1353575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7747050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01016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3193673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2190946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649968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530867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679677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472837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6452495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30712186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459600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18408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363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83973160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16302913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6825516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9420303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10858429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508329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89078634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52404559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3386496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125534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469647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6384451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2504833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6999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34848050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3752883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00683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824926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927317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03845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ransition spd="slow">
    <p:fade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289825" y="2346399"/>
            <a:ext cx="8704800" cy="325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r>
              <a:rPr lang="cs-CZ" b="1" dirty="0">
                <a:solidFill>
                  <a:srgbClr val="D10202"/>
                </a:solidFill>
              </a:rPr>
              <a:t>Strategický management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XSM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Škrabal, Ph.D.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03. 10. 2024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Majitelům nebo akcionářům poskytuje strategie způsob měření pokroku jejich podniku;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Mnoho událostí, od hospodářského poklesu až k zásahům vyšší moci, může zastřít skutečný krátkodobý výkon podnikům nemůže však zastřít, zda byla zvolena správná strategie a směr, ani pokroku, kterého bylo při sledování této strategie dosaženo.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9847884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Strategie nebude úspěšná, pokud nebude poskytovat výhody zákazníkům;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Ti jsou totiž tím nejdůležitějším;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Klíčovou složkou strategie je, jak lépe zapůsobit na zákazníky.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2781492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Co strategie není: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I když je důležité vědět, co to je strategie a proč je důležitá, je také užitečné uvědomit si, co strategie není;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Vize nebo programové prohlášení podniku typu „Naše strategie je být vedoucím poskytovatelem/zaměstnavatelem“;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To neříká nic o tom, kam podnik směřuje, ani o tom, jak se chce rozvíjet;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Proto to tedy není strategie.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573634"/>
      </p:ext>
    </p:extLst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Co strategie není: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I když je důležité vědět, co to je strategie a proč je důležitá, je také užitečné uvědomit si, co strategie není;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Cíl, rozpočtový ani obchodní plán;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Strategie není cíl typu „Máme v úmyslu být jedničkou“;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To je přinejlepším pouhá touha;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Strategie také není rozpočtový ani obchodní plán, i když tyto prvky mohou přispět k tomu, jak se strategie zavádí. 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82771961"/>
      </p:ext>
    </p:extLst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Co strategie není: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I když je důležité vědět, co to je strategie a proč je důležitá, je také užitečné uvědomit si, co strategie není;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Analýza dat;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Až příliš  často se stává, že analýza dat vede ke strategii , zatím co v ideálním případě by se nejprve měla učinit strategická volba, která by byla  pomocí analýzy dat dále zkoumána a upřesňována. 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91000108"/>
      </p:ext>
    </p:extLst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Výběr strategie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Tvorba strategie zahrnuje rozhodování o tom: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Na jaké zákazníky se zaměřit a kterým se vyhnout;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Jaké produkty nebo služby nabízet;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Jak efektivně vykonávat související činnosti.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3035807"/>
      </p:ext>
    </p:extLst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Výběr strategie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každé branži je několik vhodných pozic, o které se společnost může ucházet;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Základem  strategie je proto vybrat si tu  pravou pozici a obsadit ji;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Příkladem toho, jaký vliv může mít dobré strategické myšlení a rozhodování, je úspěch značky Nespresso od společnosti Nestlé.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1323876"/>
      </p:ext>
    </p:extLst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Dobré strategické myšlení: Nespresso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Nespresso je kávovar na espresso, který tvoří  kapsle kávy a samotný přístroj.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7356979"/>
      </p:ext>
    </p:extLst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Dobré strategické myšlení: Nespresso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Rozhodnutí, která stojí za úspěchem Nestlé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7042588"/>
              </p:ext>
            </p:extLst>
          </p:nvPr>
        </p:nvGraphicFramePr>
        <p:xfrm>
          <a:off x="775221" y="2544066"/>
          <a:ext cx="7911579" cy="3633710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797102">
                  <a:extLst>
                    <a:ext uri="{9D8B030D-6E8A-4147-A177-3AD203B41FA5}">
                      <a16:colId xmlns:a16="http://schemas.microsoft.com/office/drawing/2014/main" val="1811769762"/>
                    </a:ext>
                  </a:extLst>
                </a:gridCol>
                <a:gridCol w="2051824">
                  <a:extLst>
                    <a:ext uri="{9D8B030D-6E8A-4147-A177-3AD203B41FA5}">
                      <a16:colId xmlns:a16="http://schemas.microsoft.com/office/drawing/2014/main" val="1550179043"/>
                    </a:ext>
                  </a:extLst>
                </a:gridCol>
                <a:gridCol w="5062653">
                  <a:extLst>
                    <a:ext uri="{9D8B030D-6E8A-4147-A177-3AD203B41FA5}">
                      <a16:colId xmlns:a16="http://schemas.microsoft.com/office/drawing/2014/main" val="3103966549"/>
                    </a:ext>
                  </a:extLst>
                </a:gridCol>
              </a:tblGrid>
              <a:tr h="969391">
                <a:tc>
                  <a:txBody>
                    <a:bodyPr/>
                    <a:lstStyle/>
                    <a:p>
                      <a:r>
                        <a:rPr lang="cs-CZ" b="0" dirty="0"/>
                        <a:t>Kdo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Koho si vyberu</a:t>
                      </a:r>
                      <a:r>
                        <a:rPr lang="cs-CZ" b="0" baseline="0" dirty="0"/>
                        <a:t> jako zákazníka?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Zacílení</a:t>
                      </a:r>
                      <a:r>
                        <a:rPr lang="cs-CZ" b="0" baseline="0" dirty="0"/>
                        <a:t> na jednotlivce a domácnosti, ne na restaurace  či kanceláře.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26518950"/>
                  </a:ext>
                </a:extLst>
              </a:tr>
              <a:tr h="780839">
                <a:tc>
                  <a:txBody>
                    <a:bodyPr/>
                    <a:lstStyle/>
                    <a:p>
                      <a:r>
                        <a:rPr lang="cs-CZ" b="0" dirty="0"/>
                        <a:t>Co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Jaké produkty nebo</a:t>
                      </a:r>
                      <a:r>
                        <a:rPr lang="cs-CZ" b="0" baseline="0" dirty="0"/>
                        <a:t> služby bych měl nabídnout?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Prodávat kávu, ne automaty</a:t>
                      </a:r>
                      <a:r>
                        <a:rPr lang="cs-CZ" b="0" baseline="0" dirty="0"/>
                        <a:t> na kávu.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2553495"/>
                  </a:ext>
                </a:extLst>
              </a:tr>
              <a:tr h="1883480">
                <a:tc>
                  <a:txBody>
                    <a:bodyPr/>
                    <a:lstStyle/>
                    <a:p>
                      <a:r>
                        <a:rPr lang="cs-CZ" b="0" dirty="0"/>
                        <a:t>Jak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Jak můžu nejlépe dostat svůj produkt k zákazníkům?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/>
                        <a:t>Nasmlouvat</a:t>
                      </a:r>
                      <a:r>
                        <a:rPr lang="cs-CZ" b="0" baseline="0" dirty="0"/>
                        <a:t> výrobu automatů Nespresso v prestižních továrnách.</a:t>
                      </a:r>
                    </a:p>
                    <a:p>
                      <a:r>
                        <a:rPr lang="cs-CZ" b="0" baseline="0" dirty="0"/>
                        <a:t>Převzít kontrolu nad kávou a zaměřit se na výrobu vysoce kvalitních kávových kapslí.</a:t>
                      </a:r>
                    </a:p>
                    <a:p>
                      <a:r>
                        <a:rPr lang="cs-CZ" b="0" baseline="0" dirty="0"/>
                        <a:t>Prodávat automaty Nespresso v prestižních maloobchodech.</a:t>
                      </a:r>
                    </a:p>
                    <a:p>
                      <a:r>
                        <a:rPr lang="cs-CZ" b="0" baseline="0" dirty="0"/>
                        <a:t>Vzdělávat maloobchodníky, aby mohli učit zákazníky s přístrojem zacházet.</a:t>
                      </a:r>
                    </a:p>
                    <a:p>
                      <a:r>
                        <a:rPr lang="cs-CZ" b="0" baseline="0" dirty="0"/>
                        <a:t>Prodávat kávové kapsle přímo přes klub Nespresso Club.</a:t>
                      </a:r>
                      <a:endParaRPr lang="cs-CZ" b="0" dirty="0"/>
                    </a:p>
                  </a:txBody>
                  <a:tcPr anchor="ctr">
                    <a:lnL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42211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6454895"/>
      </p:ext>
    </p:extLst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Jak se vyhnout nástrahám: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Každý podnik potřebuje nějakou strategii, kterou by následně měl  upravovat na základě změn podnikatelského prostředí;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Avšak řada podniků se dostane do potíží kvůli nejasnostem ohledně své strategie nebo jejímu nepochopení;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Prvním pravidlem proto je, že strategie musí být jasná, jednoduchá a co nejpřesvědčivější.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82089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Podniková strategie jsou plány, volby a rozhodnutí k tomu, aby dovedly společnost k větší ziskovosti a úspěchu;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Nápaditá a dobře promyšlená strategie je impulsem pro komerční úspěch, naopak špatná nebo nepochopená strategie může dovést podnik k bankrotu;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Proto je při vytváření  úspěšného podniku důležité pochopit, co tuto „strategii“ tvoří.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Jak se vyhnout nástrahám: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Existují i další pravidla, která mohou vést k úspěšné strategii: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Vytvořte pro podnik jedinečnou strategickou pozici;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Zvažte dostupnost či potenciální dostupnost zdrojů;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Pochopte důležitost hodnot a stimulů;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Přimějte zaměstnance vytvořit si ke strategii citové pouto;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Buďte otevření strategickým nápadům, ať vzejdou odkudkoliv;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Strategie zůstává flexibilní.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2%/54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366587"/>
      </p:ext>
    </p:extLst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err="1"/>
              <a:t>Henri</a:t>
            </a:r>
            <a:r>
              <a:rPr lang="cs-CZ" dirty="0"/>
              <a:t> </a:t>
            </a:r>
            <a:r>
              <a:rPr lang="cs-CZ" dirty="0" err="1"/>
              <a:t>Fayol</a:t>
            </a:r>
            <a:r>
              <a:rPr lang="cs-CZ" dirty="0"/>
              <a:t> je zakladatelem klasické školy managementu, která vznikla okolo roku 1910;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Vypracoval sadu společných činností a principů a rozdělení hlavní řídící činností do pěti oblastí: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Plánování;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Organizování;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Přikazování;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Koordinace a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Kontrola.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1329956"/>
      </p:ext>
    </p:extLst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Plánování zahrnuje zvažování budoucnosti, rozhodování o cílech organizace a tvorba akčního plánu;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Organizace zahrnuje správu zdrojů nezbytných pro dosažení těchto cílů a tvorbu výkonné organizační struktury;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Obě tyto role zůstávajíc klíčové.</a:t>
            </a:r>
          </a:p>
          <a:p>
            <a:pPr marL="1028700" lvl="2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7078229"/>
      </p:ext>
    </p:extLst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Přikazování je možná termín, který se v rovnostářském, politicky korektním  a emancipovaném světě mnoha západních organizací jeví jako zastaralý, jeho koncept je však stále velmi významný;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Je třeba dosáhnout optimálního výnosu z lidské práce, která je často tou nejdražší součástí podniku.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41207182"/>
      </p:ext>
    </p:extLst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Koordinace je spojení úsilí všech lidí a jejich nasměrování ke společnému cíli;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Kontrola zahrnuje sledování,  zda jde vše podle plánu, přizpůsobování tohoto plánu okolnostem a využití těchto informací jako užitečné zpětné vazby pro budoucnost.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833955"/>
      </p:ext>
    </p:extLst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Klasický přístup se opravdu ujal ve chvíli, kdy si podnikatelé jako Henry Ford uvědomili, že se potřebují soustředit na produktivitu svých nových výrobních závodů;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To vedlo ke vzniku dobře fungujících výrobních linek a k orientaci na kvalitu výrobků;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6393692"/>
      </p:ext>
    </p:extLst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Tyto myšlenky se začaly prosazovat v 50. letech 20. století, vedly k nárůstu efektivity v japonském výrobním průmyslu a v osmdesátých letech 20. století se rozšířily do celého světa;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Vůdčí osobností této kvalitativní revoluce byl Američan W. </a:t>
            </a:r>
            <a:r>
              <a:rPr lang="cs-CZ" dirty="0" err="1"/>
              <a:t>Edwards</a:t>
            </a:r>
            <a:r>
              <a:rPr lang="cs-CZ" dirty="0"/>
              <a:t> </a:t>
            </a:r>
            <a:r>
              <a:rPr lang="cs-CZ" dirty="0" err="1"/>
              <a:t>Deming</a:t>
            </a:r>
            <a:r>
              <a:rPr lang="cs-CZ" dirty="0"/>
              <a:t>, který na počátku 50. let 20. století  pomáhal Japoncům vylepšit jejich výrobní proces;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91684248"/>
      </p:ext>
    </p:extLst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Klasický přístup: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Jeho příspěvek k zlepšení procesů kvality a k vybudování pověsti o spolehlivosti japonských výrobků však v Americe dosel uznání až v 80. letech;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Důraz na kontrolu a měření byl předzvěstí vzniku hnutí </a:t>
            </a:r>
            <a:r>
              <a:rPr lang="cs-CZ" dirty="0" err="1"/>
              <a:t>Total</a:t>
            </a:r>
            <a:r>
              <a:rPr lang="cs-CZ" dirty="0"/>
              <a:t> </a:t>
            </a:r>
            <a:r>
              <a:rPr lang="cs-CZ" dirty="0" err="1"/>
              <a:t>Quality</a:t>
            </a:r>
            <a:r>
              <a:rPr lang="cs-CZ" dirty="0"/>
              <a:t> Management.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68487940"/>
      </p:ext>
    </p:extLst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Plánování cílů: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Přístup plánování cílů se poprvé objevil v 60. letech 20. století v díle Alfreda </a:t>
            </a:r>
            <a:r>
              <a:rPr lang="cs-CZ" dirty="0" err="1"/>
              <a:t>Chandlera</a:t>
            </a:r>
            <a:r>
              <a:rPr lang="cs-CZ" dirty="0"/>
              <a:t> a Igora </a:t>
            </a:r>
            <a:r>
              <a:rPr lang="cs-CZ" dirty="0" err="1"/>
              <a:t>Ansoffaa</a:t>
            </a:r>
            <a:r>
              <a:rPr lang="cs-CZ" dirty="0"/>
              <a:t> a později u Kennetha </a:t>
            </a:r>
            <a:r>
              <a:rPr lang="cs-CZ" dirty="0" err="1"/>
              <a:t>Andrewse</a:t>
            </a:r>
            <a:r>
              <a:rPr lang="cs-CZ" dirty="0"/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Tento přístup zdůrazňoval, že hlavní úlohou lídrů je plánovat rozvoj organizace v delším než krátkodobém horizontu;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Ohlašoval přechod k strategickému myšlení ve vedení organizace, lišícímu se od předchozího důrazu na neměnné řídící aktivity; 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9997221"/>
      </p:ext>
    </p:extLst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Plánování cílů: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Strategie v tomto přístupu vyplývá z kontrolovaného a vědomého myšlení procesu;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Strategie v tomto přístupu vyplývá z kontrolovaného a vědomého myšlenkového procesu;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Dosahuje dlouhodobých konkurenčních  výhod a úspěchu díky odpovědím na otázky typu: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Kde jsme teď?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Kde bychom chtěli být?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Co budeme dělat, abychom se tam dostali?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9340461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Podobně je důležité vyhnout se tomu, aby se každý plán nebo rozhodnutí označovaly jako „strategické“, protože většina z nich slouží spíše k zavádění strategie než k jejímu stanovení.</a:t>
            </a:r>
          </a:p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dirty="0"/>
              <a:t>Pro strategii je neměnné důležité to, aby byla srozumitelně a účinně sdělena všem, kdo se podílí na její implementaci, a také akcionářům a investorům.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5114681"/>
      </p:ext>
    </p:extLst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Plánování cílů: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Plánování cílů vyžaduje odborné znalosti ve dvou oblastech: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Předvídání budoucího prostředí pomocí analytických postupů a modelů;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Tvorba vhodných strategií, které porovnávají vnější příležitosti a hrozby se zdroji, které  má organizace k dispozici, s jejími vnitřními silami a slabými stránkami.</a:t>
            </a:r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9490349"/>
      </p:ext>
    </p:extLst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Přístup herce: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 70. letech 20. století přišel významný myslitel a spisovatel z oblasti managementu Henry </a:t>
            </a:r>
            <a:r>
              <a:rPr lang="cs-CZ" dirty="0" err="1"/>
              <a:t>Mintzberg</a:t>
            </a:r>
            <a:r>
              <a:rPr lang="cs-CZ" dirty="0"/>
              <a:t> s názorem, že metody klasických a cílových teorií už neodpovídají reálné práci lídrů a organizaci;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Rozhodování bylo chybné, nedokázalo pochopit, co se v organizacích ve skutečnosti děje, a neumělo jim pomoci čelit změnám;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 err="1"/>
              <a:t>Mintzberg</a:t>
            </a:r>
            <a:r>
              <a:rPr lang="cs-CZ" dirty="0"/>
              <a:t> prosazoval potřebu nařizovat pomocí popisu, pozorovat a hodnotí strategií za chodu.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56137442"/>
      </p:ext>
    </p:extLst>
  </p:cSld>
  <p:clrMapOvr>
    <a:masterClrMapping/>
  </p:clrMapOvr>
  <p:transition spd="slow"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Přístup herce: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Podle přístupu herce je úlohu tvůrců strategických rozhodnutí víc než jen reflektivní a analytické plánování a kontrola;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Kde je potřebná flexibilita a schopnost rychle reagovat na podněty?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A co zásadní rozhodnutí, která  nevznikají mezi špičkami organizace, ale mnohem níž?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1822924"/>
      </p:ext>
    </p:extLst>
  </p:cSld>
  <p:clrMapOvr>
    <a:masterClrMapping/>
  </p:clrMapOvr>
  <p:transition spd="slow"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Přístup herce: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Pro </a:t>
            </a:r>
            <a:r>
              <a:rPr lang="cs-CZ" dirty="0" err="1"/>
              <a:t>Mintzberga</a:t>
            </a:r>
            <a:r>
              <a:rPr lang="cs-CZ" dirty="0"/>
              <a:t> jsou tím nejdůležitější vize, komunikace, jednání  také schopnost  umět rychle reagovat na poruchy a měnit taktiku;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Navíc přístup  ad hoc udržuje rovnováhu mezi krátkodobými potřebami a dlouhodobým rozvojem životního prostředí. 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8395455"/>
      </p:ext>
    </p:extLst>
  </p:cSld>
  <p:clrMapOvr>
    <a:masterClrMapping/>
  </p:clrMapOvr>
  <p:transition spd="slow"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Vymezení se vůči konkurentů: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Ti, kteří aplikují tento přístup, si jsou vědomi významu vnějšího protřídí a soustředí se téměř výhradně jen na dosažení konkurenční výhody;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Vychází z úvahy že síla trhu vytváří nadprůměrné zisky na vysoce konkurenčních trzích;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Hlavním teoretikem tohoto přístupu je Michael Porter, profesor řízení obchodu na Harvard Business </a:t>
            </a:r>
            <a:r>
              <a:rPr lang="cs-CZ" dirty="0" err="1"/>
              <a:t>School</a:t>
            </a:r>
            <a:r>
              <a:rPr lang="cs-CZ" dirty="0"/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Hlavními úkoly tohoto přístupu je chápat a rozhodovat o tom, kde organizace soupeří, a následně zařídit, aby svými konkurenty získala výhodu.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66389333"/>
      </p:ext>
    </p:extLst>
  </p:cSld>
  <p:clrMapOvr>
    <a:masterClrMapping/>
  </p:clrMapOvr>
  <p:transition spd="slow"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Vymezení se vůči konkurentů: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Mezi  konkurenční síly patří zákazníci a dodavatelé, substituty produktů (jejichž význam roste díky flexibilitě a možnostem, které nabízí internetový trh) a současní i potencionální konkurenti;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Budoucími konkurenty může být i někdo jiný, než si dnes myslíme, a nová konkurence může vstoupit na trh třeba i se změnou pravidel soutěže.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34408578"/>
      </p:ext>
    </p:extLst>
  </p:cSld>
  <p:clrMapOvr>
    <a:masterClrMapping/>
  </p:clrMapOvr>
  <p:transition spd="slow"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Vymezení se vůči konkurentů: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Aby metoda vymezení se vůči konkurenci byla úspěšná, je třeba vhodně zkombinovat  následujících opatření: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Vybudovat bariéry u vstupu na svůj trh,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Získat pro své výrobky cenové prémie,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Snížit provozní náklady pod hranici svých soupeřů.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4500762"/>
      </p:ext>
    </p:extLst>
  </p:cSld>
  <p:clrMapOvr>
    <a:masterClrMapping/>
  </p:clrMapOvr>
  <p:transition spd="slow"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Vizionářský přístup</a:t>
            </a:r>
            <a:r>
              <a:rPr lang="cs-CZ" dirty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Vizionářský přístup se dostal do popředí zájmu v osmdesátých letech 20. století především díky Tomu </a:t>
            </a:r>
            <a:r>
              <a:rPr lang="cs-CZ" dirty="0" err="1"/>
              <a:t>Petersovi</a:t>
            </a:r>
            <a:r>
              <a:rPr lang="cs-CZ" dirty="0"/>
              <a:t> a Robertu </a:t>
            </a:r>
            <a:r>
              <a:rPr lang="cs-CZ" dirty="0" err="1"/>
              <a:t>Watermanovi</a:t>
            </a:r>
            <a:r>
              <a:rPr lang="cs-CZ" dirty="0"/>
              <a:t>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Ti považovali vizi za základ efektivního strategického rozhodování v  otázkách, jak jsou:</a:t>
            </a:r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24726153"/>
      </p:ext>
    </p:extLst>
  </p:cSld>
  <p:clrMapOvr>
    <a:masterClrMapping/>
  </p:clrMapOvr>
  <p:transition spd="slow"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Vizionářský přístup</a:t>
            </a:r>
            <a:r>
              <a:rPr lang="cs-CZ" dirty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Ti považovali vizi za základ efektivního strategického rozhodování v  otázkách, jak jsou: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Kam by se organizace měla na trhu umísti, aby mohla růst, přinášet zisk svým akcionářům a udržovat si náskok před konkurencí?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Jaký druh organizace by to měl být? Jaké jsou hodnoty její značky, jaké má daná organizace aspirace a jaké by měly být, aby dosáhla svých cílů?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9945369"/>
      </p:ext>
    </p:extLst>
  </p:cSld>
  <p:clrMapOvr>
    <a:masterClrMapping/>
  </p:clrMapOvr>
  <p:transition spd="slow"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Vizionářský přístup</a:t>
            </a:r>
            <a:r>
              <a:rPr lang="cs-CZ" dirty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Ti považovali vizi za základ efektivního strategického rozhodování v  otázkách, jak jsou: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Jaké vůdčí principy řídí tuto organizaci a jak je nejlépe posoudit, sdělit ostatním a aplikovat? (Tento pocit určité mise je zásadní; lidé, kteří rozumí stěžejním cílům a hodnotám organizace a se více snaží těchto cílů dosáhnout.)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3291251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Zaměřením se na strategii se zvýrazní místa, kde by podnik  nebo skupina podniků mohly být úspěšnější, a zároveň i místa, kde jsou slabé, zranitelné nebo selhávající;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Takovéto zaměření ukáže detailně, kde podnik vydělává své  peníze a proč;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Takto  získané znalosti lze využít k budování  zisku, k růstu peněžního toku a ke zhotovení akcií;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Strategie ukazuje, kam by se měly jednotlivé zdroje (zejména lidé, úsilí a finanční prostředky) soustředit. 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22938379"/>
      </p:ext>
    </p:extLst>
  </p:cSld>
  <p:clrMapOvr>
    <a:masterClrMapping/>
  </p:clrMapOvr>
  <p:transition spd="slow"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Vizionářský přístup</a:t>
            </a:r>
            <a:r>
              <a:rPr lang="cs-CZ" dirty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Ti považovali vizi za základ efektivního strategického rozhodování v  otázkách, jak jsou: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Jak by měla organizace zajistit, že je její práce koordinována (Zde se odráží přesvědčení </a:t>
            </a:r>
            <a:r>
              <a:rPr lang="cs-CZ" dirty="0" err="1"/>
              <a:t>Fayola</a:t>
            </a:r>
            <a:r>
              <a:rPr lang="cs-CZ" dirty="0"/>
              <a:t>  </a:t>
            </a:r>
            <a:r>
              <a:rPr lang="cs-CZ" dirty="0" err="1"/>
              <a:t>Taylora</a:t>
            </a:r>
            <a:r>
              <a:rPr lang="cs-CZ" dirty="0"/>
              <a:t>, že koordinace je zásadní rolí klasického správce.)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87105524"/>
      </p:ext>
    </p:extLst>
  </p:cSld>
  <p:clrMapOvr>
    <a:masterClrMapping/>
  </p:clrMapOvr>
  <p:transition spd="slow"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Vizionářský přístup</a:t>
            </a:r>
            <a:r>
              <a:rPr lang="cs-CZ" dirty="0"/>
              <a:t>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Jakmile si na tyto otázky odpoví, je potřeba: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Vytvořit a objasnit silnou a přesvědčivou  vizi budoucnosti, která pomůže lidem v rozhodování, podobně jako to udělal Xerox;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Uspořádat a vést organizaci co nejefektivnějším a nejvhodnějším způsobem;</a:t>
            </a:r>
          </a:p>
          <a:p>
            <a:pPr lvl="2">
              <a:spcBef>
                <a:spcPts val="640"/>
              </a:spcBef>
            </a:pPr>
            <a:r>
              <a:rPr lang="cs-CZ" dirty="0"/>
              <a:t>Kontrolovat dovednosti nezbytné pro zavedení a uskutečnění vize;</a:t>
            </a:r>
          </a:p>
          <a:p>
            <a:pPr lvl="3">
              <a:spcBef>
                <a:spcPts val="640"/>
              </a:spcBef>
            </a:pPr>
            <a:r>
              <a:rPr lang="cs-CZ" dirty="0"/>
              <a:t>Patří k nim energie a tah na branku, tvrdošíjné odhodlání, schopnost tvrdě pracovat, mimořádně komunikační dovednosti a schopnost posilovat a motivovat druhé a jít ostatním příkladem.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27740421"/>
      </p:ext>
    </p:extLst>
  </p:cSld>
  <p:clrMapOvr>
    <a:masterClrMapping/>
  </p:clrMapOvr>
  <p:transition spd="slow"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/>
              <a:t>Seberegulující</a:t>
            </a:r>
            <a:r>
              <a:rPr lang="cs-CZ" b="1" dirty="0"/>
              <a:t> se organizace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Ve složitém a rychle se měnícím podnikatelském prostředí se má „učící se organizace, která se adaptuje na změny, výhodu;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Samoorganizované podniky musí vést lidé, kteří dokáží vytvořit takovou organizaci, jejíž základní části a především lidé se průběžně „</a:t>
            </a:r>
            <a:r>
              <a:rPr lang="cs-CZ" dirty="0" err="1"/>
              <a:t>samoorganizují</a:t>
            </a:r>
            <a:r>
              <a:rPr lang="cs-CZ" dirty="0"/>
              <a:t>“ kolem strategických otázek, které se objevují, a tak organizaci plynuje rozvíjejí;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Tímto způsobem se přijatá pravidla a perspektivy soustavně zpochybňují a revidují.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13843374"/>
      </p:ext>
    </p:extLst>
  </p:cSld>
  <p:clrMapOvr>
    <a:masterClrMapping/>
  </p:clrMapOvr>
  <p:transition spd="slow"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 err="1"/>
              <a:t>Seberegulující</a:t>
            </a:r>
            <a:r>
              <a:rPr lang="cs-CZ" b="1" dirty="0"/>
              <a:t> se organizace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Aby bylo možné tohoto dosáhnout, potřebuje organizace schopnost rozvíjet učící se komunity (sítě lidí, kteří pro zvýšení efektivity pracují společně, bez tradičního vertikálního způsobu), které přicházejí s inovativními řešeními obchodních příležitostí;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Inovace a spolupráce jsou klíčovými schopnostmi pro vykonávání činností v prostředí, které se rychle mění a obtížně kontroluje.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64756048"/>
      </p:ext>
    </p:extLst>
  </p:cSld>
  <p:clrMapOvr>
    <a:masterClrMapping/>
  </p:clrMapOvr>
  <p:transition spd="slow"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Strategie obratu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Tento rozhodovací přístup se soustředí na obrat situace v organizaci, která je v úpadku, například tehdy, když její vizionářský lídr selhal;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Je autokratický, nelítostný a pohotový a více závisí na okolnostech.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8562035"/>
      </p:ext>
    </p:extLst>
  </p:cSld>
  <p:clrMapOvr>
    <a:masterClrMapping/>
  </p:clrMapOvr>
  <p:transition spd="slow"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Strategie obratu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 dosažení úspěšného obratu je třeba rychle zavést nový kontrolní systém a zaměřit se na důvody poklesu, zvrátit je a najít tu nejsnadnější cestu k okamžitému růstu;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Zásadní jsou krátkodobé otázky a je nutná dramatická změna celkové perspektivy.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11316002"/>
      </p:ext>
    </p:extLst>
  </p:cSld>
  <p:clrMapOvr>
    <a:masterClrMapping/>
  </p:clrMapOvr>
  <p:transition spd="slow"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Strategie obratu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Obratoví stratégové čelí několika zásadním výzvám;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Mnoha z nich patří mezi „kulturní“ výzvy, které se  soustředí na potřebu změnit nejen to, co se v podniku dělá, ale především to, jak se zaměstnanci chovají a jak pracují.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42740565"/>
      </p:ext>
    </p:extLst>
  </p:cSld>
  <p:clrMapOvr>
    <a:masterClrMapping/>
  </p:clrMapOvr>
  <p:transition spd="slow"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Lidé, kteří vedou podnik, musí obvykle čelit jedné z následujících šesti situací;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/>
              <a:t>Začátek podnikání </a:t>
            </a:r>
            <a:r>
              <a:rPr lang="cs-CZ" dirty="0"/>
              <a:t>– charakterizuje jej potřeba získat nebo rozvinout kapacity potřebné k rozběhnutí nového podniku;</a:t>
            </a:r>
          </a:p>
          <a:p>
            <a:pPr lvl="3">
              <a:spcBef>
                <a:spcPts val="640"/>
              </a:spcBef>
            </a:pPr>
            <a:r>
              <a:rPr lang="cs-CZ" sz="2400" dirty="0"/>
              <a:t>K těmto kapacitám patří lidé, financování, zákazníci, technologie a znalosti.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79195112"/>
      </p:ext>
    </p:extLst>
  </p:cSld>
  <p:clrMapOvr>
    <a:masterClrMapping/>
  </p:clrMapOvr>
  <p:transition spd="slow"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/>
              <a:t>Obrat podnikání </a:t>
            </a:r>
            <a:r>
              <a:rPr lang="cs-CZ" dirty="0"/>
              <a:t> - převzetí podniku, který živoří, jeho stabilizace a návrat do starých kolejí;</a:t>
            </a:r>
          </a:p>
          <a:p>
            <a:pPr lvl="3">
              <a:spcBef>
                <a:spcPts val="640"/>
              </a:spcBef>
            </a:pPr>
            <a:r>
              <a:rPr lang="cs-CZ" sz="2400" dirty="0"/>
              <a:t>Žádá si hodně zdrojů, protože obvykle není na čem stavět;</a:t>
            </a:r>
          </a:p>
          <a:p>
            <a:pPr lvl="3">
              <a:spcBef>
                <a:spcPts val="640"/>
              </a:spcBef>
            </a:pPr>
            <a:r>
              <a:rPr lang="cs-CZ" sz="2400" dirty="0"/>
              <a:t>Je k němu potřeba odhodlání a schopnosti rychle činit těžká rozhodnutí a stanovit si jasné priority.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2729577"/>
      </p:ext>
    </p:extLst>
  </p:cSld>
  <p:clrMapOvr>
    <a:masterClrMapping/>
  </p:clrMapOvr>
  <p:transition spd="slow"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/>
              <a:t>Reorganizace </a:t>
            </a:r>
            <a:r>
              <a:rPr lang="cs-CZ" dirty="0"/>
              <a:t>– obnova podniku, produktu nebo tým, který se odchýlil od původního směru, čímž vyvolal obavy, nebo je jeho výkon statický a nezlepšuje se;</a:t>
            </a:r>
          </a:p>
          <a:p>
            <a:pPr lvl="3">
              <a:spcBef>
                <a:spcPts val="640"/>
              </a:spcBef>
            </a:pPr>
            <a:r>
              <a:rPr lang="cs-CZ" sz="2400" dirty="0"/>
              <a:t>Přesvědčování lidí, aby změnili hluboce zakořeněné a pravděpodobné zastaralé postoje, může vyžadovat restrukturalizaci vedení týmu.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026503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Proces tvorby a zavádění strategie dává manažerům příležitost pochopit  své zákazníky i svou konkurenci;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Základem spolehlivé strategie je totiž také porozumění vlastním zákazníkům;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Toto porozumění je dynamické – společnost dokáže vyvíjet své produkty a svůj přístup ve shodě s měnicími se preferencemi zákazníků.</a:t>
            </a:r>
            <a:endParaRPr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8192348"/>
      </p:ext>
    </p:extLst>
  </p:cSld>
  <p:clrMapOvr>
    <a:masterClrMapping/>
  </p:clrMapOvr>
  <p:transition spd="slow"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/>
              <a:t>Zrychlení tempa </a:t>
            </a:r>
            <a:r>
              <a:rPr lang="cs-CZ" dirty="0"/>
              <a:t>– činorodost, která umožní, aby se podnik posunul na vyšší úroveň;</a:t>
            </a:r>
          </a:p>
          <a:p>
            <a:pPr lvl="3">
              <a:spcBef>
                <a:spcPts val="640"/>
              </a:spcBef>
            </a:pPr>
            <a:r>
              <a:rPr lang="cs-CZ" sz="2400" dirty="0"/>
              <a:t>To vyžaduje soustředění a vitalitu. 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50/54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26969245"/>
      </p:ext>
    </p:extLst>
  </p:cSld>
  <p:clrMapOvr>
    <a:masterClrMapping/>
  </p:clrMapOvr>
  <p:transition spd="slow"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/>
              <a:t>Udržení růstu a úspěchu </a:t>
            </a:r>
            <a:r>
              <a:rPr lang="cs-CZ" dirty="0"/>
              <a:t>– zachovat to nejlepší z podniku a stavět na tom, což umožnil přechod na vyšší úroveň;</a:t>
            </a:r>
          </a:p>
          <a:p>
            <a:pPr lvl="3">
              <a:spcBef>
                <a:spcPts val="640"/>
              </a:spcBef>
            </a:pPr>
            <a:r>
              <a:rPr lang="cs-CZ" sz="2400" dirty="0"/>
              <a:t>K tomu je potřeba inovací a ještě lepších výkonů;</a:t>
            </a:r>
          </a:p>
          <a:p>
            <a:pPr lvl="3">
              <a:spcBef>
                <a:spcPts val="640"/>
              </a:spcBef>
            </a:pPr>
            <a:r>
              <a:rPr lang="cs-CZ" sz="2400" dirty="0"/>
              <a:t>Pokud si lidé zvyklí na současný styl vedení podniku, bude třeba, aby svůj postoj změnili.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51/54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43241002"/>
      </p:ext>
    </p:extLst>
  </p:cSld>
  <p:clrMapOvr>
    <a:masterClrMapping/>
  </p:clrMapOvr>
  <p:transition spd="slow"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Výběr správného přístupu: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Každá z nich přináší své vlastní výzvy;</a:t>
            </a:r>
          </a:p>
          <a:p>
            <a:pPr lvl="2">
              <a:spcBef>
                <a:spcPts val="640"/>
              </a:spcBef>
            </a:pPr>
            <a:r>
              <a:rPr lang="cs-CZ" b="1" dirty="0"/>
              <a:t>Dobíhající podnik nebo jeho část </a:t>
            </a:r>
            <a:r>
              <a:rPr lang="cs-CZ" dirty="0"/>
              <a:t>– to je pro vedení nesnadný úkol, protože je spojen s neúspěchem či bankrotem;</a:t>
            </a:r>
          </a:p>
          <a:p>
            <a:pPr lvl="3">
              <a:spcBef>
                <a:spcPts val="640"/>
              </a:spcBef>
            </a:pPr>
            <a:r>
              <a:rPr lang="cs-CZ" sz="2400" dirty="0"/>
              <a:t>Výzvou je udržet výrobu tak, aby nadále dosahovala krátkodobých cílů, a zatím plánovat budoucnost, která bude drasticky odlišná. 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52/54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44862113"/>
      </p:ext>
    </p:extLst>
  </p:cSld>
  <p:clrMapOvr>
    <a:masterClrMapping/>
  </p:clrMapOvr>
  <p:transition spd="slow"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Rozdílné pohledy na strategii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K výběru vhodného přístupu je potřeba:</a:t>
            </a:r>
            <a:endParaRPr lang="cs-CZ" dirty="0"/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/>
              <a:t>Shromažďovat správné informace;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/>
              <a:t>Rozvíjet tržní povědomí;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/>
              <a:t>Rozhodovat o tom, co je třeba udělat;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/>
              <a:t>Hodnotu rizika;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sz="2400" dirty="0"/>
              <a:t>Myslet kriticky.</a:t>
            </a:r>
          </a:p>
          <a:p>
            <a:pPr lvl="2">
              <a:spcBef>
                <a:spcPts val="640"/>
              </a:spcBef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lvl="1">
              <a:spcBef>
                <a:spcPts val="640"/>
              </a:spcBef>
              <a:buChar char="•"/>
            </a:pPr>
            <a:endParaRPr lang="cs-CZ" dirty="0"/>
          </a:p>
          <a:p>
            <a:pPr marL="571500" lvl="1" indent="0">
              <a:spcBef>
                <a:spcPts val="640"/>
              </a:spcBef>
              <a:buNone/>
            </a:pPr>
            <a:endParaRPr lang="cs-CZ" dirty="0"/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53/54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02878411"/>
      </p:ext>
    </p:extLst>
  </p:cSld>
  <p:clrMapOvr>
    <a:masterClrMapping/>
  </p:clrMapOvr>
  <p:transition spd="slow">
    <p:fade/>
  </p:transition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 dirty="0">
                <a:solidFill>
                  <a:srgbClr val="C00000"/>
                </a:solidFill>
              </a:rPr>
              <a:t>DĚKUJI ZA POZORNOST</a:t>
            </a:r>
            <a:endParaRPr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Tvorba a zavádění strategie posiluje podnik ještě dalším významným způsobem;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Zajišťuje, aby se jeho prostředky soustředily na ty nejdůležitější zákazníky;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Tak si udržuje jejich věcnost a přiměje je k tomu, aby nekupovali ještě víc produktů nebo služeb společnosti.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446000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Strategie pomáhá zdůraznit, jak lze zvýšit zisky pomocí vývoje doplňkových produktů (nových produktů, vycházejících ze současné nabídky), změn v sortimentní skladbě (škále dostupných produktů, které se navzájem doplňují), úpravy cen nebo snížení výdajů;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Proces tvorby strategie také hraje při  rozhodování o tom, jaké výroby a trhy opustit.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7267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Další výhody strategie souvisí s tvorbou zaváděním vnitřního firemního uspořádání;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Jasná strategie manažerům ukazuje, kde je třeba přidat nebo posílit obchodní dovednosti;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Také upozorňuje na to, kde lze zvýšit produktivitu a proč určité podněty a aktivity uspěly či neuspěly.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2025300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cs-CZ" b="1" dirty="0"/>
              <a:t>Co je podniková strategie?</a:t>
            </a:r>
            <a:endParaRPr b="1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xfrm>
            <a:off x="457200" y="1299576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640"/>
              </a:spcBef>
              <a:spcAft>
                <a:spcPts val="0"/>
              </a:spcAft>
              <a:buSzPts val="1800"/>
              <a:buChar char="•"/>
            </a:pPr>
            <a:r>
              <a:rPr lang="cs-CZ" b="1" dirty="0"/>
              <a:t>Jasné stanovisko:</a:t>
            </a:r>
          </a:p>
          <a:p>
            <a:pPr lvl="1">
              <a:spcBef>
                <a:spcPts val="640"/>
              </a:spcBef>
              <a:buChar char="•"/>
            </a:pPr>
            <a:r>
              <a:rPr lang="cs-CZ" dirty="0"/>
              <a:t>A především dává podniku impulz a soustředění potřebné k tomu, aby mezi svými zaměstnanci vytvořil kulturu, přistup a dovednosti, které jsou základem pro výhodné a prospěšné uspokojování potřeb jeho zákazníků.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9/54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9900039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3123</Words>
  <Application>Microsoft Office PowerPoint</Application>
  <PresentationFormat>Předvádění na obrazovce (4:3)</PresentationFormat>
  <Paragraphs>391</Paragraphs>
  <Slides>54</Slides>
  <Notes>54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54</vt:i4>
      </vt:variant>
    </vt:vector>
  </HeadingPairs>
  <TitlesOfParts>
    <vt:vector size="57" baseType="lpstr">
      <vt:lpstr>Arial</vt:lpstr>
      <vt:lpstr>Calibri</vt:lpstr>
      <vt:lpstr>Office Theme</vt:lpstr>
      <vt:lpstr>Strategický management XSM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Co je podniková strategie?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Rozdílné pohledy na strategii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39</cp:revision>
  <dcterms:modified xsi:type="dcterms:W3CDTF">2024-09-26T14:43:49Z</dcterms:modified>
</cp:coreProperties>
</file>