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9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4" r:id="rId11"/>
    <p:sldId id="295" r:id="rId12"/>
    <p:sldId id="296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30" r:id="rId55"/>
    <p:sldId id="331" r:id="rId56"/>
    <p:sldId id="336" r:id="rId57"/>
    <p:sldId id="335" r:id="rId58"/>
    <p:sldId id="332" r:id="rId59"/>
    <p:sldId id="333" r:id="rId60"/>
    <p:sldId id="334" r:id="rId61"/>
    <p:sldId id="337" r:id="rId62"/>
    <p:sldId id="338" r:id="rId63"/>
    <p:sldId id="339" r:id="rId64"/>
    <p:sldId id="340" r:id="rId65"/>
    <p:sldId id="341" r:id="rId66"/>
    <p:sldId id="275" r:id="rId67"/>
    <p:sldId id="276" r:id="rId6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01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15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3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71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1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1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09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96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36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77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017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5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66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05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56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131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645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14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83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369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71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0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783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55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851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34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352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53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13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816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252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630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83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718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061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7693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92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42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6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26. 09. 2024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Cílem</a:t>
            </a:r>
            <a:r>
              <a:rPr lang="cs-CZ" sz="2200" dirty="0"/>
              <a:t> firmy rozumíme konkrétní stav, jehož dosažení předpokládáme v určitém časovém období.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Jasně stanové cíle se vlastně stávají úkoly pro přesně stanovený časový horizont.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Prostřednictvím cílů se široce a všeobecně formulovaná vize transformuje do konkrétních budoucích výsledků, a tak cíle představují závazek dosáhnout stanovené výsledky v daném čase.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7661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Teprve po stanovení </a:t>
            </a:r>
            <a:r>
              <a:rPr lang="cs-CZ" sz="2200" b="1" dirty="0"/>
              <a:t>cílů</a:t>
            </a:r>
            <a:r>
              <a:rPr lang="cs-CZ" sz="2200" dirty="0"/>
              <a:t> je možné rozhodnout, </a:t>
            </a:r>
            <a:r>
              <a:rPr lang="cs-CZ" sz="2200" b="1" dirty="0"/>
              <a:t>jaké zdroje a které prostředky jsou nezbytné pro jejich dosažení </a:t>
            </a:r>
            <a:r>
              <a:rPr lang="cs-CZ" sz="2200" dirty="0"/>
              <a:t>a </a:t>
            </a:r>
            <a:r>
              <a:rPr lang="cs-CZ" sz="2200" b="1" dirty="0"/>
              <a:t>jakým způsobem a jaké časové horizonty </a:t>
            </a:r>
            <a:r>
              <a:rPr lang="cs-CZ" sz="2200" dirty="0"/>
              <a:t>jsou nutné pro jejich </a:t>
            </a:r>
            <a:r>
              <a:rPr lang="cs-CZ" sz="2200" b="1" dirty="0"/>
              <a:t>dosažení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</a:t>
            </a:r>
            <a:r>
              <a:rPr lang="cs-CZ" sz="2200" dirty="0"/>
              <a:t>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7625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Cíle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Specifický</a:t>
            </a:r>
            <a:r>
              <a:rPr lang="cs-CZ" sz="1800" dirty="0"/>
              <a:t>: každý ve firmě mu musí rozumět a musí stimulovat k dosažení co nejlepších výsledků;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Měřitelný</a:t>
            </a:r>
            <a:r>
              <a:rPr lang="cs-CZ" sz="1800" dirty="0"/>
              <a:t>: dosažení cíle musí být měřitelné;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Akceptovatelný</a:t>
            </a:r>
            <a:r>
              <a:rPr lang="cs-CZ" sz="1800" dirty="0"/>
              <a:t>: cíl musí být akceptovatelný ze strany těch, kteří ho budou plnit;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Realistický</a:t>
            </a:r>
            <a:r>
              <a:rPr lang="cs-CZ" sz="1800" dirty="0"/>
              <a:t>: cíl musí být dosažitelný;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Terminovaný</a:t>
            </a:r>
            <a:r>
              <a:rPr lang="cs-CZ" sz="1800" dirty="0"/>
              <a:t>: musí být stanoven termín dokončení cíle.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0634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íl (Objective) - ManagementMania.com">
            <a:extLst>
              <a:ext uri="{FF2B5EF4-FFF2-40B4-BE49-F238E27FC236}">
                <a16:creationId xmlns:a16="http://schemas.microsoft.com/office/drawing/2014/main" id="{3B27B9A2-0B93-4EBE-9438-044A9B0DE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8372"/>
          <a:stretch/>
        </p:blipFill>
        <p:spPr bwMode="auto">
          <a:xfrm>
            <a:off x="585724" y="1299576"/>
            <a:ext cx="4219252" cy="273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e">
            <a:extLst>
              <a:ext uri="{FF2B5EF4-FFF2-40B4-BE49-F238E27FC236}">
                <a16:creationId xmlns:a16="http://schemas.microsoft.com/office/drawing/2014/main" id="{253286CA-E439-4493-9309-15689F93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99" y="1789166"/>
            <a:ext cx="3838983" cy="188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si stanovit cíle? Zkuste metodu SMART | Lamael">
            <a:extLst>
              <a:ext uri="{FF2B5EF4-FFF2-40B4-BE49-F238E27FC236}">
                <a16:creationId xmlns:a16="http://schemas.microsoft.com/office/drawing/2014/main" id="{7D2B3B57-5B8B-4C11-92F9-2E3CB0DC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15" y="4127316"/>
            <a:ext cx="2949521" cy="195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27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sz="2200" dirty="0"/>
              <a:t>Má za úkol zjistit </a:t>
            </a:r>
            <a:r>
              <a:rPr lang="cs-CZ" sz="2200" b="1" dirty="0"/>
              <a:t>skutečný stav strategického řízení v naší firmě </a:t>
            </a:r>
            <a:r>
              <a:rPr lang="cs-CZ" sz="2200" dirty="0"/>
              <a:t>a </a:t>
            </a:r>
            <a:r>
              <a:rPr lang="cs-CZ" sz="2200" b="1" dirty="0"/>
              <a:t>určit přesně, čeho chceme dosáhnout</a:t>
            </a:r>
            <a:r>
              <a:rPr lang="cs-CZ" sz="2200" dirty="0"/>
              <a:t>, určit hlavní důvod existence naší firmy.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537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Při analýze </a:t>
            </a:r>
            <a:r>
              <a:rPr lang="cs-CZ" sz="1800" b="1" dirty="0"/>
              <a:t>vnějšího prostředí </a:t>
            </a:r>
            <a:r>
              <a:rPr lang="cs-CZ" sz="1800" dirty="0"/>
              <a:t>(makrookolí) firmy se snažíme najít okolní faktory a jejich vliv na fungování firmy (politické, ekonomické, sociální, technologické);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Analýza </a:t>
            </a:r>
            <a:r>
              <a:rPr lang="cs-CZ" sz="1800" b="1" dirty="0"/>
              <a:t>odvětvového okolí </a:t>
            </a:r>
            <a:r>
              <a:rPr lang="cs-CZ" sz="1800" dirty="0"/>
              <a:t>(mikrookolí) zohledňuje hrozbu potencionálních konkurentů, sílu zákazníků a dodavatelů, hrozbu substitutů a úroveň konkurenční rivality v odvětví.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65372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 rámci </a:t>
            </a:r>
            <a:r>
              <a:rPr lang="cs-CZ" sz="1800" b="1" dirty="0"/>
              <a:t>analýzy vnitřního prostředí </a:t>
            </a:r>
            <a:r>
              <a:rPr lang="cs-CZ" sz="1800" dirty="0"/>
              <a:t>zjišťujeme, jaký je stav všech aktivit </a:t>
            </a:r>
            <a:r>
              <a:rPr lang="cs-CZ" sz="1800" b="1" dirty="0"/>
              <a:t>uvnitř firmy </a:t>
            </a:r>
            <a:r>
              <a:rPr lang="cs-CZ" sz="1800" dirty="0"/>
              <a:t>a jaká je jejich provázanost v rámci celého hodnotového řetězce.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Snažíme se </a:t>
            </a:r>
            <a:r>
              <a:rPr lang="cs-CZ" sz="1800" b="1" dirty="0"/>
              <a:t>určit silné a slabí stránky firmy </a:t>
            </a:r>
            <a:r>
              <a:rPr lang="cs-CZ" sz="1800" dirty="0"/>
              <a:t>a klíčové </a:t>
            </a:r>
            <a:r>
              <a:rPr lang="cs-CZ" sz="1800" b="1" dirty="0"/>
              <a:t>oblasti uvnitř firmy</a:t>
            </a:r>
            <a:r>
              <a:rPr lang="cs-CZ" sz="1800" dirty="0"/>
              <a:t>, které vyžadují více pozornosti nebo priorit.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813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0" name="Picture 8" descr="Šablona -- Diplomová práce (fame)">
            <a:extLst>
              <a:ext uri="{FF2B5EF4-FFF2-40B4-BE49-F238E27FC236}">
                <a16:creationId xmlns:a16="http://schemas.microsoft.com/office/drawing/2014/main" id="{82443786-A93D-44D0-A37C-7866C1F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3" y="3767437"/>
            <a:ext cx="3207197" cy="18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alýza marketingového prostředí podniku. Yvona Kolková - PDF Stažení zdarma">
            <a:extLst>
              <a:ext uri="{FF2B5EF4-FFF2-40B4-BE49-F238E27FC236}">
                <a16:creationId xmlns:a16="http://schemas.microsoft.com/office/drawing/2014/main" id="{B2BC4D47-8199-4898-9177-9FCC6282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" y="3562557"/>
            <a:ext cx="4292078" cy="22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2852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r>
              <a:rPr lang="cs-CZ" sz="1800" b="1" dirty="0"/>
              <a:t>Vnitřní prostředí firmy tvoří zdroje firmy </a:t>
            </a:r>
            <a:r>
              <a:rPr lang="cs-CZ" sz="1800" dirty="0"/>
              <a:t>(materiálové, finanční a lidské):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Management a jeho zaměstnanci (jejich kvalita);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Organizační struktura;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Kultura firmy;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Mezilidské vztahy;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Etika;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Materiální prostředí.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Vnitřní prostředí se vztahuje na faktory, které</a:t>
            </a:r>
            <a:r>
              <a:rPr lang="cs-CZ" sz="1800" b="1" dirty="0"/>
              <a:t> mohou být podnikem přímo řízeny a manažery ovlivňovány</a:t>
            </a:r>
            <a:r>
              <a:rPr lang="cs-CZ" sz="1800" dirty="0"/>
              <a:t>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3301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r>
              <a:rPr lang="cs-CZ" dirty="0"/>
              <a:t>Je </a:t>
            </a:r>
            <a:r>
              <a:rPr lang="cs-CZ" b="1" dirty="0"/>
              <a:t>formulace strategie </a:t>
            </a:r>
            <a:r>
              <a:rPr lang="cs-CZ" dirty="0"/>
              <a:t>pomocí jasného souboru odůvodněných opatření.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Při formulaci se snažíme </a:t>
            </a:r>
            <a:r>
              <a:rPr lang="cs-CZ" b="1" dirty="0"/>
              <a:t>modifikovat současné cíle </a:t>
            </a:r>
            <a:r>
              <a:rPr lang="cs-CZ" dirty="0"/>
              <a:t>a strategie firmy tak, aby byla </a:t>
            </a:r>
            <a:r>
              <a:rPr lang="cs-CZ" b="1" dirty="0"/>
              <a:t>úspěšnější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Zahrnuje vytvoření </a:t>
            </a:r>
            <a:r>
              <a:rPr lang="cs-CZ" b="1" dirty="0"/>
              <a:t>udržitelné konkurenční výhody</a:t>
            </a:r>
            <a:r>
              <a:rPr lang="cs-CZ" dirty="0"/>
              <a:t>, protože </a:t>
            </a:r>
            <a:r>
              <a:rPr lang="cs-CZ" b="1" dirty="0"/>
              <a:t>současné výhody jsou neustále pod tlakem konkurence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3783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Pojem </a:t>
            </a:r>
            <a:r>
              <a:rPr lang="cs-CZ" b="1" dirty="0"/>
              <a:t>strategie</a:t>
            </a:r>
            <a:r>
              <a:rPr lang="cs-CZ" dirty="0"/>
              <a:t> můžeme odvodit ze slova řeckého původu – </a:t>
            </a:r>
            <a:r>
              <a:rPr lang="cs-CZ" dirty="0" err="1"/>
              <a:t>strategos</a:t>
            </a:r>
            <a:r>
              <a:rPr lang="cs-CZ" dirty="0"/>
              <a:t>, které značí vůdce.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Do </a:t>
            </a:r>
            <a:r>
              <a:rPr lang="cs-CZ" b="1" dirty="0"/>
              <a:t>ekonomie</a:t>
            </a:r>
            <a:r>
              <a:rPr lang="cs-CZ" dirty="0"/>
              <a:t> byl tento pojem převzat z </a:t>
            </a:r>
            <a:r>
              <a:rPr lang="cs-CZ" b="1" dirty="0"/>
              <a:t>vojenství</a:t>
            </a:r>
            <a:r>
              <a:rPr lang="cs-CZ" dirty="0"/>
              <a:t>, kde </a:t>
            </a:r>
            <a:r>
              <a:rPr lang="cs-CZ" b="1" dirty="0"/>
              <a:t>značí umění a vědu vojevůdce</a:t>
            </a:r>
            <a:r>
              <a:rPr lang="cs-CZ" dirty="0"/>
              <a:t>, </a:t>
            </a:r>
            <a:r>
              <a:rPr lang="cs-CZ" b="1" dirty="0"/>
              <a:t>nauku o válce a jejím vedení</a:t>
            </a:r>
            <a:r>
              <a:rPr lang="cs-CZ" dirty="0"/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literatuře můžeme najít různé definice strategie.</a:t>
            </a: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r>
              <a:rPr lang="cs-CZ" dirty="0"/>
              <a:t>Je </a:t>
            </a:r>
            <a:r>
              <a:rPr lang="cs-CZ" b="1" dirty="0"/>
              <a:t>implementace strategie</a:t>
            </a:r>
            <a:r>
              <a:rPr lang="cs-CZ" dirty="0"/>
              <a:t>, která se zabývá sladěním organizační struktury a procesů se zvolenou strategií.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7653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r>
              <a:rPr lang="cs-CZ" dirty="0"/>
              <a:t>Je </a:t>
            </a:r>
            <a:r>
              <a:rPr lang="cs-CZ" b="1" dirty="0"/>
              <a:t>hodnocení a kontrola strategie</a:t>
            </a:r>
            <a:r>
              <a:rPr lang="cs-CZ" dirty="0"/>
              <a:t>, která má za úkol monitorovat vývoj implementace zvolen strategie a iniciovat nápravné kroky, pokud jsou nutné.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32582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Zahrnuje analýzu makrookolí, mikrookolí a interní analýzu firmy;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analýze </a:t>
            </a:r>
            <a:r>
              <a:rPr lang="cs-CZ" b="1" dirty="0"/>
              <a:t>makrookolí</a:t>
            </a:r>
            <a:r>
              <a:rPr lang="cs-CZ" dirty="0"/>
              <a:t> můžeme využít např. </a:t>
            </a:r>
            <a:r>
              <a:rPr lang="cs-CZ" b="1" dirty="0"/>
              <a:t>PEST</a:t>
            </a:r>
            <a:r>
              <a:rPr lang="cs-CZ" dirty="0"/>
              <a:t> analýzu, k analýze </a:t>
            </a:r>
            <a:r>
              <a:rPr lang="cs-CZ" b="1" dirty="0"/>
              <a:t>mikrookolí</a:t>
            </a:r>
            <a:r>
              <a:rPr lang="cs-CZ" dirty="0"/>
              <a:t> např. </a:t>
            </a:r>
            <a:r>
              <a:rPr lang="cs-CZ" b="1" dirty="0" err="1"/>
              <a:t>Porterův</a:t>
            </a:r>
            <a:r>
              <a:rPr lang="cs-CZ" b="1" dirty="0"/>
              <a:t> model pěti sil </a:t>
            </a:r>
            <a:r>
              <a:rPr lang="cs-CZ" dirty="0"/>
              <a:t>a k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analýze</a:t>
            </a:r>
            <a:r>
              <a:rPr lang="cs-CZ" dirty="0"/>
              <a:t> </a:t>
            </a:r>
            <a:r>
              <a:rPr lang="cs-CZ" b="1" dirty="0"/>
              <a:t>silných a slabých str</a:t>
            </a:r>
            <a:r>
              <a:rPr lang="cs-CZ" dirty="0"/>
              <a:t>ánek firmy můžeme použít například </a:t>
            </a:r>
            <a:r>
              <a:rPr lang="cs-CZ" b="1" dirty="0"/>
              <a:t>benchmarking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Mezi </a:t>
            </a:r>
            <a:r>
              <a:rPr lang="cs-CZ" b="1" dirty="0"/>
              <a:t>metody</a:t>
            </a:r>
            <a:r>
              <a:rPr lang="cs-CZ" dirty="0"/>
              <a:t>, které v sobě zahrnují jak </a:t>
            </a:r>
            <a:r>
              <a:rPr lang="cs-CZ" b="1" dirty="0"/>
              <a:t>interní</a:t>
            </a:r>
            <a:r>
              <a:rPr lang="cs-CZ" dirty="0"/>
              <a:t>, tak </a:t>
            </a:r>
            <a:r>
              <a:rPr lang="cs-CZ" b="1" dirty="0"/>
              <a:t>externí</a:t>
            </a:r>
            <a:r>
              <a:rPr lang="cs-CZ" dirty="0"/>
              <a:t> </a:t>
            </a:r>
            <a:r>
              <a:rPr lang="cs-CZ" b="1" dirty="0"/>
              <a:t>analýzu</a:t>
            </a:r>
            <a:r>
              <a:rPr lang="cs-CZ" dirty="0"/>
              <a:t> patří například </a:t>
            </a:r>
            <a:r>
              <a:rPr lang="cs-CZ" b="1" dirty="0"/>
              <a:t>SWOT analýza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6671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Za klíčové součástí makrookolí lze označit faktory </a:t>
            </a:r>
            <a:r>
              <a:rPr lang="cs-CZ" b="1" dirty="0"/>
              <a:t>poltické a legislativní, ekonomické, sociální a kulturní i technologické</a:t>
            </a:r>
            <a:r>
              <a:rPr lang="cs-CZ" dirty="0"/>
              <a:t>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Analýza dělí vlivy makrookolí do </a:t>
            </a:r>
            <a:r>
              <a:rPr lang="cs-CZ" b="1" dirty="0"/>
              <a:t>čtyř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skupin a označuje se </a:t>
            </a:r>
            <a:r>
              <a:rPr lang="cs-CZ" b="1" dirty="0"/>
              <a:t>PEST analýza</a:t>
            </a:r>
            <a:r>
              <a:rPr lang="cs-CZ" dirty="0"/>
              <a:t>;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21955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50186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tvoří společenský systém, v němž firmy uskutečňují svoji činnost.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Systém je dán mocenským zájmem politických stran a vývojem politické situace v zemi a jejím okolí.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27207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ekonomické situace země a hospodářské politiky státu.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makroekonomické faktory: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Sociální a kulturní faktory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Technické a technologické faktory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04555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</a:t>
            </a:r>
            <a:r>
              <a:rPr lang="cs-CZ" b="1" dirty="0"/>
              <a:t>ekonomické situace země a hospodářské politiky státu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</a:t>
            </a:r>
            <a:r>
              <a:rPr lang="cs-CZ" b="1" dirty="0"/>
              <a:t>makroekonomické faktory</a:t>
            </a:r>
            <a:r>
              <a:rPr lang="cs-CZ" dirty="0"/>
              <a:t>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9420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 dány společnosti, její strukturou, sociální skladbou obyvatelstva, společenskými a kulturními zvyky.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90628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představují inovační potenciál země, tempo technologickým změn.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323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široce založený vzorec určující, jaká je konkurenční schopnost firmy, jaké budou jejich cíle a jaká politika bude potřebná k dosažení těchto cílů. Podstatou formulování konkurenční strategie je dát do  souvislosti firmu a její okolí.“ (Porter, 1994)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29952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Modifikace: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SLEPTE;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PESTLE.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66632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Významnou charakteristikou odvětví jsou </a:t>
            </a:r>
            <a:r>
              <a:rPr lang="cs-CZ" b="1" dirty="0"/>
              <a:t>konkurenční síly</a:t>
            </a:r>
            <a:r>
              <a:rPr lang="cs-CZ" dirty="0"/>
              <a:t>, které </a:t>
            </a:r>
            <a:r>
              <a:rPr lang="cs-CZ" b="1" dirty="0"/>
              <a:t>v daném odvětví působí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Vzhledem k této skutečnosti představuje nedílnou součástí </a:t>
            </a:r>
            <a:r>
              <a:rPr lang="cs-CZ" b="1" dirty="0"/>
              <a:t>analýzy mikrookolí analýza konkurenčních sil</a:t>
            </a:r>
            <a:r>
              <a:rPr lang="cs-CZ" dirty="0"/>
              <a:t>, která zkoumá základ </a:t>
            </a:r>
            <a:r>
              <a:rPr lang="cs-CZ" b="1" dirty="0"/>
              <a:t>konkurence v odvětví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řešení tohoto problému přispěl významně </a:t>
            </a:r>
            <a:r>
              <a:rPr lang="cs-CZ" b="1" dirty="0"/>
              <a:t>M. Porter modelem pěti sil</a:t>
            </a:r>
            <a:r>
              <a:rPr lang="cs-CZ" dirty="0"/>
              <a:t>, který je ve své podstatě nástrojem </a:t>
            </a:r>
            <a:r>
              <a:rPr lang="cs-CZ" b="1" dirty="0"/>
              <a:t>zkoumání konkurenčního prostředí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35186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Cílem modelu </a:t>
            </a:r>
            <a:r>
              <a:rPr lang="cs-CZ" dirty="0"/>
              <a:t>je umožnit jasně </a:t>
            </a:r>
            <a:r>
              <a:rPr lang="cs-CZ" b="1" dirty="0"/>
              <a:t>pochopit síly</a:t>
            </a:r>
            <a:r>
              <a:rPr lang="cs-CZ" dirty="0"/>
              <a:t>, které v </a:t>
            </a:r>
            <a:r>
              <a:rPr lang="cs-CZ" b="1" dirty="0"/>
              <a:t>tomto prostředí působí</a:t>
            </a:r>
            <a:r>
              <a:rPr lang="cs-CZ" dirty="0"/>
              <a:t>, a </a:t>
            </a:r>
            <a:r>
              <a:rPr lang="cs-CZ" b="1" dirty="0"/>
              <a:t>identifikovat</a:t>
            </a:r>
            <a:r>
              <a:rPr lang="cs-CZ" dirty="0"/>
              <a:t>, které z nich </a:t>
            </a:r>
            <a:r>
              <a:rPr lang="cs-CZ" b="1" dirty="0"/>
              <a:t>mají pro firmu</a:t>
            </a:r>
            <a:r>
              <a:rPr lang="cs-CZ" dirty="0"/>
              <a:t> z hlediska jejího </a:t>
            </a:r>
            <a:r>
              <a:rPr lang="cs-CZ" b="1" dirty="0"/>
              <a:t>budoucího vývoje největší význam </a:t>
            </a:r>
            <a:r>
              <a:rPr lang="cs-CZ" dirty="0"/>
              <a:t>a které </a:t>
            </a:r>
            <a:r>
              <a:rPr lang="cs-CZ" b="1" dirty="0"/>
              <a:t>mohou být strategickými rozhodnutími</a:t>
            </a:r>
            <a:r>
              <a:rPr lang="cs-CZ" dirty="0"/>
              <a:t> </a:t>
            </a:r>
            <a:r>
              <a:rPr lang="cs-CZ" b="1" dirty="0"/>
              <a:t>managmentu</a:t>
            </a:r>
            <a:r>
              <a:rPr lang="cs-CZ" dirty="0"/>
              <a:t> </a:t>
            </a:r>
            <a:r>
              <a:rPr lang="cs-CZ" b="1" dirty="0"/>
              <a:t>ovlivněny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3338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Pro firmu, která chce dosáhnout úspěchu, je nezbytné </a:t>
            </a:r>
            <a:r>
              <a:rPr lang="cs-CZ" b="1" dirty="0"/>
              <a:t>rozpoznat tyto síly</a:t>
            </a:r>
            <a:r>
              <a:rPr lang="cs-CZ" dirty="0"/>
              <a:t>, </a:t>
            </a:r>
            <a:r>
              <a:rPr lang="cs-CZ" b="1" dirty="0"/>
              <a:t>vyrovnat se s nimi</a:t>
            </a:r>
            <a:r>
              <a:rPr lang="cs-CZ" dirty="0"/>
              <a:t>, </a:t>
            </a:r>
            <a:r>
              <a:rPr lang="cs-CZ" b="1" dirty="0"/>
              <a:t>reagovat na ně</a:t>
            </a:r>
            <a:r>
              <a:rPr lang="cs-CZ" dirty="0"/>
              <a:t>, a pokud je to jen trochu možné </a:t>
            </a:r>
            <a:r>
              <a:rPr lang="cs-CZ" b="1" dirty="0"/>
              <a:t>změnit jejich působení ve svůj prospěch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30190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rivality mezi konkurenčními firmami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Je ovlivněna jejich strategickými tahy a protitahy směřujícími k získání konkurenční výhody;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57674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  <a:endParaRPr lang="cs-CZ" b="1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0118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např. kávovar vs. instantní káva; veřejná doprava a automobil.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91595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vstupu nových konkurentů </a:t>
            </a:r>
            <a:r>
              <a:rPr lang="cs-CZ" dirty="0"/>
              <a:t>do odvětví;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82133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dodavatelů </a:t>
            </a:r>
            <a:r>
              <a:rPr lang="cs-CZ" dirty="0"/>
              <a:t>klíčových stupů;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1769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kupujících.</a:t>
            </a: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882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sled nebo plán, který integruje hlavní cíle, obchodní politiky a implementační kroky organizace do jednotlivého celku.“ (</a:t>
            </a:r>
            <a:r>
              <a:rPr lang="cs-CZ" i="1" dirty="0" err="1"/>
              <a:t>Mintzberg</a:t>
            </a:r>
            <a:r>
              <a:rPr lang="cs-CZ" i="1" dirty="0"/>
              <a:t>, 1996).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42888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Porterův model">
            <a:extLst>
              <a:ext uri="{FF2B5EF4-FFF2-40B4-BE49-F238E27FC236}">
                <a16:creationId xmlns:a16="http://schemas.microsoft.com/office/drawing/2014/main" id="{26DD7E63-E791-4A66-B45A-617C1972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24" y="2442576"/>
            <a:ext cx="3764151" cy="37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1294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proces, při němž </a:t>
            </a:r>
            <a:r>
              <a:rPr lang="cs-CZ" b="1" dirty="0"/>
              <a:t>srovnáváme své výrobky</a:t>
            </a:r>
            <a:r>
              <a:rPr lang="cs-CZ" dirty="0"/>
              <a:t>, </a:t>
            </a:r>
            <a:r>
              <a:rPr lang="cs-CZ" b="1" dirty="0"/>
              <a:t>služby</a:t>
            </a:r>
            <a:r>
              <a:rPr lang="cs-CZ" dirty="0"/>
              <a:t> a </a:t>
            </a:r>
            <a:r>
              <a:rPr lang="cs-CZ" b="1" dirty="0"/>
              <a:t>postupy se svými největšími konkurenty </a:t>
            </a:r>
            <a:r>
              <a:rPr lang="cs-CZ" dirty="0"/>
              <a:t>s těmi </a:t>
            </a:r>
            <a:r>
              <a:rPr lang="cs-CZ" b="1" dirty="0"/>
              <a:t>firmami</a:t>
            </a:r>
            <a:r>
              <a:rPr lang="cs-CZ" dirty="0"/>
              <a:t>, které </a:t>
            </a:r>
            <a:r>
              <a:rPr lang="cs-CZ" b="1" dirty="0"/>
              <a:t>jsou považovány ze nejlepší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Postup vyvinula firma </a:t>
            </a:r>
            <a:r>
              <a:rPr lang="cs-CZ" b="1" dirty="0"/>
              <a:t>Xerox</a:t>
            </a:r>
            <a:r>
              <a:rPr lang="cs-CZ" dirty="0"/>
              <a:t> počátkem osmdesátých let 20. století.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2850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vlastní činnost;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jak to dělají jiní;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faktory úspěchu;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Získejte převahu.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0755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</a:t>
            </a:r>
            <a:r>
              <a:rPr lang="cs-CZ" b="1" dirty="0"/>
              <a:t>vlastní činnost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Zjistěte své postavení, odhalte své přednosti slabiny.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Neznáte-li, nemůžete se bránit.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Vždy se snažte o kvantifikaci: kolik, kde.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9258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Poznejte, </a:t>
            </a:r>
            <a:r>
              <a:rPr lang="cs-CZ" b="1" dirty="0"/>
              <a:t>jak to dělají jiní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Poznejte, jak to dělají přední firmy, konkurence.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Určete jejich slabiny, přednosti.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Srovnejte se jen s těmi nejlepšími.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169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</a:t>
            </a:r>
            <a:r>
              <a:rPr lang="cs-CZ" b="1" dirty="0"/>
              <a:t>faktory úspěchu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Převezměte to nejlepší.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Jsou-li konkurenti v něčem lepší, zjistěte, proč jsou 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Přičemž formy převzetí mohou výt různé: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Napodobení,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Modifikace,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Akceptace.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23708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Získejte převahu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K získání převahy máte předpoklady, neboť využíváte svých předností a slabiny jste napravili.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888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koncept celkového chování organizace, zejména způsob činnosti organizace a alokace zdrojů potřebných k dosažení zamýšlených záměrů.“ (Veber, 2009)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77960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Centrální postavou ve firmě při strategickém řízení je samotný </a:t>
            </a:r>
            <a:r>
              <a:rPr lang="cs-CZ" b="1" dirty="0"/>
              <a:t>podnikatel</a:t>
            </a:r>
            <a:r>
              <a:rPr lang="cs-CZ" dirty="0"/>
              <a:t>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Důležitou roli hraje samotná </a:t>
            </a:r>
            <a:r>
              <a:rPr lang="cs-CZ" b="1" dirty="0"/>
              <a:t>osobnost podnikatele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Podnikatel musí své okolí umět </a:t>
            </a:r>
            <a:r>
              <a:rPr lang="cs-CZ" b="1" dirty="0"/>
              <a:t>strhnout a nadchnout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Když chce být podnikatel </a:t>
            </a:r>
            <a:r>
              <a:rPr lang="cs-CZ" b="1" dirty="0"/>
              <a:t>úspěšný</a:t>
            </a:r>
            <a:r>
              <a:rPr lang="cs-CZ" dirty="0"/>
              <a:t> (a který podnikatel nechce), musí své představy lidem kolem sebe zprostředkovat.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Musí je o svých představách </a:t>
            </a:r>
            <a:r>
              <a:rPr lang="cs-CZ" b="1" dirty="0"/>
              <a:t>přesvědčit</a:t>
            </a:r>
            <a:r>
              <a:rPr lang="cs-CZ" dirty="0"/>
              <a:t> a dosáhnout toho, aby ho při realizaci představ následovali.</a:t>
            </a:r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3777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Význam a role strategické analýzy</a:t>
            </a:r>
            <a:endParaRPr b="1"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 b="1"/>
              <a:t>Syntéza jako východisko pro formulaci strategie</a:t>
            </a:r>
            <a:endParaRPr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Tato pojatá syntéza má předpoklady plnit roli při identifikaci relativní konkurenční síly a od toho se odvíjejících strategických předností jako základu konkurenční výhody.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Konkurenční výhoda je založena na specifických předností podniku, které mají pro podnik zásadní význam a výrazně se podílejí na tvorbě hodnoty vnímané zákazníkem.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Syntéza výsledků představuje mimořádně náročnou činnost a v podstatě vrcholným krokem strategické analýzy.</a:t>
            </a:r>
            <a:endParaRPr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Stratég musí mít tři vlastnosti, aby byl úspěšný: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Otevřenost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Znamená přístupnost ke všemu, schopnost komunikace s jinými lidmi, být zvídavý, mít rozhled mimo svůj obor.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Spontánnost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myslet nekonvenčně, oprostit se od obvyklých zvyklostí, vytvářet vlastní standarty.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Smysl pro realitu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vidět věci, jaké jsou, a ne, jaké by podle představ a přání měly být.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Bez smyslu pro realitu zůstanou představy iluzí.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Umění úspěšného podnikání spočívá v tom, že člověk přemění své představy v realitu.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251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Mise</a:t>
            </a:r>
            <a:r>
              <a:rPr lang="cs-CZ" dirty="0"/>
              <a:t> (anglicky </a:t>
            </a:r>
            <a:r>
              <a:rPr lang="cs-CZ" dirty="0" err="1"/>
              <a:t>mission</a:t>
            </a:r>
            <a:r>
              <a:rPr lang="cs-CZ" dirty="0"/>
              <a:t> či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) odpovídá na následující otázky: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Co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Proč to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čem jsme dobří a proč?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 koho tu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nebo co za námi stojí?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0119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Vize</a:t>
            </a:r>
            <a:r>
              <a:rPr lang="cs-CZ" sz="2200" dirty="0"/>
              <a:t> (anglicky vision či vision </a:t>
            </a:r>
            <a:r>
              <a:rPr lang="cs-CZ" sz="2200" dirty="0" err="1"/>
              <a:t>statement</a:t>
            </a:r>
            <a:r>
              <a:rPr lang="cs-CZ" sz="2200" dirty="0"/>
              <a:t>) udává směr, kterým se firma ubírá.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Popisuje vzdálenější budoucnost (obvykle v řádu 2–5 let).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Říká, čeho bychom chtěli časem dosáhnout.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71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2964</Words>
  <Application>Microsoft Office PowerPoint</Application>
  <PresentationFormat>Předvádění na obrazovce (4:3)</PresentationFormat>
  <Paragraphs>591</Paragraphs>
  <Slides>67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Strategický management XSM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Význam a role strategické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24</cp:revision>
  <dcterms:modified xsi:type="dcterms:W3CDTF">2024-09-22T15:13:39Z</dcterms:modified>
</cp:coreProperties>
</file>