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3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1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Závazky ze smluv příkazního typu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r>
              <a:rPr lang="cs-CZ" dirty="0" smtClean="0"/>
              <a:t>, JUDr. Jan </a:t>
            </a:r>
            <a:r>
              <a:rPr lang="cs-CZ" dirty="0" err="1" smtClean="0"/>
              <a:t>Vylegala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příkazníka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2431 </a:t>
            </a:r>
            <a:r>
              <a:rPr lang="cs-CZ" dirty="0"/>
              <a:t>zakotvuje zvláštní předsmluvní </a:t>
            </a:r>
            <a:r>
              <a:rPr lang="cs-CZ" dirty="0" smtClean="0"/>
              <a:t>odpovědnost podnikatele </a:t>
            </a:r>
            <a:r>
              <a:rPr lang="cs-CZ" dirty="0"/>
              <a:t>-&gt; Obstarává-li někdo určité záležitosti </a:t>
            </a:r>
            <a:r>
              <a:rPr lang="cs-CZ" dirty="0" smtClean="0"/>
              <a:t>jako podnikatel</a:t>
            </a:r>
            <a:r>
              <a:rPr lang="cs-CZ" dirty="0"/>
              <a:t>, má povinnost, byl-li o obstarání </a:t>
            </a:r>
            <a:r>
              <a:rPr lang="cs-CZ" dirty="0" smtClean="0"/>
              <a:t>takové záležitosti </a:t>
            </a:r>
            <a:r>
              <a:rPr lang="cs-CZ" dirty="0"/>
              <a:t>požádán, dát druhé straně bez </a:t>
            </a:r>
            <a:r>
              <a:rPr lang="cs-CZ" dirty="0" smtClean="0"/>
              <a:t>zbytečného odkladu </a:t>
            </a:r>
            <a:r>
              <a:rPr lang="cs-CZ" dirty="0"/>
              <a:t>výslovně najevo, zda na sebe </a:t>
            </a:r>
            <a:r>
              <a:rPr lang="cs-CZ" dirty="0" smtClean="0"/>
              <a:t>obstarání záležitosti </a:t>
            </a:r>
            <a:r>
              <a:rPr lang="cs-CZ" dirty="0"/>
              <a:t>bere nebo ne; jinak nahradí škodu </a:t>
            </a:r>
            <a:r>
              <a:rPr lang="cs-CZ" dirty="0" smtClean="0"/>
              <a:t>tím způsobenou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=&gt; podnikatel je povinen dát najevo, zda záležitost, o </a:t>
            </a:r>
            <a:r>
              <a:rPr lang="cs-CZ" dirty="0" smtClean="0"/>
              <a:t>kterou byl </a:t>
            </a:r>
            <a:r>
              <a:rPr lang="cs-CZ" dirty="0"/>
              <a:t>požádán, obstará (např. advokát je povinen na </a:t>
            </a:r>
            <a:r>
              <a:rPr lang="cs-CZ" dirty="0" smtClean="0"/>
              <a:t>výzvu reagovat</a:t>
            </a:r>
            <a:r>
              <a:rPr lang="cs-CZ" dirty="0"/>
              <a:t>, nebude-li reagovat, není zavázán ze smlouvy, </a:t>
            </a:r>
            <a:r>
              <a:rPr lang="cs-CZ" dirty="0" smtClean="0"/>
              <a:t>ale je </a:t>
            </a:r>
            <a:r>
              <a:rPr lang="cs-CZ" dirty="0"/>
              <a:t>povinen nahradit škodu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9540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příkazníka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příkazník je povinen jednat v zájmu příkazce</a:t>
            </a:r>
          </a:p>
          <a:p>
            <a:pPr marL="0" indent="0">
              <a:buNone/>
            </a:pPr>
            <a:r>
              <a:rPr lang="cs-CZ" dirty="0"/>
              <a:t>• příkazník je povinen jednat v souladu s pokyny </a:t>
            </a:r>
            <a:r>
              <a:rPr lang="cs-CZ" dirty="0" smtClean="0"/>
              <a:t>příkazce X </a:t>
            </a:r>
            <a:r>
              <a:rPr lang="cs-CZ" dirty="0"/>
              <a:t>od těchto pokynů se může odchýlit:</a:t>
            </a:r>
          </a:p>
          <a:p>
            <a:pPr marL="0" indent="0">
              <a:buNone/>
            </a:pPr>
            <a:r>
              <a:rPr lang="cs-CZ" dirty="0"/>
              <a:t>a) je-li to v zájmu příkazce a</a:t>
            </a:r>
          </a:p>
          <a:p>
            <a:pPr marL="0" indent="0">
              <a:buNone/>
            </a:pPr>
            <a:r>
              <a:rPr lang="cs-CZ" dirty="0"/>
              <a:t>b) nemůže včas obdržet souhlas příkazce</a:t>
            </a:r>
          </a:p>
          <a:p>
            <a:pPr marL="0" indent="0">
              <a:buNone/>
            </a:pPr>
            <a:r>
              <a:rPr lang="cs-CZ" dirty="0"/>
              <a:t>• je-li pokyn příkazce nevhodný, je povinen </a:t>
            </a:r>
            <a:r>
              <a:rPr lang="cs-CZ" dirty="0" smtClean="0"/>
              <a:t>příkazník příkazce </a:t>
            </a:r>
            <a:r>
              <a:rPr lang="cs-CZ" dirty="0"/>
              <a:t>na nevhodnost pokynu upozornit -&gt; </a:t>
            </a:r>
            <a:r>
              <a:rPr lang="cs-CZ" dirty="0" smtClean="0"/>
              <a:t>trvá-li příkazce </a:t>
            </a:r>
            <a:r>
              <a:rPr lang="cs-CZ" dirty="0"/>
              <a:t>na pokynu, je povinen se příkazník </a:t>
            </a:r>
            <a:r>
              <a:rPr lang="cs-CZ" dirty="0" smtClean="0"/>
              <a:t>tímto pokynem </a:t>
            </a:r>
            <a:r>
              <a:rPr lang="cs-CZ" dirty="0"/>
              <a:t>řídit (tj. advokát má povinnost klienta </a:t>
            </a:r>
            <a:r>
              <a:rPr lang="cs-CZ" dirty="0" smtClean="0"/>
              <a:t>na nevhodnost </a:t>
            </a:r>
            <a:r>
              <a:rPr lang="cs-CZ" dirty="0"/>
              <a:t>pokynů upozornit)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7262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příkazníka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příkazník je povinen vydat příkazci veškeré užitky, které </a:t>
            </a:r>
            <a:r>
              <a:rPr lang="cs-CZ" dirty="0" smtClean="0"/>
              <a:t>z jednání </a:t>
            </a:r>
            <a:r>
              <a:rPr lang="cs-CZ" dirty="0"/>
              <a:t>získá</a:t>
            </a:r>
          </a:p>
          <a:p>
            <a:pPr marL="0" indent="0">
              <a:buNone/>
            </a:pPr>
            <a:r>
              <a:rPr lang="cs-CZ" dirty="0"/>
              <a:t>• příkazník musí jednat poctivě a pečlivě podle </a:t>
            </a:r>
            <a:r>
              <a:rPr lang="cs-CZ" dirty="0" smtClean="0"/>
              <a:t>svých schopností </a:t>
            </a:r>
            <a:r>
              <a:rPr lang="cs-CZ" dirty="0"/>
              <a:t>(subjektivní hledisko) x § 5/1 (</a:t>
            </a:r>
            <a:r>
              <a:rPr lang="cs-CZ" dirty="0" smtClean="0"/>
              <a:t>objektivní hledisko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• poruší-li příkazník uvedené povinnosti, je </a:t>
            </a:r>
            <a:r>
              <a:rPr lang="cs-CZ" dirty="0" smtClean="0"/>
              <a:t>povinen nahradit </a:t>
            </a:r>
            <a:r>
              <a:rPr lang="cs-CZ" dirty="0"/>
              <a:t>újmu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4605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příkazníka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příkazce je povinen jednat osobně -&gt; zástupce si </a:t>
            </a:r>
            <a:r>
              <a:rPr lang="cs-CZ" dirty="0" smtClean="0"/>
              <a:t>může zvolit </a:t>
            </a:r>
            <a:r>
              <a:rPr lang="cs-CZ" dirty="0"/>
              <a:t>pouze tehdy, je-li to upraveno ve smlouvě, </a:t>
            </a:r>
            <a:r>
              <a:rPr lang="cs-CZ" dirty="0" smtClean="0"/>
              <a:t>nebo stanoví-li </a:t>
            </a:r>
            <a:r>
              <a:rPr lang="cs-CZ" dirty="0"/>
              <a:t>tak NOZ nebo zvláštní právní předpis (§ 26 </a:t>
            </a:r>
            <a:r>
              <a:rPr lang="cs-CZ" dirty="0" smtClean="0"/>
              <a:t>zákona o </a:t>
            </a:r>
            <a:r>
              <a:rPr lang="cs-CZ" dirty="0"/>
              <a:t>advokacii)</a:t>
            </a:r>
          </a:p>
          <a:p>
            <a:pPr marL="0" indent="0">
              <a:buNone/>
            </a:pPr>
            <a:r>
              <a:rPr lang="cs-CZ" dirty="0"/>
              <a:t>• Příkazník provede příkaz osobně. Svěří-li provedení </a:t>
            </a:r>
            <a:r>
              <a:rPr lang="cs-CZ" dirty="0" smtClean="0"/>
              <a:t>příkazu jinému</a:t>
            </a:r>
            <a:r>
              <a:rPr lang="cs-CZ" dirty="0"/>
              <a:t>, odpovídá, jako by příkaz prováděl sám; </a:t>
            </a:r>
            <a:r>
              <a:rPr lang="cs-CZ" dirty="0" smtClean="0"/>
              <a:t>dovolil-li však </a:t>
            </a:r>
            <a:r>
              <a:rPr lang="cs-CZ" dirty="0"/>
              <a:t>příkazce, aby si ustanovil náhradníka, nebo </a:t>
            </a:r>
            <a:r>
              <a:rPr lang="cs-CZ" dirty="0" smtClean="0"/>
              <a:t>byl-li tento </a:t>
            </a:r>
            <a:r>
              <a:rPr lang="cs-CZ" dirty="0"/>
              <a:t>nezbytně nutný, nahradí škodu, kterou </a:t>
            </a:r>
            <a:r>
              <a:rPr lang="cs-CZ" dirty="0" smtClean="0"/>
              <a:t>způsobil chybnou </a:t>
            </a:r>
            <a:r>
              <a:rPr lang="cs-CZ" dirty="0"/>
              <a:t>volbou náhradníka.</a:t>
            </a:r>
          </a:p>
          <a:p>
            <a:pPr marL="0" indent="0">
              <a:buNone/>
            </a:pPr>
            <a:r>
              <a:rPr lang="cs-CZ" dirty="0"/>
              <a:t>• informační povinnost -&gt; a) je povinen na žádost </a:t>
            </a:r>
            <a:r>
              <a:rPr lang="cs-CZ" dirty="0" smtClean="0"/>
              <a:t>informovat příkazce </a:t>
            </a:r>
            <a:r>
              <a:rPr lang="cs-CZ" dirty="0"/>
              <a:t>o postupu plnění příkazu</a:t>
            </a:r>
          </a:p>
          <a:p>
            <a:pPr marL="0" indent="0">
              <a:buNone/>
            </a:pPr>
            <a:r>
              <a:rPr lang="cs-CZ" dirty="0"/>
              <a:t>• b) po skončení příkazu má povinnost provést vyúčtování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0069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příkazce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SLOŽENÍ </a:t>
            </a:r>
            <a:r>
              <a:rPr lang="cs-CZ" dirty="0" smtClean="0"/>
              <a:t>ZÁLOHY</a:t>
            </a:r>
          </a:p>
          <a:p>
            <a:pPr marL="0" indent="0">
              <a:buNone/>
            </a:pPr>
            <a:r>
              <a:rPr lang="cs-CZ" dirty="0"/>
              <a:t>Příkazce složí na žádost příkazníkovi zálohu </a:t>
            </a:r>
            <a:r>
              <a:rPr lang="cs-CZ" dirty="0" smtClean="0"/>
              <a:t>k úhradě </a:t>
            </a:r>
            <a:r>
              <a:rPr lang="cs-CZ" dirty="0"/>
              <a:t>hotových výdajů (cestovné, </a:t>
            </a:r>
            <a:r>
              <a:rPr lang="cs-CZ" dirty="0" smtClean="0"/>
              <a:t>soudní poplatek</a:t>
            </a:r>
            <a:r>
              <a:rPr lang="cs-CZ" dirty="0"/>
              <a:t>, úřední ověření kopií) a nahradí </a:t>
            </a:r>
            <a:r>
              <a:rPr lang="cs-CZ" dirty="0" smtClean="0"/>
              <a:t>mu náklady </a:t>
            </a:r>
            <a:r>
              <a:rPr lang="cs-CZ" dirty="0"/>
              <a:t>účelně vynaložené při provádění </a:t>
            </a:r>
            <a:r>
              <a:rPr lang="cs-CZ" dirty="0" err="1" smtClean="0"/>
              <a:t>příkazu,byť</a:t>
            </a:r>
            <a:r>
              <a:rPr lang="cs-CZ" dirty="0" smtClean="0"/>
              <a:t> </a:t>
            </a:r>
            <a:r>
              <a:rPr lang="cs-CZ" dirty="0"/>
              <a:t>se výsledek nedostavil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POVINNOST NAHRADIT </a:t>
            </a:r>
            <a:r>
              <a:rPr lang="cs-CZ" dirty="0" smtClean="0"/>
              <a:t>ŠKODU</a:t>
            </a:r>
          </a:p>
          <a:p>
            <a:pPr marL="0" indent="0">
              <a:buNone/>
            </a:pPr>
            <a:r>
              <a:rPr lang="cs-CZ" dirty="0"/>
              <a:t>která vznikla příkazníkovi v souvislosti </a:t>
            </a:r>
            <a:r>
              <a:rPr lang="cs-CZ" dirty="0" smtClean="0"/>
              <a:t>s provedením </a:t>
            </a:r>
            <a:r>
              <a:rPr lang="cs-CZ" dirty="0"/>
              <a:t>příkazu</a:t>
            </a:r>
          </a:p>
          <a:p>
            <a:pPr marL="0" indent="0">
              <a:buNone/>
            </a:pPr>
            <a:r>
              <a:rPr lang="cs-CZ" dirty="0"/>
              <a:t>• škoda, která vznikla náhodou -&gt; pouze tehdy, </a:t>
            </a:r>
            <a:r>
              <a:rPr lang="cs-CZ" dirty="0" smtClean="0"/>
              <a:t>byl </a:t>
            </a:r>
            <a:r>
              <a:rPr lang="cs-CZ" dirty="0" err="1" smtClean="0"/>
              <a:t>li</a:t>
            </a:r>
            <a:r>
              <a:rPr lang="cs-CZ" dirty="0" smtClean="0"/>
              <a:t> </a:t>
            </a:r>
            <a:r>
              <a:rPr lang="cs-CZ" dirty="0"/>
              <a:t>příkaz sjednán bezúplatně + jen do výše </a:t>
            </a:r>
            <a:r>
              <a:rPr lang="cs-CZ" dirty="0" smtClean="0"/>
              <a:t>obvyklé úplaty </a:t>
            </a:r>
            <a:r>
              <a:rPr lang="cs-CZ" dirty="0"/>
              <a:t>(např. příkazník má vybrat peníze </a:t>
            </a:r>
            <a:r>
              <a:rPr lang="cs-CZ" dirty="0" smtClean="0"/>
              <a:t>od dlužníka </a:t>
            </a:r>
            <a:r>
              <a:rPr lang="cs-CZ" dirty="0"/>
              <a:t>a je na cestě k dlužníkovi, cestou jej </a:t>
            </a:r>
            <a:r>
              <a:rPr lang="cs-CZ" dirty="0" smtClean="0"/>
              <a:t>však pokouše </a:t>
            </a:r>
            <a:r>
              <a:rPr lang="cs-CZ" dirty="0"/>
              <a:t>pes, nebo je účastníkem </a:t>
            </a:r>
            <a:r>
              <a:rPr lang="cs-CZ" dirty="0" smtClean="0"/>
              <a:t>dopravní nehody </a:t>
            </a:r>
            <a:r>
              <a:rPr lang="cs-CZ" dirty="0"/>
              <a:t>na náledí)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180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Odměna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příkazníkovi obecně nevzniká ex lege právo </a:t>
            </a:r>
            <a:r>
              <a:rPr lang="cs-CZ" dirty="0" smtClean="0"/>
              <a:t>na odměnu</a:t>
            </a:r>
            <a:r>
              <a:rPr lang="cs-CZ" dirty="0"/>
              <a:t>, ale pouze právo na úplatu ve </a:t>
            </a:r>
            <a:r>
              <a:rPr lang="cs-CZ" dirty="0" smtClean="0"/>
              <a:t>výši nákladů </a:t>
            </a:r>
            <a:r>
              <a:rPr lang="cs-CZ" dirty="0"/>
              <a:t>účelně vynaložených</a:t>
            </a:r>
          </a:p>
          <a:p>
            <a:pPr marL="0" indent="0">
              <a:buNone/>
            </a:pPr>
            <a:r>
              <a:rPr lang="cs-CZ" dirty="0" err="1" smtClean="0"/>
              <a:t>Þříkazce</a:t>
            </a:r>
            <a:r>
              <a:rPr lang="cs-CZ" dirty="0" smtClean="0"/>
              <a:t> </a:t>
            </a:r>
            <a:r>
              <a:rPr lang="cs-CZ" dirty="0"/>
              <a:t>poskytne příkazníkovi odměnu:</a:t>
            </a:r>
          </a:p>
          <a:p>
            <a:pPr marL="0" indent="0">
              <a:buNone/>
            </a:pPr>
            <a:r>
              <a:rPr lang="cs-CZ" dirty="0"/>
              <a:t>a) byla-li ujednána</a:t>
            </a:r>
          </a:p>
          <a:p>
            <a:pPr marL="0" indent="0">
              <a:buNone/>
            </a:pPr>
            <a:r>
              <a:rPr lang="cs-CZ" dirty="0"/>
              <a:t>b) je-li obvyklá s ohledem na </a:t>
            </a:r>
            <a:r>
              <a:rPr lang="cs-CZ" dirty="0" smtClean="0"/>
              <a:t>příkazníkovo podnikání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7776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Zánik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PŘÍKAZNÍK </a:t>
            </a:r>
            <a:r>
              <a:rPr lang="cs-CZ" dirty="0"/>
              <a:t>– </a:t>
            </a:r>
            <a:r>
              <a:rPr lang="cs-CZ" dirty="0" smtClean="0"/>
              <a:t>výpověď</a:t>
            </a:r>
          </a:p>
          <a:p>
            <a:pPr marL="0" indent="0">
              <a:buNone/>
            </a:pPr>
            <a:r>
              <a:rPr lang="cs-CZ" dirty="0" smtClean="0"/>
              <a:t>- Příkazník </a:t>
            </a:r>
            <a:r>
              <a:rPr lang="cs-CZ" dirty="0"/>
              <a:t>může příkaz vypovědět nejdříve ke </a:t>
            </a:r>
            <a:r>
              <a:rPr lang="cs-CZ" dirty="0" smtClean="0"/>
              <a:t>konci měsíce </a:t>
            </a:r>
            <a:r>
              <a:rPr lang="cs-CZ" dirty="0"/>
              <a:t>následujícího po měsíci, v němž byla </a:t>
            </a:r>
            <a:r>
              <a:rPr lang="cs-CZ" dirty="0" smtClean="0"/>
              <a:t>výpověď doručena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smtClean="0"/>
              <a:t>- Vypoví-li </a:t>
            </a:r>
            <a:r>
              <a:rPr lang="cs-CZ" dirty="0"/>
              <a:t>příkazník příkaz před </a:t>
            </a:r>
            <a:r>
              <a:rPr lang="cs-CZ" dirty="0" smtClean="0"/>
              <a:t>obstaráním záležitosti</a:t>
            </a:r>
            <a:r>
              <a:rPr lang="cs-CZ" dirty="0"/>
              <a:t>, kterou byl zvlášť pověřen, nebo s </a:t>
            </a:r>
            <a:r>
              <a:rPr lang="cs-CZ" dirty="0" smtClean="0"/>
              <a:t>jejímž obstaráním </a:t>
            </a:r>
            <a:r>
              <a:rPr lang="cs-CZ" dirty="0"/>
              <a:t>začal podle všeobecného </a:t>
            </a:r>
            <a:r>
              <a:rPr lang="cs-CZ" dirty="0" smtClean="0"/>
              <a:t>pověření, nahradí </a:t>
            </a:r>
            <a:r>
              <a:rPr lang="cs-CZ" dirty="0"/>
              <a:t>škodu z toho vzešlou podle </a:t>
            </a:r>
            <a:r>
              <a:rPr lang="cs-CZ" dirty="0" smtClean="0"/>
              <a:t>obecných ustanovení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0350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příkazu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PŘÍKAZCE – odvolání</a:t>
            </a:r>
          </a:p>
          <a:p>
            <a:pPr marL="0" indent="0">
              <a:buNone/>
            </a:pPr>
            <a:r>
              <a:rPr lang="cs-CZ" dirty="0"/>
              <a:t>• příkazce může příkaz kdykoliv odvolat, není </a:t>
            </a:r>
            <a:r>
              <a:rPr lang="cs-CZ" dirty="0" smtClean="0"/>
              <a:t>nikterak limitován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 Příkazce může příkaz odvolat podle libosti, </a:t>
            </a:r>
            <a:r>
              <a:rPr lang="cs-CZ" dirty="0" smtClean="0"/>
              <a:t>nahradí však </a:t>
            </a:r>
            <a:r>
              <a:rPr lang="cs-CZ" dirty="0"/>
              <a:t>příkazníkovi náklady, které do té doby měl, </a:t>
            </a:r>
            <a:r>
              <a:rPr lang="cs-CZ" dirty="0" smtClean="0"/>
              <a:t>a škodu</a:t>
            </a:r>
            <a:r>
              <a:rPr lang="cs-CZ" dirty="0"/>
              <a:t>, pokud ji utrpěl, jakož i část </a:t>
            </a:r>
            <a:r>
              <a:rPr lang="cs-CZ" dirty="0" smtClean="0"/>
              <a:t>odměny přiměřenou </a:t>
            </a:r>
            <a:r>
              <a:rPr lang="cs-CZ" dirty="0"/>
              <a:t>vynaložené námaze příkazníka</a:t>
            </a:r>
          </a:p>
        </p:txBody>
      </p:sp>
    </p:spTree>
    <p:extLst>
      <p:ext uri="{BB962C8B-B14F-4D97-AF65-F5344CB8AC3E}">
        <p14:creationId xmlns:p14="http://schemas.microsoft.com/office/powerpoint/2010/main" val="2237006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příkazu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SMRT PŘÍKAZNÍKA NEBO PŘÍKAZCE, </a:t>
            </a:r>
            <a:r>
              <a:rPr lang="cs-CZ" dirty="0" smtClean="0"/>
              <a:t>ZÁNIK PRÁVNICKÉ </a:t>
            </a:r>
            <a:r>
              <a:rPr lang="cs-CZ" dirty="0"/>
              <a:t>OSOBY BEZ PRÁVNÍHO NÁSTUPCE</a:t>
            </a:r>
          </a:p>
          <a:p>
            <a:pPr marL="0" indent="0">
              <a:buNone/>
            </a:pPr>
            <a:r>
              <a:rPr lang="cs-CZ" dirty="0"/>
              <a:t>• Závazek z příkazu zaniká smrtí příkazce i </a:t>
            </a:r>
            <a:r>
              <a:rPr lang="cs-CZ" dirty="0" smtClean="0"/>
              <a:t>smrtí  příkazníka</a:t>
            </a:r>
            <a:r>
              <a:rPr lang="cs-CZ" dirty="0"/>
              <a:t>. To platí i tehdy, zanikne-li </a:t>
            </a:r>
            <a:r>
              <a:rPr lang="cs-CZ" dirty="0" smtClean="0"/>
              <a:t>právnická osoba</a:t>
            </a:r>
            <a:r>
              <a:rPr lang="cs-CZ" dirty="0"/>
              <a:t>, aniž má právního </a:t>
            </a:r>
            <a:r>
              <a:rPr lang="cs-CZ" dirty="0" smtClean="0"/>
              <a:t>nástupce.</a:t>
            </a:r>
          </a:p>
          <a:p>
            <a:pPr marL="0" indent="0">
              <a:buNone/>
            </a:pPr>
            <a:r>
              <a:rPr lang="cs-CZ" dirty="0"/>
              <a:t>Při zániku příkazu odvoláním, výpovědí, </a:t>
            </a:r>
            <a:r>
              <a:rPr lang="cs-CZ" dirty="0" smtClean="0"/>
              <a:t>anebo smrtí </a:t>
            </a:r>
            <a:r>
              <a:rPr lang="cs-CZ" dirty="0"/>
              <a:t>zařídí příkazník vše, co nesnese </a:t>
            </a:r>
            <a:r>
              <a:rPr lang="cs-CZ" dirty="0" smtClean="0"/>
              <a:t>odkladu, dokud </a:t>
            </a:r>
            <a:r>
              <a:rPr lang="cs-CZ" dirty="0"/>
              <a:t>příkazce nebo jeho právní nástupce neprojeví</a:t>
            </a:r>
          </a:p>
          <a:p>
            <a:pPr marL="0" indent="0">
              <a:buNone/>
            </a:pPr>
            <a:r>
              <a:rPr lang="cs-CZ" dirty="0"/>
              <a:t>jinou </a:t>
            </a:r>
            <a:r>
              <a:rPr lang="cs-CZ" dirty="0" smtClean="0"/>
              <a:t>vůli.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2523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1600" y="3375029"/>
            <a:ext cx="8064000" cy="1325563"/>
          </a:xfrm>
        </p:spPr>
        <p:txBody>
          <a:bodyPr/>
          <a:lstStyle/>
          <a:p>
            <a:r>
              <a:rPr lang="cs-CZ" dirty="0"/>
              <a:t>ZPROSTŘEDKOVÁNÍ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913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 přednášky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Příkaz</a:t>
            </a:r>
          </a:p>
          <a:p>
            <a:r>
              <a:rPr lang="cs-CZ" dirty="0" smtClean="0"/>
              <a:t>Zprostředkování</a:t>
            </a:r>
            <a:endParaRPr lang="cs-CZ" dirty="0"/>
          </a:p>
          <a:p>
            <a:r>
              <a:rPr lang="cs-CZ" dirty="0" smtClean="0"/>
              <a:t>Obchodní </a:t>
            </a:r>
            <a:r>
              <a:rPr lang="cs-CZ" dirty="0"/>
              <a:t>zastoupení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Zprostředkování - 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SMLUVNÍ </a:t>
            </a:r>
            <a:r>
              <a:rPr lang="cs-CZ" dirty="0" smtClean="0">
                <a:solidFill>
                  <a:srgbClr val="FF0000"/>
                </a:solidFill>
              </a:rPr>
              <a:t>STRANY</a:t>
            </a:r>
          </a:p>
          <a:p>
            <a:pPr marL="0" indent="0">
              <a:buNone/>
            </a:pPr>
            <a:r>
              <a:rPr lang="cs-CZ" dirty="0" smtClean="0"/>
              <a:t>ZPROSTŘEDKOVATEL</a:t>
            </a:r>
          </a:p>
          <a:p>
            <a:pPr marL="0" indent="0">
              <a:buNone/>
            </a:pPr>
            <a:r>
              <a:rPr lang="cs-CZ" dirty="0" smtClean="0"/>
              <a:t>ZÁJEMCE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PODSTATA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Smlouvou </a:t>
            </a:r>
            <a:r>
              <a:rPr lang="cs-CZ" dirty="0">
                <a:solidFill>
                  <a:schemeClr val="tx1"/>
                </a:solidFill>
              </a:rPr>
              <a:t>o zprostředkování se zprostředkovatel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zavazuje, že zájemci zprostředkuje uzavření určité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smlouvy s třetí osobou, a zájemce se zavazuje zaplatit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zprostředkovateli provizi</a:t>
            </a: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792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Zprostředkování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Vyvratitelná právní domněnka (§ 2445/2) -&gt;</a:t>
            </a:r>
          </a:p>
          <a:p>
            <a:r>
              <a:rPr lang="cs-CZ" dirty="0"/>
              <a:t>Je-li již při uzavření smlouvy, kterou se jedna strana </a:t>
            </a:r>
            <a:r>
              <a:rPr lang="cs-CZ" dirty="0" smtClean="0"/>
              <a:t>zaváže obstarat </a:t>
            </a:r>
            <a:r>
              <a:rPr lang="cs-CZ" dirty="0"/>
              <a:t>druhé straně příležitost k uzavření smlouvy s </a:t>
            </a:r>
            <a:r>
              <a:rPr lang="cs-CZ" dirty="0" smtClean="0"/>
              <a:t>třetí osobou</a:t>
            </a:r>
            <a:r>
              <a:rPr lang="cs-CZ" dirty="0"/>
              <a:t>, z okolností zřejmé, že za obstarání bude </a:t>
            </a:r>
            <a:r>
              <a:rPr lang="cs-CZ" dirty="0" smtClean="0"/>
              <a:t>požadována odměna</a:t>
            </a:r>
            <a:r>
              <a:rPr lang="cs-CZ" dirty="0"/>
              <a:t>, má se za to, že byla uzavřena smlouva </a:t>
            </a:r>
            <a:r>
              <a:rPr lang="cs-CZ" dirty="0" smtClean="0"/>
              <a:t>o zprostředkování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=&gt; obrátí-li se např. občan na realitní kancelář, se kterou </a:t>
            </a:r>
            <a:r>
              <a:rPr lang="cs-CZ" dirty="0" smtClean="0"/>
              <a:t>uzavřou ústní </a:t>
            </a:r>
            <a:r>
              <a:rPr lang="cs-CZ" dirty="0"/>
              <a:t>smlouvu, je zřejmé, že se jedná o zprostředkování, i </a:t>
            </a:r>
            <a:r>
              <a:rPr lang="cs-CZ" dirty="0" smtClean="0"/>
              <a:t>když není </a:t>
            </a:r>
            <a:r>
              <a:rPr lang="cs-CZ" dirty="0"/>
              <a:t>ve smlouvě úplata výslovně sjednána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2928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Zprostředkování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smlouva o zprostředkování je zásadně sjednávána </a:t>
            </a:r>
            <a:r>
              <a:rPr lang="cs-CZ" dirty="0" smtClean="0"/>
              <a:t>jako nevýhradní</a:t>
            </a:r>
            <a:r>
              <a:rPr lang="cs-CZ" dirty="0"/>
              <a:t>, pokud si strany nedohodnou něco jiného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Vzájemná informační povinnost stran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• Zprostředkovatel sdělí zájemci bez zbytečného odkladu vše, </a:t>
            </a:r>
            <a:r>
              <a:rPr lang="cs-CZ" dirty="0" smtClean="0"/>
              <a:t>co má </a:t>
            </a:r>
            <a:r>
              <a:rPr lang="cs-CZ" dirty="0"/>
              <a:t>význam pro jeho rozhodování o </a:t>
            </a:r>
            <a:r>
              <a:rPr lang="cs-CZ" dirty="0" smtClean="0"/>
              <a:t>uzavření zprostředkovávané </a:t>
            </a:r>
            <a:r>
              <a:rPr lang="cs-CZ" dirty="0"/>
              <a:t>smlouvy.</a:t>
            </a:r>
          </a:p>
          <a:p>
            <a:pPr marL="0" indent="0">
              <a:buNone/>
            </a:pPr>
            <a:r>
              <a:rPr lang="cs-CZ" dirty="0"/>
              <a:t>• Zájemce sdělí zprostředkovateli vše, co pro něho má </a:t>
            </a:r>
            <a:r>
              <a:rPr lang="cs-CZ" smtClean="0"/>
              <a:t>rozhodnývýznam</a:t>
            </a:r>
            <a:r>
              <a:rPr lang="cs-CZ" dirty="0" smtClean="0"/>
              <a:t> </a:t>
            </a:r>
            <a:r>
              <a:rPr lang="cs-CZ" dirty="0"/>
              <a:t>pro uzavření této smlouvy</a:t>
            </a:r>
          </a:p>
        </p:txBody>
      </p:sp>
    </p:spTree>
    <p:extLst>
      <p:ext uri="{BB962C8B-B14F-4D97-AF65-F5344CB8AC3E}">
        <p14:creationId xmlns:p14="http://schemas.microsoft.com/office/powerpoint/2010/main" val="2832543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úplata za zprostředkování určité smlouvy = PROVIZE</a:t>
            </a:r>
          </a:p>
          <a:p>
            <a:pPr marL="0" indent="0">
              <a:buNone/>
            </a:pPr>
            <a:r>
              <a:rPr lang="cs-CZ" dirty="0"/>
              <a:t>• její výše bývá závislá na hodnotě </a:t>
            </a:r>
            <a:r>
              <a:rPr lang="cs-CZ" dirty="0" smtClean="0"/>
              <a:t>zprostředkovávaného obchodu </a:t>
            </a:r>
            <a:r>
              <a:rPr lang="cs-CZ" dirty="0"/>
              <a:t>(např. dle kupní ceny, násobek </a:t>
            </a:r>
            <a:r>
              <a:rPr lang="cs-CZ" dirty="0" smtClean="0"/>
              <a:t>měsíčního nájemného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SPLATNOST</a:t>
            </a:r>
          </a:p>
          <a:p>
            <a:pPr marL="0" indent="0">
              <a:buNone/>
            </a:pPr>
            <a:r>
              <a:rPr lang="cs-CZ" dirty="0" smtClean="0"/>
              <a:t>a) splatnost </a:t>
            </a:r>
            <a:r>
              <a:rPr lang="cs-CZ" dirty="0"/>
              <a:t>vytvořením příležitosti uzavřít smlouvu se </a:t>
            </a:r>
            <a:r>
              <a:rPr lang="cs-CZ" dirty="0" smtClean="0"/>
              <a:t>3. osobou </a:t>
            </a:r>
            <a:r>
              <a:rPr lang="cs-CZ" dirty="0"/>
              <a:t>(dovedu potencionálního </a:t>
            </a:r>
            <a:r>
              <a:rPr lang="cs-CZ" dirty="0" smtClean="0"/>
              <a:t>kupce)</a:t>
            </a:r>
          </a:p>
          <a:p>
            <a:pPr marL="0" indent="0">
              <a:buNone/>
            </a:pPr>
            <a:r>
              <a:rPr lang="cs-CZ" dirty="0" smtClean="0"/>
              <a:t>b</a:t>
            </a:r>
            <a:r>
              <a:rPr lang="cs-CZ" dirty="0"/>
              <a:t>) splatnost okamžikem, kdy je smlouva uzavřena (</a:t>
            </a:r>
            <a:r>
              <a:rPr lang="cs-CZ" dirty="0" smtClean="0"/>
              <a:t>obecně platné </a:t>
            </a:r>
            <a:r>
              <a:rPr lang="cs-CZ" dirty="0"/>
              <a:t>pravidlo dle NOZ)</a:t>
            </a:r>
          </a:p>
          <a:p>
            <a:pPr marL="0" indent="0">
              <a:buNone/>
            </a:pPr>
            <a:r>
              <a:rPr lang="cs-CZ" dirty="0"/>
              <a:t>c) splatnost, je-li ze zprostředkovávané smlouvy </a:t>
            </a:r>
            <a:r>
              <a:rPr lang="cs-CZ" dirty="0" smtClean="0"/>
              <a:t>plněno(kupující </a:t>
            </a:r>
            <a:r>
              <a:rPr lang="cs-CZ" dirty="0"/>
              <a:t>zaplatí kupní </a:t>
            </a:r>
            <a:r>
              <a:rPr lang="cs-CZ" dirty="0" smtClean="0"/>
              <a:t>cenu)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6936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zprostředkovatel neodpovídá za to, že nenajde žádnou </a:t>
            </a:r>
            <a:r>
              <a:rPr lang="cs-CZ" dirty="0" smtClean="0"/>
              <a:t>osobu -&gt; </a:t>
            </a:r>
            <a:r>
              <a:rPr lang="cs-CZ" dirty="0"/>
              <a:t>nemusí hradit škodu, ale právo na provizi mu nevznikne</a:t>
            </a:r>
          </a:p>
          <a:p>
            <a:pPr marL="0" indent="0">
              <a:buNone/>
            </a:pPr>
            <a:r>
              <a:rPr lang="cs-CZ" dirty="0"/>
              <a:t>• Právu zprostředkovatele na provizi není na újmu, </a:t>
            </a:r>
            <a:r>
              <a:rPr lang="cs-CZ" dirty="0" smtClean="0"/>
              <a:t>byla-li smlouva</a:t>
            </a:r>
            <a:r>
              <a:rPr lang="cs-CZ" dirty="0"/>
              <a:t>, k níž se vztahovala činnost </a:t>
            </a:r>
            <a:r>
              <a:rPr lang="cs-CZ" dirty="0" smtClean="0"/>
              <a:t>zprostředkovatele, uzavřena </a:t>
            </a:r>
            <a:r>
              <a:rPr lang="cs-CZ" dirty="0"/>
              <a:t>nebo splněna až po zániku závazku </a:t>
            </a:r>
            <a:r>
              <a:rPr lang="cs-CZ" dirty="0" smtClean="0"/>
              <a:t>ze zprostředkovatelské smlouvy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5480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Provize x náhrada nákladů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dirty="0"/>
              <a:t>právo na provizi kryje i náhradu účelně </a:t>
            </a:r>
            <a:r>
              <a:rPr lang="cs-CZ" sz="3200" dirty="0" smtClean="0"/>
              <a:t>vynaložených nákladů </a:t>
            </a:r>
            <a:r>
              <a:rPr lang="cs-CZ" sz="3200" dirty="0"/>
              <a:t>-&gt; pokud by měl zájemce hradit i </a:t>
            </a:r>
            <a:r>
              <a:rPr lang="cs-CZ" sz="3200" dirty="0" smtClean="0"/>
              <a:t>tyto náklady</a:t>
            </a:r>
            <a:r>
              <a:rPr lang="cs-CZ" sz="3200" dirty="0"/>
              <a:t>, muselo by být ve smlouvě </a:t>
            </a:r>
            <a:r>
              <a:rPr lang="cs-CZ" sz="3200" dirty="0" smtClean="0"/>
              <a:t>výslovně ujednáno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7367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zprostředkovatele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povinnost jednat ve výlučném zájmu zájemce</a:t>
            </a:r>
          </a:p>
          <a:p>
            <a:pPr marL="0" indent="0">
              <a:buNone/>
            </a:pPr>
            <a:r>
              <a:rPr lang="cs-CZ" dirty="0"/>
              <a:t>• otázka zprostředkovávání pro obě strany (§ 2450) </a:t>
            </a:r>
            <a:r>
              <a:rPr lang="cs-CZ" dirty="0" smtClean="0"/>
              <a:t>-&gt; nedotýká </a:t>
            </a:r>
            <a:r>
              <a:rPr lang="cs-CZ" dirty="0"/>
              <a:t>se platnosti smluv, ale má vliv na provizi </a:t>
            </a:r>
            <a:r>
              <a:rPr lang="cs-CZ" dirty="0" smtClean="0"/>
              <a:t>+ náhradu </a:t>
            </a:r>
            <a:r>
              <a:rPr lang="cs-CZ" dirty="0"/>
              <a:t>nákladů</a:t>
            </a:r>
          </a:p>
          <a:p>
            <a:pPr marL="0" indent="0">
              <a:buNone/>
            </a:pPr>
            <a:r>
              <a:rPr lang="cs-CZ" dirty="0"/>
              <a:t>-&gt; § 2450: Zprostředkovatel nemá právo na provizi a </a:t>
            </a:r>
            <a:r>
              <a:rPr lang="cs-CZ" dirty="0" smtClean="0"/>
              <a:t>na úhradu </a:t>
            </a:r>
            <a:r>
              <a:rPr lang="cs-CZ" dirty="0"/>
              <a:t>nákladů, byl-li v rozporu se smlouvou činný </a:t>
            </a:r>
            <a:r>
              <a:rPr lang="cs-CZ" dirty="0" smtClean="0"/>
              <a:t>také pro </a:t>
            </a:r>
            <a:r>
              <a:rPr lang="cs-CZ" dirty="0"/>
              <a:t>druhou stranu zprostředkovávané smlouvy</a:t>
            </a:r>
          </a:p>
        </p:txBody>
      </p:sp>
    </p:spTree>
    <p:extLst>
      <p:ext uri="{BB962C8B-B14F-4D97-AF65-F5344CB8AC3E}">
        <p14:creationId xmlns:p14="http://schemas.microsoft.com/office/powerpoint/2010/main" val="21259899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zprostředkovatele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povinnost zprostředkovatele vyhledávat osoby, které </a:t>
            </a:r>
            <a:r>
              <a:rPr lang="cs-CZ" dirty="0" smtClean="0"/>
              <a:t>jsou způsobilé </a:t>
            </a:r>
            <a:r>
              <a:rPr lang="cs-CZ" dirty="0"/>
              <a:t>k uzavření zprostředkovávané smlouvy</a:t>
            </a:r>
          </a:p>
          <a:p>
            <a:pPr marL="0" indent="0">
              <a:buNone/>
            </a:pPr>
            <a:r>
              <a:rPr lang="cs-CZ" dirty="0"/>
              <a:t>• Zprostředkovatel nesmí navrhnout zájemci </a:t>
            </a:r>
            <a:r>
              <a:rPr lang="cs-CZ" dirty="0" smtClean="0"/>
              <a:t>uzavření smlouvy </a:t>
            </a:r>
            <a:r>
              <a:rPr lang="cs-CZ" dirty="0"/>
              <a:t>s osobou, o které má důvodnou pochybnost, </a:t>
            </a:r>
            <a:r>
              <a:rPr lang="cs-CZ" dirty="0" smtClean="0"/>
              <a:t>zda povinnosti </a:t>
            </a:r>
            <a:r>
              <a:rPr lang="cs-CZ" dirty="0"/>
              <a:t>ze zprostředkované smlouvy řádně a včas </a:t>
            </a:r>
            <a:r>
              <a:rPr lang="cs-CZ" dirty="0" smtClean="0"/>
              <a:t>splní, nebo </a:t>
            </a:r>
            <a:r>
              <a:rPr lang="cs-CZ" dirty="0"/>
              <a:t>o které vzhledem k okolnostem takovou </a:t>
            </a:r>
            <a:r>
              <a:rPr lang="cs-CZ" dirty="0" smtClean="0"/>
              <a:t>pochybnost mít </a:t>
            </a:r>
            <a:r>
              <a:rPr lang="cs-CZ" dirty="0"/>
              <a:t>měl.</a:t>
            </a:r>
          </a:p>
          <a:p>
            <a:pPr marL="0" indent="0">
              <a:buNone/>
            </a:pPr>
            <a:r>
              <a:rPr lang="cs-CZ" dirty="0"/>
              <a:t>• Požádá-li o to zájemce, sdělí mu zprostředkovatel </a:t>
            </a:r>
            <a:r>
              <a:rPr lang="cs-CZ" dirty="0" smtClean="0"/>
              <a:t>údaje potřebné </a:t>
            </a:r>
            <a:r>
              <a:rPr lang="cs-CZ" dirty="0"/>
              <a:t>k posouzení důvěryhodnosti osoby, s níž </a:t>
            </a:r>
            <a:r>
              <a:rPr lang="cs-CZ" dirty="0" smtClean="0"/>
              <a:t>mu uzavření </a:t>
            </a:r>
            <a:r>
              <a:rPr lang="cs-CZ" dirty="0"/>
              <a:t>smlouvy navrhuje.</a:t>
            </a:r>
          </a:p>
          <a:p>
            <a:pPr marL="0" indent="0">
              <a:buNone/>
            </a:pPr>
            <a:r>
              <a:rPr lang="cs-CZ" dirty="0"/>
              <a:t>=&gt; nesmí být pochybnost o tom, zda 3. osoba bude schopna </a:t>
            </a:r>
            <a:r>
              <a:rPr lang="cs-CZ" dirty="0" smtClean="0"/>
              <a:t>a ochotna </a:t>
            </a:r>
            <a:r>
              <a:rPr lang="cs-CZ" dirty="0"/>
              <a:t>plnit x pokud poruší, vzniká právo na náhradu újmy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561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zprostředkovatele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zprostředkovatel nezastupuje zájemce (nemá ex</a:t>
            </a:r>
          </a:p>
          <a:p>
            <a:r>
              <a:rPr lang="cs-CZ" dirty="0"/>
              <a:t>lege plnou moc) =&gt; smlouvu, která se</a:t>
            </a:r>
          </a:p>
          <a:p>
            <a:r>
              <a:rPr lang="cs-CZ" dirty="0"/>
              <a:t>zprostředkovává, uzavírá zájemce + 3. osoba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779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smlouvy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Závazek zaniká, není-li zprostředkovávaná </a:t>
            </a:r>
            <a:r>
              <a:rPr lang="cs-CZ" dirty="0" smtClean="0"/>
              <a:t>smlouva uzavřena </a:t>
            </a:r>
            <a:r>
              <a:rPr lang="cs-CZ" dirty="0"/>
              <a:t>v ujednané době.</a:t>
            </a:r>
          </a:p>
          <a:p>
            <a:pPr marL="0" indent="0">
              <a:buNone/>
            </a:pPr>
            <a:r>
              <a:rPr lang="cs-CZ" dirty="0"/>
              <a:t>• Není-li doba ujednána, může kterákoli </a:t>
            </a:r>
            <a:r>
              <a:rPr lang="cs-CZ" dirty="0" smtClean="0"/>
              <a:t>strana závazek </a:t>
            </a:r>
            <a:r>
              <a:rPr lang="cs-CZ" dirty="0"/>
              <a:t>zrušit oznámením druhé straně</a:t>
            </a:r>
          </a:p>
        </p:txBody>
      </p:sp>
    </p:spTree>
    <p:extLst>
      <p:ext uri="{BB962C8B-B14F-4D97-AF65-F5344CB8AC3E}">
        <p14:creationId xmlns:p14="http://schemas.microsoft.com/office/powerpoint/2010/main" val="428870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Smlouvy příkazního typu</a:t>
            </a:r>
            <a:br>
              <a:rPr lang="cs-CZ" dirty="0"/>
            </a:br>
            <a:r>
              <a:rPr lang="cs-CZ" dirty="0"/>
              <a:t>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smluvní typy, jejichž společným prvkem je příkaz a </a:t>
            </a:r>
            <a:r>
              <a:rPr lang="cs-CZ" dirty="0" smtClean="0"/>
              <a:t>tomu odpovídající </a:t>
            </a:r>
            <a:r>
              <a:rPr lang="cs-CZ" dirty="0"/>
              <a:t>povinnost tento příkaz realizovat</a:t>
            </a:r>
          </a:p>
          <a:p>
            <a:r>
              <a:rPr lang="cs-CZ" dirty="0" smtClean="0"/>
              <a:t>pro </a:t>
            </a:r>
            <a:r>
              <a:rPr lang="cs-CZ" dirty="0"/>
              <a:t>smlouvy je charakteristické, že se jedná o povinnost </a:t>
            </a:r>
            <a:r>
              <a:rPr lang="cs-CZ" dirty="0" smtClean="0"/>
              <a:t>k činnosti </a:t>
            </a:r>
            <a:r>
              <a:rPr lang="cs-CZ" dirty="0"/>
              <a:t>x nikoliv povinnost k výsledku (jednalo by se </a:t>
            </a:r>
            <a:r>
              <a:rPr lang="cs-CZ" dirty="0" smtClean="0"/>
              <a:t>o smlouvu </a:t>
            </a:r>
            <a:r>
              <a:rPr lang="cs-CZ" dirty="0"/>
              <a:t>o dílo</a:t>
            </a:r>
            <a:r>
              <a:rPr lang="cs-CZ" dirty="0" smtClean="0"/>
              <a:t>) </a:t>
            </a:r>
            <a:r>
              <a:rPr lang="cs-CZ" dirty="0"/>
              <a:t>(x v některých případech právo na úplatu ale vzniká </a:t>
            </a:r>
            <a:r>
              <a:rPr lang="cs-CZ" dirty="0" smtClean="0"/>
              <a:t>až dosažením </a:t>
            </a:r>
            <a:r>
              <a:rPr lang="cs-CZ" dirty="0"/>
              <a:t>určitého výsledku – např. smlouva </a:t>
            </a:r>
            <a:r>
              <a:rPr lang="cs-CZ" dirty="0" smtClean="0"/>
              <a:t>o zprostředkování) </a:t>
            </a:r>
            <a:r>
              <a:rPr lang="cs-CZ" dirty="0"/>
              <a:t>pokud strana nedosáhne výsledku, nevzniká ji právo na plnění</a:t>
            </a:r>
          </a:p>
          <a:p>
            <a:pPr marL="0" indent="0">
              <a:buNone/>
            </a:pPr>
            <a:r>
              <a:rPr lang="cs-CZ" dirty="0"/>
              <a:t>+ nemusí platit náhradu škody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7568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17276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SMLUVNÍ </a:t>
            </a:r>
            <a:r>
              <a:rPr lang="cs-CZ" dirty="0"/>
              <a:t>STRANY</a:t>
            </a:r>
          </a:p>
          <a:p>
            <a:r>
              <a:rPr lang="cs-CZ" dirty="0" smtClean="0"/>
              <a:t>OBCHODNÍ ZÁSTUPCE</a:t>
            </a:r>
          </a:p>
          <a:p>
            <a:r>
              <a:rPr lang="cs-CZ" dirty="0" smtClean="0"/>
              <a:t>ZASTOUPENÝ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04775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PODSTATA</a:t>
            </a:r>
          </a:p>
          <a:p>
            <a:pPr marL="0" indent="0">
              <a:buNone/>
            </a:pPr>
            <a:r>
              <a:rPr lang="cs-CZ" dirty="0"/>
              <a:t>• Smlouvou o obchodním zastoupení se </a:t>
            </a:r>
            <a:r>
              <a:rPr lang="cs-CZ" dirty="0" smtClean="0"/>
              <a:t>obchodní zástupce </a:t>
            </a:r>
            <a:r>
              <a:rPr lang="cs-CZ" dirty="0"/>
              <a:t>jako nezávislý podnikatel </a:t>
            </a:r>
            <a:r>
              <a:rPr lang="cs-CZ" dirty="0" smtClean="0"/>
              <a:t>zavazuje dlouhodobě </a:t>
            </a:r>
            <a:r>
              <a:rPr lang="cs-CZ" dirty="0"/>
              <a:t>vyvíjet pro zastoupeného </a:t>
            </a:r>
            <a:r>
              <a:rPr lang="cs-CZ" dirty="0" smtClean="0"/>
              <a:t>činnost směřující </a:t>
            </a:r>
            <a:r>
              <a:rPr lang="cs-CZ" dirty="0"/>
              <a:t>k uzavírání určitého druhu obchodů:</a:t>
            </a:r>
          </a:p>
          <a:p>
            <a:pPr marL="0" indent="0">
              <a:buNone/>
            </a:pPr>
            <a:r>
              <a:rPr lang="cs-CZ" dirty="0"/>
              <a:t>a) zastoupeným nebo</a:t>
            </a:r>
          </a:p>
          <a:p>
            <a:pPr marL="0" indent="0">
              <a:buNone/>
            </a:pPr>
            <a:r>
              <a:rPr lang="cs-CZ" dirty="0"/>
              <a:t>b) k ujednání obchodů jménem zastoupeného a </a:t>
            </a:r>
            <a:r>
              <a:rPr lang="cs-CZ" dirty="0" smtClean="0"/>
              <a:t>na jeho </a:t>
            </a:r>
            <a:r>
              <a:rPr lang="cs-CZ" dirty="0"/>
              <a:t>účet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 </a:t>
            </a:r>
            <a:r>
              <a:rPr lang="cs-CZ" dirty="0"/>
              <a:t>zastoupený se zavazuje platit OZ provizi.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8774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smlouva o soustavném zprostředkovávání </a:t>
            </a:r>
            <a:r>
              <a:rPr lang="cs-CZ" dirty="0" smtClean="0"/>
              <a:t>obchodů určitého </a:t>
            </a:r>
            <a:r>
              <a:rPr lang="cs-CZ" dirty="0"/>
              <a:t>druhu jako samostatné podnikatelské činnosti</a:t>
            </a:r>
          </a:p>
          <a:p>
            <a:pPr marL="0" indent="0">
              <a:buNone/>
            </a:pPr>
            <a:r>
              <a:rPr lang="cs-CZ" dirty="0"/>
              <a:t>X od zprostředkování se liší tím, že jde o </a:t>
            </a:r>
            <a:r>
              <a:rPr lang="cs-CZ" dirty="0" smtClean="0"/>
              <a:t>soustavnou činnost </a:t>
            </a:r>
            <a:r>
              <a:rPr lang="cs-CZ" dirty="0"/>
              <a:t>=&gt; trvalé podnikatelské spojení s </a:t>
            </a:r>
            <a:r>
              <a:rPr lang="cs-CZ" dirty="0" smtClean="0"/>
              <a:t>určitým podnikatelem </a:t>
            </a:r>
            <a:r>
              <a:rPr lang="cs-CZ" dirty="0"/>
              <a:t>=&gt; obsah činnosti obchodního </a:t>
            </a:r>
            <a:r>
              <a:rPr lang="cs-CZ" dirty="0" smtClean="0"/>
              <a:t>zástupce překračuje </a:t>
            </a:r>
            <a:r>
              <a:rPr lang="cs-CZ" dirty="0"/>
              <a:t>pouhé zprostředkovávání</a:t>
            </a:r>
          </a:p>
          <a:p>
            <a:pPr marL="0" indent="0">
              <a:buNone/>
            </a:pPr>
            <a:r>
              <a:rPr lang="cs-CZ" dirty="0"/>
              <a:t>• jedná se u pojmově úplatnou smlouvu -&gt; vzniká </a:t>
            </a:r>
            <a:r>
              <a:rPr lang="cs-CZ" dirty="0" smtClean="0"/>
              <a:t>právo na </a:t>
            </a:r>
            <a:r>
              <a:rPr lang="cs-CZ" dirty="0"/>
              <a:t>provizi</a:t>
            </a:r>
          </a:p>
          <a:p>
            <a:pPr marL="0" indent="0">
              <a:buNone/>
            </a:pPr>
            <a:r>
              <a:rPr lang="cs-CZ" dirty="0"/>
              <a:t>• smlouva o obchodním zastoupení musí být </a:t>
            </a:r>
            <a:r>
              <a:rPr lang="cs-CZ" dirty="0" smtClean="0"/>
              <a:t>vždy písemná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39313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OBCHODNÍ ZÁSTUPCE:</a:t>
            </a:r>
          </a:p>
          <a:p>
            <a:pPr marL="0" indent="0">
              <a:buNone/>
            </a:pPr>
            <a:r>
              <a:rPr lang="cs-CZ" dirty="0"/>
              <a:t>a) vyvíjí pro zastoupeného činnost směřující k tomu, </a:t>
            </a:r>
            <a:r>
              <a:rPr lang="cs-CZ" dirty="0" smtClean="0"/>
              <a:t>že bude </a:t>
            </a:r>
            <a:r>
              <a:rPr lang="cs-CZ" dirty="0"/>
              <a:t>uzavírán určitý druh obchodů, nebo</a:t>
            </a:r>
          </a:p>
          <a:p>
            <a:pPr marL="0" indent="0">
              <a:buNone/>
            </a:pPr>
            <a:r>
              <a:rPr lang="cs-CZ" dirty="0"/>
              <a:t>b) se zavazuje zastupovat zastoupeného a </a:t>
            </a:r>
            <a:r>
              <a:rPr lang="cs-CZ" dirty="0" smtClean="0"/>
              <a:t>jednat jménem </a:t>
            </a:r>
            <a:r>
              <a:rPr lang="cs-CZ" dirty="0"/>
              <a:t>zastoupeného a uzavírat smlouvy sám</a:t>
            </a:r>
          </a:p>
          <a:p>
            <a:pPr marL="0" indent="0">
              <a:buNone/>
            </a:pPr>
            <a:r>
              <a:rPr lang="cs-CZ" dirty="0"/>
              <a:t>• obchodní zástupce nevstupuje do právních </a:t>
            </a:r>
            <a:r>
              <a:rPr lang="cs-CZ" dirty="0" smtClean="0"/>
              <a:t>vztahů, obchody </a:t>
            </a:r>
            <a:r>
              <a:rPr lang="cs-CZ" dirty="0"/>
              <a:t>pouze zprostředkovává, nebo vystupuje </a:t>
            </a:r>
            <a:r>
              <a:rPr lang="cs-CZ" dirty="0" smtClean="0"/>
              <a:t>jako zástupce </a:t>
            </a:r>
            <a:r>
              <a:rPr lang="cs-CZ" dirty="0"/>
              <a:t>(přímý nebo nepřímý)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52715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Důvody existence právní úpravy o </a:t>
            </a:r>
            <a:r>
              <a:rPr lang="cs-CZ" dirty="0" smtClean="0"/>
              <a:t>obchodním zastoupení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a) právní úprava je výsledkem aplikace směrnice </a:t>
            </a:r>
            <a:r>
              <a:rPr lang="cs-CZ" dirty="0" smtClean="0"/>
              <a:t>Rady č</a:t>
            </a:r>
            <a:r>
              <a:rPr lang="cs-CZ" dirty="0"/>
              <a:t>. 86/653/EHS, o koordinaci právní úpravy </a:t>
            </a:r>
            <a:r>
              <a:rPr lang="cs-CZ" dirty="0" smtClean="0"/>
              <a:t>členských států </a:t>
            </a:r>
            <a:r>
              <a:rPr lang="cs-CZ" dirty="0"/>
              <a:t>týkající se nezávislých obchodních zástupců</a:t>
            </a:r>
          </a:p>
          <a:p>
            <a:pPr marL="0" indent="0">
              <a:buNone/>
            </a:pPr>
            <a:r>
              <a:rPr lang="cs-CZ" dirty="0"/>
              <a:t>b) obchodní zástupci mají ve většině případů </a:t>
            </a:r>
            <a:r>
              <a:rPr lang="cs-CZ" dirty="0" smtClean="0"/>
              <a:t>specifické postavení </a:t>
            </a:r>
            <a:r>
              <a:rPr lang="cs-CZ" dirty="0"/>
              <a:t>(většinou se jedná o fyzické osoby) a </a:t>
            </a:r>
            <a:r>
              <a:rPr lang="cs-CZ" dirty="0" smtClean="0"/>
              <a:t>je třeba </a:t>
            </a:r>
            <a:r>
              <a:rPr lang="cs-CZ" dirty="0"/>
              <a:t>je chránit obdobně jako jsou </a:t>
            </a:r>
            <a:r>
              <a:rPr lang="cs-CZ" dirty="0" smtClean="0"/>
              <a:t>chráněni zaměstnanci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13887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Projevy ochrany:</a:t>
            </a:r>
          </a:p>
          <a:p>
            <a:pPr marL="0" indent="0">
              <a:buNone/>
            </a:pPr>
            <a:r>
              <a:rPr lang="cs-CZ" dirty="0"/>
              <a:t>a) četnost kogentních norem =&gt; § 2519 </a:t>
            </a:r>
            <a:r>
              <a:rPr lang="cs-CZ" dirty="0" smtClean="0"/>
              <a:t>obsahuje taxativní </a:t>
            </a:r>
            <a:r>
              <a:rPr lang="cs-CZ" dirty="0"/>
              <a:t>výčet kogentních ustanovení</a:t>
            </a:r>
          </a:p>
          <a:p>
            <a:pPr marL="0" indent="0">
              <a:buNone/>
            </a:pPr>
            <a:r>
              <a:rPr lang="cs-CZ" dirty="0"/>
              <a:t>b) úprava konkurenčních doložek</a:t>
            </a:r>
          </a:p>
          <a:p>
            <a:pPr marL="0" indent="0">
              <a:buNone/>
            </a:pPr>
            <a:r>
              <a:rPr lang="cs-CZ" dirty="0"/>
              <a:t>c) zvláštní právo na odměnu – např. </a:t>
            </a:r>
            <a:r>
              <a:rPr lang="cs-CZ" dirty="0" smtClean="0"/>
              <a:t>obchodní zástupce </a:t>
            </a:r>
            <a:r>
              <a:rPr lang="cs-CZ" dirty="0"/>
              <a:t>pracoval pro zastoupeného dlouhou </a:t>
            </a:r>
            <a:r>
              <a:rPr lang="cs-CZ" dirty="0" smtClean="0"/>
              <a:t>dobu a </a:t>
            </a:r>
            <a:r>
              <a:rPr lang="cs-CZ" dirty="0"/>
              <a:t>vytvořil mu kvalitní strukturovanou klientskou síť </a:t>
            </a:r>
            <a:r>
              <a:rPr lang="cs-CZ" dirty="0" smtClean="0"/>
              <a:t>; pokud </a:t>
            </a:r>
            <a:r>
              <a:rPr lang="cs-CZ" dirty="0"/>
              <a:t>skončí, tato síť zůstává zachována – </a:t>
            </a:r>
            <a:r>
              <a:rPr lang="cs-CZ" dirty="0" smtClean="0"/>
              <a:t>právní úprava </a:t>
            </a:r>
            <a:r>
              <a:rPr lang="cs-CZ" dirty="0"/>
              <a:t>na tuto situaci pamatuje a při odchodu </a:t>
            </a:r>
            <a:r>
              <a:rPr lang="cs-CZ" dirty="0" smtClean="0"/>
              <a:t>OZ vylepšuje </a:t>
            </a:r>
            <a:r>
              <a:rPr lang="cs-CZ" dirty="0"/>
              <a:t>jeho postavení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61472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Obchodním </a:t>
            </a:r>
            <a:r>
              <a:rPr lang="cs-CZ" dirty="0"/>
              <a:t>zástupcem právnické osoby nemůže být:</a:t>
            </a:r>
          </a:p>
          <a:p>
            <a:pPr marL="0" indent="0">
              <a:buNone/>
            </a:pPr>
            <a:r>
              <a:rPr lang="cs-CZ" dirty="0"/>
              <a:t>a) osoba, která může zavazovat zastoupeného </a:t>
            </a:r>
            <a:r>
              <a:rPr lang="cs-CZ" dirty="0" smtClean="0"/>
              <a:t>nebo osobu</a:t>
            </a:r>
            <a:r>
              <a:rPr lang="cs-CZ" dirty="0"/>
              <a:t>, s níž má být obchod uzavřen, jako člen </a:t>
            </a:r>
            <a:r>
              <a:rPr lang="cs-CZ" dirty="0" smtClean="0"/>
              <a:t>jejího orgánu</a:t>
            </a:r>
            <a:r>
              <a:rPr lang="cs-CZ" dirty="0"/>
              <a:t>,</a:t>
            </a:r>
          </a:p>
          <a:p>
            <a:pPr marL="0" indent="0">
              <a:buNone/>
            </a:pPr>
            <a:r>
              <a:rPr lang="cs-CZ" dirty="0"/>
              <a:t>b) nucený správce právnické osoby nebo</a:t>
            </a:r>
          </a:p>
          <a:p>
            <a:pPr marL="0" indent="0">
              <a:buNone/>
            </a:pPr>
            <a:r>
              <a:rPr lang="cs-CZ" dirty="0"/>
              <a:t>c) insolvenční správce</a:t>
            </a:r>
          </a:p>
        </p:txBody>
      </p:sp>
    </p:spTree>
    <p:extLst>
      <p:ext uri="{BB962C8B-B14F-4D97-AF65-F5344CB8AC3E}">
        <p14:creationId xmlns:p14="http://schemas.microsoft.com/office/powerpoint/2010/main" val="22546047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zástupce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OZ nemá právo uzavírat jménem zastoupeného </a:t>
            </a:r>
            <a:r>
              <a:rPr lang="cs-CZ" dirty="0" smtClean="0"/>
              <a:t>obchody</a:t>
            </a:r>
            <a:r>
              <a:rPr lang="cs-CZ" dirty="0"/>
              <a:t>, cokoli pro něho přijímat nebo jinak jeho </a:t>
            </a:r>
            <a:r>
              <a:rPr lang="cs-CZ" dirty="0" smtClean="0"/>
              <a:t>jménem </a:t>
            </a:r>
            <a:r>
              <a:rPr lang="cs-CZ" dirty="0"/>
              <a:t>právně jednat.</a:t>
            </a:r>
          </a:p>
          <a:p>
            <a:pPr marL="0" indent="0">
              <a:buNone/>
            </a:pPr>
            <a:r>
              <a:rPr lang="cs-CZ" dirty="0"/>
              <a:t>• Při opačném ujednání se na práva a povinnosti </a:t>
            </a:r>
            <a:r>
              <a:rPr lang="cs-CZ" dirty="0" smtClean="0"/>
              <a:t>stran</a:t>
            </a:r>
            <a:r>
              <a:rPr lang="cs-CZ" dirty="0"/>
              <a:t>, která s tím souvisí, použijí ustanovení o </a:t>
            </a:r>
            <a:r>
              <a:rPr lang="cs-CZ" dirty="0" smtClean="0"/>
              <a:t>příkazu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=&gt; pokud si strany nedohodnou něco jiného, nejedná OZ jako </a:t>
            </a:r>
            <a:r>
              <a:rPr lang="cs-CZ" dirty="0" smtClean="0"/>
              <a:t>zástupce </a:t>
            </a:r>
            <a:r>
              <a:rPr lang="cs-CZ" dirty="0"/>
              <a:t>zastoupeného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9857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Výhradní 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PODSTATA:</a:t>
            </a:r>
          </a:p>
          <a:p>
            <a:pPr marL="0" indent="0">
              <a:buNone/>
            </a:pPr>
            <a:r>
              <a:rPr lang="cs-CZ" dirty="0"/>
              <a:t>• musí být ve smlouvě výslovně sjednáno</a:t>
            </a:r>
          </a:p>
          <a:p>
            <a:pPr marL="0" indent="0">
              <a:buNone/>
            </a:pPr>
            <a:r>
              <a:rPr lang="cs-CZ" dirty="0"/>
              <a:t>• při sjednání výhradního obchodního </a:t>
            </a:r>
            <a:r>
              <a:rPr lang="cs-CZ" dirty="0" smtClean="0"/>
              <a:t>zastoupení zastoupený </a:t>
            </a:r>
            <a:r>
              <a:rPr lang="cs-CZ" dirty="0"/>
              <a:t>nemá právo na rozhodném území nebo </a:t>
            </a:r>
            <a:r>
              <a:rPr lang="cs-CZ" dirty="0" smtClean="0"/>
              <a:t>pro určený </a:t>
            </a:r>
            <a:r>
              <a:rPr lang="cs-CZ" dirty="0"/>
              <a:t>okruh osob využívat jiného obchodního zástupce</a:t>
            </a:r>
          </a:p>
          <a:p>
            <a:pPr marL="0" indent="0">
              <a:buNone/>
            </a:pPr>
            <a:r>
              <a:rPr lang="cs-CZ" dirty="0"/>
              <a:t>• obchodní zástupce nemá ve stejném rozsahu </a:t>
            </a:r>
            <a:r>
              <a:rPr lang="cs-CZ" dirty="0" smtClean="0"/>
              <a:t>právo vykonávat </a:t>
            </a:r>
            <a:r>
              <a:rPr lang="cs-CZ" dirty="0"/>
              <a:t>obchodní zastoupení pro jiné osoby, ani </a:t>
            </a:r>
            <a:r>
              <a:rPr lang="cs-CZ" dirty="0" smtClean="0"/>
              <a:t>uzavírat obchody </a:t>
            </a:r>
            <a:r>
              <a:rPr lang="cs-CZ" dirty="0"/>
              <a:t>na vlastní účet nebo na účet jiné osoby.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70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 (§ 2430)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obecný smluvní typ, který se subsidiárně aplikuje na ostatní </a:t>
            </a:r>
            <a:r>
              <a:rPr lang="cs-CZ" dirty="0" smtClean="0"/>
              <a:t>smlouvy příkazního typu</a:t>
            </a:r>
          </a:p>
          <a:p>
            <a:r>
              <a:rPr lang="cs-CZ" dirty="0"/>
              <a:t>SMLUVNÍ </a:t>
            </a:r>
            <a:r>
              <a:rPr lang="cs-CZ" dirty="0" smtClean="0"/>
              <a:t>STRANY</a:t>
            </a:r>
          </a:p>
          <a:p>
            <a:r>
              <a:rPr lang="cs-CZ" dirty="0" smtClean="0"/>
              <a:t>PŘÍKAZCE </a:t>
            </a:r>
            <a:r>
              <a:rPr lang="cs-CZ" dirty="0"/>
              <a:t>(dává příkaz)</a:t>
            </a:r>
          </a:p>
          <a:p>
            <a:r>
              <a:rPr lang="cs-CZ" dirty="0" smtClean="0"/>
              <a:t>PŘÍKAZNÍK (</a:t>
            </a:r>
            <a:r>
              <a:rPr lang="cs-CZ" dirty="0"/>
              <a:t>zavazuje se k vykonání </a:t>
            </a:r>
            <a:r>
              <a:rPr lang="cs-CZ" dirty="0" smtClean="0"/>
              <a:t>určité </a:t>
            </a:r>
            <a:r>
              <a:rPr lang="cs-CZ" dirty="0"/>
              <a:t>činnosti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PODSTATA</a:t>
            </a:r>
          </a:p>
          <a:p>
            <a:pPr marL="0" indent="0">
              <a:buNone/>
            </a:pPr>
            <a:r>
              <a:rPr lang="cs-CZ" dirty="0"/>
              <a:t>• Příkazní smlouvou se příkazník zavazuje obstarat záležitost </a:t>
            </a:r>
            <a:r>
              <a:rPr lang="cs-CZ" dirty="0" smtClean="0"/>
              <a:t>příkazce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60799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Výhradní 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Zastoupený má právo uzavírat obchody, na </a:t>
            </a:r>
            <a:r>
              <a:rPr lang="cs-CZ" dirty="0" smtClean="0"/>
              <a:t>které se </a:t>
            </a:r>
            <a:r>
              <a:rPr lang="cs-CZ" dirty="0"/>
              <a:t>vztahuje výhradní obchodní zastoupení, i </a:t>
            </a:r>
            <a:r>
              <a:rPr lang="cs-CZ" dirty="0" smtClean="0"/>
              <a:t>bez součinnosti </a:t>
            </a:r>
            <a:r>
              <a:rPr lang="cs-CZ" dirty="0"/>
              <a:t>obchodního zástupce. V </a:t>
            </a:r>
            <a:r>
              <a:rPr lang="cs-CZ" dirty="0" smtClean="0"/>
              <a:t>takovém případě </a:t>
            </a:r>
            <a:r>
              <a:rPr lang="cs-CZ" dirty="0"/>
              <a:t>však obchodnímu zástupci vzniká právo </a:t>
            </a:r>
            <a:r>
              <a:rPr lang="cs-CZ" dirty="0" smtClean="0"/>
              <a:t>na provizi</a:t>
            </a:r>
            <a:r>
              <a:rPr lang="cs-CZ" dirty="0"/>
              <a:t>, jako by tyto obchody byly uzavřeny s </a:t>
            </a:r>
            <a:r>
              <a:rPr lang="cs-CZ" dirty="0" smtClean="0"/>
              <a:t>jeho součinností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44307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Výhradní 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ROZHODNÉ ÚZEMÍ (§ 2485):</a:t>
            </a:r>
          </a:p>
          <a:p>
            <a:pPr marL="0" indent="0">
              <a:buNone/>
            </a:pPr>
            <a:r>
              <a:rPr lang="cs-CZ" dirty="0"/>
              <a:t>• Není-li ujednáno, kde má obchodní </a:t>
            </a:r>
            <a:r>
              <a:rPr lang="cs-CZ" dirty="0" smtClean="0"/>
              <a:t>zástupce vyvíjet </a:t>
            </a:r>
            <a:r>
              <a:rPr lang="cs-CZ" dirty="0"/>
              <a:t>činnost, platí za ujednané území ČR</a:t>
            </a:r>
          </a:p>
          <a:p>
            <a:pPr marL="0" indent="0">
              <a:buNone/>
            </a:pPr>
            <a:r>
              <a:rPr lang="cs-CZ" dirty="0"/>
              <a:t>• je-li obchodním zástupcem zahraniční </a:t>
            </a:r>
            <a:r>
              <a:rPr lang="cs-CZ" dirty="0" smtClean="0"/>
              <a:t>osoba, platí </a:t>
            </a:r>
            <a:r>
              <a:rPr lang="cs-CZ" dirty="0"/>
              <a:t>za ujednané území stát, kde má </a:t>
            </a:r>
            <a:r>
              <a:rPr lang="cs-CZ" dirty="0" smtClean="0"/>
              <a:t>obchodní zástupce </a:t>
            </a:r>
            <a:r>
              <a:rPr lang="cs-CZ" dirty="0"/>
              <a:t>sídlo v době uzavření smlouvy</a:t>
            </a:r>
          </a:p>
        </p:txBody>
      </p:sp>
    </p:spTree>
    <p:extLst>
      <p:ext uri="{BB962C8B-B14F-4D97-AF65-F5344CB8AC3E}">
        <p14:creationId xmlns:p14="http://schemas.microsoft.com/office/powerpoint/2010/main" val="9447927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Nevýhradní obchodní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PODSTATA:</a:t>
            </a:r>
          </a:p>
          <a:p>
            <a:pPr marL="0" indent="0">
              <a:buNone/>
            </a:pPr>
            <a:r>
              <a:rPr lang="cs-CZ" dirty="0"/>
              <a:t>• zastoupený může pověřit i jinou osobu </a:t>
            </a:r>
            <a:r>
              <a:rPr lang="cs-CZ" dirty="0" smtClean="0"/>
              <a:t>stejným obchodním </a:t>
            </a:r>
            <a:r>
              <a:rPr lang="cs-CZ" dirty="0"/>
              <a:t>zastoupením, jaké ujednal </a:t>
            </a:r>
            <a:r>
              <a:rPr lang="cs-CZ" dirty="0" smtClean="0"/>
              <a:t>s obchodním </a:t>
            </a:r>
            <a:r>
              <a:rPr lang="cs-CZ" dirty="0"/>
              <a:t>zástupcem</a:t>
            </a:r>
          </a:p>
          <a:p>
            <a:pPr marL="0" indent="0">
              <a:buNone/>
            </a:pPr>
            <a:r>
              <a:rPr lang="cs-CZ" dirty="0"/>
              <a:t>• obchodní zástupce může vykonávat činnost, </a:t>
            </a:r>
            <a:r>
              <a:rPr lang="cs-CZ" dirty="0" smtClean="0"/>
              <a:t>ke které </a:t>
            </a:r>
            <a:r>
              <a:rPr lang="cs-CZ" dirty="0"/>
              <a:t>se zavázal vůči zastoupenému, i pro </a:t>
            </a:r>
            <a:r>
              <a:rPr lang="cs-CZ" dirty="0" smtClean="0"/>
              <a:t>jiné osoby</a:t>
            </a:r>
            <a:r>
              <a:rPr lang="cs-CZ" dirty="0"/>
              <a:t>, popřípadě uzavírat obchody, jež </a:t>
            </a:r>
            <a:r>
              <a:rPr lang="cs-CZ" dirty="0" smtClean="0"/>
              <a:t>jsou předmětem </a:t>
            </a:r>
            <a:r>
              <a:rPr lang="cs-CZ" dirty="0"/>
              <a:t>obchodního zastoupení, i na vlastní </a:t>
            </a:r>
            <a:r>
              <a:rPr lang="cs-CZ" dirty="0" smtClean="0"/>
              <a:t>účet nebo </a:t>
            </a:r>
            <a:r>
              <a:rPr lang="cs-CZ" dirty="0"/>
              <a:t>účet jiné osoby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31530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obchodního zástupce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OBCHODNÍ ZÁSTUPCE:</a:t>
            </a:r>
          </a:p>
          <a:p>
            <a:pPr marL="0" indent="0">
              <a:buNone/>
            </a:pPr>
            <a:r>
              <a:rPr lang="cs-CZ" dirty="0"/>
              <a:t>a) vykonává svou činnost s odbornou péčí,</a:t>
            </a:r>
          </a:p>
          <a:p>
            <a:pPr marL="0" indent="0">
              <a:buNone/>
            </a:pPr>
            <a:r>
              <a:rPr lang="cs-CZ" dirty="0"/>
              <a:t>b) dbá zájmů zastoupeného,</a:t>
            </a:r>
          </a:p>
          <a:p>
            <a:pPr marL="0" indent="0">
              <a:buNone/>
            </a:pPr>
            <a:r>
              <a:rPr lang="cs-CZ" dirty="0"/>
              <a:t>c) postupuje ve shodě s pověřením a </a:t>
            </a:r>
            <a:r>
              <a:rPr lang="cs-CZ" dirty="0" smtClean="0"/>
              <a:t>rozumnými pokyny </a:t>
            </a:r>
            <a:r>
              <a:rPr lang="cs-CZ" dirty="0"/>
              <a:t>zastoupeného</a:t>
            </a:r>
          </a:p>
          <a:p>
            <a:pPr marL="0" indent="0">
              <a:buNone/>
            </a:pPr>
            <a:r>
              <a:rPr lang="cs-CZ" dirty="0"/>
              <a:t>d) sdělí zastoupenému nezbytné údaje, které </a:t>
            </a:r>
            <a:r>
              <a:rPr lang="cs-CZ" dirty="0" smtClean="0"/>
              <a:t>se dozvěděl </a:t>
            </a:r>
            <a:r>
              <a:rPr lang="cs-CZ" dirty="0"/>
              <a:t>v souvislosti s plněním svých </a:t>
            </a:r>
            <a:r>
              <a:rPr lang="cs-CZ" dirty="0" smtClean="0"/>
              <a:t>povinností a </a:t>
            </a:r>
            <a:r>
              <a:rPr lang="cs-CZ" dirty="0"/>
              <a:t>které s tímto plněním souvisí</a:t>
            </a:r>
          </a:p>
        </p:txBody>
      </p:sp>
    </p:spTree>
    <p:extLst>
      <p:ext uri="{BB962C8B-B14F-4D97-AF65-F5344CB8AC3E}">
        <p14:creationId xmlns:p14="http://schemas.microsoft.com/office/powerpoint/2010/main" val="13648001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obchodního zástupce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RUČENÍ OBCHODNÍHO ZÁSTUPCE:</a:t>
            </a:r>
          </a:p>
          <a:p>
            <a:pPr marL="0" indent="0">
              <a:buNone/>
            </a:pPr>
            <a:r>
              <a:rPr lang="cs-CZ" dirty="0"/>
              <a:t>• obchodní zástupce ručí, že třetí osoba </a:t>
            </a:r>
            <a:r>
              <a:rPr lang="cs-CZ" dirty="0" smtClean="0"/>
              <a:t>splní povinnosti </a:t>
            </a:r>
            <a:r>
              <a:rPr lang="cs-CZ" dirty="0"/>
              <a:t>z obchodu, který zastoupenému navrhl </a:t>
            </a:r>
            <a:r>
              <a:rPr lang="cs-CZ" dirty="0" smtClean="0"/>
              <a:t>k uzavření</a:t>
            </a:r>
            <a:r>
              <a:rPr lang="cs-CZ" dirty="0"/>
              <a:t>, nebo který jménem zastoupeného </a:t>
            </a:r>
            <a:r>
              <a:rPr lang="cs-CZ" dirty="0" smtClean="0"/>
              <a:t>sám uzavřel</a:t>
            </a:r>
            <a:r>
              <a:rPr lang="cs-CZ" dirty="0"/>
              <a:t>, jen zavázal-li se k tomu v písemné formě </a:t>
            </a:r>
            <a:r>
              <a:rPr lang="cs-CZ" dirty="0" smtClean="0"/>
              <a:t>a byla-li </a:t>
            </a:r>
            <a:r>
              <a:rPr lang="cs-CZ" dirty="0"/>
              <a:t>za převzetí ručení ujednána zvláštní úplata</a:t>
            </a:r>
          </a:p>
          <a:p>
            <a:pPr marL="0" indent="0">
              <a:buNone/>
            </a:pPr>
            <a:r>
              <a:rPr lang="cs-CZ" dirty="0"/>
              <a:t>=&gt; ručení OZ nastává pouze tehdy, bylo-li ručení </a:t>
            </a:r>
            <a:r>
              <a:rPr lang="cs-CZ" dirty="0" smtClean="0"/>
              <a:t>ve smlouvě </a:t>
            </a:r>
            <a:r>
              <a:rPr lang="cs-CZ" dirty="0"/>
              <a:t>výslovně sjednáno + byla-li za převzetí </a:t>
            </a:r>
            <a:r>
              <a:rPr lang="cs-CZ" dirty="0" smtClean="0"/>
              <a:t>ručení převzata </a:t>
            </a:r>
            <a:r>
              <a:rPr lang="cs-CZ" dirty="0"/>
              <a:t>zvláštní úplata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65776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obchodního zástupce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POVINNOST MLČENLIVOSTI</a:t>
            </a:r>
          </a:p>
          <a:p>
            <a:pPr marL="0" indent="0">
              <a:buNone/>
            </a:pPr>
            <a:r>
              <a:rPr lang="cs-CZ" dirty="0"/>
              <a:t>• Bylo-li by to v rozporu se zájmy zastoupeného, </a:t>
            </a:r>
            <a:r>
              <a:rPr lang="cs-CZ" dirty="0" smtClean="0"/>
              <a:t>nesmí obchodní </a:t>
            </a:r>
            <a:r>
              <a:rPr lang="cs-CZ" dirty="0"/>
              <a:t>zástupce sdělit třetí osobě údaje, které </a:t>
            </a:r>
            <a:r>
              <a:rPr lang="cs-CZ" dirty="0" smtClean="0"/>
              <a:t>od zastoupeného </a:t>
            </a:r>
            <a:r>
              <a:rPr lang="cs-CZ" dirty="0"/>
              <a:t>získal, ani tyto údaje využít pro sebe nebo </a:t>
            </a:r>
            <a:r>
              <a:rPr lang="cs-CZ" dirty="0" smtClean="0"/>
              <a:t>pro jiné </a:t>
            </a:r>
            <a:r>
              <a:rPr lang="cs-CZ" dirty="0"/>
              <a:t>osoby, ledaže s tím zastoupený souhlasí.</a:t>
            </a:r>
          </a:p>
          <a:p>
            <a:pPr marL="0" indent="0">
              <a:buNone/>
            </a:pPr>
            <a:r>
              <a:rPr lang="cs-CZ" dirty="0"/>
              <a:t>• Totéž platí o údajích, které se obchodní zástupce </a:t>
            </a:r>
            <a:r>
              <a:rPr lang="cs-CZ" dirty="0" smtClean="0"/>
              <a:t>nedozvěděl přímo </a:t>
            </a:r>
            <a:r>
              <a:rPr lang="cs-CZ" dirty="0"/>
              <a:t>od zastoupeného, ale při plnění svých </a:t>
            </a:r>
            <a:r>
              <a:rPr lang="cs-CZ" dirty="0" smtClean="0"/>
              <a:t>povinností podle </a:t>
            </a:r>
            <a:r>
              <a:rPr lang="cs-CZ" dirty="0"/>
              <a:t>smlouvy, a jejichž použití by zastoupenému </a:t>
            </a:r>
            <a:r>
              <a:rPr lang="cs-CZ" dirty="0" smtClean="0"/>
              <a:t>mohlo přivodit </a:t>
            </a:r>
            <a:r>
              <a:rPr lang="cs-CZ" dirty="0"/>
              <a:t>újmu.</a:t>
            </a:r>
          </a:p>
          <a:p>
            <a:pPr marL="0" indent="0">
              <a:buNone/>
            </a:pPr>
            <a:r>
              <a:rPr lang="cs-CZ" dirty="0"/>
              <a:t>• Povinnost obchodního zástupce podle odstavce 1 trvá i </a:t>
            </a:r>
            <a:r>
              <a:rPr lang="cs-CZ" dirty="0" smtClean="0"/>
              <a:t>po zániku </a:t>
            </a:r>
            <a:r>
              <a:rPr lang="cs-CZ" dirty="0"/>
              <a:t>obchodního zastoupení</a:t>
            </a:r>
          </a:p>
        </p:txBody>
      </p:sp>
    </p:spTree>
    <p:extLst>
      <p:ext uri="{BB962C8B-B14F-4D97-AF65-F5344CB8AC3E}">
        <p14:creationId xmlns:p14="http://schemas.microsoft.com/office/powerpoint/2010/main" val="19493964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obchodního zástupce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obchodní zástupce je vázán rozumnými </a:t>
            </a:r>
            <a:r>
              <a:rPr lang="cs-CZ" dirty="0" smtClean="0"/>
              <a:t>pokyny zastoupeného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• </a:t>
            </a:r>
            <a:r>
              <a:rPr lang="cs-CZ" dirty="0"/>
              <a:t>od pokynů se může odchýlit, pokud to je nezbytné </a:t>
            </a:r>
            <a:r>
              <a:rPr lang="cs-CZ" dirty="0" smtClean="0"/>
              <a:t>v zájmu </a:t>
            </a:r>
            <a:r>
              <a:rPr lang="cs-CZ" dirty="0"/>
              <a:t>zastoupeného a pokud nemůže včas </a:t>
            </a:r>
            <a:r>
              <a:rPr lang="cs-CZ" dirty="0" smtClean="0"/>
              <a:t>obdržet jeho </a:t>
            </a:r>
            <a:r>
              <a:rPr lang="cs-CZ" dirty="0"/>
              <a:t>souhlas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44042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zastoupeného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Zastoupený obstará a obchodnímu zástupci sdělí </a:t>
            </a:r>
            <a:r>
              <a:rPr lang="cs-CZ" dirty="0" smtClean="0"/>
              <a:t>údaje nezbytné </a:t>
            </a:r>
            <a:r>
              <a:rPr lang="cs-CZ" dirty="0"/>
              <a:t>k plnění jeho povinností.</a:t>
            </a:r>
          </a:p>
          <a:p>
            <a:pPr marL="0" indent="0">
              <a:buNone/>
            </a:pPr>
            <a:r>
              <a:rPr lang="cs-CZ" dirty="0"/>
              <a:t>• Zastoupený poskytne obchodnímu zástupci </a:t>
            </a:r>
            <a:r>
              <a:rPr lang="cs-CZ" dirty="0" smtClean="0"/>
              <a:t>nezbytnou dokumentaci </a:t>
            </a:r>
            <a:r>
              <a:rPr lang="cs-CZ" dirty="0"/>
              <a:t>vztahující se k předmětu obchodů.</a:t>
            </a:r>
          </a:p>
          <a:p>
            <a:pPr marL="0" indent="0">
              <a:buNone/>
            </a:pPr>
            <a:r>
              <a:rPr lang="cs-CZ" dirty="0"/>
              <a:t>• Zastoupený předá obchodnímu zástupci všechny podklady </a:t>
            </a:r>
            <a:r>
              <a:rPr lang="cs-CZ" dirty="0" smtClean="0"/>
              <a:t>a věci </a:t>
            </a:r>
            <a:r>
              <a:rPr lang="cs-CZ" dirty="0"/>
              <a:t>potřebné pro plnění jeho povinností. </a:t>
            </a:r>
            <a:r>
              <a:rPr lang="cs-CZ" dirty="0" smtClean="0"/>
              <a:t>Předané podklady </a:t>
            </a:r>
            <a:r>
              <a:rPr lang="cs-CZ" dirty="0"/>
              <a:t>a věci zůstávají ve vlastnictví </a:t>
            </a:r>
            <a:r>
              <a:rPr lang="cs-CZ" dirty="0" smtClean="0"/>
              <a:t>zastoupeného; obchodní </a:t>
            </a:r>
            <a:r>
              <a:rPr lang="cs-CZ" dirty="0"/>
              <a:t>zástupce je po ukončení obchodního </a:t>
            </a:r>
            <a:r>
              <a:rPr lang="cs-CZ" dirty="0" smtClean="0"/>
              <a:t>zastoupení zastoupenému </a:t>
            </a:r>
            <a:r>
              <a:rPr lang="cs-CZ" dirty="0"/>
              <a:t>vrátí, ledaže byly vzhledem k své povaze </a:t>
            </a:r>
            <a:r>
              <a:rPr lang="cs-CZ" dirty="0" smtClean="0"/>
              <a:t>při obchodním </a:t>
            </a:r>
            <a:r>
              <a:rPr lang="cs-CZ" dirty="0"/>
              <a:t>zastoupení spotřebovány.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0797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zastoupeného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Zastoupený sdělí obchodnímu zástupci </a:t>
            </a:r>
            <a:r>
              <a:rPr lang="cs-CZ" dirty="0" smtClean="0"/>
              <a:t>bez zbytečného </a:t>
            </a:r>
            <a:r>
              <a:rPr lang="cs-CZ" dirty="0"/>
              <a:t>odkladu, zda obchod </a:t>
            </a:r>
            <a:r>
              <a:rPr lang="cs-CZ" dirty="0" smtClean="0"/>
              <a:t>obstaraný obchodním </a:t>
            </a:r>
            <a:r>
              <a:rPr lang="cs-CZ" dirty="0"/>
              <a:t>zástupcem přijal, nebo odmítl, </a:t>
            </a:r>
            <a:r>
              <a:rPr lang="cs-CZ" dirty="0" smtClean="0"/>
              <a:t>popřípadě zda </a:t>
            </a:r>
            <a:r>
              <a:rPr lang="cs-CZ" dirty="0"/>
              <a:t>jej nesplnil</a:t>
            </a:r>
          </a:p>
        </p:txBody>
      </p:sp>
    </p:spTree>
    <p:extLst>
      <p:ext uri="{BB962C8B-B14F-4D97-AF65-F5344CB8AC3E}">
        <p14:creationId xmlns:p14="http://schemas.microsoft.com/office/powerpoint/2010/main" val="17201191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Ustanovení o obchodním zastoupení se nepoužijí, </a:t>
            </a:r>
            <a:r>
              <a:rPr lang="cs-CZ" dirty="0" err="1"/>
              <a:t>jeli</a:t>
            </a:r>
            <a:r>
              <a:rPr lang="cs-CZ" dirty="0"/>
              <a:t> ujednáno, že zástupce není za svou </a:t>
            </a:r>
            <a:r>
              <a:rPr lang="cs-CZ" dirty="0" smtClean="0"/>
              <a:t>činnost odměňován </a:t>
            </a:r>
            <a:r>
              <a:rPr lang="cs-CZ" dirty="0"/>
              <a:t>X v takovém případě se </a:t>
            </a:r>
            <a:r>
              <a:rPr lang="cs-CZ" dirty="0" smtClean="0"/>
              <a:t>použijí ustanovení </a:t>
            </a:r>
            <a:r>
              <a:rPr lang="cs-CZ" dirty="0"/>
              <a:t>o </a:t>
            </a:r>
            <a:r>
              <a:rPr lang="cs-CZ" dirty="0" smtClean="0"/>
              <a:t>příkazu.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Nebyla-li výše provize ujednána, má obchodní </a:t>
            </a:r>
            <a:r>
              <a:rPr lang="cs-CZ" dirty="0" smtClean="0"/>
              <a:t>zástupce právo </a:t>
            </a:r>
            <a:r>
              <a:rPr lang="cs-CZ" dirty="0"/>
              <a:t>na provizi:</a:t>
            </a:r>
          </a:p>
          <a:p>
            <a:pPr marL="0" indent="0">
              <a:buNone/>
            </a:pPr>
            <a:r>
              <a:rPr lang="cs-CZ" dirty="0"/>
              <a:t>a) ve výši odpovídající zvyklostem v místě </a:t>
            </a:r>
            <a:r>
              <a:rPr lang="cs-CZ" dirty="0" smtClean="0"/>
              <a:t>jeho činnosti </a:t>
            </a:r>
            <a:r>
              <a:rPr lang="cs-CZ" dirty="0"/>
              <a:t>vzhledem k druhu zboží nebo </a:t>
            </a:r>
            <a:r>
              <a:rPr lang="cs-CZ" dirty="0" smtClean="0"/>
              <a:t>služeb, které </a:t>
            </a:r>
            <a:r>
              <a:rPr lang="cs-CZ" dirty="0"/>
              <a:t>jsou předmětem obchodů</a:t>
            </a:r>
          </a:p>
          <a:p>
            <a:pPr marL="0" indent="0">
              <a:buNone/>
            </a:pPr>
            <a:r>
              <a:rPr lang="cs-CZ" dirty="0"/>
              <a:t>b) nejsou-li takové zvyklosti, má obchodní </a:t>
            </a:r>
            <a:r>
              <a:rPr lang="cs-CZ" dirty="0" smtClean="0"/>
              <a:t>zástupce právo </a:t>
            </a:r>
            <a:r>
              <a:rPr lang="cs-CZ" dirty="0"/>
              <a:t>na provizi v rozumné výši </a:t>
            </a:r>
            <a:r>
              <a:rPr lang="cs-CZ" dirty="0" smtClean="0"/>
              <a:t>zohledňující podstatné </a:t>
            </a:r>
            <a:r>
              <a:rPr lang="cs-CZ" dirty="0"/>
              <a:t>okolnosti uskutečněného jednání.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3713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Obstarání záležitosti může spočívat ve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- faktické </a:t>
            </a:r>
            <a:r>
              <a:rPr lang="cs-CZ" dirty="0"/>
              <a:t>činnosti (např. sekání zahrady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- právním jednání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4962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Má se za to, že provize obchodního </a:t>
            </a:r>
            <a:r>
              <a:rPr lang="cs-CZ" dirty="0" smtClean="0"/>
              <a:t>zástupce zahrnuje </a:t>
            </a:r>
            <a:r>
              <a:rPr lang="cs-CZ" dirty="0"/>
              <a:t>i náklady spojené s </a:t>
            </a:r>
            <a:r>
              <a:rPr lang="cs-CZ" dirty="0" smtClean="0"/>
              <a:t>obchodním zastoupením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• Bylo-li ujednáno, že zastoupený uhradí </a:t>
            </a:r>
            <a:r>
              <a:rPr lang="cs-CZ" dirty="0" smtClean="0"/>
              <a:t>tyto náklady </a:t>
            </a:r>
            <a:r>
              <a:rPr lang="cs-CZ" dirty="0"/>
              <a:t>obchodnímu zástupci vedle provize, </a:t>
            </a:r>
            <a:r>
              <a:rPr lang="cs-CZ" dirty="0" smtClean="0"/>
              <a:t>vznikne obchodnímu </a:t>
            </a:r>
            <a:r>
              <a:rPr lang="cs-CZ" dirty="0"/>
              <a:t>zástupci právo na úhradu </a:t>
            </a:r>
            <a:r>
              <a:rPr lang="cs-CZ" dirty="0" smtClean="0"/>
              <a:t>nákladů, pokud </a:t>
            </a:r>
            <a:r>
              <a:rPr lang="cs-CZ" dirty="0"/>
              <a:t>mu vznikne i právo na </a:t>
            </a:r>
            <a:r>
              <a:rPr lang="cs-CZ" dirty="0" smtClean="0"/>
              <a:t>provizi. </a:t>
            </a:r>
          </a:p>
          <a:p>
            <a:pPr marL="0" indent="0">
              <a:buNone/>
            </a:pPr>
            <a:r>
              <a:rPr lang="cs-CZ" dirty="0"/>
              <a:t>Obchodní zástupce má právo na provizi za úkony</a:t>
            </a:r>
          </a:p>
          <a:p>
            <a:pPr marL="0" indent="0">
              <a:buNone/>
            </a:pPr>
            <a:r>
              <a:rPr lang="cs-CZ" dirty="0"/>
              <a:t>provedené při obchodním zastoupení:</a:t>
            </a:r>
          </a:p>
          <a:p>
            <a:pPr marL="0" indent="0">
              <a:buNone/>
            </a:pPr>
            <a:r>
              <a:rPr lang="cs-CZ" dirty="0"/>
              <a:t>a) byl-li obchod uzavřen v důsledku jeho činnosti</a:t>
            </a:r>
          </a:p>
          <a:p>
            <a:pPr marL="0" indent="0">
              <a:buNone/>
            </a:pPr>
            <a:r>
              <a:rPr lang="cs-CZ" dirty="0"/>
              <a:t>nebo</a:t>
            </a:r>
          </a:p>
          <a:p>
            <a:pPr marL="0" indent="0">
              <a:buNone/>
            </a:pPr>
            <a:r>
              <a:rPr lang="cs-CZ" dirty="0"/>
              <a:t>b) byl-li obchod uzavřen s třetí osobou, kterou</a:t>
            </a:r>
          </a:p>
          <a:p>
            <a:pPr marL="0" indent="0">
              <a:buNone/>
            </a:pPr>
            <a:r>
              <a:rPr lang="cs-CZ" dirty="0"/>
              <a:t>obchodní zástupce za účelem uskutečnění tohoto</a:t>
            </a:r>
          </a:p>
          <a:p>
            <a:pPr marL="0" indent="0">
              <a:buNone/>
            </a:pPr>
            <a:r>
              <a:rPr lang="cs-CZ" dirty="0"/>
              <a:t>obchodu získal před účinností </a:t>
            </a:r>
            <a:r>
              <a:rPr lang="cs-CZ" dirty="0" err="1"/>
              <a:t>smlouv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3583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Trvání obchodního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OBCHODNÍ ZASTOUPENÍ LZE SJEDNAT:</a:t>
            </a:r>
          </a:p>
          <a:p>
            <a:pPr marL="0" indent="0">
              <a:buNone/>
            </a:pPr>
            <a:r>
              <a:rPr lang="cs-CZ" dirty="0"/>
              <a:t>a) na dobu určitou,</a:t>
            </a:r>
          </a:p>
          <a:p>
            <a:pPr marL="0" indent="0">
              <a:buNone/>
            </a:pPr>
            <a:r>
              <a:rPr lang="cs-CZ" dirty="0"/>
              <a:t>b) na dobu neurčitou,</a:t>
            </a:r>
          </a:p>
          <a:p>
            <a:pPr marL="0" indent="0">
              <a:buNone/>
            </a:pPr>
            <a:r>
              <a:rPr lang="cs-CZ" dirty="0"/>
              <a:t>c) smlouva může být omezena i účelem,</a:t>
            </a:r>
          </a:p>
          <a:p>
            <a:pPr marL="0" indent="0">
              <a:buNone/>
            </a:pPr>
            <a:r>
              <a:rPr lang="cs-CZ" dirty="0"/>
              <a:t>d) není-li žádné omezení, jedná se o smlouvu uzavřenou </a:t>
            </a:r>
            <a:r>
              <a:rPr lang="cs-CZ" dirty="0" smtClean="0"/>
              <a:t>na dobu </a:t>
            </a:r>
            <a:r>
              <a:rPr lang="cs-CZ" dirty="0"/>
              <a:t>neurčitou -&gt; závazek poté zaniká výpovědí</a:t>
            </a:r>
          </a:p>
          <a:p>
            <a:pPr marL="0" indent="0">
              <a:buNone/>
            </a:pPr>
            <a:r>
              <a:rPr lang="cs-CZ" dirty="0"/>
              <a:t>• Výpovědní doba se liší v návaznosti na to, jak dlouho </a:t>
            </a:r>
            <a:r>
              <a:rPr lang="cs-CZ" dirty="0" smtClean="0"/>
              <a:t>OZ trvalo </a:t>
            </a:r>
            <a:r>
              <a:rPr lang="cs-CZ" dirty="0"/>
              <a:t>-&gt; čím déle trvalo zastoupení, tím je </a:t>
            </a:r>
            <a:r>
              <a:rPr lang="cs-CZ" dirty="0" smtClean="0"/>
              <a:t>výpovědní doba delší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1766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Trvání obchodního zastoupení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Není-li ujednáno, na jakou dobu se obchodní </a:t>
            </a:r>
            <a:r>
              <a:rPr lang="cs-CZ" dirty="0" smtClean="0"/>
              <a:t>zastoupení zřizuje</a:t>
            </a:r>
            <a:r>
              <a:rPr lang="cs-CZ" dirty="0"/>
              <a:t>, a neplyne-li to ani z účelu smlouvy, platí, </a:t>
            </a:r>
            <a:r>
              <a:rPr lang="cs-CZ" dirty="0" smtClean="0"/>
              <a:t>že obchodní </a:t>
            </a:r>
            <a:r>
              <a:rPr lang="cs-CZ" dirty="0"/>
              <a:t>zastoupení bylo ujednáno na </a:t>
            </a:r>
            <a:r>
              <a:rPr lang="cs-CZ" dirty="0" smtClean="0"/>
              <a:t>dobu neurčitou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• Bylo-li obchodní zastoupení ujednáno na dobu </a:t>
            </a:r>
            <a:r>
              <a:rPr lang="cs-CZ" dirty="0" smtClean="0"/>
              <a:t>určitou a </a:t>
            </a:r>
            <a:r>
              <a:rPr lang="cs-CZ" dirty="0"/>
              <a:t>řídí-li se strany smlouvou i po uplynutí ujednané </a:t>
            </a:r>
            <a:r>
              <a:rPr lang="cs-CZ" dirty="0" smtClean="0"/>
              <a:t>doby, hledí </a:t>
            </a:r>
            <a:r>
              <a:rPr lang="cs-CZ" dirty="0"/>
              <a:t>se na obchodní zastoupení, jako by bylo </a:t>
            </a:r>
            <a:r>
              <a:rPr lang="cs-CZ" dirty="0" smtClean="0"/>
              <a:t>ujednáno na </a:t>
            </a:r>
            <a:r>
              <a:rPr lang="cs-CZ" dirty="0"/>
              <a:t>dobu neurčitou.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795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Konkurenční doložka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Strany si mohou ujednat, že obchodní zástupce po zániku </a:t>
            </a:r>
            <a:r>
              <a:rPr lang="cs-CZ" dirty="0" smtClean="0"/>
              <a:t>obchodního zastoupení </a:t>
            </a:r>
            <a:r>
              <a:rPr lang="cs-CZ" dirty="0"/>
              <a:t>nesmí na určeném území nebo vůči určenému </a:t>
            </a:r>
            <a:r>
              <a:rPr lang="cs-CZ" dirty="0" smtClean="0"/>
              <a:t>okruhu osob </a:t>
            </a:r>
            <a:r>
              <a:rPr lang="cs-CZ" dirty="0"/>
              <a:t>na tomto území vykonávat na vlastní nebo cizí účet činnost, která </a:t>
            </a:r>
            <a:r>
              <a:rPr lang="cs-CZ" dirty="0" smtClean="0"/>
              <a:t>by měla </a:t>
            </a:r>
            <a:r>
              <a:rPr lang="cs-CZ" dirty="0"/>
              <a:t>soutěžní povahu ve vztahu k podnikání zastoupeného, zejména </a:t>
            </a:r>
            <a:r>
              <a:rPr lang="cs-CZ" dirty="0" smtClean="0"/>
              <a:t>tu činnost</a:t>
            </a:r>
            <a:r>
              <a:rPr lang="cs-CZ" dirty="0"/>
              <a:t>, kterou při obchodním zastoupení vykonával pro zastoupeného.</a:t>
            </a:r>
          </a:p>
          <a:p>
            <a:pPr marL="0" indent="0">
              <a:buNone/>
            </a:pPr>
            <a:r>
              <a:rPr lang="cs-CZ" dirty="0"/>
              <a:t>• Konkurenční doložka, která tomu odporuje nebo která je ujednána </a:t>
            </a:r>
            <a:r>
              <a:rPr lang="cs-CZ" dirty="0" smtClean="0"/>
              <a:t>na dobu </a:t>
            </a:r>
            <a:r>
              <a:rPr lang="cs-CZ" dirty="0"/>
              <a:t>delší než dva roky od zániku zastoupení, je neplatná.</a:t>
            </a:r>
          </a:p>
          <a:p>
            <a:pPr marL="0" indent="0">
              <a:buNone/>
            </a:pPr>
            <a:r>
              <a:rPr lang="cs-CZ" dirty="0"/>
              <a:t>• Omezuje-li konkurenční doložka obchodního zástupce více, </a:t>
            </a:r>
            <a:r>
              <a:rPr lang="cs-CZ" dirty="0" smtClean="0"/>
              <a:t>než vyžaduje </a:t>
            </a:r>
            <a:r>
              <a:rPr lang="cs-CZ" dirty="0"/>
              <a:t>potřebná míra ochrany zastoupeného, může soud </a:t>
            </a:r>
            <a:r>
              <a:rPr lang="cs-CZ" dirty="0" smtClean="0"/>
              <a:t>konkurenční doložku </a:t>
            </a:r>
            <a:r>
              <a:rPr lang="cs-CZ" dirty="0"/>
              <a:t>omezit</a:t>
            </a:r>
          </a:p>
        </p:txBody>
      </p:sp>
    </p:spTree>
    <p:extLst>
      <p:ext uri="{BB962C8B-B14F-4D97-AF65-F5344CB8AC3E}">
        <p14:creationId xmlns:p14="http://schemas.microsoft.com/office/powerpoint/2010/main" val="1407349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Vyžaduje-li obstarání záležitosti, aby příkazník </a:t>
            </a:r>
            <a:r>
              <a:rPr lang="cs-CZ" dirty="0" smtClean="0"/>
              <a:t>za příkazce </a:t>
            </a:r>
            <a:r>
              <a:rPr lang="cs-CZ" dirty="0"/>
              <a:t>právně jednal, vystaví příkazce </a:t>
            </a:r>
            <a:r>
              <a:rPr lang="cs-CZ" dirty="0" smtClean="0"/>
              <a:t>příkazníkovi včas </a:t>
            </a:r>
            <a:r>
              <a:rPr lang="cs-CZ" dirty="0"/>
              <a:t>plnou moc. Není-li plná moc ve </a:t>
            </a:r>
            <a:r>
              <a:rPr lang="cs-CZ" dirty="0" smtClean="0"/>
              <a:t>smlouvě obsažena</a:t>
            </a:r>
            <a:r>
              <a:rPr lang="cs-CZ" dirty="0"/>
              <a:t>, nenahrazuje ji ujednané převzetí </a:t>
            </a:r>
            <a:r>
              <a:rPr lang="cs-CZ" dirty="0" smtClean="0"/>
              <a:t>povinnosti příkazce </a:t>
            </a:r>
            <a:r>
              <a:rPr lang="cs-CZ" dirty="0"/>
              <a:t>jednat jménem příkazníka; to platí i v </a:t>
            </a:r>
            <a:r>
              <a:rPr lang="cs-CZ" dirty="0" smtClean="0"/>
              <a:t>případě, že </a:t>
            </a:r>
            <a:r>
              <a:rPr lang="cs-CZ" dirty="0"/>
              <a:t>třetí osoba, se kterou příkazník právně jedná, o </a:t>
            </a:r>
            <a:r>
              <a:rPr lang="cs-CZ" dirty="0" smtClean="0"/>
              <a:t>této povinnosti </a:t>
            </a:r>
            <a:r>
              <a:rPr lang="cs-CZ" dirty="0"/>
              <a:t>ví.</a:t>
            </a:r>
          </a:p>
          <a:p>
            <a:pPr marL="0" indent="0">
              <a:buNone/>
            </a:pPr>
            <a:r>
              <a:rPr lang="cs-CZ" dirty="0"/>
              <a:t>=&gt; má-li příkazník za příkazce právně jednat, je nutné </a:t>
            </a:r>
            <a:r>
              <a:rPr lang="cs-CZ" dirty="0" smtClean="0"/>
              <a:t>udělit příkazníkovi </a:t>
            </a:r>
            <a:r>
              <a:rPr lang="cs-CZ" dirty="0"/>
              <a:t>plnou moc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8362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příkazník je povinen k činnosti x nikoliv k </a:t>
            </a:r>
            <a:r>
              <a:rPr lang="cs-CZ" dirty="0" smtClean="0"/>
              <a:t>dosažení výsledku </a:t>
            </a:r>
            <a:r>
              <a:rPr lang="cs-CZ" dirty="0"/>
              <a:t>=&gt; riziko dosažení výsledku nese příkazce</a:t>
            </a:r>
          </a:p>
          <a:p>
            <a:pPr marL="0" indent="0">
              <a:buNone/>
            </a:pPr>
            <a:r>
              <a:rPr lang="cs-CZ" dirty="0"/>
              <a:t>• např. příkaz mezi advokátem a klientem -&gt; advokát </a:t>
            </a:r>
            <a:r>
              <a:rPr lang="cs-CZ" dirty="0" smtClean="0"/>
              <a:t>je povinen </a:t>
            </a:r>
            <a:r>
              <a:rPr lang="cs-CZ" dirty="0"/>
              <a:t>klienta zastupovat, ale udělení </a:t>
            </a:r>
            <a:r>
              <a:rPr lang="cs-CZ" dirty="0" smtClean="0"/>
              <a:t>příkazu neznamená</a:t>
            </a:r>
            <a:r>
              <a:rPr lang="cs-CZ" dirty="0"/>
              <a:t>, že advokát je povinen spor vyhrát</a:t>
            </a:r>
          </a:p>
          <a:p>
            <a:pPr marL="0" indent="0">
              <a:buNone/>
            </a:pPr>
            <a:r>
              <a:rPr lang="cs-CZ" dirty="0"/>
              <a:t>x úplata však může být sjednána až za </a:t>
            </a:r>
            <a:r>
              <a:rPr lang="cs-CZ" dirty="0" smtClean="0"/>
              <a:t>dosažení určitého </a:t>
            </a:r>
            <a:r>
              <a:rPr lang="cs-CZ" dirty="0"/>
              <a:t>výsledku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175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 x dílo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příkaz X dílo -&gt; rozdíl spočívá v dosažení </a:t>
            </a:r>
            <a:r>
              <a:rPr lang="cs-CZ" dirty="0" smtClean="0"/>
              <a:t>výsledku nebo </a:t>
            </a:r>
            <a:r>
              <a:rPr lang="cs-CZ" dirty="0"/>
              <a:t>pouhé činnosti;</a:t>
            </a:r>
          </a:p>
          <a:p>
            <a:pPr marL="0" indent="0">
              <a:buNone/>
            </a:pPr>
            <a:r>
              <a:rPr lang="cs-CZ" dirty="0"/>
              <a:t>• zhotovitel je povinen dosáhnout výsledku,</a:t>
            </a:r>
          </a:p>
          <a:p>
            <a:pPr marL="0" indent="0">
              <a:buNone/>
            </a:pPr>
            <a:r>
              <a:rPr lang="cs-CZ" dirty="0"/>
              <a:t>• zhotovitel nese riziko, že bude dosaženo výsledku,</a:t>
            </a:r>
          </a:p>
          <a:p>
            <a:pPr marL="0" indent="0">
              <a:buNone/>
            </a:pPr>
            <a:r>
              <a:rPr lang="cs-CZ" dirty="0"/>
              <a:t>• zhotovitel vykonává dílo na svoje náklady a na </a:t>
            </a:r>
            <a:r>
              <a:rPr lang="cs-CZ" dirty="0" smtClean="0"/>
              <a:t>svoji odpovědnost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691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Příkaz x pracovní smlouva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příkaz </a:t>
            </a:r>
            <a:r>
              <a:rPr lang="cs-CZ" dirty="0"/>
              <a:t>x pracovní smlouva</a:t>
            </a:r>
          </a:p>
          <a:p>
            <a:pPr marL="0" indent="0">
              <a:buNone/>
            </a:pPr>
            <a:r>
              <a:rPr lang="cs-CZ" dirty="0"/>
              <a:t>• pracovní smlouva je založena na výkonu závislé </a:t>
            </a:r>
            <a:r>
              <a:rPr lang="cs-CZ" dirty="0" smtClean="0"/>
              <a:t>práce X </a:t>
            </a:r>
            <a:r>
              <a:rPr lang="cs-CZ" dirty="0"/>
              <a:t>příkaz – vztah dvou rovných subjektů, tyto subjekty </a:t>
            </a:r>
            <a:r>
              <a:rPr lang="cs-CZ" dirty="0" smtClean="0"/>
              <a:t> nejsou </a:t>
            </a:r>
            <a:r>
              <a:rPr lang="cs-CZ" dirty="0"/>
              <a:t>ve vztahu nadřízenosti a podřízenosti</a:t>
            </a:r>
          </a:p>
          <a:p>
            <a:pPr marL="0" indent="0">
              <a:buNone/>
            </a:pPr>
            <a:r>
              <a:rPr lang="cs-CZ" dirty="0"/>
              <a:t>• příkazník sice vykonává činnost dle pokynů příkazce, </a:t>
            </a:r>
            <a:r>
              <a:rPr lang="cs-CZ" dirty="0" smtClean="0"/>
              <a:t> nikoliv </a:t>
            </a:r>
            <a:r>
              <a:rPr lang="cs-CZ" dirty="0"/>
              <a:t>ale na místě určeném příkazcem, v pracovní </a:t>
            </a:r>
            <a:r>
              <a:rPr lang="cs-CZ" dirty="0" smtClean="0"/>
              <a:t>době </a:t>
            </a:r>
            <a:r>
              <a:rPr lang="cs-CZ" dirty="0"/>
              <a:t>a s pomůckami příkazce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76569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1619</TotalTime>
  <Words>2921</Words>
  <Application>Microsoft Office PowerPoint</Application>
  <PresentationFormat>Předvádění na obrazovce (4:3)</PresentationFormat>
  <Paragraphs>236</Paragraphs>
  <Slides>53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53</vt:i4>
      </vt:variant>
    </vt:vector>
  </HeadingPairs>
  <TitlesOfParts>
    <vt:vector size="57" baseType="lpstr">
      <vt:lpstr>Arial</vt:lpstr>
      <vt:lpstr>Calibri</vt:lpstr>
      <vt:lpstr>Calibri Light</vt:lpstr>
      <vt:lpstr>Motiv Office</vt:lpstr>
      <vt:lpstr>Závazky ze smluv příkazního typu</vt:lpstr>
      <vt:lpstr>Osnova přednášky</vt:lpstr>
      <vt:lpstr>Smlouvy příkazního typu charakteristika</vt:lpstr>
      <vt:lpstr>Příkaz (§ 2430)</vt:lpstr>
      <vt:lpstr>Příkaz</vt:lpstr>
      <vt:lpstr>Příkaz</vt:lpstr>
      <vt:lpstr>Příkaz</vt:lpstr>
      <vt:lpstr>Příkaz x dílo</vt:lpstr>
      <vt:lpstr>Příkaz x pracovní smlouva</vt:lpstr>
      <vt:lpstr>Povinnosti příkazníka</vt:lpstr>
      <vt:lpstr>Povinnosti příkazníka</vt:lpstr>
      <vt:lpstr>Povinnosti příkazníka</vt:lpstr>
      <vt:lpstr>Povinnosti příkazníka</vt:lpstr>
      <vt:lpstr>Povinnosti příkazce</vt:lpstr>
      <vt:lpstr>Odměna</vt:lpstr>
      <vt:lpstr>Zánik</vt:lpstr>
      <vt:lpstr>Zánik příkazu</vt:lpstr>
      <vt:lpstr>Zánik příkazu</vt:lpstr>
      <vt:lpstr>ZPROSTŘEDKOVÁNÍ </vt:lpstr>
      <vt:lpstr>Zprostředkování - charakteristika</vt:lpstr>
      <vt:lpstr>Zprostředkování</vt:lpstr>
      <vt:lpstr>Zprostředkování</vt:lpstr>
      <vt:lpstr>Provize</vt:lpstr>
      <vt:lpstr>Provize</vt:lpstr>
      <vt:lpstr>Provize x náhrada nákladů</vt:lpstr>
      <vt:lpstr>Povinnosti zprostředkovatele</vt:lpstr>
      <vt:lpstr>Povinnosti zprostředkovatele</vt:lpstr>
      <vt:lpstr>Povinnosti zprostředkovatele</vt:lpstr>
      <vt:lpstr>Zánik smlouvy</vt:lpstr>
      <vt:lpstr>OBCHODNÍ ZASTOUPENÍ </vt:lpstr>
      <vt:lpstr>Obchodní zastoupení</vt:lpstr>
      <vt:lpstr>Obchodní zastoupení</vt:lpstr>
      <vt:lpstr>Obchodní zastoupení</vt:lpstr>
      <vt:lpstr>Obchodní zastoupení</vt:lpstr>
      <vt:lpstr>Obchodní zastoupení</vt:lpstr>
      <vt:lpstr>Obchodní zastoupení</vt:lpstr>
      <vt:lpstr>Obchodní zastoupení</vt:lpstr>
      <vt:lpstr>Obchodní zástupce</vt:lpstr>
      <vt:lpstr>Výhradní obchodní zastoupení</vt:lpstr>
      <vt:lpstr>Výhradní obchodní zastoupení</vt:lpstr>
      <vt:lpstr>Výhradní obchodní zastoupení</vt:lpstr>
      <vt:lpstr>Nevýhradní obchodní zastoupení</vt:lpstr>
      <vt:lpstr>Činnost obchodního zástupce</vt:lpstr>
      <vt:lpstr>Činnost obchodního zástupce</vt:lpstr>
      <vt:lpstr>Činnost obchodního zástupce</vt:lpstr>
      <vt:lpstr>Činnost obchodního zástupce</vt:lpstr>
      <vt:lpstr>Povinnosti zastoupeného</vt:lpstr>
      <vt:lpstr>Povinnosti zastoupeného</vt:lpstr>
      <vt:lpstr>Provize</vt:lpstr>
      <vt:lpstr>Provize</vt:lpstr>
      <vt:lpstr>Trvání obchodního zastoupení</vt:lpstr>
      <vt:lpstr>Trvání obchodního zastoupení</vt:lpstr>
      <vt:lpstr>Konkurenční doložka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Závazky ze smluv příkazního typu</dc:title>
  <dc:creator>Účet Microsoft</dc:creator>
  <cp:lastModifiedBy>Účet Microsoft</cp:lastModifiedBy>
  <cp:revision>20</cp:revision>
  <dcterms:created xsi:type="dcterms:W3CDTF">2023-03-19T14:02:14Z</dcterms:created>
  <dcterms:modified xsi:type="dcterms:W3CDTF">2023-04-26T09:56:00Z</dcterms:modified>
</cp:coreProperties>
</file>