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3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Soukromé právo 2</a:t>
            </a:r>
            <a:br>
              <a:rPr lang="pt-BR" dirty="0"/>
            </a:br>
            <a:r>
              <a:rPr lang="pt-BR" dirty="0"/>
              <a:t>Nájem, pacht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Zuzana </a:t>
            </a:r>
            <a:r>
              <a:rPr lang="cs-CZ" dirty="0" err="1" smtClean="0"/>
              <a:t>Vylegalová</a:t>
            </a:r>
            <a:r>
              <a:rPr lang="cs-CZ" dirty="0" smtClean="0"/>
              <a:t>, JUDr. Jan </a:t>
            </a:r>
            <a:r>
              <a:rPr lang="cs-CZ" dirty="0" err="1" smtClean="0"/>
              <a:t>Vylegala</a:t>
            </a:r>
            <a:r>
              <a:rPr lang="cs-CZ" dirty="0" smtClean="0"/>
              <a:t>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Změna vlastnictví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/>
              <a:t>změní-li se vlastník věci, přejdou práva a povinnosti </a:t>
            </a:r>
            <a:r>
              <a:rPr lang="cs-CZ" sz="3200" dirty="0" smtClean="0"/>
              <a:t>z nájmu </a:t>
            </a:r>
            <a:r>
              <a:rPr lang="cs-CZ" sz="3200" dirty="0"/>
              <a:t>na nového vlastníka</a:t>
            </a:r>
          </a:p>
          <a:p>
            <a:pPr marL="0" indent="0">
              <a:buNone/>
            </a:pPr>
            <a:r>
              <a:rPr lang="cs-CZ" sz="3200" dirty="0"/>
              <a:t>• strana nemá právo vypovědět nájem jen proto, že </a:t>
            </a:r>
            <a:r>
              <a:rPr lang="cs-CZ" sz="3200" dirty="0" smtClean="0"/>
              <a:t>se změnil </a:t>
            </a:r>
            <a:r>
              <a:rPr lang="cs-CZ" sz="3200" dirty="0"/>
              <a:t>vlastník věci</a:t>
            </a:r>
          </a:p>
          <a:p>
            <a:pPr marL="0" indent="0">
              <a:buNone/>
            </a:pPr>
            <a:r>
              <a:rPr lang="cs-CZ" sz="3200" dirty="0"/>
              <a:t>• byl-li pronajat byt, ve kterém nájemce bydlí, </a:t>
            </a:r>
            <a:r>
              <a:rPr lang="cs-CZ" sz="3200" dirty="0" smtClean="0"/>
              <a:t>nemá pronajímatel </a:t>
            </a:r>
            <a:r>
              <a:rPr lang="cs-CZ" sz="3200" dirty="0"/>
              <a:t>právo vypovědět nájem z </a:t>
            </a:r>
            <a:r>
              <a:rPr lang="cs-CZ" sz="3200" dirty="0" smtClean="0"/>
              <a:t>důvodu změny </a:t>
            </a:r>
            <a:r>
              <a:rPr lang="cs-CZ" sz="3200" dirty="0"/>
              <a:t>vlastnictví</a:t>
            </a:r>
          </a:p>
        </p:txBody>
      </p:sp>
    </p:spTree>
    <p:extLst>
      <p:ext uri="{BB962C8B-B14F-4D97-AF65-F5344CB8AC3E}">
        <p14:creationId xmlns:p14="http://schemas.microsoft.com/office/powerpoint/2010/main" val="4196936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Skončení nájmu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dirty="0"/>
              <a:t>při skončení nájmu nájemce odevzdá věc v takovém stavu, v jakém byla v </a:t>
            </a:r>
            <a:r>
              <a:rPr lang="cs-CZ" sz="1600" dirty="0" smtClean="0"/>
              <a:t>době, kdy </a:t>
            </a:r>
            <a:r>
              <a:rPr lang="cs-CZ" sz="1600" dirty="0"/>
              <a:t>ji převzal s přihlédnutím k obvyklému opotřebení při řádném užívání</a:t>
            </a:r>
          </a:p>
          <a:p>
            <a:pPr marL="0" indent="0">
              <a:buNone/>
            </a:pPr>
            <a:r>
              <a:rPr lang="cs-CZ" sz="1600" dirty="0"/>
              <a:t>• konfrontace zápisu stavu věci při převzetí a odevzdání</a:t>
            </a:r>
          </a:p>
          <a:p>
            <a:pPr marL="0" indent="0">
              <a:buNone/>
            </a:pPr>
            <a:r>
              <a:rPr lang="cs-CZ" sz="1600" dirty="0"/>
              <a:t>• porušuje-li strana zvlášť závažným způsobem své povinnosti, a tím působí </a:t>
            </a:r>
            <a:r>
              <a:rPr lang="cs-CZ" sz="1600" dirty="0" smtClean="0"/>
              <a:t>druhé straně </a:t>
            </a:r>
            <a:r>
              <a:rPr lang="cs-CZ" sz="1600" dirty="0"/>
              <a:t>značnou újmu, má druhá strana právo nájem vypovědět bez </a:t>
            </a:r>
            <a:r>
              <a:rPr lang="cs-CZ" sz="1600" dirty="0" smtClean="0"/>
              <a:t>výpovědní doby </a:t>
            </a:r>
            <a:r>
              <a:rPr lang="cs-CZ" sz="1600" dirty="0"/>
              <a:t>(§ 2232)</a:t>
            </a:r>
          </a:p>
          <a:p>
            <a:pPr marL="0" indent="0">
              <a:buNone/>
            </a:pPr>
            <a:r>
              <a:rPr lang="cs-CZ" sz="1600" dirty="0"/>
              <a:t>• nešetrné užívání věci (§ 2228) -&gt; pronajímatel:</a:t>
            </a:r>
          </a:p>
          <a:p>
            <a:pPr marL="0" indent="0">
              <a:buNone/>
            </a:pPr>
            <a:r>
              <a:rPr lang="cs-CZ" sz="1600" dirty="0"/>
              <a:t>a) vyzve nájemce</a:t>
            </a:r>
          </a:p>
          <a:p>
            <a:pPr marL="0" indent="0">
              <a:buNone/>
            </a:pPr>
            <a:r>
              <a:rPr lang="cs-CZ" sz="1600" dirty="0"/>
              <a:t>b) poskytne přiměřenou lhůtu k nápravě</a:t>
            </a:r>
          </a:p>
          <a:p>
            <a:pPr marL="0" indent="0">
              <a:buNone/>
            </a:pPr>
            <a:r>
              <a:rPr lang="cs-CZ" sz="1600" dirty="0"/>
              <a:t>c) upozorní na možné následky neuposlechnutí výzvy</a:t>
            </a:r>
          </a:p>
          <a:p>
            <a:pPr marL="0" indent="0">
              <a:buNone/>
            </a:pPr>
            <a:r>
              <a:rPr lang="cs-CZ" sz="1600" dirty="0"/>
              <a:t>• výzva vyžaduje písemnou formu</a:t>
            </a:r>
          </a:p>
          <a:p>
            <a:pPr marL="0" indent="0">
              <a:buNone/>
            </a:pPr>
            <a:r>
              <a:rPr lang="cs-CZ" sz="1600" dirty="0"/>
              <a:t>• neuposlechne-li nájemce výzvy -&gt; pronajímatel má právo vypovědět nájem </a:t>
            </a:r>
            <a:r>
              <a:rPr lang="cs-CZ" sz="1600" dirty="0" smtClean="0"/>
              <a:t>bez výpovědní doby</a:t>
            </a:r>
          </a:p>
          <a:p>
            <a:pPr marL="0" indent="0">
              <a:buNone/>
            </a:pPr>
            <a:r>
              <a:rPr lang="cs-CZ" sz="1600" dirty="0" smtClean="0"/>
              <a:t>• </a:t>
            </a:r>
            <a:r>
              <a:rPr lang="cs-CZ" sz="1600" dirty="0"/>
              <a:t>stejný postup pronajímatel uplatní rovněž v případě, kdy nájemce </a:t>
            </a:r>
            <a:r>
              <a:rPr lang="cs-CZ" sz="1600" dirty="0" smtClean="0"/>
              <a:t>nezaplatí nájemné </a:t>
            </a:r>
            <a:r>
              <a:rPr lang="cs-CZ" sz="1600" dirty="0"/>
              <a:t>ani do splatnosti příštího nájemného</a:t>
            </a:r>
          </a:p>
        </p:txBody>
      </p:sp>
    </p:spTree>
    <p:extLst>
      <p:ext uri="{BB962C8B-B14F-4D97-AF65-F5344CB8AC3E}">
        <p14:creationId xmlns:p14="http://schemas.microsoft.com/office/powerpoint/2010/main" val="1289022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Automatická prolongace nájmu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A) užívá-li </a:t>
            </a:r>
            <a:r>
              <a:rPr lang="cs-CZ" dirty="0"/>
              <a:t>nájemce věc i po uplynutí nájemní doby</a:t>
            </a:r>
          </a:p>
          <a:p>
            <a:pPr marL="0" indent="0">
              <a:buNone/>
            </a:pPr>
            <a:r>
              <a:rPr lang="cs-CZ" dirty="0" smtClean="0"/>
              <a:t>B)) </a:t>
            </a:r>
            <a:r>
              <a:rPr lang="cs-CZ" dirty="0"/>
              <a:t>pronajímatel nájemce do 1M nevyzve, aby mu </a:t>
            </a:r>
            <a:r>
              <a:rPr lang="cs-CZ" dirty="0" smtClean="0"/>
              <a:t>věc odevzdal</a:t>
            </a:r>
            <a:r>
              <a:rPr lang="cs-CZ" dirty="0"/>
              <a:t>,</a:t>
            </a:r>
          </a:p>
          <a:p>
            <a:pPr marL="0" indent="0">
              <a:buNone/>
            </a:pPr>
            <a:r>
              <a:rPr lang="cs-CZ" dirty="0" smtClean="0"/>
              <a:t>platí</a:t>
            </a:r>
            <a:r>
              <a:rPr lang="cs-CZ" dirty="0"/>
              <a:t>, že nájemní smlouva byla znovu uzavřena </a:t>
            </a:r>
            <a:r>
              <a:rPr lang="cs-CZ" dirty="0" smtClean="0"/>
              <a:t>za stejných podmínek </a:t>
            </a:r>
          </a:p>
          <a:p>
            <a:pPr marL="0" indent="0">
              <a:buNone/>
            </a:pPr>
            <a:r>
              <a:rPr lang="cs-CZ" dirty="0" smtClean="0"/>
              <a:t>• </a:t>
            </a:r>
            <a:r>
              <a:rPr lang="cs-CZ" dirty="0"/>
              <a:t>byla-li původní nájemní smlouva sjednána na </a:t>
            </a:r>
            <a:r>
              <a:rPr lang="cs-CZ" dirty="0" smtClean="0"/>
              <a:t>dobu delší </a:t>
            </a:r>
            <a:r>
              <a:rPr lang="cs-CZ" dirty="0"/>
              <a:t>než 1R, platí, že nyní je uzavřena na 1R</a:t>
            </a:r>
          </a:p>
          <a:p>
            <a:pPr marL="0" indent="0">
              <a:buNone/>
            </a:pPr>
            <a:r>
              <a:rPr lang="cs-CZ" dirty="0"/>
              <a:t>• byla-li kratší než 1R, byla znovu uzavřena na </a:t>
            </a:r>
            <a:r>
              <a:rPr lang="cs-CZ" dirty="0" smtClean="0"/>
              <a:t>tuto dobu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6065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Nájem prostor určených k podnikání</a:t>
            </a:r>
            <a:br>
              <a:rPr lang="pl-P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dříve upraveno v samostatném zákoně č. 116/1990 Sb.</a:t>
            </a:r>
          </a:p>
          <a:p>
            <a:pPr marL="0" indent="0">
              <a:buNone/>
            </a:pPr>
            <a:r>
              <a:rPr lang="cs-CZ" dirty="0"/>
              <a:t>POJMOVÉ ZNAKY:</a:t>
            </a:r>
          </a:p>
          <a:p>
            <a:pPr marL="0" indent="0">
              <a:buNone/>
            </a:pPr>
            <a:r>
              <a:rPr lang="cs-CZ" dirty="0"/>
              <a:t>a) nájem prostoru nebo místnosti,</a:t>
            </a:r>
          </a:p>
          <a:p>
            <a:pPr marL="0" indent="0">
              <a:buNone/>
            </a:pPr>
            <a:r>
              <a:rPr lang="cs-CZ" dirty="0"/>
              <a:t>b) účelem nájmu je provozování podnikatelské činnosti v tomto </a:t>
            </a:r>
            <a:r>
              <a:rPr lang="cs-CZ" dirty="0" smtClean="0"/>
              <a:t>prostoru </a:t>
            </a:r>
            <a:r>
              <a:rPr lang="cs-CZ" dirty="0"/>
              <a:t>nebo v této místnosti</a:t>
            </a:r>
          </a:p>
          <a:p>
            <a:pPr marL="0" indent="0">
              <a:buNone/>
            </a:pPr>
            <a:r>
              <a:rPr lang="cs-CZ" dirty="0"/>
              <a:t>c) prostor nebo místnost slouží alespoň převážně podnikání, </a:t>
            </a:r>
            <a:r>
              <a:rPr lang="cs-CZ" dirty="0" smtClean="0"/>
              <a:t>bez </a:t>
            </a:r>
            <a:r>
              <a:rPr lang="cs-CZ" dirty="0"/>
              <a:t>ohledu na to, zda je účel nájmu v nájemní smlouvě </a:t>
            </a:r>
          </a:p>
          <a:p>
            <a:pPr marL="0" indent="0">
              <a:buNone/>
            </a:pPr>
            <a:r>
              <a:rPr lang="cs-CZ" dirty="0"/>
              <a:t>• subsidiární aplikace obecných ustanovení o nájmu</a:t>
            </a:r>
          </a:p>
          <a:p>
            <a:pPr marL="0" indent="0">
              <a:buNone/>
            </a:pPr>
            <a:r>
              <a:rPr lang="cs-CZ" dirty="0"/>
              <a:t>• Jedná-li se o nájem prostoru nebo místnosti, jehož účelem </a:t>
            </a:r>
            <a:r>
              <a:rPr lang="cs-CZ" dirty="0" smtClean="0"/>
              <a:t>není </a:t>
            </a:r>
            <a:r>
              <a:rPr lang="cs-CZ" dirty="0"/>
              <a:t>ani bydlení, ani provozování podnikatelské, použijí se </a:t>
            </a:r>
            <a:r>
              <a:rPr lang="cs-CZ" dirty="0" smtClean="0"/>
              <a:t>obecná </a:t>
            </a:r>
            <a:r>
              <a:rPr lang="cs-CZ" dirty="0"/>
              <a:t>ustanovení o nájmu.</a:t>
            </a:r>
          </a:p>
        </p:txBody>
      </p:sp>
    </p:spTree>
    <p:extLst>
      <p:ext uri="{BB962C8B-B14F-4D97-AF65-F5344CB8AC3E}">
        <p14:creationId xmlns:p14="http://schemas.microsoft.com/office/powerpoint/2010/main" val="2438146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Práva a povinnosti stran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/>
              <a:t>nájemce nemá právo provozovat v místnosti </a:t>
            </a:r>
            <a:r>
              <a:rPr lang="cs-CZ" sz="2800" dirty="0" smtClean="0"/>
              <a:t>či prostoru </a:t>
            </a:r>
            <a:r>
              <a:rPr lang="cs-CZ" sz="2800" dirty="0"/>
              <a:t>jinou činnost, než jaká vyplývá z </a:t>
            </a:r>
            <a:r>
              <a:rPr lang="cs-CZ" sz="2800" dirty="0" smtClean="0"/>
              <a:t>účelu nájmu </a:t>
            </a:r>
            <a:r>
              <a:rPr lang="cs-CZ" sz="2800" dirty="0"/>
              <a:t>nebo z ujednání stran, pokud by tato </a:t>
            </a:r>
            <a:r>
              <a:rPr lang="cs-CZ" sz="2800" dirty="0" smtClean="0"/>
              <a:t>změna působila </a:t>
            </a:r>
            <a:r>
              <a:rPr lang="cs-CZ" sz="2800" dirty="0"/>
              <a:t>zhoršení poměrů v nemovité věci nebo </a:t>
            </a:r>
            <a:r>
              <a:rPr lang="cs-CZ" sz="2800" dirty="0" smtClean="0"/>
              <a:t>by nad </a:t>
            </a:r>
            <a:r>
              <a:rPr lang="cs-CZ" sz="2800" dirty="0"/>
              <a:t>míru přiměřenou poškozovala </a:t>
            </a:r>
            <a:r>
              <a:rPr lang="cs-CZ" sz="2800" dirty="0" smtClean="0"/>
              <a:t>pronajímatele nebo </a:t>
            </a:r>
            <a:r>
              <a:rPr lang="cs-CZ" sz="2800" dirty="0"/>
              <a:t>ostatní uživatele věci</a:t>
            </a:r>
          </a:p>
        </p:txBody>
      </p:sp>
    </p:spTree>
    <p:extLst>
      <p:ext uri="{BB962C8B-B14F-4D97-AF65-F5344CB8AC3E}">
        <p14:creationId xmlns:p14="http://schemas.microsoft.com/office/powerpoint/2010/main" val="3046464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Práva a povinnosti stran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rgbClr val="FF0000"/>
                </a:solidFill>
              </a:rPr>
              <a:t>právo vývěsního štítu (§ </a:t>
            </a:r>
            <a:r>
              <a:rPr lang="cs-CZ" sz="2400" dirty="0"/>
              <a:t>2305) -&gt; nájemce může </a:t>
            </a:r>
            <a:r>
              <a:rPr lang="cs-CZ" sz="2400" dirty="0" smtClean="0"/>
              <a:t>nemovitou věc</a:t>
            </a:r>
            <a:r>
              <a:rPr lang="cs-CZ" sz="2400" dirty="0"/>
              <a:t>, kde se prostor nachází, opatřit se </a:t>
            </a:r>
            <a:r>
              <a:rPr lang="cs-CZ" sz="2400" dirty="0" smtClean="0"/>
              <a:t>souhlasem pronajímatele </a:t>
            </a:r>
            <a:r>
              <a:rPr lang="cs-CZ" sz="2400" dirty="0"/>
              <a:t>v přiměřeném rozsahu štíty, návěstími </a:t>
            </a:r>
            <a:r>
              <a:rPr lang="cs-CZ" sz="2400" dirty="0" smtClean="0"/>
              <a:t>či podobnými </a:t>
            </a:r>
            <a:r>
              <a:rPr lang="cs-CZ" sz="2400" dirty="0"/>
              <a:t>označeními</a:t>
            </a:r>
          </a:p>
          <a:p>
            <a:pPr marL="0" indent="0">
              <a:buNone/>
            </a:pPr>
            <a:r>
              <a:rPr lang="cs-CZ" sz="2400" dirty="0"/>
              <a:t>• pronajímatel může souhlas odmítnout, má-li pro to </a:t>
            </a:r>
            <a:r>
              <a:rPr lang="cs-CZ" sz="2400" dirty="0" smtClean="0"/>
              <a:t>vážný důvod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• při skončení nájmu odstraní nájemce znamení, </a:t>
            </a:r>
            <a:r>
              <a:rPr lang="cs-CZ" sz="2400" dirty="0" smtClean="0"/>
              <a:t>kterými nemovitou </a:t>
            </a:r>
            <a:r>
              <a:rPr lang="cs-CZ" sz="2400" dirty="0"/>
              <a:t>věc opatřil, a uvede dotčenou nemovitou věc </a:t>
            </a:r>
            <a:r>
              <a:rPr lang="cs-CZ" sz="2400" dirty="0" smtClean="0"/>
              <a:t>do původního </a:t>
            </a:r>
            <a:r>
              <a:rPr lang="cs-CZ" sz="2400" dirty="0"/>
              <a:t>stavu</a:t>
            </a:r>
          </a:p>
          <a:p>
            <a:pPr marL="0" indent="0">
              <a:buNone/>
            </a:pPr>
            <a:r>
              <a:rPr lang="cs-CZ" sz="2400" dirty="0"/>
              <a:t>x nejedná se o označení provozovny dle živnostenského zákon</a:t>
            </a:r>
          </a:p>
        </p:txBody>
      </p:sp>
    </p:spTree>
    <p:extLst>
      <p:ext uri="{BB962C8B-B14F-4D97-AF65-F5344CB8AC3E}">
        <p14:creationId xmlns:p14="http://schemas.microsoft.com/office/powerpoint/2010/main" val="58345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Skončení nájmu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NÁJEM NA DOBU NEURČITOU -&gt; může kterákoliv strana vypovědět bez udání </a:t>
            </a:r>
            <a:r>
              <a:rPr lang="cs-CZ" dirty="0" smtClean="0"/>
              <a:t>důvodu </a:t>
            </a:r>
            <a:r>
              <a:rPr lang="cs-CZ" dirty="0"/>
              <a:t>-&gt; výpovědní doba podle toho, zda má strana k výpovědi závažný </a:t>
            </a:r>
            <a:r>
              <a:rPr lang="cs-CZ" dirty="0" smtClean="0"/>
              <a:t>důvod </a:t>
            </a:r>
            <a:r>
              <a:rPr lang="cs-CZ" dirty="0"/>
              <a:t>(6M, jinak 3M)</a:t>
            </a:r>
          </a:p>
          <a:p>
            <a:pPr marL="0" indent="0">
              <a:buNone/>
            </a:pPr>
            <a:r>
              <a:rPr lang="cs-CZ" dirty="0"/>
              <a:t>NÁJEM NA DOBU URČITOU -&gt; může nájemce vypovědět i před uplynutím </a:t>
            </a:r>
            <a:r>
              <a:rPr lang="cs-CZ" dirty="0" smtClean="0"/>
              <a:t>ujednané </a:t>
            </a:r>
            <a:r>
              <a:rPr lang="cs-CZ" dirty="0"/>
              <a:t>doby, </a:t>
            </a:r>
          </a:p>
          <a:p>
            <a:pPr marL="0" indent="0">
              <a:buNone/>
            </a:pPr>
            <a:r>
              <a:rPr lang="cs-CZ" dirty="0"/>
              <a:t>a) ztratí-li způsobilost k činnosti, k jejímuž výkonu je prostor sloužící podnikání </a:t>
            </a:r>
            <a:r>
              <a:rPr lang="cs-CZ" dirty="0" smtClean="0"/>
              <a:t>určen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dirty="0"/>
              <a:t>b) přestane-li být najatý prostor z objektivních důvodů způsobilý k výkonu </a:t>
            </a:r>
            <a:r>
              <a:rPr lang="cs-CZ" dirty="0" smtClean="0"/>
              <a:t>činnosti</a:t>
            </a:r>
            <a:r>
              <a:rPr lang="cs-CZ" dirty="0"/>
              <a:t>, k němuž byl určen, a pronajímatel nezajistí nájemci odpovídající </a:t>
            </a:r>
            <a:r>
              <a:rPr lang="cs-CZ" dirty="0" smtClean="0"/>
              <a:t>náhradní </a:t>
            </a:r>
            <a:r>
              <a:rPr lang="cs-CZ" dirty="0"/>
              <a:t>prostor, nebo </a:t>
            </a:r>
          </a:p>
          <a:p>
            <a:pPr marL="0" indent="0">
              <a:buNone/>
            </a:pPr>
            <a:r>
              <a:rPr lang="cs-CZ" dirty="0"/>
              <a:t>c) porušuje-li pronajímatel hrubě své povinnosti vůči nájemci. </a:t>
            </a:r>
          </a:p>
        </p:txBody>
      </p:sp>
    </p:spTree>
    <p:extLst>
      <p:ext uri="{BB962C8B-B14F-4D97-AF65-F5344CB8AC3E}">
        <p14:creationId xmlns:p14="http://schemas.microsoft.com/office/powerpoint/2010/main" val="4073474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Skončení nájmu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NÁJEM NA DOBU URČITOU -&gt; pronajímatel má právo nájem vypovědět i před </a:t>
            </a:r>
          </a:p>
          <a:p>
            <a:pPr marL="0" indent="0">
              <a:buNone/>
            </a:pPr>
            <a:r>
              <a:rPr lang="cs-CZ" dirty="0"/>
              <a:t>uplynutím ujednané doby, </a:t>
            </a:r>
          </a:p>
          <a:p>
            <a:pPr marL="0" indent="0">
              <a:buNone/>
            </a:pPr>
            <a:r>
              <a:rPr lang="cs-CZ" dirty="0"/>
              <a:t>a) má-li být nemovitá věc, v níž se prostor sloužící podnikání nachází, </a:t>
            </a:r>
            <a:r>
              <a:rPr lang="cs-CZ" dirty="0" smtClean="0"/>
              <a:t>odstraněna</a:t>
            </a:r>
            <a:r>
              <a:rPr lang="cs-CZ" dirty="0"/>
              <a:t>, anebo přestavována tak, že to brání dalšímu užívání prostoru, a </a:t>
            </a:r>
            <a:r>
              <a:rPr lang="cs-CZ" dirty="0" smtClean="0"/>
              <a:t>pronajímatel </a:t>
            </a:r>
            <a:r>
              <a:rPr lang="cs-CZ" dirty="0"/>
              <a:t>to při uzavření smlouvy nemusel ani nemohl předvídat, nebo </a:t>
            </a:r>
          </a:p>
          <a:p>
            <a:pPr marL="0" indent="0">
              <a:buNone/>
            </a:pPr>
            <a:r>
              <a:rPr lang="cs-CZ" dirty="0"/>
              <a:t>b) porušuje-li nájemce hrubě své povinnosti vůči pronajímateli, zejména tím, </a:t>
            </a:r>
            <a:r>
              <a:rPr lang="cs-CZ" dirty="0" smtClean="0"/>
              <a:t>že </a:t>
            </a:r>
            <a:r>
              <a:rPr lang="cs-CZ" dirty="0"/>
              <a:t>přestože jej pronajímatel vyzval k nápravě, chová se nájemce v rozporu s </a:t>
            </a:r>
            <a:r>
              <a:rPr lang="cs-CZ" dirty="0" smtClean="0"/>
              <a:t>ustanovením </a:t>
            </a:r>
            <a:r>
              <a:rPr lang="cs-CZ" dirty="0"/>
              <a:t>§ 2305, nebo je po dobu delší než jeden měsíc v prodlení s </a:t>
            </a:r>
            <a:r>
              <a:rPr lang="cs-CZ" dirty="0" smtClean="0"/>
              <a:t>placením </a:t>
            </a:r>
            <a:r>
              <a:rPr lang="cs-CZ" dirty="0"/>
              <a:t>nájemného nebo služeb spojených s užíváním prostoru sloužícího </a:t>
            </a:r>
            <a:r>
              <a:rPr lang="cs-CZ" dirty="0" smtClean="0"/>
              <a:t>podnikání</a:t>
            </a:r>
          </a:p>
          <a:p>
            <a:pPr marL="0" indent="0">
              <a:buNone/>
            </a:pPr>
            <a:r>
              <a:rPr lang="cs-CZ" dirty="0" smtClean="0"/>
              <a:t>-&gt; </a:t>
            </a:r>
            <a:r>
              <a:rPr lang="cs-CZ" dirty="0"/>
              <a:t>ve výpovědi musí být uveden její důvod, jinak je </a:t>
            </a:r>
            <a:r>
              <a:rPr lang="cs-CZ" dirty="0" smtClean="0"/>
              <a:t>neplatné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8896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Námitky proti výpovědi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Vypovídaná strana má právo do uplynutí jednoho měsíce ode </a:t>
            </a:r>
            <a:r>
              <a:rPr lang="cs-CZ" dirty="0" smtClean="0"/>
              <a:t>dne</a:t>
            </a:r>
            <a:r>
              <a:rPr lang="cs-CZ" dirty="0"/>
              <a:t>, kdy jí byla výpověď doručena, vznést proti výpovědi </a:t>
            </a:r>
            <a:r>
              <a:rPr lang="cs-CZ" dirty="0" smtClean="0"/>
              <a:t>námitky</a:t>
            </a:r>
            <a:r>
              <a:rPr lang="cs-CZ" dirty="0"/>
              <a:t>; námitky vyžadují písemnou formu. </a:t>
            </a:r>
          </a:p>
          <a:p>
            <a:pPr marL="0" indent="0">
              <a:buNone/>
            </a:pPr>
            <a:r>
              <a:rPr lang="cs-CZ" dirty="0"/>
              <a:t>• Nevznese-li vypovídaná strana námitky včas -&gt; právo žádat </a:t>
            </a:r>
            <a:r>
              <a:rPr lang="cs-CZ" dirty="0" smtClean="0"/>
              <a:t>přezkoumání </a:t>
            </a:r>
            <a:r>
              <a:rPr lang="cs-CZ" dirty="0"/>
              <a:t>oprávněnosti výpovědi zanikne. </a:t>
            </a:r>
          </a:p>
          <a:p>
            <a:pPr marL="0" indent="0">
              <a:buNone/>
            </a:pPr>
            <a:r>
              <a:rPr lang="cs-CZ" dirty="0"/>
              <a:t>• Vznese-li vypovídaná strana námitky včas, ale vypovídající </a:t>
            </a:r>
            <a:r>
              <a:rPr lang="cs-CZ" dirty="0" smtClean="0"/>
              <a:t>strana </a:t>
            </a:r>
            <a:r>
              <a:rPr lang="cs-CZ" dirty="0"/>
              <a:t>do jednoho měsíce ode dne, kdy jí námitky byly </a:t>
            </a:r>
            <a:r>
              <a:rPr lang="cs-CZ" dirty="0" smtClean="0"/>
              <a:t>doručeny</a:t>
            </a:r>
            <a:r>
              <a:rPr lang="cs-CZ" dirty="0"/>
              <a:t>, nevezme svou výpověď zpět, má vypovídaná strana </a:t>
            </a:r>
            <a:r>
              <a:rPr lang="cs-CZ" dirty="0" smtClean="0"/>
              <a:t>právo </a:t>
            </a:r>
            <a:r>
              <a:rPr lang="cs-CZ" dirty="0"/>
              <a:t>žádat soud o přezkoumání oprávněnosti výpovědi, a to </a:t>
            </a:r>
            <a:r>
              <a:rPr lang="cs-CZ" dirty="0" smtClean="0"/>
              <a:t>do </a:t>
            </a:r>
            <a:r>
              <a:rPr lang="cs-CZ" dirty="0"/>
              <a:t>dvou měsíců ode dne, kdy marně uplynula lhůta pro </a:t>
            </a:r>
            <a:r>
              <a:rPr lang="cs-CZ" dirty="0" smtClean="0"/>
              <a:t>zpětvzetí </a:t>
            </a:r>
            <a:r>
              <a:rPr lang="cs-CZ" dirty="0"/>
              <a:t>výpovědi. </a:t>
            </a:r>
          </a:p>
        </p:txBody>
      </p:sp>
    </p:spTree>
    <p:extLst>
      <p:ext uri="{BB962C8B-B14F-4D97-AF65-F5344CB8AC3E}">
        <p14:creationId xmlns:p14="http://schemas.microsoft.com/office/powerpoint/2010/main" val="36753217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Nájem bytu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pronajímatel</a:t>
            </a:r>
          </a:p>
          <a:p>
            <a:pPr marL="0" indent="0">
              <a:buNone/>
            </a:pPr>
            <a:r>
              <a:rPr lang="cs-CZ" dirty="0"/>
              <a:t>- nájemce</a:t>
            </a:r>
          </a:p>
          <a:p>
            <a:pPr marL="0" indent="0">
              <a:buNone/>
            </a:pPr>
            <a:r>
              <a:rPr lang="cs-CZ" dirty="0"/>
              <a:t>Zavazuje-li nájemní smlouva pronajímatele přenechat </a:t>
            </a:r>
            <a:r>
              <a:rPr lang="cs-CZ" dirty="0" smtClean="0"/>
              <a:t>nájemci k </a:t>
            </a:r>
            <a:r>
              <a:rPr lang="cs-CZ" dirty="0"/>
              <a:t>zajištění bytových potřeb nájemce a popřípadě i členů </a:t>
            </a:r>
            <a:r>
              <a:rPr lang="cs-CZ" dirty="0" smtClean="0"/>
              <a:t>jeho domácnosti </a:t>
            </a:r>
            <a:r>
              <a:rPr lang="cs-CZ" dirty="0"/>
              <a:t>byt nebo dům, který je předmětem </a:t>
            </a:r>
            <a:r>
              <a:rPr lang="cs-CZ" dirty="0" smtClean="0"/>
              <a:t>nájmu, nepřihlíží </a:t>
            </a:r>
            <a:r>
              <a:rPr lang="cs-CZ" dirty="0"/>
              <a:t>se k ujednáním zkracujícím nájemcova práva </a:t>
            </a:r>
            <a:r>
              <a:rPr lang="cs-CZ" dirty="0" smtClean="0"/>
              <a:t>podle ustanovení </a:t>
            </a:r>
            <a:r>
              <a:rPr lang="cs-CZ" dirty="0"/>
              <a:t>tohoto pododdílu.</a:t>
            </a:r>
          </a:p>
          <a:p>
            <a:pPr marL="0" indent="0">
              <a:buNone/>
            </a:pPr>
            <a:r>
              <a:rPr lang="cs-CZ" dirty="0"/>
              <a:t>• není to v případě bytu k rekreaci nebo zjevně </a:t>
            </a:r>
            <a:r>
              <a:rPr lang="cs-CZ" dirty="0" smtClean="0"/>
              <a:t>krátkodobému účelu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4390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přednášky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Nájem</a:t>
            </a:r>
          </a:p>
          <a:p>
            <a:pPr marL="0" indent="0">
              <a:buNone/>
            </a:pPr>
            <a:r>
              <a:rPr lang="cs-CZ" dirty="0"/>
              <a:t>- obecná ustanovení</a:t>
            </a:r>
          </a:p>
          <a:p>
            <a:pPr marL="0" indent="0">
              <a:buNone/>
            </a:pPr>
            <a:r>
              <a:rPr lang="cs-CZ" dirty="0"/>
              <a:t>- nájem bytu</a:t>
            </a:r>
          </a:p>
          <a:p>
            <a:pPr marL="0" indent="0">
              <a:buNone/>
            </a:pPr>
            <a:r>
              <a:rPr lang="cs-CZ" dirty="0"/>
              <a:t>- nájem prostor sloužícího k podnikání</a:t>
            </a:r>
          </a:p>
          <a:p>
            <a:pPr marL="0" indent="0">
              <a:buNone/>
            </a:pPr>
            <a:r>
              <a:rPr lang="cs-CZ" dirty="0"/>
              <a:t>- podnikatelský nájem movitých věcí</a:t>
            </a:r>
          </a:p>
          <a:p>
            <a:pPr marL="0" indent="0">
              <a:buNone/>
            </a:pPr>
            <a:r>
              <a:rPr lang="cs-CZ" dirty="0"/>
              <a:t>- nájem dopravního prostředku</a:t>
            </a:r>
          </a:p>
          <a:p>
            <a:r>
              <a:rPr lang="cs-CZ" dirty="0" smtClean="0"/>
              <a:t>Pacht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- obecná ustanovení</a:t>
            </a:r>
          </a:p>
          <a:p>
            <a:pPr marL="0" indent="0">
              <a:buNone/>
            </a:pPr>
            <a:r>
              <a:rPr lang="cs-CZ" dirty="0"/>
              <a:t>- zemědělský pacht</a:t>
            </a:r>
          </a:p>
          <a:p>
            <a:pPr marL="0" indent="0">
              <a:buNone/>
            </a:pPr>
            <a:r>
              <a:rPr lang="cs-CZ" dirty="0"/>
              <a:t>- pacht závodu (v další přednášce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Nájem bytu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právní úprava vystavěna na principu ochrany nájemce -&gt; krátkodobost </a:t>
            </a:r>
            <a:r>
              <a:rPr lang="cs-CZ" dirty="0" smtClean="0"/>
              <a:t>vede </a:t>
            </a:r>
            <a:r>
              <a:rPr lang="cs-CZ" dirty="0"/>
              <a:t>k tomu, že není poskytnuta speciální ochrana</a:t>
            </a:r>
          </a:p>
          <a:p>
            <a:pPr marL="0" indent="0">
              <a:buNone/>
            </a:pPr>
            <a:r>
              <a:rPr lang="cs-CZ" dirty="0"/>
              <a:t>• § 2235 -&gt; stanoví jednostrannou </a:t>
            </a:r>
            <a:r>
              <a:rPr lang="cs-CZ" dirty="0" err="1"/>
              <a:t>kogentnost</a:t>
            </a:r>
            <a:r>
              <a:rPr lang="cs-CZ" dirty="0"/>
              <a:t>: nepřihlíží se k ujednáním </a:t>
            </a:r>
            <a:r>
              <a:rPr lang="cs-CZ" dirty="0" smtClean="0"/>
              <a:t>zkracujícím </a:t>
            </a:r>
            <a:r>
              <a:rPr lang="cs-CZ" dirty="0"/>
              <a:t>nájemcova práva podle ustanovení tohoto pododdílu</a:t>
            </a:r>
          </a:p>
          <a:p>
            <a:pPr marL="0" indent="0">
              <a:buNone/>
            </a:pPr>
            <a:r>
              <a:rPr lang="cs-CZ" dirty="0"/>
              <a:t>=&gt; strany si nemohou dohodnout nic, co by zkracovalo práva přiznaná nájemci </a:t>
            </a:r>
            <a:r>
              <a:rPr lang="cs-CZ" dirty="0" smtClean="0"/>
              <a:t>občanským </a:t>
            </a:r>
            <a:r>
              <a:rPr lang="cs-CZ" dirty="0"/>
              <a:t>zákoníkem; projevy např.:</a:t>
            </a:r>
          </a:p>
          <a:p>
            <a:pPr marL="0" indent="0">
              <a:buNone/>
            </a:pPr>
            <a:r>
              <a:rPr lang="cs-CZ" dirty="0"/>
              <a:t>a) § 2258 – chov zvířat</a:t>
            </a:r>
          </a:p>
          <a:p>
            <a:pPr marL="0" indent="0">
              <a:buNone/>
            </a:pPr>
            <a:r>
              <a:rPr lang="cs-CZ" dirty="0"/>
              <a:t>b) přijímaní návštěv</a:t>
            </a:r>
          </a:p>
          <a:p>
            <a:pPr marL="0" indent="0">
              <a:buNone/>
            </a:pPr>
            <a:r>
              <a:rPr lang="cs-CZ" dirty="0"/>
              <a:t>c) výpověď z taxativně stanovených důvodů</a:t>
            </a:r>
          </a:p>
        </p:txBody>
      </p:sp>
    </p:spTree>
    <p:extLst>
      <p:ext uri="{BB962C8B-B14F-4D97-AF65-F5344CB8AC3E}">
        <p14:creationId xmlns:p14="http://schemas.microsoft.com/office/powerpoint/2010/main" val="42645476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Byt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BYTEM se rozumí:</a:t>
            </a:r>
          </a:p>
          <a:p>
            <a:pPr marL="0" indent="0">
              <a:buNone/>
            </a:pPr>
            <a:r>
              <a:rPr lang="cs-CZ" dirty="0"/>
              <a:t>• místnost nebo soubor místností, které jsou částí domu, tvoří </a:t>
            </a:r>
            <a:r>
              <a:rPr lang="cs-CZ" dirty="0" smtClean="0"/>
              <a:t>obytný </a:t>
            </a:r>
            <a:r>
              <a:rPr lang="cs-CZ" dirty="0"/>
              <a:t>prostor a jsou určeny a užívány k účelu </a:t>
            </a:r>
            <a:r>
              <a:rPr lang="cs-CZ" dirty="0" smtClean="0"/>
              <a:t>bydlení X </a:t>
            </a:r>
            <a:r>
              <a:rPr lang="cs-CZ" dirty="0"/>
              <a:t>ujednají-li si pronajímatel s nájemcem, že k obývání bude pronajat jiný </a:t>
            </a:r>
            <a:r>
              <a:rPr lang="cs-CZ" dirty="0" smtClean="0"/>
              <a:t>než </a:t>
            </a:r>
            <a:r>
              <a:rPr lang="cs-CZ" dirty="0"/>
              <a:t>obytný prostor, jsou strany zavázány stejně, jako by byl pronajat obytný </a:t>
            </a:r>
            <a:r>
              <a:rPr lang="cs-CZ" dirty="0" smtClean="0"/>
              <a:t>prostor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Þ rozhoduje fakticita stavu =&gt; bytem je:</a:t>
            </a:r>
          </a:p>
          <a:p>
            <a:pPr marL="0" indent="0">
              <a:buNone/>
            </a:pPr>
            <a:r>
              <a:rPr lang="cs-CZ" dirty="0"/>
              <a:t>a) obytný prostor definovaný v § 2236</a:t>
            </a:r>
          </a:p>
          <a:p>
            <a:pPr marL="0" indent="0">
              <a:buNone/>
            </a:pPr>
            <a:r>
              <a:rPr lang="cs-CZ" dirty="0"/>
              <a:t>b) prostor, který si strany určí, že má sloužit k bydlení (např. ateliér)</a:t>
            </a:r>
          </a:p>
        </p:txBody>
      </p:sp>
    </p:spTree>
    <p:extLst>
      <p:ext uri="{BB962C8B-B14F-4D97-AF65-F5344CB8AC3E}">
        <p14:creationId xmlns:p14="http://schemas.microsoft.com/office/powerpoint/2010/main" val="8695196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Forma nájemní smlouvy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§ 2237 – nájemní smlouva vyžaduje písemnou formu</a:t>
            </a:r>
          </a:p>
          <a:p>
            <a:pPr marL="0" indent="0">
              <a:buNone/>
            </a:pPr>
            <a:r>
              <a:rPr lang="cs-CZ" dirty="0"/>
              <a:t>• nedodržení písemné formy se může dovolávat pouze nájemce, nikoliv </a:t>
            </a:r>
          </a:p>
          <a:p>
            <a:pPr marL="0" indent="0">
              <a:buNone/>
            </a:pPr>
            <a:r>
              <a:rPr lang="cs-CZ" dirty="0" smtClean="0"/>
              <a:t>pronajímatel </a:t>
            </a:r>
            <a:r>
              <a:rPr lang="cs-CZ" dirty="0"/>
              <a:t>za dodržení písemné formy je zodpovědný pouze pronajímatel</a:t>
            </a:r>
          </a:p>
          <a:p>
            <a:pPr marL="0" indent="0">
              <a:buNone/>
            </a:pPr>
            <a:r>
              <a:rPr lang="cs-CZ" dirty="0"/>
              <a:t>• § 582 – nedostatek písemné formy může být kdykoliv zhojen</a:t>
            </a:r>
          </a:p>
          <a:p>
            <a:pPr marL="0" indent="0">
              <a:buNone/>
            </a:pPr>
            <a:r>
              <a:rPr lang="cs-CZ" dirty="0"/>
              <a:t>VYDRŽENÍ NÁJEMNÍHO PRÁVA (§ 2238)</a:t>
            </a:r>
          </a:p>
          <a:p>
            <a:pPr marL="0" indent="0">
              <a:buNone/>
            </a:pPr>
            <a:r>
              <a:rPr lang="cs-CZ" dirty="0"/>
              <a:t>• užívá-li nájemce byt po dobu 3 let v dobré víře, že nájem je po právu, </a:t>
            </a:r>
            <a:r>
              <a:rPr lang="cs-CZ" dirty="0" smtClean="0"/>
              <a:t>považuje </a:t>
            </a:r>
            <a:r>
              <a:rPr lang="cs-CZ" dirty="0"/>
              <a:t>se nájemní smlouva za řádně uzavřenou</a:t>
            </a:r>
          </a:p>
          <a:p>
            <a:pPr marL="0" indent="0">
              <a:buNone/>
            </a:pPr>
            <a:r>
              <a:rPr lang="cs-CZ" dirty="0"/>
              <a:t>-&gt; stav skutečný se srovnává se stavem právním</a:t>
            </a:r>
          </a:p>
        </p:txBody>
      </p:sp>
    </p:spTree>
    <p:extLst>
      <p:ext uri="{BB962C8B-B14F-4D97-AF65-F5344CB8AC3E}">
        <p14:creationId xmlns:p14="http://schemas.microsoft.com/office/powerpoint/2010/main" val="30480172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Zakázaná ujednání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Nepřihlíží se k ujednání ukládajícímu nájemci povinnost, která je vzhledem k </a:t>
            </a:r>
            <a:r>
              <a:rPr lang="cs-CZ" dirty="0" smtClean="0"/>
              <a:t>okolnostem </a:t>
            </a:r>
            <a:r>
              <a:rPr lang="cs-CZ" dirty="0"/>
              <a:t>zjevně nepřiměřená. (§ 2239)</a:t>
            </a:r>
          </a:p>
          <a:p>
            <a:pPr marL="0" indent="0">
              <a:buNone/>
            </a:pPr>
            <a:r>
              <a:rPr lang="cs-CZ" dirty="0"/>
              <a:t>X co není nepřiměřené? např. povinnost dodržovat požární předpisy, zákaz </a:t>
            </a:r>
            <a:r>
              <a:rPr lang="cs-CZ" dirty="0" smtClean="0"/>
              <a:t>větrání </a:t>
            </a:r>
            <a:r>
              <a:rPr lang="cs-CZ" dirty="0"/>
              <a:t>okny, která vedou do společných prostor, informační povinnost </a:t>
            </a:r>
            <a:r>
              <a:rPr lang="cs-CZ" dirty="0" smtClean="0"/>
              <a:t>nájemce </a:t>
            </a:r>
            <a:r>
              <a:rPr lang="cs-CZ" dirty="0"/>
              <a:t>o poskytnutí duplikátu klíče, povinnost označit byt jmenovkou</a:t>
            </a:r>
          </a:p>
        </p:txBody>
      </p:sp>
    </p:spTree>
    <p:extLst>
      <p:ext uri="{BB962C8B-B14F-4D97-AF65-F5344CB8AC3E}">
        <p14:creationId xmlns:p14="http://schemas.microsoft.com/office/powerpoint/2010/main" val="34825224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Odevzdání bytu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pronajímatel je povinen byt nájemci odevzdat (zpřístupnit) a </a:t>
            </a:r>
            <a:r>
              <a:rPr lang="cs-CZ" dirty="0" smtClean="0"/>
              <a:t>to </a:t>
            </a:r>
            <a:r>
              <a:rPr lang="cs-CZ" dirty="0"/>
              <a:t>v době, která je určena ve smlouvě</a:t>
            </a:r>
          </a:p>
          <a:p>
            <a:pPr marL="0" indent="0">
              <a:buNone/>
            </a:pPr>
            <a:r>
              <a:rPr lang="cs-CZ" dirty="0"/>
              <a:t>• není-li ujednána doba, kdy pronajímatel zpřístupní nájemci </a:t>
            </a:r>
            <a:r>
              <a:rPr lang="cs-CZ" dirty="0" smtClean="0"/>
              <a:t>byt </a:t>
            </a:r>
            <a:r>
              <a:rPr lang="cs-CZ" dirty="0"/>
              <a:t>způsobilý k nastěhování a obývání, zpřístupní pronajímatel </a:t>
            </a:r>
            <a:r>
              <a:rPr lang="cs-CZ" dirty="0" smtClean="0"/>
              <a:t>nájemci </a:t>
            </a:r>
            <a:r>
              <a:rPr lang="cs-CZ" dirty="0"/>
              <a:t>byt prvního dne měsíce následujícího po dni, kdy </a:t>
            </a:r>
            <a:r>
              <a:rPr lang="cs-CZ" dirty="0" smtClean="0"/>
              <a:t>smlouva </a:t>
            </a:r>
            <a:r>
              <a:rPr lang="cs-CZ" dirty="0"/>
              <a:t>nabyla účinnosti</a:t>
            </a:r>
          </a:p>
          <a:p>
            <a:pPr marL="0" indent="0">
              <a:buNone/>
            </a:pPr>
            <a:r>
              <a:rPr lang="cs-CZ" dirty="0"/>
              <a:t>• byt je zpřístupněn, obdržel-li nájemce klíče a nebrání-li mu nic </a:t>
            </a:r>
            <a:r>
              <a:rPr lang="cs-CZ" dirty="0" smtClean="0"/>
              <a:t>v </a:t>
            </a:r>
            <a:r>
              <a:rPr lang="cs-CZ" dirty="0"/>
              <a:t>přístupu do </a:t>
            </a:r>
            <a:r>
              <a:rPr lang="cs-CZ" dirty="0" smtClean="0"/>
              <a:t>bytu;• </a:t>
            </a:r>
            <a:r>
              <a:rPr lang="cs-CZ" dirty="0"/>
              <a:t>nastěhování x obývání</a:t>
            </a:r>
          </a:p>
        </p:txBody>
      </p:sp>
    </p:spTree>
    <p:extLst>
      <p:ext uri="{BB962C8B-B14F-4D97-AF65-F5344CB8AC3E}">
        <p14:creationId xmlns:p14="http://schemas.microsoft.com/office/powerpoint/2010/main" val="32053575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Nájemné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jeho výše je věcí smlouvy</a:t>
            </a:r>
          </a:p>
          <a:p>
            <a:pPr marL="0" indent="0">
              <a:buNone/>
            </a:pPr>
            <a:r>
              <a:rPr lang="cs-CZ" dirty="0"/>
              <a:t>• strany ujednají nájemné pevnou částkou. Má se za to, že se nájemné </a:t>
            </a:r>
            <a:r>
              <a:rPr lang="cs-CZ" dirty="0" smtClean="0"/>
              <a:t>sjednává </a:t>
            </a:r>
            <a:r>
              <a:rPr lang="cs-CZ" dirty="0"/>
              <a:t>za jeden měsíc.</a:t>
            </a:r>
          </a:p>
          <a:p>
            <a:pPr marL="0" indent="0">
              <a:buNone/>
            </a:pPr>
            <a:r>
              <a:rPr lang="cs-CZ" dirty="0"/>
              <a:t>• Neujednají-li strany výši nájemného, vznikne pronajímateli právo na </a:t>
            </a:r>
            <a:r>
              <a:rPr lang="cs-CZ" dirty="0" smtClean="0"/>
              <a:t>nájemné </a:t>
            </a:r>
            <a:r>
              <a:rPr lang="cs-CZ" dirty="0"/>
              <a:t>v takové výši, jaká je v den uzavření smlouvy v místě obvyklá pro </a:t>
            </a:r>
            <a:r>
              <a:rPr lang="cs-CZ" dirty="0" smtClean="0"/>
              <a:t>nový </a:t>
            </a:r>
            <a:r>
              <a:rPr lang="cs-CZ" dirty="0"/>
              <a:t>nájem obdobného bytu za obdobných smluvních podmínek. </a:t>
            </a:r>
          </a:p>
          <a:p>
            <a:pPr marL="0" indent="0">
              <a:buNone/>
            </a:pPr>
            <a:r>
              <a:rPr lang="cs-CZ" dirty="0"/>
              <a:t>• Nájemce platí nájemné předem na každý měsíc nebo na jiné ujednané </a:t>
            </a:r>
            <a:r>
              <a:rPr lang="cs-CZ" dirty="0" smtClean="0"/>
              <a:t>platební </a:t>
            </a:r>
            <a:r>
              <a:rPr lang="cs-CZ" dirty="0"/>
              <a:t>období, nejpozději do pátého dne příslušného platebního období, </a:t>
            </a:r>
            <a:r>
              <a:rPr lang="cs-CZ" dirty="0" smtClean="0"/>
              <a:t>nebyl-li </a:t>
            </a:r>
            <a:r>
              <a:rPr lang="cs-CZ" dirty="0"/>
              <a:t>ujednán den pozdější.</a:t>
            </a:r>
          </a:p>
          <a:p>
            <a:pPr marL="0" indent="0">
              <a:buNone/>
            </a:pPr>
            <a:r>
              <a:rPr lang="cs-CZ" dirty="0"/>
              <a:t>• Společně s nájemným platí nájemce zálohy nebo náklady na služby, které </a:t>
            </a:r>
            <a:r>
              <a:rPr lang="cs-CZ" dirty="0" smtClean="0"/>
              <a:t>zajišťuje </a:t>
            </a:r>
            <a:r>
              <a:rPr lang="cs-CZ" dirty="0"/>
              <a:t>pronajímatel; o těchto zálohách a nákladech platí § 2253 </a:t>
            </a:r>
            <a:r>
              <a:rPr lang="cs-CZ" dirty="0" smtClean="0"/>
              <a:t>obdobně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64471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Plnění spojená s užíváním bytu a související </a:t>
            </a:r>
            <a:br>
              <a:rPr lang="cs-CZ" dirty="0"/>
            </a:br>
            <a:r>
              <a:rPr lang="cs-CZ" dirty="0"/>
              <a:t>služby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Strany si ujednají, která plnění spojená s užíváním bytu nebo s ním související služby zajistí </a:t>
            </a:r>
            <a:r>
              <a:rPr lang="cs-CZ" dirty="0" smtClean="0"/>
              <a:t>pronajímatel</a:t>
            </a:r>
            <a:r>
              <a:rPr lang="cs-CZ" dirty="0"/>
              <a:t>; schází-li takové ujednání, použije se ustanovení odstavce 2.</a:t>
            </a:r>
          </a:p>
          <a:p>
            <a:pPr marL="0" indent="0">
              <a:buNone/>
            </a:pPr>
            <a:r>
              <a:rPr lang="cs-CZ" dirty="0"/>
              <a:t>• Není-li mezi stranami ujednání podle odst. 1, zajistí pronajímatel po dobu nájmu nezbytné </a:t>
            </a:r>
            <a:r>
              <a:rPr lang="cs-CZ" dirty="0" smtClean="0"/>
              <a:t>služby </a:t>
            </a:r>
            <a:r>
              <a:rPr lang="cs-CZ" dirty="0"/>
              <a:t>-&gt; má se za to, že nezbytnými službami jsou dodávky vody, odvoz a odvádění </a:t>
            </a:r>
            <a:r>
              <a:rPr lang="cs-CZ" dirty="0" smtClean="0"/>
              <a:t>odpadních </a:t>
            </a:r>
            <a:r>
              <a:rPr lang="cs-CZ" dirty="0"/>
              <a:t>vod včetně čištění jímek, dodávky tepla, odvoz komunálního odpadu, osvětlení a </a:t>
            </a:r>
            <a:r>
              <a:rPr lang="cs-CZ" dirty="0" smtClean="0"/>
              <a:t>úklid </a:t>
            </a:r>
            <a:r>
              <a:rPr lang="cs-CZ" dirty="0"/>
              <a:t>společných částí domu, zajištění příjmu rozhlasového a televizního vysílání, provoz a </a:t>
            </a:r>
            <a:r>
              <a:rPr lang="cs-CZ" dirty="0" smtClean="0"/>
              <a:t>čištění </a:t>
            </a:r>
            <a:r>
              <a:rPr lang="cs-CZ" dirty="0"/>
              <a:t>komínů, případně provoz výtahu.</a:t>
            </a:r>
          </a:p>
          <a:p>
            <a:pPr marL="0" indent="0">
              <a:buNone/>
            </a:pPr>
            <a:r>
              <a:rPr lang="cs-CZ" dirty="0"/>
              <a:t>• Způsob rozúčtování cen a úhrady služeb stanoví jiný právní předpis.</a:t>
            </a:r>
          </a:p>
          <a:p>
            <a:pPr marL="0" indent="0">
              <a:buNone/>
            </a:pPr>
            <a:r>
              <a:rPr lang="cs-CZ" dirty="0"/>
              <a:t>• Strany si ujednají způsob rozúčtování cen a úhrady případných dalších služeb, není-li stanoven </a:t>
            </a:r>
            <a:r>
              <a:rPr lang="cs-CZ" dirty="0" smtClean="0"/>
              <a:t>jiným </a:t>
            </a:r>
            <a:r>
              <a:rPr lang="cs-CZ" dirty="0"/>
              <a:t>právním předpisem nebo rozhodnutím cenového orgánu. Způsob rozúčtování musí být </a:t>
            </a:r>
            <a:r>
              <a:rPr lang="cs-CZ" dirty="0" smtClean="0"/>
              <a:t>určen </a:t>
            </a:r>
            <a:r>
              <a:rPr lang="cs-CZ" dirty="0"/>
              <a:t>před poskytováním služby. </a:t>
            </a:r>
          </a:p>
          <a:p>
            <a:pPr marL="0" indent="0">
              <a:buNone/>
            </a:pPr>
            <a:r>
              <a:rPr lang="cs-CZ" dirty="0"/>
              <a:t>• nájemce má právo nahlédnout do vyúčtování nákladů na poskytnuté služby (má právo si </a:t>
            </a:r>
            <a:r>
              <a:rPr lang="cs-CZ" dirty="0" smtClean="0"/>
              <a:t>rovněž </a:t>
            </a:r>
            <a:r>
              <a:rPr lang="cs-CZ" dirty="0"/>
              <a:t>pořizovat z vyúčtování výpisy, opisy nebo kopie</a:t>
            </a:r>
          </a:p>
        </p:txBody>
      </p:sp>
    </p:spTree>
    <p:extLst>
      <p:ext uri="{BB962C8B-B14F-4D97-AF65-F5344CB8AC3E}">
        <p14:creationId xmlns:p14="http://schemas.microsoft.com/office/powerpoint/2010/main" val="4581747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Zvyšování nájemného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a) zvyšování </a:t>
            </a:r>
            <a:r>
              <a:rPr lang="cs-CZ" dirty="0"/>
              <a:t>nájemného si strany mohou ujednat ve </a:t>
            </a:r>
            <a:r>
              <a:rPr lang="cs-CZ" dirty="0" smtClean="0"/>
              <a:t>smlouvě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b) strany si ve smlouvě mohou ujednat, že nájemné se </a:t>
            </a:r>
            <a:r>
              <a:rPr lang="cs-CZ" dirty="0" smtClean="0"/>
              <a:t>zvyšovat </a:t>
            </a:r>
            <a:r>
              <a:rPr lang="cs-CZ" dirty="0"/>
              <a:t>nebude</a:t>
            </a:r>
          </a:p>
          <a:p>
            <a:pPr marL="0" indent="0">
              <a:buNone/>
            </a:pPr>
            <a:r>
              <a:rPr lang="cs-CZ" dirty="0"/>
              <a:t>c) smlouva o zvyšování nájemného mlčí =&gt; aplikuje se </a:t>
            </a:r>
            <a:r>
              <a:rPr lang="cs-CZ" dirty="0" smtClean="0"/>
              <a:t>§2249</a:t>
            </a:r>
            <a:r>
              <a:rPr lang="cs-CZ" dirty="0"/>
              <a:t>, 2250</a:t>
            </a:r>
          </a:p>
          <a:p>
            <a:pPr marL="0" indent="0">
              <a:buNone/>
            </a:pPr>
            <a:r>
              <a:rPr lang="cs-CZ" dirty="0"/>
              <a:t>– pokud smlouva o zvýšení nájemného mlčí, stanoví NOZ </a:t>
            </a:r>
            <a:r>
              <a:rPr lang="cs-CZ" dirty="0" smtClean="0"/>
              <a:t>motivační </a:t>
            </a:r>
            <a:r>
              <a:rPr lang="cs-CZ" dirty="0"/>
              <a:t>mechanismy, které mají zajistit, aby nájemce při </a:t>
            </a:r>
            <a:r>
              <a:rPr lang="cs-CZ" dirty="0" smtClean="0"/>
              <a:t>stanovených </a:t>
            </a:r>
            <a:r>
              <a:rPr lang="cs-CZ" dirty="0"/>
              <a:t>zákonných důvodech zvýšení nájemného </a:t>
            </a:r>
            <a:r>
              <a:rPr lang="cs-CZ" dirty="0" smtClean="0"/>
              <a:t>přijal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92779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Jistota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pronajímatel může žádat, aby nájemce složil částku, která </a:t>
            </a:r>
            <a:r>
              <a:rPr lang="cs-CZ" dirty="0" smtClean="0"/>
              <a:t>zajistí </a:t>
            </a:r>
            <a:r>
              <a:rPr lang="cs-CZ" dirty="0"/>
              <a:t>budoucí pohledávky, jež bude mít vůči nájemci</a:t>
            </a:r>
          </a:p>
          <a:p>
            <a:pPr marL="0" indent="0">
              <a:buNone/>
            </a:pPr>
            <a:r>
              <a:rPr lang="cs-CZ" dirty="0"/>
              <a:t>• kauce může činit až trojnásobek měsíčního nájemného</a:t>
            </a:r>
          </a:p>
          <a:p>
            <a:pPr marL="0" indent="0">
              <a:buNone/>
            </a:pPr>
            <a:r>
              <a:rPr lang="cs-CZ" dirty="0"/>
              <a:t>• Při skončení nájmu pronajímatel vrátí jistotu nájemci; započte </a:t>
            </a:r>
          </a:p>
          <a:p>
            <a:pPr marL="0" indent="0">
              <a:buNone/>
            </a:pPr>
            <a:r>
              <a:rPr lang="cs-CZ" dirty="0"/>
              <a:t>si přitom, co mu nájemce případně z nájmu dluží.</a:t>
            </a:r>
          </a:p>
          <a:p>
            <a:pPr marL="0" indent="0">
              <a:buNone/>
            </a:pPr>
            <a:r>
              <a:rPr lang="cs-CZ" dirty="0"/>
              <a:t>• Nájemce má právo na úroky z jistoty od jejího poskytnutí </a:t>
            </a:r>
            <a:r>
              <a:rPr lang="cs-CZ" dirty="0" smtClean="0"/>
              <a:t>alespoň </a:t>
            </a:r>
            <a:r>
              <a:rPr lang="cs-CZ" dirty="0"/>
              <a:t>ve výši zákonné sazby (§ 1802)</a:t>
            </a:r>
          </a:p>
        </p:txBody>
      </p:sp>
    </p:spTree>
    <p:extLst>
      <p:ext uri="{BB962C8B-B14F-4D97-AF65-F5344CB8AC3E}">
        <p14:creationId xmlns:p14="http://schemas.microsoft.com/office/powerpoint/2010/main" val="32598586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Práva a povinnosti nájemce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a) základní </a:t>
            </a:r>
            <a:r>
              <a:rPr lang="cs-CZ" dirty="0"/>
              <a:t>povinností nájemce je platit nájemné</a:t>
            </a:r>
          </a:p>
          <a:p>
            <a:pPr marL="0" indent="0">
              <a:buNone/>
            </a:pPr>
            <a:r>
              <a:rPr lang="cs-CZ" dirty="0"/>
              <a:t>b) nájemce má právo i povinnost užívat byt v souladu s NS</a:t>
            </a:r>
          </a:p>
          <a:p>
            <a:pPr marL="0" indent="0">
              <a:buNone/>
            </a:pPr>
            <a:r>
              <a:rPr lang="cs-CZ" dirty="0"/>
              <a:t>c) nájemce má právo v bytě i pracovat či podnikat, nezpůsobí-li to pro byt </a:t>
            </a:r>
            <a:r>
              <a:rPr lang="cs-CZ" dirty="0" smtClean="0"/>
              <a:t>nebo </a:t>
            </a:r>
            <a:r>
              <a:rPr lang="cs-CZ" dirty="0"/>
              <a:t>dům zvýšené zatížení =&gt; imise (např. příliš mnoho návštěv v bytě či </a:t>
            </a:r>
            <a:r>
              <a:rPr lang="cs-CZ" dirty="0" smtClean="0"/>
              <a:t>domě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d) nájemce provádí a hradí pouze běžnou údržbu a drobné </a:t>
            </a:r>
            <a:r>
              <a:rPr lang="cs-CZ" dirty="0" smtClean="0"/>
              <a:t>opravy související </a:t>
            </a:r>
            <a:r>
              <a:rPr lang="cs-CZ" dirty="0"/>
              <a:t>s užíváním bytu</a:t>
            </a:r>
          </a:p>
          <a:p>
            <a:pPr marL="0" indent="0">
              <a:buNone/>
            </a:pPr>
            <a:r>
              <a:rPr lang="cs-CZ" dirty="0"/>
              <a:t>e) nájemce dodržuje po dobu nájmu pravidla obvyklá pro chování v domě a </a:t>
            </a:r>
            <a:r>
              <a:rPr lang="cs-CZ" dirty="0" smtClean="0"/>
              <a:t>rozumné </a:t>
            </a:r>
            <a:r>
              <a:rPr lang="cs-CZ" dirty="0"/>
              <a:t>pokyny pronajímatele pro zachování náležitého pořádku </a:t>
            </a:r>
            <a:r>
              <a:rPr lang="cs-CZ" dirty="0" smtClean="0"/>
              <a:t>obvyklého </a:t>
            </a:r>
            <a:r>
              <a:rPr lang="cs-CZ" dirty="0"/>
              <a:t>dle místních poměrů =&gt; tzv. domovní řády x nejsou sice </a:t>
            </a:r>
            <a:r>
              <a:rPr lang="cs-CZ" dirty="0" smtClean="0"/>
              <a:t>vynutitelné</a:t>
            </a:r>
            <a:r>
              <a:rPr lang="cs-CZ" dirty="0"/>
              <a:t>, ale jejich opakované porušování může vést k </a:t>
            </a:r>
            <a:r>
              <a:rPr lang="cs-CZ" dirty="0" smtClean="0"/>
              <a:t>ukončení nájemního </a:t>
            </a:r>
            <a:r>
              <a:rPr lang="cs-CZ" dirty="0"/>
              <a:t>vztahu (§ 2288/1 písm. a</a:t>
            </a:r>
          </a:p>
        </p:txBody>
      </p:sp>
    </p:spTree>
    <p:extLst>
      <p:ext uri="{BB962C8B-B14F-4D97-AF65-F5344CB8AC3E}">
        <p14:creationId xmlns:p14="http://schemas.microsoft.com/office/powerpoint/2010/main" val="45108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Nájem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pronajímatel</a:t>
            </a:r>
          </a:p>
          <a:p>
            <a:pPr marL="0" indent="0">
              <a:buNone/>
            </a:pPr>
            <a:r>
              <a:rPr lang="cs-CZ" dirty="0"/>
              <a:t>- nájemce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/>
              <a:t>Pronajímatel se zavazuje:</a:t>
            </a:r>
          </a:p>
          <a:p>
            <a:pPr marL="0" indent="0">
              <a:buNone/>
            </a:pPr>
            <a:r>
              <a:rPr lang="cs-CZ" dirty="0"/>
              <a:t>- přenechat nájemci věc</a:t>
            </a:r>
          </a:p>
          <a:p>
            <a:pPr marL="0" indent="0">
              <a:buNone/>
            </a:pPr>
            <a:r>
              <a:rPr lang="cs-CZ" dirty="0"/>
              <a:t>- k dočasnému užívání</a:t>
            </a:r>
          </a:p>
          <a:p>
            <a:pPr marL="0" indent="0">
              <a:buNone/>
            </a:pPr>
            <a:r>
              <a:rPr lang="cs-CZ" dirty="0" smtClean="0"/>
              <a:t>Nájemce </a:t>
            </a:r>
            <a:r>
              <a:rPr lang="cs-CZ" dirty="0"/>
              <a:t>se zavazuje:</a:t>
            </a:r>
          </a:p>
          <a:p>
            <a:pPr marL="0" indent="0">
              <a:buNone/>
            </a:pPr>
            <a:r>
              <a:rPr lang="cs-CZ" dirty="0"/>
              <a:t>- platit za to pronajímateli nájemné</a:t>
            </a:r>
          </a:p>
          <a:p>
            <a:pPr marL="0" indent="0">
              <a:buNone/>
            </a:pPr>
            <a:r>
              <a:rPr lang="cs-CZ" dirty="0"/>
              <a:t>Pojmové znaky: úplatnost, dočasnost, přenechání věci</a:t>
            </a:r>
          </a:p>
        </p:txBody>
      </p:sp>
    </p:spTree>
    <p:extLst>
      <p:ext uri="{BB962C8B-B14F-4D97-AF65-F5344CB8AC3E}">
        <p14:creationId xmlns:p14="http://schemas.microsoft.com/office/powerpoint/2010/main" val="7476668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Práva a povinnosti pronajímatele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a) přenechat </a:t>
            </a:r>
            <a:r>
              <a:rPr lang="cs-CZ" dirty="0"/>
              <a:t>byt nájemci ve stavu, který je způsobilý k </a:t>
            </a:r>
            <a:r>
              <a:rPr lang="cs-CZ" dirty="0" smtClean="0"/>
              <a:t>nastěhování </a:t>
            </a:r>
            <a:r>
              <a:rPr lang="cs-CZ" dirty="0"/>
              <a:t>a obývání</a:t>
            </a:r>
          </a:p>
          <a:p>
            <a:pPr marL="0" indent="0">
              <a:buNone/>
            </a:pPr>
            <a:r>
              <a:rPr lang="cs-CZ" dirty="0"/>
              <a:t>b) udržovat v domě pořádek obvyklý dle místních poměrů</a:t>
            </a:r>
          </a:p>
        </p:txBody>
      </p:sp>
    </p:spTree>
    <p:extLst>
      <p:ext uri="{BB962C8B-B14F-4D97-AF65-F5344CB8AC3E}">
        <p14:creationId xmlns:p14="http://schemas.microsoft.com/office/powerpoint/2010/main" val="41771166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Stavební úpravy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Nájemce je povinen strpět úpravu bytu nebo domu, popřípadě </a:t>
            </a:r>
            <a:r>
              <a:rPr lang="cs-CZ" dirty="0" smtClean="0"/>
              <a:t>jeho </a:t>
            </a:r>
            <a:r>
              <a:rPr lang="cs-CZ" dirty="0"/>
              <a:t>přestavbu nebo jinou změnu, jen</a:t>
            </a:r>
          </a:p>
          <a:p>
            <a:pPr marL="0" indent="0">
              <a:buNone/>
            </a:pPr>
            <a:r>
              <a:rPr lang="cs-CZ" dirty="0"/>
              <a:t>a) nesníží-li hodnotu bydlení a</a:t>
            </a:r>
          </a:p>
          <a:p>
            <a:pPr marL="0" indent="0">
              <a:buNone/>
            </a:pPr>
            <a:r>
              <a:rPr lang="cs-CZ" dirty="0"/>
              <a:t>b) lze-li ji provést bez většího nepohodlí pro nájemce, nebo</a:t>
            </a:r>
          </a:p>
          <a:p>
            <a:pPr marL="0" indent="0">
              <a:buNone/>
            </a:pPr>
            <a:r>
              <a:rPr lang="cs-CZ" dirty="0"/>
              <a:t>c) provádí-li ji pronajímatel na příkaz orgánu veřejné moci, </a:t>
            </a:r>
          </a:p>
          <a:p>
            <a:pPr marL="0" indent="0">
              <a:buNone/>
            </a:pPr>
            <a:r>
              <a:rPr lang="cs-CZ" dirty="0"/>
              <a:t>d) anebo hrozí-li přímo zvlášť závažná újma.</a:t>
            </a:r>
          </a:p>
          <a:p>
            <a:pPr marL="0" indent="0">
              <a:buNone/>
            </a:pPr>
            <a:r>
              <a:rPr lang="cs-CZ" dirty="0"/>
              <a:t>V ostatních případech lze změnu provést jen se souhlasem </a:t>
            </a:r>
            <a:r>
              <a:rPr lang="cs-CZ" dirty="0" smtClean="0"/>
              <a:t>nájemce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29522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Stavební úpravy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Nevyžaduje-li se nájemcův souhlas k provedení úpravy, má pronajímatel právo započít </a:t>
            </a:r>
            <a:r>
              <a:rPr lang="cs-CZ" dirty="0" smtClean="0"/>
              <a:t>s </a:t>
            </a:r>
            <a:r>
              <a:rPr lang="cs-CZ" dirty="0"/>
              <a:t>prováděním prací až poté, co se vůči nájemci zaváže poskytnout přiměřenou náhradu </a:t>
            </a:r>
            <a:r>
              <a:rPr lang="cs-CZ" dirty="0" smtClean="0"/>
              <a:t>účelných </a:t>
            </a:r>
            <a:r>
              <a:rPr lang="cs-CZ" dirty="0"/>
              <a:t>nákladů, které nájemci vzniknou v souvislosti s vyklizením bytu.</a:t>
            </a:r>
          </a:p>
          <a:p>
            <a:pPr marL="0" indent="0">
              <a:buNone/>
            </a:pPr>
            <a:r>
              <a:rPr lang="cs-CZ" dirty="0"/>
              <a:t>• Informační povinnost pronajímatele -&gt; pronajímatel sdělí nájemci nejméně tři </a:t>
            </a:r>
            <a:r>
              <a:rPr lang="cs-CZ" dirty="0" smtClean="0"/>
              <a:t>měsíce </a:t>
            </a:r>
            <a:r>
              <a:rPr lang="cs-CZ" dirty="0"/>
              <a:t>před zahájením prací alespoň:</a:t>
            </a:r>
          </a:p>
          <a:p>
            <a:pPr marL="0" indent="0">
              <a:buNone/>
            </a:pPr>
            <a:r>
              <a:rPr lang="cs-CZ" dirty="0"/>
              <a:t>a) povahu těchto prací,</a:t>
            </a:r>
          </a:p>
          <a:p>
            <a:pPr marL="0" indent="0">
              <a:buNone/>
            </a:pPr>
            <a:r>
              <a:rPr lang="cs-CZ" dirty="0"/>
              <a:t>b) předpokládaný den jejich zahájení,</a:t>
            </a:r>
          </a:p>
          <a:p>
            <a:pPr marL="0" indent="0">
              <a:buNone/>
            </a:pPr>
            <a:r>
              <a:rPr lang="cs-CZ" dirty="0"/>
              <a:t>c) odhad jejich trvání,</a:t>
            </a:r>
          </a:p>
          <a:p>
            <a:pPr marL="0" indent="0">
              <a:buNone/>
            </a:pPr>
            <a:r>
              <a:rPr lang="cs-CZ" dirty="0"/>
              <a:t>d) nezbytnou dobu, po kterou musí být byt vyklizen -&gt; INSTITUT DOČASNÉHO </a:t>
            </a:r>
            <a:r>
              <a:rPr lang="cs-CZ" dirty="0" smtClean="0"/>
              <a:t>VYKLIZENÍ </a:t>
            </a:r>
            <a:r>
              <a:rPr lang="cs-CZ" dirty="0"/>
              <a:t>BYTU</a:t>
            </a:r>
          </a:p>
          <a:p>
            <a:pPr marL="0" indent="0">
              <a:buNone/>
            </a:pPr>
            <a:r>
              <a:rPr lang="cs-CZ" dirty="0"/>
              <a:t>e) poučení o následcích odmítnutí vyklizení,</a:t>
            </a:r>
          </a:p>
          <a:p>
            <a:pPr marL="0" indent="0">
              <a:buNone/>
            </a:pPr>
            <a:r>
              <a:rPr lang="cs-CZ" dirty="0"/>
              <a:t>f) zároveň se pronajímatel zaváže k náhradě nákladů podle odstavce 1 a uvede, </a:t>
            </a:r>
          </a:p>
          <a:p>
            <a:pPr marL="0" indent="0">
              <a:buNone/>
            </a:pPr>
            <a:r>
              <a:rPr lang="cs-CZ" dirty="0"/>
              <a:t>jakou zálohu na náhradu </a:t>
            </a:r>
            <a:r>
              <a:rPr lang="cs-CZ" dirty="0" err="1" smtClean="0"/>
              <a:t>nabzíí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69535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Stavební úpravy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Neprohlásí-li nájemce pronajímateli do deseti dnů po oznámení, že byt na </a:t>
            </a:r>
          </a:p>
          <a:p>
            <a:pPr marL="0" indent="0">
              <a:buNone/>
            </a:pPr>
            <a:r>
              <a:rPr lang="cs-CZ" dirty="0"/>
              <a:t>požadovanou dobu vyklidí =&gt; má se za to, že vyklizení bytu odmítl</a:t>
            </a:r>
          </a:p>
          <a:p>
            <a:pPr marL="0" indent="0">
              <a:buNone/>
            </a:pPr>
            <a:r>
              <a:rPr lang="cs-CZ" dirty="0"/>
              <a:t>• Bude-li vyklizení nutné na dobu nejdéle jednoho týdne -&gt; na informační </a:t>
            </a:r>
            <a:r>
              <a:rPr lang="cs-CZ" dirty="0" smtClean="0"/>
              <a:t>povinnost </a:t>
            </a:r>
            <a:r>
              <a:rPr lang="cs-CZ" dirty="0"/>
              <a:t>pronajímatele nejsou kladeny tak vysoké nároky -&gt; oznámení </a:t>
            </a:r>
            <a:r>
              <a:rPr lang="cs-CZ" dirty="0" smtClean="0"/>
              <a:t>alespoň </a:t>
            </a:r>
            <a:r>
              <a:rPr lang="cs-CZ" dirty="0"/>
              <a:t>10 dnů před zahájením prací x lhůta k prohlášení nájemce se </a:t>
            </a:r>
            <a:r>
              <a:rPr lang="cs-CZ" dirty="0" smtClean="0"/>
              <a:t>zkracuje </a:t>
            </a:r>
            <a:r>
              <a:rPr lang="cs-CZ" dirty="0"/>
              <a:t>na 5 dnů </a:t>
            </a:r>
          </a:p>
          <a:p>
            <a:pPr marL="0" indent="0">
              <a:buNone/>
            </a:pPr>
            <a:r>
              <a:rPr lang="cs-CZ" dirty="0"/>
              <a:t>• Odmítne-li nájemce byt vyklidit =&gt; pronajímateli vzniká právo obrátit se na </a:t>
            </a:r>
            <a:r>
              <a:rPr lang="cs-CZ" dirty="0" smtClean="0"/>
              <a:t>soud </a:t>
            </a:r>
            <a:r>
              <a:rPr lang="cs-CZ" dirty="0"/>
              <a:t>s žalobou o vyklizení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r>
              <a:rPr lang="cs-CZ" dirty="0"/>
              <a:t>Nepodá-li návrh do 10 dnů po nájemcově odmítnutí, právo domáhat se </a:t>
            </a:r>
            <a:r>
              <a:rPr lang="cs-CZ" dirty="0" smtClean="0"/>
              <a:t>vyklizení </a:t>
            </a:r>
            <a:r>
              <a:rPr lang="cs-CZ" dirty="0"/>
              <a:t>bytu zaniká</a:t>
            </a:r>
          </a:p>
        </p:txBody>
      </p:sp>
    </p:spTree>
    <p:extLst>
      <p:ext uri="{BB962C8B-B14F-4D97-AF65-F5344CB8AC3E}">
        <p14:creationId xmlns:p14="http://schemas.microsoft.com/office/powerpoint/2010/main" val="40463898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Stavební úpravy prováděné nájemcem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a) Souhlasí-li s tím pronajímatel, může nájemce provést </a:t>
            </a:r>
            <a:r>
              <a:rPr lang="cs-CZ" dirty="0" smtClean="0"/>
              <a:t>úpravu</a:t>
            </a:r>
            <a:r>
              <a:rPr lang="cs-CZ" dirty="0"/>
              <a:t>, přestavbu nebo jinou změnu bytu nebo domu.</a:t>
            </a:r>
          </a:p>
          <a:p>
            <a:pPr marL="0" indent="0">
              <a:buNone/>
            </a:pPr>
            <a:r>
              <a:rPr lang="cs-CZ" dirty="0"/>
              <a:t>b) Nesouhlasí-li pronajímatel se změnou, která je nezbytná </a:t>
            </a:r>
            <a:r>
              <a:rPr lang="cs-CZ" dirty="0" smtClean="0"/>
              <a:t>vzhledem </a:t>
            </a:r>
            <a:r>
              <a:rPr lang="cs-CZ" dirty="0"/>
              <a:t>k zdravotnímu postižení nájemce, člena jeho </a:t>
            </a:r>
            <a:r>
              <a:rPr lang="cs-CZ" dirty="0" smtClean="0"/>
              <a:t>domácnosti </a:t>
            </a:r>
            <a:r>
              <a:rPr lang="cs-CZ" dirty="0"/>
              <a:t>nebo jiné osoby, která v bytě bydlí, aniž má k </a:t>
            </a:r>
            <a:r>
              <a:rPr lang="cs-CZ" dirty="0" smtClean="0"/>
              <a:t>odmítnutí </a:t>
            </a:r>
            <a:r>
              <a:rPr lang="cs-CZ" dirty="0"/>
              <a:t>souhlasu vážný a spravedlivý důvod, nahradí </a:t>
            </a:r>
            <a:r>
              <a:rPr lang="cs-CZ" dirty="0" smtClean="0"/>
              <a:t>pronajímatelův </a:t>
            </a:r>
            <a:r>
              <a:rPr lang="cs-CZ" dirty="0"/>
              <a:t>souhlas na návrh nájemce soud.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Při </a:t>
            </a:r>
            <a:r>
              <a:rPr lang="cs-CZ" dirty="0"/>
              <a:t>skončení nájmu odstraní nájemce v bytě nebo domě změnu, </a:t>
            </a:r>
            <a:r>
              <a:rPr lang="cs-CZ" dirty="0" smtClean="0"/>
              <a:t>kterou </a:t>
            </a:r>
            <a:r>
              <a:rPr lang="cs-CZ" dirty="0"/>
              <a:t>provedl, ledaže pronajímatel navrácení v předešlý stav </a:t>
            </a:r>
            <a:r>
              <a:rPr lang="cs-CZ" dirty="0" smtClean="0"/>
              <a:t>nežádá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12867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Vady v bytě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Zjistí-li nájemce v bytě poškození nebo vadu, které</a:t>
            </a:r>
          </a:p>
          <a:p>
            <a:pPr marL="0" indent="0">
              <a:buNone/>
            </a:pPr>
            <a:r>
              <a:rPr lang="cs-CZ" dirty="0"/>
              <a:t>a) je třeba bez prodlení odstranit, oznámí to ihned pronajímateli;</a:t>
            </a:r>
          </a:p>
          <a:p>
            <a:pPr marL="0" indent="0">
              <a:buNone/>
            </a:pPr>
            <a:r>
              <a:rPr lang="cs-CZ" dirty="0"/>
              <a:t>b) jinou vadu nebo poškození, které brání obvyklému bydlení, oznámí </a:t>
            </a:r>
            <a:r>
              <a:rPr lang="cs-CZ" dirty="0" smtClean="0"/>
              <a:t>pronajímateli </a:t>
            </a:r>
            <a:r>
              <a:rPr lang="cs-CZ" dirty="0"/>
              <a:t>bez zbytečného odkladu. </a:t>
            </a:r>
          </a:p>
          <a:p>
            <a:pPr marL="0" indent="0">
              <a:buNone/>
            </a:pPr>
            <a:r>
              <a:rPr lang="cs-CZ" dirty="0"/>
              <a:t>• Nájemce učiní podle svých možností to, co lze očekávat, aby poškozením </a:t>
            </a:r>
            <a:r>
              <a:rPr lang="cs-CZ" dirty="0" smtClean="0"/>
              <a:t>nebo </a:t>
            </a:r>
            <a:r>
              <a:rPr lang="cs-CZ" dirty="0"/>
              <a:t>vadou, které je třeba bez prodlení odstranit, nevznikla další škoda.</a:t>
            </a:r>
          </a:p>
          <a:p>
            <a:pPr marL="0" indent="0">
              <a:buNone/>
            </a:pPr>
            <a:r>
              <a:rPr lang="cs-CZ" dirty="0"/>
              <a:t>• Nájemce má právo na náhradu nákladů účelně vynaložených při zabránění </a:t>
            </a:r>
            <a:r>
              <a:rPr lang="cs-CZ" dirty="0" smtClean="0"/>
              <a:t>vzniku </a:t>
            </a:r>
            <a:r>
              <a:rPr lang="cs-CZ" dirty="0"/>
              <a:t>další škody, ledaže poškození nebo vada byly způsobeny okolnostmi, </a:t>
            </a:r>
            <a:r>
              <a:rPr lang="cs-CZ" dirty="0" smtClean="0"/>
              <a:t>za </a:t>
            </a:r>
            <a:r>
              <a:rPr lang="cs-CZ" dirty="0"/>
              <a:t>které nájemce odpovídá.</a:t>
            </a:r>
          </a:p>
          <a:p>
            <a:pPr marL="0" indent="0">
              <a:buNone/>
            </a:pPr>
            <a:r>
              <a:rPr lang="cs-CZ" dirty="0"/>
              <a:t>=&gt; nájemce má zásadně prevenční + oznamovací povinnost, </a:t>
            </a:r>
            <a:r>
              <a:rPr lang="cs-CZ" dirty="0" smtClean="0"/>
              <a:t>zjistí-li </a:t>
            </a:r>
            <a:r>
              <a:rPr lang="cs-CZ" dirty="0"/>
              <a:t>vadu v bytě</a:t>
            </a:r>
          </a:p>
        </p:txBody>
      </p:sp>
    </p:spTree>
    <p:extLst>
      <p:ext uri="{BB962C8B-B14F-4D97-AF65-F5344CB8AC3E}">
        <p14:creationId xmlns:p14="http://schemas.microsoft.com/office/powerpoint/2010/main" val="12949204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Vady v bytě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Důsledky selhání oznamovací povinnosti nájemcem:</a:t>
            </a:r>
          </a:p>
          <a:p>
            <a:pPr marL="0" indent="0">
              <a:buNone/>
            </a:pPr>
            <a:r>
              <a:rPr lang="cs-CZ" dirty="0"/>
              <a:t>=&gt;</a:t>
            </a:r>
          </a:p>
          <a:p>
            <a:pPr marL="0" indent="0">
              <a:buNone/>
            </a:pPr>
            <a:r>
              <a:rPr lang="cs-CZ" dirty="0"/>
              <a:t>Neoznámí-li nájemce pronajímateli poškození nebo </a:t>
            </a:r>
            <a:r>
              <a:rPr lang="cs-CZ" dirty="0" smtClean="0"/>
              <a:t>vadu </a:t>
            </a:r>
            <a:r>
              <a:rPr lang="cs-CZ" dirty="0"/>
              <a:t>bez zbytečného odkladu poté, co je měl a mohl při </a:t>
            </a:r>
            <a:r>
              <a:rPr lang="cs-CZ" dirty="0" smtClean="0"/>
              <a:t>řádné </a:t>
            </a:r>
            <a:r>
              <a:rPr lang="cs-CZ" dirty="0"/>
              <a:t>péči zjistit, nemá právo na náhradu nákladů; </a:t>
            </a:r>
            <a:r>
              <a:rPr lang="cs-CZ" dirty="0" smtClean="0"/>
              <a:t>odstraní-li </a:t>
            </a:r>
            <a:r>
              <a:rPr lang="cs-CZ" dirty="0"/>
              <a:t>poškození nebo vadu sám, nemá právo ani </a:t>
            </a:r>
            <a:r>
              <a:rPr lang="cs-CZ" dirty="0" smtClean="0"/>
              <a:t>na </a:t>
            </a:r>
            <a:r>
              <a:rPr lang="cs-CZ" dirty="0"/>
              <a:t>slevu z nájemného.</a:t>
            </a:r>
          </a:p>
        </p:txBody>
      </p:sp>
    </p:spTree>
    <p:extLst>
      <p:ext uri="{BB962C8B-B14F-4D97-AF65-F5344CB8AC3E}">
        <p14:creationId xmlns:p14="http://schemas.microsoft.com/office/powerpoint/2010/main" val="27243091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Vady v bytě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Pronajímatel odstraní poškození nebo vadu v </a:t>
            </a:r>
            <a:r>
              <a:rPr lang="cs-CZ" dirty="0" smtClean="0"/>
              <a:t>přiměřené </a:t>
            </a:r>
            <a:r>
              <a:rPr lang="cs-CZ" dirty="0"/>
              <a:t>době poté, co mu nájemce poškození </a:t>
            </a:r>
            <a:r>
              <a:rPr lang="cs-CZ" dirty="0" smtClean="0"/>
              <a:t>nebo </a:t>
            </a:r>
            <a:r>
              <a:rPr lang="cs-CZ" dirty="0"/>
              <a:t>vadu oznámil. </a:t>
            </a:r>
          </a:p>
          <a:p>
            <a:pPr marL="0" indent="0">
              <a:buNone/>
            </a:pPr>
            <a:r>
              <a:rPr lang="cs-CZ" dirty="0"/>
              <a:t>• Neodstraní-li pronajímatel poškození nebo vadu bez </a:t>
            </a:r>
            <a:r>
              <a:rPr lang="cs-CZ" dirty="0" smtClean="0"/>
              <a:t>zbytečného </a:t>
            </a:r>
            <a:r>
              <a:rPr lang="cs-CZ" dirty="0"/>
              <a:t>odkladu a řádně =&gt; může poškození nebo </a:t>
            </a:r>
            <a:r>
              <a:rPr lang="cs-CZ" dirty="0" smtClean="0"/>
              <a:t>  vadu </a:t>
            </a:r>
            <a:r>
              <a:rPr lang="cs-CZ" dirty="0"/>
              <a:t>odstranit nájemce a žádat náhradu </a:t>
            </a:r>
            <a:r>
              <a:rPr lang="cs-CZ" dirty="0" smtClean="0"/>
              <a:t>odůvodněných </a:t>
            </a:r>
            <a:r>
              <a:rPr lang="cs-CZ" dirty="0"/>
              <a:t>nákladů, popřípadě slevu z </a:t>
            </a:r>
            <a:r>
              <a:rPr lang="cs-CZ" dirty="0" smtClean="0"/>
              <a:t>nájemného</a:t>
            </a:r>
            <a:r>
              <a:rPr lang="cs-CZ" dirty="0"/>
              <a:t>, ledaže poškození nebo vada nejsou </a:t>
            </a:r>
            <a:r>
              <a:rPr lang="cs-CZ" dirty="0" smtClean="0"/>
              <a:t>podstatné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815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Členové nájemcovy domácnosti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a) dočasné </a:t>
            </a:r>
            <a:r>
              <a:rPr lang="cs-CZ" dirty="0"/>
              <a:t>přijetí 3. osoby v bytě (návštěvy) -&gt; nájemce </a:t>
            </a:r>
            <a:r>
              <a:rPr lang="cs-CZ" dirty="0" smtClean="0"/>
              <a:t>má </a:t>
            </a:r>
            <a:r>
              <a:rPr lang="cs-CZ" dirty="0"/>
              <a:t>právo přijímat ve své domácnosti kohokoli</a:t>
            </a:r>
          </a:p>
          <a:p>
            <a:pPr marL="0" indent="0">
              <a:buNone/>
            </a:pPr>
            <a:r>
              <a:rPr lang="cs-CZ" dirty="0"/>
              <a:t>b) trvalé přijetí 3. osoby v bytě -&gt; přijme-li nájemce </a:t>
            </a:r>
            <a:r>
              <a:rPr lang="cs-CZ" dirty="0" smtClean="0"/>
              <a:t>nového </a:t>
            </a:r>
            <a:r>
              <a:rPr lang="cs-CZ" dirty="0"/>
              <a:t>člena své domácnosti, oznámí zvýšení počtu </a:t>
            </a:r>
            <a:r>
              <a:rPr lang="cs-CZ" dirty="0" smtClean="0"/>
              <a:t>osob </a:t>
            </a:r>
            <a:r>
              <a:rPr lang="cs-CZ" dirty="0"/>
              <a:t>žijících v bytě bez zbytečného odkladu </a:t>
            </a:r>
            <a:r>
              <a:rPr lang="cs-CZ" dirty="0" smtClean="0"/>
              <a:t>pronajímateli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X neučiní-li to nájemce ani do dvou měsíců, co změna </a:t>
            </a:r>
            <a:r>
              <a:rPr lang="cs-CZ" dirty="0" smtClean="0"/>
              <a:t>nastala</a:t>
            </a:r>
            <a:r>
              <a:rPr lang="cs-CZ" dirty="0"/>
              <a:t>, má se za to, že závažně porušil svou povinnost</a:t>
            </a:r>
          </a:p>
        </p:txBody>
      </p:sp>
    </p:spTree>
    <p:extLst>
      <p:ext uri="{BB962C8B-B14F-4D97-AF65-F5344CB8AC3E}">
        <p14:creationId xmlns:p14="http://schemas.microsoft.com/office/powerpoint/2010/main" val="29378049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Členové nájemcovy domácnosti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Pronajímatel má právo vyhradit si ve smlouvě souhlas s </a:t>
            </a:r>
            <a:r>
              <a:rPr lang="cs-CZ" dirty="0" smtClean="0"/>
              <a:t>přijetím </a:t>
            </a:r>
            <a:r>
              <a:rPr lang="cs-CZ" dirty="0"/>
              <a:t>nového člena do nájemcovy domácnosti. To </a:t>
            </a:r>
            <a:r>
              <a:rPr lang="cs-CZ" dirty="0" smtClean="0"/>
              <a:t>neplatí</a:t>
            </a:r>
            <a:r>
              <a:rPr lang="cs-CZ" dirty="0"/>
              <a:t>, jedná-li se o:</a:t>
            </a:r>
          </a:p>
          <a:p>
            <a:pPr marL="0" indent="0">
              <a:buNone/>
            </a:pPr>
            <a:r>
              <a:rPr lang="cs-CZ" dirty="0"/>
              <a:t>a) osobu blízkou anebo</a:t>
            </a:r>
          </a:p>
          <a:p>
            <a:pPr marL="0" indent="0">
              <a:buNone/>
            </a:pPr>
            <a:r>
              <a:rPr lang="cs-CZ" dirty="0"/>
              <a:t>b) další případy zvláštního zřetele hodné (nájemce </a:t>
            </a:r>
            <a:r>
              <a:rPr lang="cs-CZ" dirty="0" smtClean="0"/>
              <a:t>potřebuje </a:t>
            </a:r>
            <a:r>
              <a:rPr lang="cs-CZ" dirty="0"/>
              <a:t>pečovatele)</a:t>
            </a:r>
          </a:p>
          <a:p>
            <a:pPr marL="0" indent="0">
              <a:buNone/>
            </a:pPr>
            <a:r>
              <a:rPr lang="cs-CZ" dirty="0"/>
              <a:t>Pro souhlas pronajímatele s přijetím osoby jiné než </a:t>
            </a:r>
            <a:r>
              <a:rPr lang="cs-CZ" dirty="0" smtClean="0"/>
              <a:t>blízké </a:t>
            </a:r>
            <a:r>
              <a:rPr lang="cs-CZ" dirty="0"/>
              <a:t>za člena nájemcovy domácnosti se vyžaduje </a:t>
            </a:r>
            <a:r>
              <a:rPr lang="cs-CZ" dirty="0" smtClean="0"/>
              <a:t>písemná </a:t>
            </a:r>
            <a:r>
              <a:rPr lang="cs-CZ" dirty="0"/>
              <a:t>forma.</a:t>
            </a:r>
          </a:p>
        </p:txBody>
      </p:sp>
    </p:spTree>
    <p:extLst>
      <p:ext uri="{BB962C8B-B14F-4D97-AF65-F5344CB8AC3E}">
        <p14:creationId xmlns:p14="http://schemas.microsoft.com/office/powerpoint/2010/main" val="565673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Předmět nájmu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pronajmout lze nemovitou věc i nezuživatelnou movitou věc </a:t>
            </a:r>
            <a:r>
              <a:rPr lang="cs-CZ" dirty="0" smtClean="0"/>
              <a:t>i část </a:t>
            </a:r>
            <a:r>
              <a:rPr lang="cs-CZ" dirty="0"/>
              <a:t>nemovité věci</a:t>
            </a:r>
          </a:p>
          <a:p>
            <a:pPr marL="0" indent="0">
              <a:buNone/>
            </a:pPr>
            <a:r>
              <a:rPr lang="cs-CZ" dirty="0"/>
              <a:t>• pronajmout lze i věc, která má vzniknout teprve v budoucnu</a:t>
            </a:r>
          </a:p>
          <a:p>
            <a:pPr marL="0" indent="0">
              <a:buNone/>
            </a:pPr>
            <a:r>
              <a:rPr lang="cs-CZ" dirty="0"/>
              <a:t>• pronajmout lze i část věci -&gt; např. část budovy či pozemku </a:t>
            </a:r>
            <a:r>
              <a:rPr lang="cs-CZ" dirty="0" smtClean="0"/>
              <a:t>k umístění </a:t>
            </a:r>
            <a:r>
              <a:rPr lang="cs-CZ" dirty="0"/>
              <a:t>reklamy</a:t>
            </a:r>
          </a:p>
          <a:p>
            <a:pPr marL="0" indent="0">
              <a:buNone/>
            </a:pPr>
            <a:r>
              <a:rPr lang="cs-CZ" dirty="0"/>
              <a:t>• Má se za to, že se právní jednání a práva i povinnosti </a:t>
            </a:r>
            <a:r>
              <a:rPr lang="cs-CZ" dirty="0" smtClean="0"/>
              <a:t>týkající se </a:t>
            </a:r>
            <a:r>
              <a:rPr lang="cs-CZ" dirty="0"/>
              <a:t>hlavní věci týkají i jejího příslušenství.</a:t>
            </a:r>
          </a:p>
          <a:p>
            <a:pPr marL="0" indent="0">
              <a:buNone/>
            </a:pPr>
            <a:r>
              <a:rPr lang="cs-CZ" dirty="0"/>
              <a:t>=&gt; pronajmu-li např. tělocvičnu (věc hlavní), ustanovení </a:t>
            </a:r>
            <a:r>
              <a:rPr lang="cs-CZ" dirty="0" smtClean="0"/>
              <a:t>nájemní smlouvy </a:t>
            </a:r>
            <a:r>
              <a:rPr lang="cs-CZ" dirty="0"/>
              <a:t>se vztahují i na basketbalové koše, horolezecká </a:t>
            </a:r>
            <a:r>
              <a:rPr lang="cs-CZ" dirty="0" smtClean="0"/>
              <a:t>lana, lavice</a:t>
            </a:r>
            <a:r>
              <a:rPr lang="cs-CZ" dirty="0"/>
              <a:t>, fotbalové branky, sítě</a:t>
            </a:r>
          </a:p>
        </p:txBody>
      </p:sp>
    </p:spTree>
    <p:extLst>
      <p:ext uri="{BB962C8B-B14F-4D97-AF65-F5344CB8AC3E}">
        <p14:creationId xmlns:p14="http://schemas.microsoft.com/office/powerpoint/2010/main" val="11568874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Členové nájemcovy domácnosti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Pronajímatel má právo požadovat, aby v nájemcově domácnosti </a:t>
            </a:r>
            <a:r>
              <a:rPr lang="cs-CZ" dirty="0" smtClean="0"/>
              <a:t>žil </a:t>
            </a:r>
            <a:r>
              <a:rPr lang="cs-CZ" dirty="0"/>
              <a:t>jen takový počet osob, který:</a:t>
            </a:r>
          </a:p>
          <a:p>
            <a:pPr marL="0" indent="0">
              <a:buNone/>
            </a:pPr>
            <a:r>
              <a:rPr lang="cs-CZ" dirty="0"/>
              <a:t>a) je přiměřený velikosti bytu a</a:t>
            </a:r>
          </a:p>
          <a:p>
            <a:pPr marL="0" indent="0">
              <a:buNone/>
            </a:pPr>
            <a:r>
              <a:rPr lang="cs-CZ" dirty="0"/>
              <a:t>b) nebrání tomu, aby všechny mohly v bytě žít v obvyklých </a:t>
            </a:r>
            <a:r>
              <a:rPr lang="cs-CZ" dirty="0" smtClean="0"/>
              <a:t>pohodlných </a:t>
            </a:r>
            <a:r>
              <a:rPr lang="cs-CZ" dirty="0"/>
              <a:t>a hygienicky vyhovujících podmínkách. </a:t>
            </a:r>
          </a:p>
          <a:p>
            <a:pPr marL="0" indent="0">
              <a:buNone/>
            </a:pPr>
            <a:r>
              <a:rPr lang="cs-CZ" dirty="0"/>
              <a:t>• Sníží-li se počet členů nájemcovy domácnosti, oznámí to </a:t>
            </a:r>
            <a:r>
              <a:rPr lang="cs-CZ" dirty="0" smtClean="0"/>
              <a:t>nájemce </a:t>
            </a:r>
            <a:r>
              <a:rPr lang="cs-CZ" dirty="0"/>
              <a:t>pronajímateli bez zbytečného odkladu</a:t>
            </a:r>
          </a:p>
        </p:txBody>
      </p:sp>
    </p:spTree>
    <p:extLst>
      <p:ext uri="{BB962C8B-B14F-4D97-AF65-F5344CB8AC3E}">
        <p14:creationId xmlns:p14="http://schemas.microsoft.com/office/powerpoint/2010/main" val="251200647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Podnájem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2 situace:</a:t>
            </a:r>
          </a:p>
          <a:p>
            <a:pPr marL="0" indent="0">
              <a:buNone/>
            </a:pPr>
            <a:r>
              <a:rPr lang="cs-CZ" dirty="0"/>
              <a:t>1) nájemce v bytě žije (tj. byt neopouští)</a:t>
            </a:r>
          </a:p>
          <a:p>
            <a:pPr marL="0" indent="0">
              <a:buNone/>
            </a:pPr>
            <a:r>
              <a:rPr lang="cs-CZ" dirty="0"/>
              <a:t>2) nájemce byt opouští</a:t>
            </a:r>
          </a:p>
        </p:txBody>
      </p:sp>
    </p:spTree>
    <p:extLst>
      <p:ext uri="{BB962C8B-B14F-4D97-AF65-F5344CB8AC3E}">
        <p14:creationId xmlns:p14="http://schemas.microsoft.com/office/powerpoint/2010/main" val="10240435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Podnájem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Nájemce může dát třetí osobě do podnájmu část bytu, pokud v bytě sám trvale bydlí, i bez souhlasu pronajímatele. X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• </a:t>
            </a:r>
            <a:r>
              <a:rPr lang="cs-CZ" dirty="0"/>
              <a:t>V případě, že nájemce v bytě sám trvale nebydlí, může dát třetí osobě do podnájmu byt nebo jeho část pouze se souhlasem pronajímatele.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• </a:t>
            </a:r>
            <a:r>
              <a:rPr lang="cs-CZ" dirty="0"/>
              <a:t>Žádost o udělení souhlasu k podnájmu i souhlas s podnájmem vyžadují písemnou formu. Nevyjádří-li se pronajímatel k žádosti ve lhůtě jednoho měsíce, považuje se souhlas za daný; to neplatí, pokud byl ujednán zákaz podnájmu. </a:t>
            </a:r>
          </a:p>
        </p:txBody>
      </p:sp>
    </p:spTree>
    <p:extLst>
      <p:ext uri="{BB962C8B-B14F-4D97-AF65-F5344CB8AC3E}">
        <p14:creationId xmlns:p14="http://schemas.microsoft.com/office/powerpoint/2010/main" val="7382764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Podnájem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Dá-li nájemce byt nebo jeho část do podnájmu třetí osobě v rozporu s ustanovením § 2274 a 2275, hrubě tím poruší svou povinnost</a:t>
            </a:r>
            <a:r>
              <a:rPr lang="cs-CZ" dirty="0" smtClean="0"/>
              <a:t>.</a:t>
            </a:r>
          </a:p>
          <a:p>
            <a:r>
              <a:rPr lang="cs-CZ" dirty="0" smtClean="0"/>
              <a:t>  </a:t>
            </a:r>
            <a:r>
              <a:rPr lang="cs-CZ" dirty="0"/>
              <a:t>Podnájem končí společně s nájmem. Končí-li nájem, sdělí to nájemce podnájemci s uvedením rozhodných skutečností; jimi jsou zejména den skončení nájmu a popřípadě i délka výpovědní doby a počátek jejího běhu. 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/>
              <a:t>nájem končí vždy nejpozději s nájmem</a:t>
            </a:r>
          </a:p>
        </p:txBody>
      </p:sp>
    </p:spTree>
    <p:extLst>
      <p:ext uri="{BB962C8B-B14F-4D97-AF65-F5344CB8AC3E}">
        <p14:creationId xmlns:p14="http://schemas.microsoft.com/office/powerpoint/2010/main" val="19592550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Přechod nájmu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Základní předpoklad -&gt; nájem může přejít na členy nájemcovy domácnosti, kteří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/>
              <a:t>a) v bytě ke dni smrti nájemce žili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A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/>
              <a:t>b) nemají vlastní byt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Tyto </a:t>
            </a:r>
            <a:r>
              <a:rPr lang="cs-CZ" dirty="0"/>
              <a:t>osoby se dále člení do dvou skupin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/>
              <a:t>a) manžel, partner, rodič, sourozenec, snacha, zeť, dítě, vnuk -&gt; není nutný souhlas pronajímatele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b</a:t>
            </a:r>
            <a:r>
              <a:rPr lang="cs-CZ" dirty="0"/>
              <a:t>) jiné osoby -&gt; nutný souhlas pronajímatele</a:t>
            </a:r>
          </a:p>
        </p:txBody>
      </p:sp>
    </p:spTree>
    <p:extLst>
      <p:ext uri="{BB962C8B-B14F-4D97-AF65-F5344CB8AC3E}">
        <p14:creationId xmlns:p14="http://schemas.microsoft.com/office/powerpoint/2010/main" val="29845267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Přechod nájmu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Každá osoba splňující podmínky pro přechod </a:t>
            </a:r>
            <a:r>
              <a:rPr lang="cs-CZ" sz="3200" dirty="0" smtClean="0"/>
              <a:t>nájmu </a:t>
            </a:r>
            <a:r>
              <a:rPr lang="cs-CZ" sz="3200" dirty="0"/>
              <a:t>může do jednoho měsíce od smrti </a:t>
            </a:r>
            <a:r>
              <a:rPr lang="cs-CZ" sz="3200" dirty="0" smtClean="0"/>
              <a:t>nájemce </a:t>
            </a:r>
            <a:r>
              <a:rPr lang="cs-CZ" sz="3200" dirty="0"/>
              <a:t>písemně oznámit pronajímateli, že v </a:t>
            </a:r>
            <a:r>
              <a:rPr lang="cs-CZ" sz="3200" dirty="0" smtClean="0"/>
              <a:t>nájmu </a:t>
            </a:r>
            <a:r>
              <a:rPr lang="cs-CZ" sz="3200" dirty="0"/>
              <a:t>nehodlá pokračovat; dnem dojití </a:t>
            </a:r>
            <a:r>
              <a:rPr lang="cs-CZ" sz="3200" dirty="0" smtClean="0"/>
              <a:t>oznámení </a:t>
            </a:r>
            <a:r>
              <a:rPr lang="cs-CZ" sz="3200" dirty="0"/>
              <a:t>pronajímateli její nájem zaniká</a:t>
            </a:r>
          </a:p>
        </p:txBody>
      </p:sp>
    </p:spTree>
    <p:extLst>
      <p:ext uri="{BB962C8B-B14F-4D97-AF65-F5344CB8AC3E}">
        <p14:creationId xmlns:p14="http://schemas.microsoft.com/office/powerpoint/2010/main" val="24257801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Skončení nájmu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Konkludentní prodloužení nájmu bytu (§ 2285):</a:t>
            </a:r>
          </a:p>
          <a:p>
            <a:pPr marL="0" indent="0">
              <a:buNone/>
            </a:pPr>
            <a:r>
              <a:rPr lang="cs-CZ" dirty="0"/>
              <a:t>a) pokračuje-li nájemce v užívání bytu po dobu </a:t>
            </a:r>
            <a:r>
              <a:rPr lang="cs-CZ" dirty="0" smtClean="0"/>
              <a:t>alespoň </a:t>
            </a:r>
            <a:r>
              <a:rPr lang="cs-CZ" dirty="0"/>
              <a:t>tří měsíců po dni, kdy měl nájem </a:t>
            </a:r>
            <a:r>
              <a:rPr lang="cs-CZ" dirty="0" smtClean="0"/>
              <a:t>bytu </a:t>
            </a:r>
            <a:r>
              <a:rPr lang="cs-CZ" dirty="0"/>
              <a:t>skončit, a</a:t>
            </a:r>
          </a:p>
          <a:p>
            <a:pPr marL="0" indent="0">
              <a:buNone/>
            </a:pPr>
            <a:r>
              <a:rPr lang="cs-CZ" dirty="0"/>
              <a:t>b) pronajímatel nevyzve v této době nájemce, </a:t>
            </a:r>
            <a:r>
              <a:rPr lang="cs-CZ" dirty="0" smtClean="0"/>
              <a:t>aby </a:t>
            </a:r>
            <a:r>
              <a:rPr lang="cs-CZ" dirty="0"/>
              <a:t>byt </a:t>
            </a:r>
            <a:r>
              <a:rPr lang="cs-CZ" dirty="0" err="1" smtClean="0"/>
              <a:t>opustil,platí</a:t>
            </a:r>
            <a:r>
              <a:rPr lang="cs-CZ" dirty="0"/>
              <a:t>, že je nájem znovu ujednán na tutéž dobu, </a:t>
            </a:r>
            <a:r>
              <a:rPr lang="cs-CZ" dirty="0" smtClean="0"/>
              <a:t>na </a:t>
            </a:r>
            <a:r>
              <a:rPr lang="cs-CZ" dirty="0"/>
              <a:t>jakou byl ujednán dříve, nejvýše ale na dobu </a:t>
            </a:r>
            <a:r>
              <a:rPr lang="cs-CZ" dirty="0" smtClean="0"/>
              <a:t>dvou let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93111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Ukončení nájmu nájemcem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dle starého OZ byl nájemce zcela neomezen co se </a:t>
            </a:r>
            <a:r>
              <a:rPr lang="cs-CZ" dirty="0" smtClean="0"/>
              <a:t>týče </a:t>
            </a:r>
            <a:r>
              <a:rPr lang="cs-CZ" dirty="0"/>
              <a:t>výpovědi nájmu x NOZ jeho volnost omezuje </a:t>
            </a:r>
          </a:p>
          <a:p>
            <a:pPr marL="0" indent="0">
              <a:buNone/>
            </a:pPr>
            <a:r>
              <a:rPr lang="cs-CZ" dirty="0"/>
              <a:t>• rozlišujeme, zda nájem byl sjednán na dobu určitou </a:t>
            </a:r>
            <a:r>
              <a:rPr lang="cs-CZ" dirty="0" smtClean="0"/>
              <a:t>či </a:t>
            </a:r>
            <a:r>
              <a:rPr lang="cs-CZ" dirty="0"/>
              <a:t>na dobu neurčitou</a:t>
            </a:r>
          </a:p>
          <a:p>
            <a:pPr marL="0" indent="0">
              <a:buNone/>
            </a:pPr>
            <a:r>
              <a:rPr lang="cs-CZ" dirty="0"/>
              <a:t>a) nájemce může vypovědět nájem na dobu určitou, </a:t>
            </a:r>
            <a:r>
              <a:rPr lang="cs-CZ" dirty="0" smtClean="0"/>
              <a:t>změní-li </a:t>
            </a:r>
            <a:r>
              <a:rPr lang="cs-CZ" dirty="0"/>
              <a:t>se okolnosti, z nichž strany při uzavření </a:t>
            </a:r>
            <a:r>
              <a:rPr lang="cs-CZ" dirty="0" smtClean="0"/>
              <a:t>smlouvy </a:t>
            </a:r>
            <a:r>
              <a:rPr lang="cs-CZ" dirty="0"/>
              <a:t>vycházely (nelze rozumně požadovat na </a:t>
            </a:r>
            <a:r>
              <a:rPr lang="cs-CZ" dirty="0" smtClean="0"/>
              <a:t>nájemci</a:t>
            </a:r>
            <a:r>
              <a:rPr lang="cs-CZ" dirty="0"/>
              <a:t>, aby v nájmu pokračoval)</a:t>
            </a:r>
          </a:p>
          <a:p>
            <a:pPr marL="0" indent="0">
              <a:buNone/>
            </a:pPr>
            <a:r>
              <a:rPr lang="cs-CZ" dirty="0"/>
              <a:t>b) Nájem na dobu neurčitou -&gt; nájemce může nájem </a:t>
            </a:r>
            <a:r>
              <a:rPr lang="cs-CZ" dirty="0" smtClean="0"/>
              <a:t>vypovědět </a:t>
            </a:r>
            <a:r>
              <a:rPr lang="cs-CZ" dirty="0"/>
              <a:t>kdykoliv, není ničím vázán</a:t>
            </a:r>
          </a:p>
        </p:txBody>
      </p:sp>
    </p:spTree>
    <p:extLst>
      <p:ext uri="{BB962C8B-B14F-4D97-AF65-F5344CB8AC3E}">
        <p14:creationId xmlns:p14="http://schemas.microsoft.com/office/powerpoint/2010/main" val="10040090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Ukončení nájmu pronajímatelem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vypovědět nájem pouze z důvodů </a:t>
            </a:r>
            <a:r>
              <a:rPr lang="cs-CZ" dirty="0" smtClean="0"/>
              <a:t>taxativně </a:t>
            </a:r>
            <a:r>
              <a:rPr lang="cs-CZ" dirty="0"/>
              <a:t>stanovených v zákoně</a:t>
            </a:r>
          </a:p>
          <a:p>
            <a:r>
              <a:rPr lang="cs-CZ" dirty="0" smtClean="0"/>
              <a:t>nerozlišuje </a:t>
            </a:r>
            <a:r>
              <a:rPr lang="cs-CZ" dirty="0"/>
              <a:t>se nájem na dobu určitou či </a:t>
            </a:r>
            <a:r>
              <a:rPr lang="cs-CZ" dirty="0" smtClean="0"/>
              <a:t>neurčitou</a:t>
            </a:r>
            <a:endParaRPr lang="cs-CZ" dirty="0"/>
          </a:p>
          <a:p>
            <a:r>
              <a:rPr lang="cs-CZ" dirty="0" smtClean="0"/>
              <a:t> </a:t>
            </a:r>
            <a:r>
              <a:rPr lang="cs-CZ" dirty="0"/>
              <a:t>pokud by si strany dohodly něco jiného, </a:t>
            </a:r>
            <a:r>
              <a:rPr lang="cs-CZ" dirty="0" smtClean="0"/>
              <a:t>nemělo </a:t>
            </a:r>
            <a:r>
              <a:rPr lang="cs-CZ" dirty="0"/>
              <a:t>by to žádnou </a:t>
            </a:r>
            <a:r>
              <a:rPr lang="cs-CZ" dirty="0" smtClean="0"/>
              <a:t>relevanci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310453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Ukončení nájmu </a:t>
            </a:r>
            <a:r>
              <a:rPr lang="cs-CZ" dirty="0" smtClean="0"/>
              <a:t>pronajímatelem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VÝPOVĚDNÍ DŮVODY:</a:t>
            </a:r>
          </a:p>
          <a:p>
            <a:pPr marL="0" indent="0">
              <a:buNone/>
            </a:pPr>
            <a:r>
              <a:rPr lang="cs-CZ" dirty="0"/>
              <a:t>a) Důvody vznikající ve sféře nájemce (pronajímatel může </a:t>
            </a:r>
            <a:r>
              <a:rPr lang="cs-CZ" dirty="0" smtClean="0"/>
              <a:t>využít </a:t>
            </a:r>
            <a:r>
              <a:rPr lang="cs-CZ" dirty="0"/>
              <a:t>jak u nájmu na dobu určitou, tak neurčitou)</a:t>
            </a:r>
          </a:p>
          <a:p>
            <a:pPr marL="0" indent="0">
              <a:buNone/>
            </a:pPr>
            <a:r>
              <a:rPr lang="cs-CZ" dirty="0"/>
              <a:t>b) Důvody vznikající ve sféře na straně pronajímatele – potřeba </a:t>
            </a:r>
            <a:r>
              <a:rPr lang="cs-CZ" dirty="0" smtClean="0"/>
              <a:t>pronajímatele </a:t>
            </a:r>
            <a:r>
              <a:rPr lang="cs-CZ" dirty="0"/>
              <a:t>(pouze u nájmu na dobu určitou)</a:t>
            </a:r>
          </a:p>
          <a:p>
            <a:r>
              <a:rPr lang="cs-CZ" dirty="0" smtClean="0"/>
              <a:t>Výpovědní </a:t>
            </a:r>
            <a:r>
              <a:rPr lang="cs-CZ" dirty="0"/>
              <a:t>doba je 3M a běží od prvního dne KM následujícího </a:t>
            </a:r>
            <a:r>
              <a:rPr lang="cs-CZ" dirty="0" smtClean="0"/>
              <a:t>poté</a:t>
            </a:r>
            <a:r>
              <a:rPr lang="cs-CZ" dirty="0"/>
              <a:t>, co výpověď došla druhé straně.</a:t>
            </a:r>
          </a:p>
          <a:p>
            <a:r>
              <a:rPr lang="cs-CZ" dirty="0" smtClean="0"/>
              <a:t>Důvod </a:t>
            </a:r>
            <a:r>
              <a:rPr lang="cs-CZ" dirty="0"/>
              <a:t>výpovědi musí být vždy jasně vylíčen, aby byl </a:t>
            </a:r>
            <a:r>
              <a:rPr lang="cs-CZ" dirty="0" smtClean="0"/>
              <a:t>přezkoumatelný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4623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Doba nájmu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neujednají-li strany dobu trvání nebo den skončení </a:t>
            </a:r>
            <a:r>
              <a:rPr lang="cs-CZ" dirty="0" smtClean="0"/>
              <a:t>nájmu, platí</a:t>
            </a:r>
            <a:r>
              <a:rPr lang="cs-CZ" dirty="0"/>
              <a:t>, že se jedná o nájem o nájem na dobu neurčitou</a:t>
            </a:r>
          </a:p>
          <a:p>
            <a:pPr marL="0" indent="0">
              <a:buNone/>
            </a:pPr>
            <a:r>
              <a:rPr lang="cs-CZ" dirty="0"/>
              <a:t>• ujednají-li si strany nájem na dobu určitou delší než 50 let, </a:t>
            </a:r>
            <a:r>
              <a:rPr lang="cs-CZ" dirty="0" smtClean="0"/>
              <a:t>má se </a:t>
            </a:r>
            <a:r>
              <a:rPr lang="cs-CZ" dirty="0"/>
              <a:t>zato, že nájem byl ujednán na dobu neurčitou s tím, </a:t>
            </a:r>
            <a:r>
              <a:rPr lang="cs-CZ" dirty="0" smtClean="0"/>
              <a:t>že prvních </a:t>
            </a:r>
            <a:r>
              <a:rPr lang="cs-CZ" dirty="0"/>
              <a:t>50 let lze nájem vypovědět jen z </a:t>
            </a:r>
            <a:r>
              <a:rPr lang="cs-CZ" dirty="0" smtClean="0"/>
              <a:t>ujednaných výpovědních </a:t>
            </a:r>
            <a:r>
              <a:rPr lang="cs-CZ" dirty="0"/>
              <a:t>důvodů a v ujednané výpovědní době</a:t>
            </a:r>
          </a:p>
          <a:p>
            <a:pPr marL="0" indent="0">
              <a:buNone/>
            </a:pPr>
            <a:r>
              <a:rPr lang="cs-CZ" dirty="0"/>
              <a:t>-&gt; po uplynutí 50 let se nájemní vztah rozvolní</a:t>
            </a:r>
          </a:p>
        </p:txBody>
      </p:sp>
    </p:spTree>
    <p:extLst>
      <p:ext uri="{BB962C8B-B14F-4D97-AF65-F5344CB8AC3E}">
        <p14:creationId xmlns:p14="http://schemas.microsoft.com/office/powerpoint/2010/main" val="91660213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Ukončení nájmu pronajímatelem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VÝPOVĚDNÍ DŮVODY:</a:t>
            </a:r>
          </a:p>
          <a:p>
            <a:r>
              <a:rPr lang="cs-CZ" dirty="0"/>
              <a:t>Pronajímatel může vypovědět nájem na dobu určitou nebo neurčitou v </a:t>
            </a:r>
            <a:r>
              <a:rPr lang="cs-CZ" dirty="0" smtClean="0"/>
              <a:t>tříměsíční </a:t>
            </a:r>
            <a:r>
              <a:rPr lang="cs-CZ" dirty="0"/>
              <a:t>výpovědní době,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/>
              <a:t>a) poruší-li nájemce hrubě svou povinnost vyplývající z </a:t>
            </a:r>
            <a:r>
              <a:rPr lang="cs-CZ" dirty="0" smtClean="0"/>
              <a:t>nájmu § </a:t>
            </a:r>
            <a:r>
              <a:rPr lang="cs-CZ" dirty="0"/>
              <a:t>2291 -&gt; Poruší-li nájemce svou povinnost zvlášť závažným způsobem, má </a:t>
            </a:r>
            <a:r>
              <a:rPr lang="cs-CZ" dirty="0" smtClean="0"/>
              <a:t>pronajímatel </a:t>
            </a:r>
            <a:r>
              <a:rPr lang="cs-CZ" dirty="0"/>
              <a:t>právo vypovědět nájem bez výpovědní doby a požadovat, aby </a:t>
            </a:r>
            <a:r>
              <a:rPr lang="cs-CZ" dirty="0" smtClean="0"/>
              <a:t>mu </a:t>
            </a:r>
            <a:r>
              <a:rPr lang="cs-CZ" dirty="0"/>
              <a:t>nájemce bez zbytečného odkladu byt odevzdal, nejpozději však do </a:t>
            </a:r>
            <a:r>
              <a:rPr lang="cs-CZ" dirty="0" smtClean="0"/>
              <a:t>jednoho </a:t>
            </a:r>
            <a:r>
              <a:rPr lang="cs-CZ" dirty="0"/>
              <a:t>měsíce od skončení nájmu. </a:t>
            </a:r>
          </a:p>
          <a:p>
            <a:pPr marL="0" indent="0">
              <a:buNone/>
            </a:pPr>
            <a:r>
              <a:rPr lang="cs-CZ" dirty="0"/>
              <a:t>• Nájemce porušuje svou povinnost zvlášť závažným způsobem, zejména </a:t>
            </a:r>
            <a:r>
              <a:rPr lang="cs-CZ" dirty="0" smtClean="0"/>
              <a:t>nezaplatil-li </a:t>
            </a:r>
            <a:r>
              <a:rPr lang="cs-CZ" dirty="0"/>
              <a:t>nájemné a náklady na služby za dobu alespoň tří měsíců, </a:t>
            </a:r>
            <a:r>
              <a:rPr lang="cs-CZ" dirty="0" smtClean="0"/>
              <a:t>poškozuje-li </a:t>
            </a:r>
            <a:r>
              <a:rPr lang="cs-CZ" dirty="0"/>
              <a:t>byt nebo dům závažným nebo nenapravitelným způsobem, </a:t>
            </a:r>
            <a:r>
              <a:rPr lang="cs-CZ" dirty="0" smtClean="0"/>
              <a:t>způsobuje-li </a:t>
            </a:r>
            <a:r>
              <a:rPr lang="cs-CZ" dirty="0"/>
              <a:t>jinak závažné škody nebo obtíže pronajímateli nebo osobám, </a:t>
            </a:r>
            <a:r>
              <a:rPr lang="cs-CZ" dirty="0" smtClean="0"/>
              <a:t>které </a:t>
            </a:r>
            <a:r>
              <a:rPr lang="cs-CZ" dirty="0"/>
              <a:t>v domě bydlí nebo užívá-li neoprávněně byt jiným způsobem nebo k </a:t>
            </a:r>
            <a:r>
              <a:rPr lang="cs-CZ" dirty="0" smtClean="0"/>
              <a:t>jinému </a:t>
            </a:r>
            <a:r>
              <a:rPr lang="cs-CZ" dirty="0"/>
              <a:t>účelu, než bylo ujednáno.</a:t>
            </a:r>
          </a:p>
        </p:txBody>
      </p:sp>
    </p:spTree>
    <p:extLst>
      <p:ext uri="{BB962C8B-B14F-4D97-AF65-F5344CB8AC3E}">
        <p14:creationId xmlns:p14="http://schemas.microsoft.com/office/powerpoint/2010/main" val="378479772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Ukončení nájmu pronajímatelem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VÝPOVĚDNÍ DŮVODY:</a:t>
            </a:r>
          </a:p>
          <a:p>
            <a:pPr marL="0" indent="0">
              <a:buNone/>
            </a:pPr>
            <a:r>
              <a:rPr lang="cs-CZ" dirty="0"/>
              <a:t>• b) je-li nájemce odsouzen pro úmyslný trestný čin spáchaný </a:t>
            </a:r>
            <a:r>
              <a:rPr lang="cs-CZ" dirty="0" smtClean="0"/>
              <a:t>na </a:t>
            </a:r>
            <a:r>
              <a:rPr lang="cs-CZ" dirty="0"/>
              <a:t>pronajímateli nebo členu jeho domácnosti nebo na osobě, </a:t>
            </a:r>
            <a:r>
              <a:rPr lang="cs-CZ" dirty="0" smtClean="0"/>
              <a:t>která </a:t>
            </a:r>
            <a:r>
              <a:rPr lang="cs-CZ" dirty="0"/>
              <a:t>bydlí v domě, kde je nájemcův byt, nebo proti cizímu </a:t>
            </a:r>
            <a:r>
              <a:rPr lang="cs-CZ" dirty="0" smtClean="0"/>
              <a:t>majetku</a:t>
            </a:r>
            <a:r>
              <a:rPr lang="cs-CZ" dirty="0"/>
              <a:t>, který se v tomto domě nachází, </a:t>
            </a:r>
          </a:p>
          <a:p>
            <a:pPr marL="0" indent="0">
              <a:buNone/>
            </a:pPr>
            <a:r>
              <a:rPr lang="cs-CZ" dirty="0" smtClean="0"/>
              <a:t>c</a:t>
            </a:r>
            <a:r>
              <a:rPr lang="cs-CZ" dirty="0"/>
              <a:t>) má-li být byt vyklizen, protože je z důvodu veřejného </a:t>
            </a:r>
            <a:r>
              <a:rPr lang="cs-CZ" dirty="0" smtClean="0"/>
              <a:t>zájmu </a:t>
            </a:r>
            <a:r>
              <a:rPr lang="cs-CZ" dirty="0"/>
              <a:t>potřebné s bytem nebo domem, ve kterém se byt </a:t>
            </a:r>
            <a:r>
              <a:rPr lang="cs-CZ" dirty="0" smtClean="0"/>
              <a:t>nachází</a:t>
            </a:r>
            <a:r>
              <a:rPr lang="cs-CZ" dirty="0"/>
              <a:t>, naložit tak, že byt nebude možné vůbec užívat, nebo </a:t>
            </a:r>
          </a:p>
          <a:p>
            <a:pPr marL="0" indent="0">
              <a:buNone/>
            </a:pPr>
            <a:r>
              <a:rPr lang="cs-CZ" dirty="0" smtClean="0"/>
              <a:t>d</a:t>
            </a:r>
            <a:r>
              <a:rPr lang="cs-CZ" dirty="0"/>
              <a:t>) je-li tu jiný obdobně závažný důvod pro vypovězení nájmu </a:t>
            </a:r>
            <a:r>
              <a:rPr lang="cs-CZ" dirty="0" smtClean="0"/>
              <a:t>(</a:t>
            </a:r>
            <a:r>
              <a:rPr lang="cs-CZ" dirty="0"/>
              <a:t>např. nájemce byt neužívá a z toho důvodu dochází v zimě ke </a:t>
            </a:r>
            <a:r>
              <a:rPr lang="cs-CZ" dirty="0" smtClean="0"/>
              <a:t>škodě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871426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Ukončení nájmu pronajímatelem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VÝPOVĚDNÍ DŮVODY:</a:t>
            </a:r>
          </a:p>
          <a:p>
            <a:pPr marL="0" indent="0">
              <a:buNone/>
            </a:pPr>
            <a:r>
              <a:rPr lang="cs-CZ" dirty="0"/>
              <a:t>Pronajímatel může vypovědět nájem na dobu neurčitou </a:t>
            </a:r>
            <a:r>
              <a:rPr lang="cs-CZ" dirty="0" smtClean="0"/>
              <a:t>v </a:t>
            </a:r>
            <a:r>
              <a:rPr lang="cs-CZ" dirty="0"/>
              <a:t>tříměsíční výpovědní době i v případě, že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/>
              <a:t>a) má být byt užíván pronajímatelem, nebo jeho </a:t>
            </a:r>
            <a:r>
              <a:rPr lang="cs-CZ" dirty="0" smtClean="0"/>
              <a:t>manželem</a:t>
            </a:r>
            <a:r>
              <a:rPr lang="cs-CZ" dirty="0"/>
              <a:t>, který hodlá opustit rodinnou domácnost </a:t>
            </a:r>
            <a:r>
              <a:rPr lang="cs-CZ" dirty="0" smtClean="0"/>
              <a:t>a </a:t>
            </a:r>
            <a:r>
              <a:rPr lang="cs-CZ" dirty="0"/>
              <a:t>byl podán návrh na rozvod manželství, nebo </a:t>
            </a:r>
            <a:r>
              <a:rPr lang="cs-CZ" dirty="0" smtClean="0"/>
              <a:t>manželství </a:t>
            </a:r>
            <a:r>
              <a:rPr lang="cs-CZ" dirty="0"/>
              <a:t>bylo již rozvedeno, </a:t>
            </a:r>
          </a:p>
          <a:p>
            <a:pPr marL="0" indent="0">
              <a:buNone/>
            </a:pPr>
            <a:r>
              <a:rPr lang="cs-CZ" dirty="0" smtClean="0"/>
              <a:t>b</a:t>
            </a:r>
            <a:r>
              <a:rPr lang="cs-CZ" dirty="0"/>
              <a:t>) potřebuje pronajímatel byt pro svého příbuzného </a:t>
            </a:r>
            <a:r>
              <a:rPr lang="cs-CZ" dirty="0" smtClean="0"/>
              <a:t>nebo </a:t>
            </a:r>
            <a:r>
              <a:rPr lang="cs-CZ" dirty="0"/>
              <a:t>pro příbuzného svého manžela v přímé linii </a:t>
            </a:r>
            <a:r>
              <a:rPr lang="cs-CZ" dirty="0" smtClean="0"/>
              <a:t>nebo </a:t>
            </a:r>
            <a:r>
              <a:rPr lang="cs-CZ" dirty="0"/>
              <a:t>ve vedlejší linii v druhém stupni</a:t>
            </a:r>
          </a:p>
        </p:txBody>
      </p:sp>
    </p:spTree>
    <p:extLst>
      <p:ext uri="{BB962C8B-B14F-4D97-AF65-F5344CB8AC3E}">
        <p14:creationId xmlns:p14="http://schemas.microsoft.com/office/powerpoint/2010/main" val="264807156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Pacht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Smluvní strany:</a:t>
            </a:r>
          </a:p>
          <a:p>
            <a:pPr marL="0" indent="0">
              <a:buNone/>
            </a:pPr>
            <a:r>
              <a:rPr lang="cs-CZ" dirty="0"/>
              <a:t>- propachtovatel</a:t>
            </a:r>
          </a:p>
          <a:p>
            <a:pPr marL="0" indent="0">
              <a:buNone/>
            </a:pPr>
            <a:r>
              <a:rPr lang="cs-CZ" dirty="0"/>
              <a:t>- pachtýř</a:t>
            </a:r>
          </a:p>
          <a:p>
            <a:pPr marL="0" indent="0">
              <a:buNone/>
            </a:pPr>
            <a:r>
              <a:rPr lang="cs-CZ" dirty="0"/>
              <a:t>Podstata:</a:t>
            </a:r>
          </a:p>
          <a:p>
            <a:pPr marL="0" indent="0">
              <a:buNone/>
            </a:pPr>
            <a:r>
              <a:rPr lang="cs-CZ" dirty="0" err="1"/>
              <a:t>Pachtovní</a:t>
            </a:r>
            <a:r>
              <a:rPr lang="cs-CZ" dirty="0"/>
              <a:t> smlouvou se propachtovatel zavazuje </a:t>
            </a:r>
            <a:r>
              <a:rPr lang="cs-CZ" dirty="0" smtClean="0"/>
              <a:t>přenechat pachtýři </a:t>
            </a:r>
            <a:r>
              <a:rPr lang="cs-CZ" dirty="0"/>
              <a:t>věc k dočasnému užívání A požívání a </a:t>
            </a:r>
            <a:r>
              <a:rPr lang="cs-CZ" dirty="0" smtClean="0"/>
              <a:t>pachtýř se </a:t>
            </a:r>
            <a:r>
              <a:rPr lang="cs-CZ" dirty="0"/>
              <a:t>zavazuje platit za to propachtovateli </a:t>
            </a:r>
            <a:r>
              <a:rPr lang="cs-CZ" dirty="0" err="1"/>
              <a:t>pachtovné</a:t>
            </a:r>
            <a:r>
              <a:rPr lang="cs-CZ" dirty="0"/>
              <a:t> </a:t>
            </a:r>
            <a:r>
              <a:rPr lang="cs-CZ" dirty="0" smtClean="0"/>
              <a:t>nebo poskytnout </a:t>
            </a:r>
            <a:r>
              <a:rPr lang="cs-CZ" dirty="0"/>
              <a:t>poměrnou část výnosu z věci</a:t>
            </a:r>
          </a:p>
        </p:txBody>
      </p:sp>
    </p:spTree>
    <p:extLst>
      <p:ext uri="{BB962C8B-B14F-4D97-AF65-F5344CB8AC3E}">
        <p14:creationId xmlns:p14="http://schemas.microsoft.com/office/powerpoint/2010/main" val="190797620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Pacht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/>
              <a:t>Předmětem pachtu může být tedy jen věc plodivá, </a:t>
            </a:r>
            <a:r>
              <a:rPr lang="cs-CZ" sz="2800" dirty="0" smtClean="0"/>
              <a:t>plodonosná</a:t>
            </a:r>
            <a:r>
              <a:rPr lang="cs-CZ" sz="2800" dirty="0"/>
              <a:t>, přinášející výnos, ať již jsou výnosem plody </a:t>
            </a:r>
            <a:r>
              <a:rPr lang="cs-CZ" sz="2800" dirty="0" smtClean="0"/>
              <a:t>naturální </a:t>
            </a:r>
            <a:r>
              <a:rPr lang="cs-CZ" sz="2800" dirty="0"/>
              <a:t>nebo civilní (hmotná nebo nehmotná)</a:t>
            </a:r>
          </a:p>
          <a:p>
            <a:pPr marL="0" indent="0">
              <a:buNone/>
            </a:pPr>
            <a:r>
              <a:rPr lang="cs-CZ" sz="2800" dirty="0" smtClean="0"/>
              <a:t> </a:t>
            </a:r>
            <a:r>
              <a:rPr lang="cs-CZ" sz="2800" dirty="0"/>
              <a:t>Pravidelným rysem pachtu je </a:t>
            </a:r>
            <a:r>
              <a:rPr lang="cs-CZ" sz="2800" dirty="0" err="1"/>
              <a:t>pachtýřovo</a:t>
            </a:r>
            <a:r>
              <a:rPr lang="cs-CZ" sz="2800" dirty="0"/>
              <a:t> vlastní </a:t>
            </a:r>
            <a:r>
              <a:rPr lang="cs-CZ" sz="2800" dirty="0" smtClean="0"/>
              <a:t>přičinění</a:t>
            </a:r>
            <a:endParaRPr lang="cs-CZ" sz="2800" dirty="0"/>
          </a:p>
          <a:p>
            <a:pPr marL="0" indent="0">
              <a:buNone/>
            </a:pPr>
            <a:r>
              <a:rPr lang="cs-CZ" sz="2800" dirty="0"/>
              <a:t>• Pachtýř vlastní prací nebo jinou činností obhospodařuje </a:t>
            </a:r>
            <a:r>
              <a:rPr lang="cs-CZ" sz="2800" dirty="0" smtClean="0"/>
              <a:t>věc </a:t>
            </a:r>
            <a:r>
              <a:rPr lang="cs-CZ" sz="2800" dirty="0"/>
              <a:t>tak, aby přinášela plody nebo užitky (výnos) a </a:t>
            </a:r>
            <a:r>
              <a:rPr lang="cs-CZ" sz="2800" dirty="0" smtClean="0"/>
              <a:t>pachtýř </a:t>
            </a:r>
            <a:r>
              <a:rPr lang="cs-CZ" sz="2800" dirty="0"/>
              <a:t>si tento výnos přivlastňuje</a:t>
            </a:r>
          </a:p>
        </p:txBody>
      </p:sp>
    </p:spTree>
    <p:extLst>
      <p:ext uri="{BB962C8B-B14F-4D97-AF65-F5344CB8AC3E}">
        <p14:creationId xmlns:p14="http://schemas.microsoft.com/office/powerpoint/2010/main" val="118092410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Pacht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/>
              <a:t>Výnos může být řádný (běžně předpokládaný) i mimořádný</a:t>
            </a:r>
          </a:p>
          <a:p>
            <a:pPr marL="0" indent="0">
              <a:buNone/>
            </a:pPr>
            <a:r>
              <a:rPr lang="cs-CZ" sz="2800" dirty="0"/>
              <a:t>• Účelem pachtu však není drancování propachtované věci</a:t>
            </a:r>
          </a:p>
          <a:p>
            <a:pPr marL="0" indent="0">
              <a:buNone/>
            </a:pPr>
            <a:r>
              <a:rPr lang="cs-CZ" sz="2800" dirty="0"/>
              <a:t>• I při řádném hospodaření může z různých příčin - vyvolaných </a:t>
            </a:r>
            <a:r>
              <a:rPr lang="cs-CZ" sz="2800" dirty="0" smtClean="0"/>
              <a:t>např</a:t>
            </a:r>
            <a:r>
              <a:rPr lang="cs-CZ" sz="2800" dirty="0"/>
              <a:t>. přírodními nebo ekonomickými vlivy - dojít k výkyvům ve </a:t>
            </a:r>
            <a:r>
              <a:rPr lang="cs-CZ" sz="2800" dirty="0" smtClean="0"/>
              <a:t>výnosech</a:t>
            </a:r>
            <a:r>
              <a:rPr lang="cs-CZ" sz="2800" dirty="0"/>
              <a:t>. To je však především riziko pachtýře, které může </a:t>
            </a:r>
            <a:r>
              <a:rPr lang="cs-CZ" sz="2800" dirty="0" smtClean="0"/>
              <a:t>být </a:t>
            </a:r>
            <a:r>
              <a:rPr lang="cs-CZ" sz="2800" dirty="0"/>
              <a:t>kryto např. pojištěním</a:t>
            </a:r>
          </a:p>
        </p:txBody>
      </p:sp>
    </p:spTree>
    <p:extLst>
      <p:ext uri="{BB962C8B-B14F-4D97-AF65-F5344CB8AC3E}">
        <p14:creationId xmlns:p14="http://schemas.microsoft.com/office/powerpoint/2010/main" val="128031568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Práva a povinnosti stran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propachtovatel nepřestává být vlastníkem </a:t>
            </a:r>
            <a:r>
              <a:rPr lang="cs-CZ" dirty="0" smtClean="0"/>
              <a:t>propachtované </a:t>
            </a:r>
            <a:r>
              <a:rPr lang="cs-CZ" dirty="0"/>
              <a:t>věci</a:t>
            </a:r>
          </a:p>
          <a:p>
            <a:pPr marL="0" indent="0">
              <a:buNone/>
            </a:pPr>
            <a:r>
              <a:rPr lang="cs-CZ" dirty="0"/>
              <a:t>• riziko nezdaru v úsilí o výnos nese pachtýř</a:t>
            </a:r>
          </a:p>
          <a:p>
            <a:pPr marL="0" indent="0">
              <a:buNone/>
            </a:pPr>
            <a:r>
              <a:rPr lang="cs-CZ" dirty="0"/>
              <a:t>• pachtýř je zásadně povinen jen k běžné údržbě a </a:t>
            </a:r>
            <a:r>
              <a:rPr lang="cs-CZ" dirty="0" smtClean="0"/>
              <a:t>běžným </a:t>
            </a:r>
            <a:r>
              <a:rPr lang="cs-CZ" dirty="0"/>
              <a:t>opravám</a:t>
            </a:r>
          </a:p>
          <a:p>
            <a:pPr marL="0" indent="0">
              <a:buNone/>
            </a:pPr>
            <a:r>
              <a:rPr lang="cs-CZ" dirty="0"/>
              <a:t>• vyskytnou-li se na věci vady, které pachtýř nezpůsobil </a:t>
            </a:r>
            <a:r>
              <a:rPr lang="cs-CZ" dirty="0" smtClean="0"/>
              <a:t>nebo </a:t>
            </a:r>
            <a:r>
              <a:rPr lang="cs-CZ" dirty="0"/>
              <a:t>k jejichž odstranění není povinen, stíhá </a:t>
            </a:r>
            <a:r>
              <a:rPr lang="cs-CZ" dirty="0" smtClean="0"/>
              <a:t>povinnost </a:t>
            </a:r>
            <a:r>
              <a:rPr lang="cs-CZ" dirty="0"/>
              <a:t>k odstranění vad propachtovatele</a:t>
            </a:r>
          </a:p>
        </p:txBody>
      </p:sp>
    </p:spTree>
    <p:extLst>
      <p:ext uri="{BB962C8B-B14F-4D97-AF65-F5344CB8AC3E}">
        <p14:creationId xmlns:p14="http://schemas.microsoft.com/office/powerpoint/2010/main" val="274046664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Práva a povinnosti stran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pachtýř pečuje o propachtovanou věc jako řádný </a:t>
            </a:r>
            <a:r>
              <a:rPr lang="cs-CZ" dirty="0" smtClean="0"/>
              <a:t>hospodář</a:t>
            </a:r>
            <a:endParaRPr lang="cs-CZ" dirty="0"/>
          </a:p>
          <a:p>
            <a:r>
              <a:rPr lang="cs-CZ" dirty="0" smtClean="0"/>
              <a:t> </a:t>
            </a:r>
            <a:r>
              <a:rPr lang="cs-CZ" dirty="0"/>
              <a:t>pachtýř není zásadně oprávněn:</a:t>
            </a:r>
          </a:p>
          <a:p>
            <a:pPr marL="0" indent="0">
              <a:buNone/>
            </a:pPr>
            <a:r>
              <a:rPr lang="cs-CZ" dirty="0"/>
              <a:t>a) propachtovat věc jinému,</a:t>
            </a:r>
          </a:p>
          <a:p>
            <a:pPr marL="0" indent="0">
              <a:buNone/>
            </a:pPr>
            <a:r>
              <a:rPr lang="cs-CZ" dirty="0"/>
              <a:t>b) měnit hospodářské určení věci nebo způsob jejího užívání </a:t>
            </a:r>
            <a:r>
              <a:rPr lang="cs-CZ" dirty="0" smtClean="0"/>
              <a:t>či </a:t>
            </a:r>
            <a:r>
              <a:rPr lang="cs-CZ" dirty="0"/>
              <a:t>požívání bez souhlasu </a:t>
            </a:r>
            <a:r>
              <a:rPr lang="cs-CZ" dirty="0" smtClean="0"/>
              <a:t>propachtovatele(např</a:t>
            </a:r>
            <a:r>
              <a:rPr lang="cs-CZ" dirty="0"/>
              <a:t>. pachtýř přemění rybník na koupaliště či nádrž pro </a:t>
            </a:r>
            <a:r>
              <a:rPr lang="cs-CZ" dirty="0" smtClean="0"/>
              <a:t>hasiče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=&gt; poruší-li pachtýř výše zmíněné povinnosti -&gt; </a:t>
            </a:r>
            <a:r>
              <a:rPr lang="cs-CZ" dirty="0" smtClean="0"/>
              <a:t>propachtovatel </a:t>
            </a:r>
            <a:r>
              <a:rPr lang="cs-CZ" dirty="0"/>
              <a:t>může pacht vypovědět bez výpovědní doby</a:t>
            </a:r>
          </a:p>
        </p:txBody>
      </p:sp>
    </p:spTree>
    <p:extLst>
      <p:ext uri="{BB962C8B-B14F-4D97-AF65-F5344CB8AC3E}">
        <p14:creationId xmlns:p14="http://schemas.microsoft.com/office/powerpoint/2010/main" val="140240319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Práva a povinnosti stran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800" dirty="0"/>
              <a:t>Provádí-li propachtovatel na propachtované věci </a:t>
            </a:r>
            <a:r>
              <a:rPr lang="cs-CZ" sz="2800" dirty="0" smtClean="0"/>
              <a:t>opatření</a:t>
            </a:r>
            <a:r>
              <a:rPr lang="cs-CZ" sz="2800" dirty="0"/>
              <a:t>, k nimž je podle smlouvy nebo z jiného </a:t>
            </a:r>
            <a:r>
              <a:rPr lang="cs-CZ" sz="2800" dirty="0" smtClean="0"/>
              <a:t>právního </a:t>
            </a:r>
            <a:r>
              <a:rPr lang="cs-CZ" sz="2800" dirty="0"/>
              <a:t>důvodu oprávněn nebo povinen, nahradí </a:t>
            </a:r>
            <a:r>
              <a:rPr lang="cs-CZ" sz="2800" dirty="0" smtClean="0"/>
              <a:t>pachtýři </a:t>
            </a:r>
            <a:r>
              <a:rPr lang="cs-CZ" sz="2800" dirty="0"/>
              <a:t>v přiměřeném rozsahu náklady a ztrátu </a:t>
            </a:r>
            <a:r>
              <a:rPr lang="cs-CZ" sz="2800" dirty="0" smtClean="0"/>
              <a:t>výnosu</a:t>
            </a:r>
            <a:r>
              <a:rPr lang="cs-CZ" sz="2800" dirty="0"/>
              <a:t>, které pachtýři v důsledku takového opatření </a:t>
            </a:r>
            <a:r>
              <a:rPr lang="cs-CZ" sz="2800" dirty="0" smtClean="0"/>
              <a:t>vznikly</a:t>
            </a:r>
            <a:endParaRPr lang="cs-CZ" sz="2800" dirty="0"/>
          </a:p>
          <a:p>
            <a:pPr marL="0" indent="0">
              <a:buNone/>
            </a:pPr>
            <a:r>
              <a:rPr lang="cs-CZ" sz="2800" dirty="0"/>
              <a:t>• požádá-li o to pachtýř, poskytne mu propachtovatel </a:t>
            </a:r>
            <a:r>
              <a:rPr lang="cs-CZ" sz="2800" dirty="0" smtClean="0"/>
              <a:t>přiměřenou </a:t>
            </a:r>
            <a:r>
              <a:rPr lang="cs-CZ" sz="2800" dirty="0"/>
              <a:t>zálohu. 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 err="1" smtClean="0"/>
              <a:t>Pachtýřovo</a:t>
            </a:r>
            <a:r>
              <a:rPr lang="cs-CZ" sz="2800" dirty="0" smtClean="0"/>
              <a:t> </a:t>
            </a:r>
            <a:r>
              <a:rPr lang="cs-CZ" sz="2800" dirty="0"/>
              <a:t>právo na slevu z </a:t>
            </a:r>
            <a:r>
              <a:rPr lang="cs-CZ" sz="2800" dirty="0" err="1" smtClean="0"/>
              <a:t>pachtovného</a:t>
            </a:r>
            <a:r>
              <a:rPr lang="cs-CZ" sz="2800" dirty="0" smtClean="0"/>
              <a:t> </a:t>
            </a:r>
            <a:r>
              <a:rPr lang="cs-CZ" sz="2800" dirty="0"/>
              <a:t>nebo na jeho prominutí tím dotčeno </a:t>
            </a:r>
            <a:r>
              <a:rPr lang="cs-CZ" sz="2800" dirty="0" smtClean="0"/>
              <a:t>není</a:t>
            </a:r>
            <a:r>
              <a:rPr lang="cs-CZ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414285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Práva a povinnosti stran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Zlepší-li propachtovatel propachtovanou věc do té míry, že </a:t>
            </a:r>
            <a:r>
              <a:rPr lang="cs-CZ" dirty="0" smtClean="0"/>
              <a:t>pachtýř </a:t>
            </a:r>
            <a:r>
              <a:rPr lang="cs-CZ" dirty="0"/>
              <a:t>může při řádném hospodaření dosáhnout vyššího </a:t>
            </a:r>
            <a:r>
              <a:rPr lang="cs-CZ" dirty="0" smtClean="0"/>
              <a:t>výnosu</a:t>
            </a:r>
            <a:r>
              <a:rPr lang="cs-CZ" dirty="0"/>
              <a:t>, může se propachtovatel domáhat přiměřeného </a:t>
            </a:r>
            <a:r>
              <a:rPr lang="cs-CZ" dirty="0" smtClean="0"/>
              <a:t>zvýšení </a:t>
            </a:r>
            <a:r>
              <a:rPr lang="cs-CZ" dirty="0" err="1"/>
              <a:t>pachtovného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• Neodstraní-li propachtovatel vadu věci, kterou má povinnost </a:t>
            </a:r>
            <a:r>
              <a:rPr lang="cs-CZ" dirty="0" smtClean="0"/>
              <a:t>odstranit</a:t>
            </a:r>
            <a:r>
              <a:rPr lang="cs-CZ" dirty="0"/>
              <a:t>, bez zbytečného odkladu, a klesne-li proto výnos z </a:t>
            </a:r>
            <a:r>
              <a:rPr lang="cs-CZ" dirty="0" smtClean="0"/>
              <a:t>propachtované </a:t>
            </a:r>
            <a:r>
              <a:rPr lang="cs-CZ" dirty="0"/>
              <a:t>věci pod polovinu běžného výnosu, má </a:t>
            </a:r>
            <a:r>
              <a:rPr lang="cs-CZ" dirty="0" smtClean="0"/>
              <a:t>pachtýř </a:t>
            </a:r>
            <a:r>
              <a:rPr lang="cs-CZ" dirty="0"/>
              <a:t>právo na slevu z </a:t>
            </a:r>
            <a:r>
              <a:rPr lang="cs-CZ" dirty="0" err="1"/>
              <a:t>pachtovného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• Odstraní-li pachtýř vadu sám, má právo na náhradu </a:t>
            </a:r>
            <a:r>
              <a:rPr lang="cs-CZ" dirty="0" smtClean="0"/>
              <a:t>vynaložených </a:t>
            </a:r>
            <a:r>
              <a:rPr lang="cs-CZ" dirty="0"/>
              <a:t>nákladů</a:t>
            </a:r>
          </a:p>
        </p:txBody>
      </p:sp>
    </p:spTree>
    <p:extLst>
      <p:ext uri="{BB962C8B-B14F-4D97-AF65-F5344CB8AC3E}">
        <p14:creationId xmlns:p14="http://schemas.microsoft.com/office/powerpoint/2010/main" val="2587728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pronajímatele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Nájemní smlouva pronajímatele zavazuje: </a:t>
            </a:r>
          </a:p>
          <a:p>
            <a:pPr marL="0" indent="0">
              <a:buNone/>
            </a:pPr>
            <a:r>
              <a:rPr lang="cs-CZ" dirty="0"/>
              <a:t>a) přenechat věc nájemci tak, aby ji mohl užívat k ujednanému </a:t>
            </a:r>
            <a:r>
              <a:rPr lang="cs-CZ" dirty="0" smtClean="0"/>
              <a:t> nebo </a:t>
            </a:r>
            <a:r>
              <a:rPr lang="cs-CZ" dirty="0"/>
              <a:t>obvyklému účelu, </a:t>
            </a:r>
          </a:p>
          <a:p>
            <a:pPr marL="0" indent="0">
              <a:buNone/>
            </a:pPr>
            <a:r>
              <a:rPr lang="cs-CZ" dirty="0"/>
              <a:t>b) udržovat věc v takovém stavu, aby mohla sloužit tomu užívání, </a:t>
            </a:r>
            <a:r>
              <a:rPr lang="cs-CZ" dirty="0" smtClean="0"/>
              <a:t>pro </a:t>
            </a:r>
            <a:r>
              <a:rPr lang="cs-CZ" dirty="0"/>
              <a:t>které byla pronajata, </a:t>
            </a:r>
          </a:p>
          <a:p>
            <a:pPr marL="0" indent="0">
              <a:buNone/>
            </a:pPr>
            <a:r>
              <a:rPr lang="cs-CZ" dirty="0"/>
              <a:t>c) zajistit nájemci nerušené užívání věci po dobu nájmu</a:t>
            </a:r>
          </a:p>
          <a:p>
            <a:pPr marL="0" indent="0">
              <a:buNone/>
            </a:pPr>
            <a:r>
              <a:rPr lang="cs-CZ" dirty="0"/>
              <a:t>• pronajímatel je povinen odevzdat nájemci věc se vším, co je </a:t>
            </a:r>
            <a:r>
              <a:rPr lang="cs-CZ" dirty="0" smtClean="0"/>
              <a:t>třeba </a:t>
            </a:r>
            <a:r>
              <a:rPr lang="cs-CZ" dirty="0"/>
              <a:t>k řádnému užívání věci (návod, klíče)</a:t>
            </a:r>
          </a:p>
        </p:txBody>
      </p:sp>
    </p:spTree>
    <p:extLst>
      <p:ext uri="{BB962C8B-B14F-4D97-AF65-F5344CB8AC3E}">
        <p14:creationId xmlns:p14="http://schemas.microsoft.com/office/powerpoint/2010/main" val="63005413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Práva a povinnosti stran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Jedná-li se o vadu, která zásadním způsobem ztěžuje, </a:t>
            </a:r>
            <a:r>
              <a:rPr lang="cs-CZ" dirty="0" smtClean="0"/>
              <a:t>nebo </a:t>
            </a:r>
            <a:r>
              <a:rPr lang="cs-CZ" dirty="0"/>
              <a:t>i znemožňuje požívání propachtované věci tak, </a:t>
            </a:r>
            <a:r>
              <a:rPr lang="cs-CZ" dirty="0" smtClean="0"/>
              <a:t>že </a:t>
            </a:r>
            <a:r>
              <a:rPr lang="cs-CZ" dirty="0"/>
              <a:t>z ní lze nanejvýš dosáhnout jen nepatrný výnos, </a:t>
            </a:r>
            <a:r>
              <a:rPr lang="cs-CZ" dirty="0" smtClean="0"/>
              <a:t>má </a:t>
            </a:r>
            <a:r>
              <a:rPr lang="cs-CZ" dirty="0"/>
              <a:t>pachtýř právo na:</a:t>
            </a:r>
          </a:p>
          <a:p>
            <a:pPr marL="0" indent="0">
              <a:buNone/>
            </a:pPr>
            <a:r>
              <a:rPr lang="cs-CZ" dirty="0"/>
              <a:t>a) prominutí </a:t>
            </a:r>
            <a:r>
              <a:rPr lang="cs-CZ" dirty="0" err="1"/>
              <a:t>pachtovného</a:t>
            </a:r>
            <a:r>
              <a:rPr lang="cs-CZ" dirty="0"/>
              <a:t>, nebo</a:t>
            </a:r>
          </a:p>
          <a:p>
            <a:pPr marL="0" indent="0">
              <a:buNone/>
            </a:pPr>
            <a:r>
              <a:rPr lang="cs-CZ" dirty="0"/>
              <a:t>b) na vypovězení pachtu bez výpovědní doby.</a:t>
            </a:r>
          </a:p>
        </p:txBody>
      </p:sp>
    </p:spTree>
    <p:extLst>
      <p:ext uri="{BB962C8B-B14F-4D97-AF65-F5344CB8AC3E}">
        <p14:creationId xmlns:p14="http://schemas.microsoft.com/office/powerpoint/2010/main" val="127626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Skončení pachtu – doba neurčitá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Rozlišujeme pacht, který byl sjednán na dobu určitou a neurčitou.</a:t>
            </a:r>
          </a:p>
          <a:p>
            <a:r>
              <a:rPr lang="cs-CZ" dirty="0"/>
              <a:t>• Pacht ujednaný na dobu neurčitou lze vypovědět v 6M výpovědní době </a:t>
            </a:r>
          </a:p>
          <a:p>
            <a:r>
              <a:rPr lang="cs-CZ" dirty="0"/>
              <a:t>tak, aby skončil koncem </a:t>
            </a:r>
            <a:r>
              <a:rPr lang="cs-CZ" dirty="0" err="1"/>
              <a:t>pachtovního</a:t>
            </a:r>
            <a:r>
              <a:rPr lang="cs-CZ" dirty="0"/>
              <a:t> roku.</a:t>
            </a:r>
          </a:p>
          <a:p>
            <a:r>
              <a:rPr lang="cs-CZ" dirty="0"/>
              <a:t>• Byla-li smlouva uzavřena v písemné formě, vyžaduje i výpověď písemnou </a:t>
            </a:r>
          </a:p>
          <a:p>
            <a:r>
              <a:rPr lang="cs-CZ" dirty="0"/>
              <a:t>formu.</a:t>
            </a:r>
          </a:p>
          <a:p>
            <a:r>
              <a:rPr lang="cs-CZ" dirty="0"/>
              <a:t>• Má se za to, že u zemědělského pachtu je </a:t>
            </a:r>
            <a:r>
              <a:rPr lang="cs-CZ" dirty="0" err="1"/>
              <a:t>pachtovní</a:t>
            </a:r>
            <a:r>
              <a:rPr lang="cs-CZ" dirty="0"/>
              <a:t> rok období od 1. října </a:t>
            </a:r>
          </a:p>
          <a:p>
            <a:r>
              <a:rPr lang="cs-CZ" dirty="0"/>
              <a:t>do 30. září následujícího roku, u ostatních pachtů jde o kalendářní rok</a:t>
            </a:r>
          </a:p>
          <a:p>
            <a:r>
              <a:rPr lang="cs-CZ" dirty="0"/>
              <a:t>=&gt; u zemědělského pachtu je skončení pachtu vázáno na ukončení určitého </a:t>
            </a:r>
          </a:p>
          <a:p>
            <a:r>
              <a:rPr lang="cs-CZ" dirty="0"/>
              <a:t>vegetačního období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552427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Skončení – doba určitá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Je-li pacht ujednán alespoň na dobu tří let, může </a:t>
            </a:r>
          </a:p>
          <a:p>
            <a:r>
              <a:rPr lang="cs-CZ" dirty="0"/>
              <a:t>strana vyzvat v době ne kratší než šest měsíců před </a:t>
            </a:r>
          </a:p>
          <a:p>
            <a:r>
              <a:rPr lang="cs-CZ" dirty="0"/>
              <a:t>uplynutím ujednané doby druhou stranu, aby sdělila, </a:t>
            </a:r>
          </a:p>
          <a:p>
            <a:r>
              <a:rPr lang="cs-CZ" dirty="0"/>
              <a:t>zda hodlá v pachtu pokračovat, s tím, že vysloví-li </a:t>
            </a:r>
          </a:p>
          <a:p>
            <a:r>
              <a:rPr lang="cs-CZ" dirty="0"/>
              <a:t>druhá strana do tří měsíců od doručení výzvy svůj </a:t>
            </a:r>
          </a:p>
          <a:p>
            <a:r>
              <a:rPr lang="cs-CZ" dirty="0"/>
              <a:t>souhlas, prodlouží se pacht o dobu, na kterou byl </a:t>
            </a:r>
          </a:p>
          <a:p>
            <a:r>
              <a:rPr lang="cs-CZ" dirty="0"/>
              <a:t>původně ujednán X jinak pacht skončí v původně </a:t>
            </a:r>
          </a:p>
          <a:p>
            <a:r>
              <a:rPr lang="cs-CZ" dirty="0"/>
              <a:t>ujednané době</a:t>
            </a:r>
          </a:p>
        </p:txBody>
      </p:sp>
    </p:spTree>
    <p:extLst>
      <p:ext uri="{BB962C8B-B14F-4D97-AF65-F5344CB8AC3E}">
        <p14:creationId xmlns:p14="http://schemas.microsoft.com/office/powerpoint/2010/main" val="299472302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Zemědělský pacht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/>
              <a:t>Pachtovné</a:t>
            </a:r>
            <a:r>
              <a:rPr lang="cs-CZ" dirty="0"/>
              <a:t> se platí ročně pozadu a je splatné k 1. říjnu</a:t>
            </a:r>
          </a:p>
          <a:p>
            <a:r>
              <a:rPr lang="cs-CZ" dirty="0"/>
              <a:t>-&gt; hledí se na vegetační období </a:t>
            </a:r>
          </a:p>
          <a:p>
            <a:r>
              <a:rPr lang="cs-CZ" dirty="0"/>
              <a:t>• Pacht ujednaný na dobu neurčitou lze vypovědět v dvanáctiměsíční </a:t>
            </a:r>
          </a:p>
          <a:p>
            <a:r>
              <a:rPr lang="cs-CZ" dirty="0"/>
              <a:t>výpovědní době.</a:t>
            </a:r>
          </a:p>
          <a:p>
            <a:r>
              <a:rPr lang="cs-CZ" dirty="0"/>
              <a:t>• Stane-li se pachtýř ze zdravotních důvodů nezpůsobilý na pozemku </a:t>
            </a:r>
          </a:p>
          <a:p>
            <a:r>
              <a:rPr lang="cs-CZ" dirty="0"/>
              <a:t>hospodařit, má právo vypovědět pacht v tříměsíční výpovědní době, i když </a:t>
            </a:r>
          </a:p>
          <a:p>
            <a:r>
              <a:rPr lang="cs-CZ" dirty="0"/>
              <a:t>byl pacht ujednán na dobu určitou.</a:t>
            </a:r>
          </a:p>
          <a:p>
            <a:r>
              <a:rPr lang="cs-CZ" dirty="0"/>
              <a:t>• Zemře-li pachtýř, má </a:t>
            </a:r>
            <a:r>
              <a:rPr lang="cs-CZ" dirty="0" err="1"/>
              <a:t>pachtýřův</a:t>
            </a:r>
            <a:r>
              <a:rPr lang="cs-CZ" dirty="0"/>
              <a:t> dědic právo vypovědět pacht v tříměsíční </a:t>
            </a:r>
          </a:p>
          <a:p>
            <a:r>
              <a:rPr lang="cs-CZ" dirty="0"/>
              <a:t>výpovědní době, i když byl pacht ujednán na dobu určitou; výpověď musí </a:t>
            </a:r>
          </a:p>
          <a:p>
            <a:r>
              <a:rPr lang="cs-CZ"/>
              <a:t>být podána do šesti měsíců ode dne, kdy pachtýř zemřel.</a:t>
            </a:r>
          </a:p>
        </p:txBody>
      </p:sp>
    </p:spTree>
    <p:extLst>
      <p:ext uri="{BB962C8B-B14F-4D97-AF65-F5344CB8AC3E}">
        <p14:creationId xmlns:p14="http://schemas.microsoft.com/office/powerpoint/2010/main" val="2192603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Oprava, údržba věci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u="sng" dirty="0">
                <a:solidFill>
                  <a:srgbClr val="FF0000"/>
                </a:solidFill>
              </a:rPr>
              <a:t>běžnou údržbu </a:t>
            </a:r>
            <a:r>
              <a:rPr lang="cs-CZ" dirty="0"/>
              <a:t>věci provádí nájemce, ledaže se </a:t>
            </a:r>
            <a:r>
              <a:rPr lang="cs-CZ" dirty="0" smtClean="0"/>
              <a:t>strany dohodly </a:t>
            </a:r>
            <a:r>
              <a:rPr lang="cs-CZ" dirty="0"/>
              <a:t>jinak (např. běžné promazání stroje, výměna vody </a:t>
            </a:r>
            <a:r>
              <a:rPr lang="cs-CZ" dirty="0" smtClean="0"/>
              <a:t>do </a:t>
            </a:r>
            <a:r>
              <a:rPr lang="cs-CZ" dirty="0" err="1" smtClean="0"/>
              <a:t>odstřikovačů</a:t>
            </a:r>
            <a:r>
              <a:rPr lang="cs-CZ" dirty="0"/>
              <a:t>, apod.)</a:t>
            </a:r>
          </a:p>
          <a:p>
            <a:pPr marL="0" indent="0">
              <a:buNone/>
            </a:pPr>
            <a:r>
              <a:rPr lang="cs-CZ" dirty="0"/>
              <a:t>• </a:t>
            </a:r>
            <a:r>
              <a:rPr lang="cs-CZ" u="sng" dirty="0">
                <a:solidFill>
                  <a:srgbClr val="FF0000"/>
                </a:solidFill>
              </a:rPr>
              <a:t>ostatní údržbu věci a nezbytné opravy </a:t>
            </a:r>
            <a:r>
              <a:rPr lang="cs-CZ" dirty="0"/>
              <a:t>provádí </a:t>
            </a:r>
            <a:r>
              <a:rPr lang="cs-CZ" dirty="0" smtClean="0"/>
              <a:t>pronajímatel (např</a:t>
            </a:r>
            <a:r>
              <a:rPr lang="cs-CZ" dirty="0"/>
              <a:t>. v tělocvičně protekl strop, výměna svíček u auta)</a:t>
            </a:r>
          </a:p>
          <a:p>
            <a:pPr marL="0" indent="0">
              <a:buNone/>
            </a:pPr>
            <a:r>
              <a:rPr lang="cs-CZ" dirty="0"/>
              <a:t>• oznámí-li nájemce řádně a včas (ihned poté, co vadu </a:t>
            </a:r>
            <a:r>
              <a:rPr lang="cs-CZ" dirty="0" smtClean="0"/>
              <a:t>zjistil) pronajímateli </a:t>
            </a:r>
            <a:r>
              <a:rPr lang="cs-CZ" dirty="0"/>
              <a:t>vadu věci, kterou má odstranit pronajímatel, a</a:t>
            </a:r>
          </a:p>
          <a:p>
            <a:pPr marL="0" indent="0">
              <a:buNone/>
            </a:pPr>
            <a:r>
              <a:rPr lang="cs-CZ" dirty="0"/>
              <a:t>neodstraní-li jí pronajímatel bez zbytečného odkladu, </a:t>
            </a:r>
            <a:r>
              <a:rPr lang="cs-CZ" dirty="0" smtClean="0"/>
              <a:t>takže nájemce </a:t>
            </a:r>
            <a:r>
              <a:rPr lang="cs-CZ" dirty="0"/>
              <a:t>může užívat věc jen s obtížemi, má nájemce právo:</a:t>
            </a:r>
          </a:p>
          <a:p>
            <a:pPr marL="0" indent="0">
              <a:buNone/>
            </a:pPr>
            <a:r>
              <a:rPr lang="cs-CZ" dirty="0"/>
              <a:t>a) na přiměřenou slevu z nájemného nebo</a:t>
            </a:r>
          </a:p>
          <a:p>
            <a:pPr marL="0" indent="0">
              <a:buNone/>
            </a:pPr>
            <a:r>
              <a:rPr lang="cs-CZ" dirty="0"/>
              <a:t>b) může provést opravu sám a požadovat náhradu </a:t>
            </a:r>
            <a:r>
              <a:rPr lang="cs-CZ" dirty="0" smtClean="0"/>
              <a:t>účelně vynaložených </a:t>
            </a:r>
            <a:r>
              <a:rPr lang="cs-CZ" dirty="0"/>
              <a:t>nákladů</a:t>
            </a:r>
          </a:p>
        </p:txBody>
      </p:sp>
    </p:spTree>
    <p:extLst>
      <p:ext uri="{BB962C8B-B14F-4D97-AF65-F5344CB8AC3E}">
        <p14:creationId xmlns:p14="http://schemas.microsoft.com/office/powerpoint/2010/main" val="3653336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Podnájem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lze zřídit pouze se souhlasem pronajímatele =&gt; musí </a:t>
            </a:r>
            <a:r>
              <a:rPr lang="cs-CZ" dirty="0" smtClean="0"/>
              <a:t>být výslovně </a:t>
            </a:r>
            <a:r>
              <a:rPr lang="cs-CZ" dirty="0"/>
              <a:t>ujednáno ve smlouvě</a:t>
            </a:r>
          </a:p>
          <a:p>
            <a:pPr marL="0" indent="0">
              <a:buNone/>
            </a:pPr>
            <a:r>
              <a:rPr lang="cs-CZ" dirty="0"/>
              <a:t>• byla-li nájemní smlouva uzavřena v písemné formě, musí </a:t>
            </a:r>
            <a:r>
              <a:rPr lang="cs-CZ" dirty="0" smtClean="0"/>
              <a:t>mít souhlas </a:t>
            </a:r>
            <a:r>
              <a:rPr lang="cs-CZ" dirty="0"/>
              <a:t>pronajímatele rovněž písemnou formu</a:t>
            </a:r>
          </a:p>
          <a:p>
            <a:pPr marL="0" indent="0">
              <a:buNone/>
            </a:pPr>
            <a:r>
              <a:rPr lang="cs-CZ" dirty="0"/>
              <a:t>• zřízení podnájmu bez souhlasu pronajímatele -&gt; </a:t>
            </a:r>
            <a:r>
              <a:rPr lang="cs-CZ" dirty="0" smtClean="0"/>
              <a:t>hrubé porušení </a:t>
            </a:r>
            <a:r>
              <a:rPr lang="cs-CZ" dirty="0"/>
              <a:t>nájemcových povinností -&gt; založen výpovědní důvod</a:t>
            </a:r>
          </a:p>
          <a:p>
            <a:pPr marL="0" indent="0">
              <a:buNone/>
            </a:pPr>
            <a:r>
              <a:rPr lang="cs-CZ" dirty="0"/>
              <a:t>• umožní-li nájemce užívat věc třetí osobě, </a:t>
            </a:r>
            <a:r>
              <a:rPr lang="cs-CZ" dirty="0" smtClean="0"/>
              <a:t>odpovídá pronajímateli </a:t>
            </a:r>
            <a:r>
              <a:rPr lang="cs-CZ" dirty="0"/>
              <a:t>za jednání této osoby stejně, jako kdyby </a:t>
            </a:r>
            <a:r>
              <a:rPr lang="cs-CZ" dirty="0" smtClean="0"/>
              <a:t>věc užíval </a:t>
            </a:r>
            <a:r>
              <a:rPr lang="cs-CZ" dirty="0"/>
              <a:t>sám =&gt; nájemce odpovídá za chování </a:t>
            </a:r>
            <a:r>
              <a:rPr lang="cs-CZ" dirty="0" err="1"/>
              <a:t>podnájemc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2126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Nájemné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nemusí být pouze peněžní povahy, ale jakékoliv </a:t>
            </a:r>
            <a:r>
              <a:rPr lang="cs-CZ" dirty="0" smtClean="0"/>
              <a:t>majetkové povahy </a:t>
            </a:r>
            <a:r>
              <a:rPr lang="cs-CZ" dirty="0"/>
              <a:t>(úklid, ostraha)</a:t>
            </a:r>
          </a:p>
          <a:p>
            <a:pPr marL="0" indent="0">
              <a:buNone/>
            </a:pPr>
            <a:r>
              <a:rPr lang="cs-CZ" dirty="0"/>
              <a:t>• nájemné se platí měsíčně pozadu, pokud není stanoveno jinak</a:t>
            </a:r>
          </a:p>
          <a:p>
            <a:pPr marL="0" indent="0">
              <a:buNone/>
            </a:pPr>
            <a:r>
              <a:rPr lang="cs-CZ" dirty="0"/>
              <a:t>SLEVA NA NÁJEMNÉM</a:t>
            </a:r>
          </a:p>
          <a:p>
            <a:pPr marL="0" indent="0">
              <a:buNone/>
            </a:pPr>
            <a:r>
              <a:rPr lang="cs-CZ" dirty="0"/>
              <a:t>a) pronajímatel neodstranil řádně oznámenou vadu </a:t>
            </a:r>
            <a:r>
              <a:rPr lang="cs-CZ" dirty="0" smtClean="0"/>
              <a:t>bez zbytečného </a:t>
            </a:r>
            <a:r>
              <a:rPr lang="cs-CZ" dirty="0"/>
              <a:t>odkladu</a:t>
            </a:r>
          </a:p>
          <a:p>
            <a:pPr marL="0" indent="0">
              <a:buNone/>
            </a:pPr>
            <a:r>
              <a:rPr lang="cs-CZ" dirty="0"/>
              <a:t>b) nepřiměřeně dlouhá oprava věci</a:t>
            </a:r>
          </a:p>
          <a:p>
            <a:pPr marL="0" indent="0">
              <a:buNone/>
            </a:pPr>
            <a:r>
              <a:rPr lang="cs-CZ" dirty="0"/>
              <a:t>c) prohlídka pronajímatele působí nájemci nepřiměřené obtíže</a:t>
            </a:r>
          </a:p>
        </p:txBody>
      </p:sp>
    </p:spTree>
    <p:extLst>
      <p:ext uri="{BB962C8B-B14F-4D97-AF65-F5344CB8AC3E}">
        <p14:creationId xmlns:p14="http://schemas.microsoft.com/office/powerpoint/2010/main" val="34519962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3842</TotalTime>
  <Words>4772</Words>
  <Application>Microsoft Office PowerPoint</Application>
  <PresentationFormat>Předvádění na obrazovce (4:3)</PresentationFormat>
  <Paragraphs>356</Paragraphs>
  <Slides>63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63</vt:i4>
      </vt:variant>
    </vt:vector>
  </HeadingPairs>
  <TitlesOfParts>
    <vt:vector size="67" baseType="lpstr">
      <vt:lpstr>Arial</vt:lpstr>
      <vt:lpstr>Calibri</vt:lpstr>
      <vt:lpstr>Calibri Light</vt:lpstr>
      <vt:lpstr>Motiv Office</vt:lpstr>
      <vt:lpstr>Soukromé právo 2 Nájem, pacht</vt:lpstr>
      <vt:lpstr>Obsah přednášky </vt:lpstr>
      <vt:lpstr>Nájem </vt:lpstr>
      <vt:lpstr>Předmět nájmu </vt:lpstr>
      <vt:lpstr>Doba nájmu</vt:lpstr>
      <vt:lpstr>Povinnosti pronajímatele </vt:lpstr>
      <vt:lpstr>Oprava, údržba věci </vt:lpstr>
      <vt:lpstr>Podnájem </vt:lpstr>
      <vt:lpstr>Nájemné </vt:lpstr>
      <vt:lpstr>Změna vlastnictví </vt:lpstr>
      <vt:lpstr>Skončení nájmu </vt:lpstr>
      <vt:lpstr>Automatická prolongace nájmu </vt:lpstr>
      <vt:lpstr>Nájem prostor určených k podnikání </vt:lpstr>
      <vt:lpstr>Práva a povinnosti stran</vt:lpstr>
      <vt:lpstr>Práva a povinnosti stran </vt:lpstr>
      <vt:lpstr>Skončení nájmu </vt:lpstr>
      <vt:lpstr>Skončení nájmu </vt:lpstr>
      <vt:lpstr>Námitky proti výpovědi </vt:lpstr>
      <vt:lpstr>Nájem bytu </vt:lpstr>
      <vt:lpstr>Nájem bytu </vt:lpstr>
      <vt:lpstr>Byt </vt:lpstr>
      <vt:lpstr>Forma nájemní smlouvy </vt:lpstr>
      <vt:lpstr>Zakázaná ujednání </vt:lpstr>
      <vt:lpstr>Odevzdání bytu </vt:lpstr>
      <vt:lpstr>Nájemné </vt:lpstr>
      <vt:lpstr>Plnění spojená s užíváním bytu a související  služby </vt:lpstr>
      <vt:lpstr>Zvyšování nájemného </vt:lpstr>
      <vt:lpstr>Jistota </vt:lpstr>
      <vt:lpstr>Práva a povinnosti nájemce</vt:lpstr>
      <vt:lpstr>Práva a povinnosti pronajímatele</vt:lpstr>
      <vt:lpstr>Stavební úpravy </vt:lpstr>
      <vt:lpstr>Stavební úpravy</vt:lpstr>
      <vt:lpstr>Stavební úpravy</vt:lpstr>
      <vt:lpstr>Stavební úpravy prováděné nájemcem </vt:lpstr>
      <vt:lpstr>Vady v bytě </vt:lpstr>
      <vt:lpstr>Vady v bytě </vt:lpstr>
      <vt:lpstr>Vady v bytě </vt:lpstr>
      <vt:lpstr>Členové nájemcovy domácnosti </vt:lpstr>
      <vt:lpstr>Členové nájemcovy domácnosti </vt:lpstr>
      <vt:lpstr>Členové nájemcovy domácnosti</vt:lpstr>
      <vt:lpstr>Podnájem</vt:lpstr>
      <vt:lpstr>Podnájem</vt:lpstr>
      <vt:lpstr>Podnájem</vt:lpstr>
      <vt:lpstr>Přechod nájmu</vt:lpstr>
      <vt:lpstr>Přechod nájmu</vt:lpstr>
      <vt:lpstr>Skončení nájmu </vt:lpstr>
      <vt:lpstr>Ukončení nájmu nájemcem</vt:lpstr>
      <vt:lpstr>Ukončení nájmu pronajímatelem</vt:lpstr>
      <vt:lpstr>Ukončení nájmu pronajímatelem </vt:lpstr>
      <vt:lpstr>Ukončení nájmu pronajímatelem </vt:lpstr>
      <vt:lpstr>Ukončení nájmu pronajímatelem</vt:lpstr>
      <vt:lpstr>Ukončení nájmu pronajímatelem </vt:lpstr>
      <vt:lpstr>Pacht </vt:lpstr>
      <vt:lpstr>Pacht</vt:lpstr>
      <vt:lpstr>Pacht</vt:lpstr>
      <vt:lpstr>Práva a povinnosti stran</vt:lpstr>
      <vt:lpstr>Práva a povinnosti stran </vt:lpstr>
      <vt:lpstr>Práva a povinnosti stran </vt:lpstr>
      <vt:lpstr>Práva a povinnosti stran </vt:lpstr>
      <vt:lpstr>Práva a povinnosti stran</vt:lpstr>
      <vt:lpstr>Skončení pachtu – doba neurčitá </vt:lpstr>
      <vt:lpstr>Skončení – doba určitá</vt:lpstr>
      <vt:lpstr>Zemědělský pacht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Soukromé právo 2 Nájem, pacht</dc:title>
  <dc:creator>Účet Microsoft</dc:creator>
  <cp:lastModifiedBy>Účet Microsoft</cp:lastModifiedBy>
  <cp:revision>30</cp:revision>
  <dcterms:created xsi:type="dcterms:W3CDTF">2023-02-10T15:30:24Z</dcterms:created>
  <dcterms:modified xsi:type="dcterms:W3CDTF">2023-03-30T14:30:23Z</dcterms:modified>
</cp:coreProperties>
</file>