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6" r:id="rId2"/>
    <p:sldId id="309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54" r:id="rId17"/>
    <p:sldId id="356" r:id="rId18"/>
    <p:sldId id="355" r:id="rId19"/>
    <p:sldId id="342" r:id="rId20"/>
    <p:sldId id="334" r:id="rId21"/>
    <p:sldId id="335" r:id="rId22"/>
    <p:sldId id="337" r:id="rId23"/>
    <p:sldId id="338" r:id="rId24"/>
    <p:sldId id="339" r:id="rId25"/>
    <p:sldId id="357" r:id="rId26"/>
    <p:sldId id="358" r:id="rId27"/>
    <p:sldId id="340" r:id="rId28"/>
    <p:sldId id="341" r:id="rId29"/>
    <p:sldId id="359" r:id="rId30"/>
    <p:sldId id="343" r:id="rId31"/>
    <p:sldId id="360" r:id="rId32"/>
    <p:sldId id="361" r:id="rId33"/>
    <p:sldId id="362" r:id="rId34"/>
    <p:sldId id="345" r:id="rId35"/>
    <p:sldId id="364" r:id="rId36"/>
    <p:sldId id="346" r:id="rId37"/>
    <p:sldId id="363" r:id="rId38"/>
    <p:sldId id="347" r:id="rId39"/>
    <p:sldId id="349" r:id="rId40"/>
    <p:sldId id="313" r:id="rId41"/>
    <p:sldId id="350" r:id="rId42"/>
    <p:sldId id="365" r:id="rId43"/>
    <p:sldId id="314" r:id="rId44"/>
    <p:sldId id="366" r:id="rId45"/>
    <p:sldId id="319" r:id="rId46"/>
    <p:sldId id="351" r:id="rId47"/>
    <p:sldId id="352" r:id="rId48"/>
    <p:sldId id="353" r:id="rId49"/>
    <p:sldId id="367" r:id="rId50"/>
    <p:sldId id="370" r:id="rId51"/>
    <p:sldId id="371" r:id="rId52"/>
    <p:sldId id="372" r:id="rId53"/>
    <p:sldId id="373" r:id="rId54"/>
    <p:sldId id="374" r:id="rId55"/>
    <p:sldId id="375" r:id="rId56"/>
    <p:sldId id="376" r:id="rId57"/>
    <p:sldId id="377" r:id="rId58"/>
    <p:sldId id="378" r:id="rId59"/>
    <p:sldId id="379" r:id="rId60"/>
    <p:sldId id="380" r:id="rId61"/>
    <p:sldId id="381" r:id="rId62"/>
    <p:sldId id="382" r:id="rId63"/>
    <p:sldId id="383" r:id="rId64"/>
    <p:sldId id="384" r:id="rId65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51" autoAdjust="0"/>
    <p:restoredTop sz="94622" autoAdjust="0"/>
  </p:normalViewPr>
  <p:slideViewPr>
    <p:cSldViewPr snapToGrid="0" snapToObjects="1">
      <p:cViewPr varScale="1">
        <p:scale>
          <a:sx n="69" d="100"/>
          <a:sy n="69" d="100"/>
        </p:scale>
        <p:origin x="16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F4BE92-64A7-4626-ACB7-3224EEEF844C}" type="datetimeFigureOut">
              <a:rPr lang="cs-CZ"/>
              <a:pPr>
                <a:defRPr/>
              </a:pPr>
              <a:t>24.11.2022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A855F5-CD08-4174-BE7D-0ED816B7BAE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611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E878C2-AB13-4FB1-8B25-59F999D10BCF}" type="datetimeFigureOut">
              <a:rPr lang="cs-CZ"/>
              <a:pPr>
                <a:defRPr/>
              </a:pPr>
              <a:t>24.11.2022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48DD98-7B91-4FA2-825E-349F3CBAA22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8339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48DD98-7B91-4FA2-825E-349F3CBAA223}" type="slidenum">
              <a:rPr lang="cs-CZ" smtClean="0"/>
              <a:pPr>
                <a:defRPr/>
              </a:pPr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0521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C36BECD-0ACA-4E46-B548-7E6D6421489E}" type="slidenum">
              <a:rPr lang="cs-CZ" altLang="cs-CZ"/>
              <a:pPr eaLnBrk="1" hangingPunct="1">
                <a:spcBef>
                  <a:spcPct val="0"/>
                </a:spcBef>
              </a:pPr>
              <a:t>50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63056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ED2B5-39A3-46F8-9A7B-4EA4CD671808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F0D8A-F9AD-4B6A-8336-2BE607D657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4AA8F-26AD-4D44-B320-F07BCE208782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9F190-90AE-4769-9102-D58420F0AB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C0D8C-E335-4244-8010-10DB4151E154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C9927-ED93-4983-8B48-6A02D8AEA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71BD7-0A26-4E7C-9144-34D3F4081B5F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B3EA-0930-476D-8D73-79C37CA96A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ACF10-ED34-474D-BB76-73FD1EA3479D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6E6DC-44FA-4C5D-9A75-542E287D57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48201-7BA3-4106-836D-0E72839BF087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6BD90-48BF-4F55-A0F0-8332844C57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1ACE3-B5F1-4C12-A597-386C8A22C850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DE6F7-CFDE-4B43-BAE0-C159946B3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F0C39-E07A-49BF-965D-0ABF7419573E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6B2BF-3332-49A9-9021-2CF50503B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C3397-E978-4FDF-B553-018D7296BF26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C6B4F-F03A-4D2F-8774-352C387FB4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AE407-26F5-4CEF-B83E-881CE2EBF72B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487A9-7377-4777-BDA1-ACFF444E5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A4EE2-62AB-405A-A1BD-F84B7EA781B8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B56E-9B41-425E-AF8A-CD5612B54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2EEDBA-E894-4FCC-97F0-186E7B73F00E}" type="datetimeFigureOut">
              <a:rPr lang="en-US"/>
              <a:pPr>
                <a:defRPr/>
              </a:pPr>
              <a:t>11/24/2022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B1BF68-DEB0-481A-B1FF-B8F03A13B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2720975"/>
            <a:ext cx="8126413" cy="1814513"/>
          </a:xfrm>
        </p:spPr>
        <p:txBody>
          <a:bodyPr lIns="0" tIns="0" rIns="0" bIns="0" anchor="t"/>
          <a:lstStyle/>
          <a:p>
            <a:pPr eaLnBrk="1" hangingPunct="1"/>
            <a:r>
              <a:rPr lang="cs-CZ" sz="54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ZÁVAZKY</a:t>
            </a:r>
            <a:endParaRPr lang="en-US" sz="3000" b="1" dirty="0" smtClean="0">
              <a:solidFill>
                <a:srgbClr val="D10202"/>
              </a:solidFill>
              <a:latin typeface="Arial" charset="0"/>
              <a:cs typeface="Arial" charset="0"/>
            </a:endParaRPr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574482" y="4845050"/>
            <a:ext cx="67183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90000"/>
              </a:lnSpc>
            </a:pPr>
            <a:endParaRPr lang="en-US" sz="2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Zrušení a odvolání nabídky</a:t>
            </a:r>
          </a:p>
        </p:txBody>
      </p:sp>
      <p:sp>
        <p:nvSpPr>
          <p:cNvPr id="2560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400" dirty="0" smtClean="0"/>
              <a:t>ZRUŠENÍ NABÍDKY (§ 1737)</a:t>
            </a:r>
          </a:p>
          <a:p>
            <a:pPr eaLnBrk="1" hangingPunct="1"/>
            <a:r>
              <a:rPr lang="cs-CZ" sz="2400" dirty="0" smtClean="0"/>
              <a:t>i když je nabídka neodvolatelná, lze ji zrušit, pokud zrušovací projev dojde druhé straně </a:t>
            </a:r>
            <a:r>
              <a:rPr lang="cs-CZ" sz="2400" b="1" dirty="0" smtClean="0"/>
              <a:t>před doručením</a:t>
            </a:r>
            <a:r>
              <a:rPr lang="cs-CZ" sz="2400" dirty="0" smtClean="0"/>
              <a:t> nabídky nebo alespoň </a:t>
            </a:r>
            <a:r>
              <a:rPr lang="cs-CZ" sz="2400" b="1" dirty="0" smtClean="0"/>
              <a:t>současně s ním</a:t>
            </a:r>
            <a:r>
              <a:rPr lang="cs-CZ" sz="2400" dirty="0" smtClean="0"/>
              <a:t> </a:t>
            </a:r>
          </a:p>
          <a:p>
            <a:pPr eaLnBrk="1" hangingPunct="1">
              <a:buFont typeface="Arial" charset="0"/>
              <a:buNone/>
            </a:pPr>
            <a:r>
              <a:rPr lang="cs-CZ" sz="2400" dirty="0" smtClean="0"/>
              <a:t>ODVOLÁNÍ NABÍDKY (§ 1738)</a:t>
            </a:r>
          </a:p>
          <a:p>
            <a:pPr eaLnBrk="1" hangingPunct="1"/>
            <a:r>
              <a:rPr lang="cs-CZ" sz="2400" dirty="0" smtClean="0"/>
              <a:t>i když je nabídka odvolatelná, nelze ji odvolat ve lhůtě určené pro její přijetí, ledaže se to v nabídce vyhradí</a:t>
            </a:r>
          </a:p>
          <a:p>
            <a:pPr eaLnBrk="1" hangingPunct="1"/>
            <a:r>
              <a:rPr lang="cs-CZ" sz="2400" dirty="0" smtClean="0"/>
              <a:t>odvolatelnou nabídku lze odvolat, jen pokud odvolání dojde druhé straně dříve, než ta odeslala přijetí nabídky </a:t>
            </a:r>
          </a:p>
          <a:p>
            <a:pPr eaLnBrk="1" hangingPunct="1"/>
            <a:r>
              <a:rPr lang="cs-CZ" sz="2400" dirty="0" smtClean="0"/>
              <a:t>nabídku nelze odvolat, pokud je v ní vyjádřena neodvolatelnost </a:t>
            </a:r>
          </a:p>
          <a:p>
            <a:pPr eaLnBrk="1" hangingPunct="1">
              <a:buFont typeface="Arial" charset="0"/>
              <a:buNone/>
            </a:pPr>
            <a:endParaRPr lang="cs-CZ" sz="24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Přijetí nabídky (§ 1740 a násl.)</a:t>
            </a:r>
          </a:p>
        </p:txBody>
      </p:sp>
      <p:sp>
        <p:nvSpPr>
          <p:cNvPr id="2662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400" dirty="0" smtClean="0"/>
              <a:t>osoba, které je nabídka určena, nabídku přijme, projeví-li s ní včas vůči navrhovateli souhlas</a:t>
            </a:r>
          </a:p>
          <a:p>
            <a:pPr eaLnBrk="1" hangingPunct="1"/>
            <a:r>
              <a:rPr lang="cs-CZ" sz="2400" b="1" dirty="0" smtClean="0"/>
              <a:t>mlčení nebo nečinnost samy o sobě přijetím nejsou</a:t>
            </a:r>
          </a:p>
          <a:p>
            <a:pPr eaLnBrk="1" hangingPunct="1"/>
            <a:r>
              <a:rPr lang="cs-CZ" sz="2400" dirty="0" smtClean="0"/>
              <a:t>projev vůle, který obsahuje </a:t>
            </a:r>
            <a:r>
              <a:rPr lang="cs-CZ" sz="2400" dirty="0" smtClean="0">
                <a:solidFill>
                  <a:srgbClr val="D10202"/>
                </a:solidFill>
              </a:rPr>
              <a:t>dodatky, výhrady, omezení nebo jiné změny</a:t>
            </a:r>
            <a:r>
              <a:rPr lang="cs-CZ" sz="2400" dirty="0" smtClean="0"/>
              <a:t>, je odmítnutím nabídky a považuje se </a:t>
            </a:r>
            <a:r>
              <a:rPr lang="cs-CZ" sz="2400" u="sng" dirty="0" smtClean="0"/>
              <a:t>za novou nabídku</a:t>
            </a:r>
            <a:r>
              <a:rPr lang="cs-CZ" sz="2400" dirty="0" smtClean="0"/>
              <a:t> </a:t>
            </a:r>
          </a:p>
          <a:p>
            <a:pPr eaLnBrk="1" hangingPunct="1"/>
            <a:r>
              <a:rPr lang="cs-CZ" sz="2400" dirty="0" smtClean="0"/>
              <a:t>přijetím nabídky je však odpověď, která vymezuje obsah navržené smlouvy jinými slovy </a:t>
            </a:r>
          </a:p>
          <a:p>
            <a:pPr eaLnBrk="1" hangingPunct="1"/>
            <a:r>
              <a:rPr lang="cs-CZ" sz="2400" dirty="0" smtClean="0"/>
              <a:t>odpověď </a:t>
            </a:r>
            <a:r>
              <a:rPr lang="cs-CZ" sz="2400" dirty="0" smtClean="0">
                <a:solidFill>
                  <a:srgbClr val="D10202"/>
                </a:solidFill>
              </a:rPr>
              <a:t>s dodatkem nebo odchylkou</a:t>
            </a:r>
            <a:r>
              <a:rPr lang="cs-CZ" sz="2400" dirty="0" smtClean="0"/>
              <a:t>, která </a:t>
            </a:r>
            <a:r>
              <a:rPr lang="cs-CZ" sz="2400" b="1" dirty="0" smtClean="0"/>
              <a:t>podstatně nemění podmínky nabídky</a:t>
            </a:r>
            <a:r>
              <a:rPr lang="cs-CZ" sz="2400" dirty="0" smtClean="0"/>
              <a:t>, je přijetím nabídky, pokud navrhovatel bez zbytečného odkladu takové přijetí neodmítne</a:t>
            </a:r>
            <a:endParaRPr lang="cs-CZ" sz="2400" b="1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Přijetí nabídky (§ 1740 a násl.)</a:t>
            </a:r>
          </a:p>
        </p:txBody>
      </p:sp>
      <p:sp>
        <p:nvSpPr>
          <p:cNvPr id="2765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při nabídce určené </a:t>
            </a:r>
            <a:r>
              <a:rPr lang="cs-CZ" sz="2800" b="1" smtClean="0">
                <a:solidFill>
                  <a:srgbClr val="D10202"/>
                </a:solidFill>
              </a:rPr>
              <a:t>více osobám</a:t>
            </a:r>
            <a:r>
              <a:rPr lang="cs-CZ" sz="2800" smtClean="0"/>
              <a:t> je smlouva uzavřena, přijmou-li nabídku všechny tyto osoby, pokud z jejího obsahu vyplývá úmysl navrhovatele, aby se stranou smlouvy staly všechny osoby, jimž je nabídka určena, anebo lze-li takový úmysl rozumně předpokládat z okolností, za nichž byla nabídka učiněna (§ 1741)</a:t>
            </a:r>
          </a:p>
          <a:p>
            <a:pPr lvl="1" eaLnBrk="1" hangingPunct="1"/>
            <a:r>
              <a:rPr lang="cs-CZ" sz="2400" smtClean="0"/>
              <a:t>totéž obdobně platí, je-li zřejmý úmysl navrhovatele, aby se stranou smlouvy stal určitý počet těchto osob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Pozdní přijetí nabídky (§ 1743)</a:t>
            </a:r>
          </a:p>
        </p:txBody>
      </p:sp>
      <p:sp>
        <p:nvSpPr>
          <p:cNvPr id="2867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400" dirty="0" smtClean="0"/>
              <a:t>přijetí nabídky lze zrušit, dojde-li zrušení navrhovateli nejpozději s přijetím (§ 1742)</a:t>
            </a:r>
          </a:p>
          <a:p>
            <a:pPr eaLnBrk="1" hangingPunct="1"/>
            <a:r>
              <a:rPr lang="cs-CZ" sz="2400" dirty="0" smtClean="0"/>
              <a:t>pozdní přijetí nabídky má účinky včasného přijetí, </a:t>
            </a:r>
            <a:r>
              <a:rPr lang="cs-CZ" sz="2400" u="sng" dirty="0" smtClean="0"/>
              <a:t>pokud</a:t>
            </a:r>
            <a:r>
              <a:rPr lang="cs-CZ" sz="2400" dirty="0" smtClean="0"/>
              <a:t> navrhovatel bez zbytečného odkladu </a:t>
            </a:r>
            <a:r>
              <a:rPr lang="cs-CZ" sz="2400" b="1" dirty="0" smtClean="0"/>
              <a:t>alespoň ústně</a:t>
            </a:r>
            <a:r>
              <a:rPr lang="cs-CZ" sz="2400" dirty="0" smtClean="0"/>
              <a:t> </a:t>
            </a:r>
            <a:r>
              <a:rPr lang="cs-CZ" sz="2400" b="1" dirty="0" smtClean="0"/>
              <a:t>vyrozumí</a:t>
            </a:r>
            <a:r>
              <a:rPr lang="cs-CZ" sz="2400" dirty="0" smtClean="0"/>
              <a:t> osobu, které nabídku učinil, že přijetí považuje za včasné, nebo </a:t>
            </a:r>
            <a:r>
              <a:rPr lang="cs-CZ" sz="2400" b="1" dirty="0" smtClean="0"/>
              <a:t>se začne chovat</a:t>
            </a:r>
            <a:r>
              <a:rPr lang="cs-CZ" sz="2400" dirty="0" smtClean="0"/>
              <a:t> ve shodě s nabídkou </a:t>
            </a:r>
          </a:p>
          <a:p>
            <a:pPr eaLnBrk="1" hangingPunct="1"/>
            <a:r>
              <a:rPr lang="cs-CZ" sz="2400" dirty="0" smtClean="0"/>
              <a:t>plyne-li z písemnosti, která vyjadřuje přijetí nabídky, že byla odeslána za takových okolností, že by došla navrhovateli včas, kdyby její přeprava probíhala obvyklým způsobem, má pozdní přijetí účinky včasného přijetí, </a:t>
            </a:r>
            <a:r>
              <a:rPr lang="cs-CZ" sz="2400" u="sng" dirty="0" smtClean="0"/>
              <a:t>ledaže</a:t>
            </a:r>
            <a:r>
              <a:rPr lang="cs-CZ" sz="2400" dirty="0" smtClean="0"/>
              <a:t> navrhovatel bez odkladu </a:t>
            </a:r>
            <a:r>
              <a:rPr lang="cs-CZ" sz="2400" b="1" dirty="0" smtClean="0"/>
              <a:t>vyrozumí alespoň ústně</a:t>
            </a:r>
            <a:r>
              <a:rPr lang="cs-CZ" sz="2400" dirty="0" smtClean="0"/>
              <a:t> osobu, které byla nabídka určena, že považuje nabídku za zaniklou </a:t>
            </a:r>
          </a:p>
          <a:p>
            <a:pPr eaLnBrk="1" hangingPunct="1"/>
            <a:endParaRPr lang="cs-CZ" sz="24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Faktická akceptace (§ 1744)</a:t>
            </a:r>
          </a:p>
        </p:txBody>
      </p:sp>
      <p:sp>
        <p:nvSpPr>
          <p:cNvPr id="29698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 přihlédnutím k obsahu nabídky nebo k praxi, kterou strany mezi sebou zavedly, nebo je-li to obvyklé, může osoba, které je nabídka určena, nabídku přijmout tak, že se podle ní zachová, zejména poskytne-li nebo přijme-li plnění</a:t>
            </a:r>
          </a:p>
          <a:p>
            <a:pPr eaLnBrk="1" hangingPunct="1"/>
            <a:r>
              <a:rPr lang="cs-CZ" smtClean="0"/>
              <a:t>přijetí nabídky je účinné v okamžiku, kdy k jednání došlo, došlo-li k němu včas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Obsah smlouvy (§ 1746 a násl.)</a:t>
            </a:r>
          </a:p>
        </p:txBody>
      </p:sp>
      <p:sp>
        <p:nvSpPr>
          <p:cNvPr id="30722" name="Zástupný symbol pro obsah 2"/>
          <p:cNvSpPr>
            <a:spLocks noGrp="1"/>
          </p:cNvSpPr>
          <p:nvPr>
            <p:ph idx="4294967295"/>
          </p:nvPr>
        </p:nvSpPr>
        <p:spPr>
          <a:xfrm>
            <a:off x="457200" y="1596496"/>
            <a:ext cx="8229600" cy="4525963"/>
          </a:xfrm>
        </p:spPr>
        <p:txBody>
          <a:bodyPr/>
          <a:lstStyle/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zákonná ustanovení upravující jednotlivé typy smluv se použijí na smlouvy, jejichž obsah zahrnuje </a:t>
            </a:r>
            <a:r>
              <a:rPr lang="cs-CZ" b="1" dirty="0" smtClean="0"/>
              <a:t>podstatné náležitosti</a:t>
            </a:r>
            <a:r>
              <a:rPr lang="cs-CZ" dirty="0" smtClean="0"/>
              <a:t> smlouvy stanovené v základním ustanovení pro každou z těchto smluv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Obsah smlouvy (§ 1746 a násl.)</a:t>
            </a:r>
          </a:p>
        </p:txBody>
      </p:sp>
      <p:sp>
        <p:nvSpPr>
          <p:cNvPr id="30722" name="Zástupný symbol pro obsah 2"/>
          <p:cNvSpPr>
            <a:spLocks noGrp="1"/>
          </p:cNvSpPr>
          <p:nvPr>
            <p:ph idx="4294967295"/>
          </p:nvPr>
        </p:nvSpPr>
        <p:spPr>
          <a:xfrm>
            <a:off x="457200" y="1596496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sz="2800" dirty="0"/>
              <a:t>S</a:t>
            </a:r>
            <a:r>
              <a:rPr lang="cs-CZ" sz="2800" dirty="0" smtClean="0"/>
              <a:t>mlouva se skládá z jednotlivých složek:</a:t>
            </a:r>
          </a:p>
          <a:p>
            <a:pPr marL="514350" indent="-514350" eaLnBrk="1" hangingPunct="1">
              <a:buAutoNum type="alphaLcParenR"/>
            </a:pPr>
            <a:r>
              <a:rPr lang="cs-CZ" sz="2800" b="1" dirty="0" smtClean="0">
                <a:solidFill>
                  <a:srgbClr val="FF0000"/>
                </a:solidFill>
              </a:rPr>
              <a:t>podstatné </a:t>
            </a:r>
            <a:r>
              <a:rPr lang="cs-CZ" sz="2800" dirty="0" smtClean="0"/>
              <a:t>složky (</a:t>
            </a:r>
            <a:r>
              <a:rPr lang="cs-CZ" sz="2800" i="1" dirty="0" err="1" smtClean="0"/>
              <a:t>essentialia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negotii</a:t>
            </a:r>
            <a:r>
              <a:rPr lang="cs-CZ" sz="2800" i="1" dirty="0" smtClean="0"/>
              <a:t>)</a:t>
            </a:r>
            <a:r>
              <a:rPr lang="cs-CZ" sz="2800" dirty="0" smtClean="0"/>
              <a:t>,</a:t>
            </a:r>
          </a:p>
          <a:p>
            <a:pPr marL="514350" indent="-514350" eaLnBrk="1" hangingPunct="1">
              <a:buAutoNum type="alphaLcParenR"/>
            </a:pPr>
            <a:r>
              <a:rPr lang="cs-CZ" sz="2800" b="1" dirty="0" err="1" smtClean="0">
                <a:solidFill>
                  <a:srgbClr val="FF0000"/>
                </a:solidFill>
              </a:rPr>
              <a:t>obvyklé-pravidelné</a:t>
            </a:r>
            <a:r>
              <a:rPr lang="cs-CZ" sz="2800" dirty="0" smtClean="0"/>
              <a:t> složky (</a:t>
            </a:r>
            <a:r>
              <a:rPr lang="cs-CZ" sz="2800" i="1" dirty="0" err="1" smtClean="0"/>
              <a:t>naturalita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negotii</a:t>
            </a:r>
            <a:r>
              <a:rPr lang="cs-CZ" sz="2800" dirty="0" smtClean="0"/>
              <a:t>)</a:t>
            </a:r>
          </a:p>
          <a:p>
            <a:pPr marL="514350" indent="-514350" eaLnBrk="1" hangingPunct="1">
              <a:buAutoNum type="alphaLcParenR"/>
            </a:pPr>
            <a:r>
              <a:rPr lang="cs-CZ" sz="2800" b="1" dirty="0" smtClean="0">
                <a:solidFill>
                  <a:srgbClr val="FF0000"/>
                </a:solidFill>
              </a:rPr>
              <a:t>nahodilé</a:t>
            </a:r>
            <a:r>
              <a:rPr lang="cs-CZ" sz="2800" dirty="0" smtClean="0"/>
              <a:t> složky (</a:t>
            </a:r>
            <a:r>
              <a:rPr lang="cs-CZ" sz="2800" i="1" dirty="0" err="1" smtClean="0"/>
              <a:t>accidentialia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negotii</a:t>
            </a:r>
            <a:r>
              <a:rPr lang="cs-CZ" sz="2800" dirty="0" smtClean="0"/>
              <a:t>)</a:t>
            </a:r>
          </a:p>
          <a:p>
            <a:pPr marL="0" indent="0" eaLnBrk="1" hangingPunct="1">
              <a:buNone/>
            </a:pPr>
            <a:endParaRPr lang="cs-CZ" sz="2800" dirty="0"/>
          </a:p>
          <a:p>
            <a:pPr marL="0" indent="0" eaLnBrk="1" hangingPunct="1">
              <a:buNone/>
            </a:pPr>
            <a:r>
              <a:rPr lang="cs-CZ" sz="2800" dirty="0" smtClean="0"/>
              <a:t>Ad a) složky, které danou smlouvu (právní jednání) charakterizují a odlišují od jiných smluv – např. </a:t>
            </a:r>
            <a:r>
              <a:rPr lang="cs-CZ" sz="2800" u="sng" dirty="0" smtClean="0"/>
              <a:t>kupní </a:t>
            </a:r>
            <a:r>
              <a:rPr lang="cs-CZ" sz="2800" dirty="0" smtClean="0"/>
              <a:t>smlouva - předmět + cena</a:t>
            </a:r>
          </a:p>
          <a:p>
            <a:pPr marL="0" indent="0" eaLnBrk="1" hangingPunct="1">
              <a:buNone/>
            </a:pPr>
            <a:r>
              <a:rPr lang="cs-CZ" sz="2800" u="sng" dirty="0" smtClean="0"/>
              <a:t>nájemní smlouvy</a:t>
            </a:r>
            <a:r>
              <a:rPr lang="cs-CZ" sz="2800" dirty="0" smtClean="0"/>
              <a:t> – specifikace předmětu nájmu + nájemné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79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Obsah smlouvy (§ 1746 a násl.)</a:t>
            </a:r>
          </a:p>
        </p:txBody>
      </p:sp>
      <p:sp>
        <p:nvSpPr>
          <p:cNvPr id="30722" name="Zástupný symbol pro obsah 2"/>
          <p:cNvSpPr>
            <a:spLocks noGrp="1"/>
          </p:cNvSpPr>
          <p:nvPr>
            <p:ph idx="4294967295"/>
          </p:nvPr>
        </p:nvSpPr>
        <p:spPr>
          <a:xfrm>
            <a:off x="457200" y="1596496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dirty="0" smtClean="0"/>
              <a:t>Ad b) složky, které se sice ve smlouvě pravidelně vyskytují, ale nejsou pro její platnost nezbytné</a:t>
            </a:r>
          </a:p>
          <a:p>
            <a:pPr marL="0" indent="0" eaLnBrk="1" hangingPunct="1">
              <a:buNone/>
            </a:pPr>
            <a:r>
              <a:rPr lang="cs-CZ" dirty="0" smtClean="0"/>
              <a:t>-&gt; nedohodnou-li si strany tyto složky, použijí se dispozitivní ustanovení v zákoně (např. smluvní ujednání o době a místě plnění, jakost dodávaného plnění)</a:t>
            </a:r>
          </a:p>
          <a:p>
            <a:pPr marL="0" indent="0" eaLnBrk="1" hangingPunct="1">
              <a:buNone/>
            </a:pPr>
            <a:endParaRPr lang="cs-CZ" dirty="0"/>
          </a:p>
          <a:p>
            <a:pPr marL="0" indent="0" eaLnBrk="1" hangingPunct="1">
              <a:buNone/>
            </a:pPr>
            <a:r>
              <a:rPr lang="cs-CZ" dirty="0" smtClean="0"/>
              <a:t>Ad c) ve smlouvě se zpravidla nevyskytují, neupravuje je podpůrně ani zákon (způsob dopravy, balení)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883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Obsah smlouvy (§ 1746 a násl.)</a:t>
            </a:r>
          </a:p>
        </p:txBody>
      </p:sp>
      <p:sp>
        <p:nvSpPr>
          <p:cNvPr id="30722" name="Zástupný symbol pro obsah 2"/>
          <p:cNvSpPr>
            <a:spLocks noGrp="1"/>
          </p:cNvSpPr>
          <p:nvPr>
            <p:ph idx="4294967295"/>
          </p:nvPr>
        </p:nvSpPr>
        <p:spPr>
          <a:xfrm>
            <a:off x="457200" y="1596496"/>
            <a:ext cx="8229600" cy="4525963"/>
          </a:xfrm>
        </p:spPr>
        <p:txBody>
          <a:bodyPr/>
          <a:lstStyle/>
          <a:p>
            <a:pPr eaLnBrk="1" hangingPunct="1"/>
            <a:r>
              <a:rPr lang="cs-CZ" dirty="0" smtClean="0"/>
              <a:t>strany mohou uzavřít i takovou smlouvu, která není zvláště jako typ smlouvy upravena -&gt; </a:t>
            </a:r>
            <a:r>
              <a:rPr lang="cs-CZ" b="1" u="sng" dirty="0" smtClean="0">
                <a:solidFill>
                  <a:srgbClr val="FF0000"/>
                </a:solidFill>
              </a:rPr>
              <a:t>nepojmenované</a:t>
            </a:r>
            <a:r>
              <a:rPr lang="cs-CZ" u="sng" dirty="0" smtClean="0"/>
              <a:t> (</a:t>
            </a:r>
            <a:r>
              <a:rPr lang="cs-CZ" i="1" u="sng" dirty="0" err="1" smtClean="0"/>
              <a:t>inominátní</a:t>
            </a:r>
            <a:r>
              <a:rPr lang="cs-CZ" u="sng" dirty="0" smtClean="0"/>
              <a:t>) smlouvy</a:t>
            </a:r>
            <a:r>
              <a:rPr lang="cs-CZ" dirty="0" smtClean="0"/>
              <a:t> (např. leasingová smlouva, smlouva o spolupráci)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082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D10202"/>
                </a:solidFill>
                <a:latin typeface="Arial" charset="0"/>
                <a:cs typeface="Arial" charset="0"/>
              </a:rPr>
              <a:t>Obsah závazků (§ 1789 a násl.)</a:t>
            </a:r>
            <a:endParaRPr lang="cs-CZ" b="1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4096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60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2800" smtClean="0"/>
              <a:t>ze závazku je dlužník povinen něco </a:t>
            </a:r>
            <a:r>
              <a:rPr lang="cs-CZ" sz="2800" b="1" smtClean="0"/>
              <a:t>dát = dare</a:t>
            </a:r>
            <a:r>
              <a:rPr lang="cs-CZ" sz="2800" smtClean="0"/>
              <a:t>, něco </a:t>
            </a:r>
            <a:r>
              <a:rPr lang="cs-CZ" sz="2800" b="1" smtClean="0"/>
              <a:t>konat = facere</a:t>
            </a:r>
            <a:r>
              <a:rPr lang="cs-CZ" sz="2800" smtClean="0"/>
              <a:t>, něčeho </a:t>
            </a:r>
            <a:r>
              <a:rPr lang="cs-CZ" sz="2800" b="1" smtClean="0"/>
              <a:t>se zdržet = omittere</a:t>
            </a:r>
            <a:r>
              <a:rPr lang="cs-CZ" sz="2800" smtClean="0"/>
              <a:t> nebo něco</a:t>
            </a:r>
            <a:r>
              <a:rPr lang="cs-CZ" sz="2800" b="1" smtClean="0"/>
              <a:t> strpět = pati</a:t>
            </a:r>
            <a:r>
              <a:rPr lang="cs-CZ" sz="2800" smtClean="0"/>
              <a:t> a věřitel je oprávněn to od něho požadovat</a:t>
            </a:r>
          </a:p>
          <a:p>
            <a:pPr eaLnBrk="1" hangingPunct="1"/>
            <a:r>
              <a:rPr lang="cs-CZ" sz="2800" smtClean="0"/>
              <a:t>závazek nelze změnit bez ujednání věřitele a dlužníka, ledaže zákon stanoví jinak (§ 1790)</a:t>
            </a:r>
          </a:p>
          <a:p>
            <a:pPr eaLnBrk="1" hangingPunct="1"/>
            <a:r>
              <a:rPr lang="cs-CZ" sz="2800" smtClean="0"/>
              <a:t>vzniku a trvání závazku nebrání, není-li vyjádřen důvod, na jehož základě má dlužník povinnost plnit; věřitel je však povinen prokázat důvod závazku (§ 1791/1)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Závazek - obligace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40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2400" b="1" smtClean="0">
                <a:latin typeface="Arial" charset="0"/>
              </a:rPr>
              <a:t>právo majetkové a relativní</a:t>
            </a:r>
          </a:p>
          <a:p>
            <a:pPr eaLnBrk="1" hangingPunct="1"/>
            <a:r>
              <a:rPr lang="cs-CZ" sz="2400" b="1" smtClean="0">
                <a:latin typeface="Arial" charset="0"/>
              </a:rPr>
              <a:t>§ 1721</a:t>
            </a:r>
            <a:r>
              <a:rPr lang="cs-CZ" sz="2400" smtClean="0">
                <a:latin typeface="Arial" charset="0"/>
              </a:rPr>
              <a:t>-&gt;</a:t>
            </a:r>
            <a:r>
              <a:rPr lang="cs-CZ" sz="2400" b="1" smtClean="0">
                <a:latin typeface="Arial" charset="0"/>
              </a:rPr>
              <a:t> </a:t>
            </a:r>
            <a:r>
              <a:rPr lang="cs-CZ" sz="2800" smtClean="0"/>
              <a:t>ze </a:t>
            </a:r>
            <a:r>
              <a:rPr lang="cs-CZ" sz="2800" b="1" u="sng" smtClean="0"/>
              <a:t>závazku</a:t>
            </a:r>
            <a:r>
              <a:rPr lang="cs-CZ" sz="2800" smtClean="0"/>
              <a:t> má </a:t>
            </a:r>
            <a:r>
              <a:rPr lang="cs-CZ" sz="2800" smtClean="0">
                <a:solidFill>
                  <a:srgbClr val="D10202"/>
                </a:solidFill>
              </a:rPr>
              <a:t>věřitel</a:t>
            </a:r>
            <a:r>
              <a:rPr lang="cs-CZ" sz="2800" smtClean="0"/>
              <a:t> vůči dlužníku právo na určité plnění jako na </a:t>
            </a:r>
            <a:r>
              <a:rPr lang="cs-CZ" sz="2800" b="1" smtClean="0"/>
              <a:t>pohledávku</a:t>
            </a:r>
            <a:r>
              <a:rPr lang="cs-CZ" sz="2800" smtClean="0"/>
              <a:t> a </a:t>
            </a:r>
            <a:r>
              <a:rPr lang="cs-CZ" sz="2800" smtClean="0">
                <a:solidFill>
                  <a:srgbClr val="D10202"/>
                </a:solidFill>
              </a:rPr>
              <a:t>dlužník</a:t>
            </a:r>
            <a:r>
              <a:rPr lang="cs-CZ" sz="2800" smtClean="0"/>
              <a:t> má povinnost toto právo splněním </a:t>
            </a:r>
            <a:r>
              <a:rPr lang="cs-CZ" sz="2800" b="1" smtClean="0"/>
              <a:t>dluhu</a:t>
            </a:r>
            <a:r>
              <a:rPr lang="cs-CZ" sz="2800" smtClean="0"/>
              <a:t> uspokojit </a:t>
            </a:r>
            <a:endParaRPr lang="cs-CZ" sz="2400" b="1" smtClean="0">
              <a:latin typeface="Arial" charset="0"/>
            </a:endParaRPr>
          </a:p>
          <a:p>
            <a:pPr eaLnBrk="1" hangingPunct="1"/>
            <a:endParaRPr lang="cs-CZ" sz="2400" b="1" smtClean="0">
              <a:latin typeface="Arial" charset="0"/>
            </a:endParaRPr>
          </a:p>
          <a:p>
            <a:pPr eaLnBrk="1" hangingPunct="1"/>
            <a:r>
              <a:rPr lang="cs-CZ" sz="2400" b="1" smtClean="0">
                <a:latin typeface="Arial" charset="0"/>
              </a:rPr>
              <a:t>DLUH </a:t>
            </a:r>
            <a:r>
              <a:rPr lang="cs-CZ" sz="2400" smtClean="0">
                <a:latin typeface="Arial" charset="0"/>
              </a:rPr>
              <a:t>= to, co má být plněno</a:t>
            </a:r>
          </a:p>
          <a:p>
            <a:pPr eaLnBrk="1" hangingPunct="1">
              <a:buFont typeface="Arial" charset="0"/>
              <a:buNone/>
            </a:pPr>
            <a:r>
              <a:rPr lang="cs-CZ" sz="2400" b="1" smtClean="0">
                <a:latin typeface="Arial" charset="0"/>
              </a:rPr>
              <a:t>		</a:t>
            </a:r>
            <a:r>
              <a:rPr lang="cs-CZ" sz="2400" b="1" smtClean="0">
                <a:solidFill>
                  <a:srgbClr val="D10202"/>
                </a:solidFill>
                <a:latin typeface="Arial" charset="0"/>
              </a:rPr>
              <a:t>-&gt; DLUŽNÍK</a:t>
            </a:r>
            <a:r>
              <a:rPr lang="cs-CZ" sz="2400" b="1" smtClean="0">
                <a:latin typeface="Arial" charset="0"/>
              </a:rPr>
              <a:t> </a:t>
            </a:r>
            <a:r>
              <a:rPr lang="cs-CZ" sz="2400" smtClean="0">
                <a:latin typeface="Arial" charset="0"/>
              </a:rPr>
              <a:t>= ten, kdo plní</a:t>
            </a:r>
          </a:p>
          <a:p>
            <a:pPr eaLnBrk="1" hangingPunct="1"/>
            <a:r>
              <a:rPr lang="cs-CZ" sz="2400" b="1" smtClean="0">
                <a:latin typeface="Arial" charset="0"/>
              </a:rPr>
              <a:t>POHLEDÁVKA </a:t>
            </a:r>
            <a:r>
              <a:rPr lang="cs-CZ" sz="2400" smtClean="0">
                <a:latin typeface="Arial" charset="0"/>
              </a:rPr>
              <a:t>= právo na plnění</a:t>
            </a:r>
          </a:p>
          <a:p>
            <a:pPr eaLnBrk="1" hangingPunct="1">
              <a:buFont typeface="Arial" charset="0"/>
              <a:buNone/>
            </a:pPr>
            <a:r>
              <a:rPr lang="cs-CZ" sz="2400" b="1" smtClean="0">
                <a:latin typeface="Arial" charset="0"/>
              </a:rPr>
              <a:t>		</a:t>
            </a:r>
            <a:r>
              <a:rPr lang="cs-CZ" sz="2400" b="1" smtClean="0">
                <a:solidFill>
                  <a:srgbClr val="D10202"/>
                </a:solidFill>
                <a:latin typeface="Arial" charset="0"/>
              </a:rPr>
              <a:t>-&gt; VĚŘITEL</a:t>
            </a:r>
            <a:r>
              <a:rPr lang="cs-CZ" sz="2400" b="1" smtClean="0">
                <a:latin typeface="Arial" charset="0"/>
              </a:rPr>
              <a:t> </a:t>
            </a:r>
            <a:r>
              <a:rPr lang="cs-CZ" sz="2400" smtClean="0">
                <a:latin typeface="Arial" charset="0"/>
              </a:rPr>
              <a:t>= ten, komu má být plněno </a:t>
            </a:r>
          </a:p>
          <a:p>
            <a:pPr eaLnBrk="1" hangingPunct="1">
              <a:buFont typeface="Arial" charset="0"/>
              <a:buNone/>
            </a:pPr>
            <a:endParaRPr lang="cs-CZ" sz="2400" smtClean="0"/>
          </a:p>
          <a:p>
            <a:pPr eaLnBrk="1" hangingPunct="1">
              <a:buFont typeface="Arial" charset="0"/>
              <a:buNone/>
            </a:pPr>
            <a:endParaRPr lang="cs-CZ" sz="1600" b="1" smtClean="0"/>
          </a:p>
          <a:p>
            <a:pPr eaLnBrk="1" hangingPunct="1">
              <a:buFont typeface="Arial" charset="0"/>
              <a:buNone/>
            </a:pPr>
            <a:endParaRPr lang="cs-CZ" sz="160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Obchodní podmínky (§ 1751 a násl.)</a:t>
            </a:r>
          </a:p>
        </p:txBody>
      </p:sp>
      <p:sp>
        <p:nvSpPr>
          <p:cNvPr id="3174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800" dirty="0" smtClean="0"/>
              <a:t>část obsahu smlouvy lze určit odkazem na </a:t>
            </a:r>
            <a:r>
              <a:rPr lang="cs-CZ" sz="2800" b="1" dirty="0" smtClean="0"/>
              <a:t>obchodní podmínky</a:t>
            </a:r>
            <a:r>
              <a:rPr lang="cs-CZ" sz="2800" dirty="0" smtClean="0"/>
              <a:t>, které navrhovatel </a:t>
            </a:r>
            <a:r>
              <a:rPr lang="cs-CZ" sz="2800" b="1" dirty="0" smtClean="0"/>
              <a:t>připojí</a:t>
            </a:r>
            <a:r>
              <a:rPr lang="cs-CZ" sz="2800" dirty="0" smtClean="0"/>
              <a:t> k nabídce nebo které jsou stranám </a:t>
            </a:r>
            <a:r>
              <a:rPr lang="cs-CZ" sz="2800" b="1" dirty="0" smtClean="0"/>
              <a:t>známy</a:t>
            </a:r>
            <a:r>
              <a:rPr lang="cs-CZ" sz="2800" dirty="0" smtClean="0"/>
              <a:t> (§ 1751/1)</a:t>
            </a:r>
          </a:p>
          <a:p>
            <a:pPr lvl="1" eaLnBrk="1" hangingPunct="1"/>
            <a:r>
              <a:rPr lang="cs-CZ" sz="2400" dirty="0" smtClean="0"/>
              <a:t>odchylná ujednání ve smlouvě mají před zněním obchodních podmínek přednost </a:t>
            </a:r>
          </a:p>
          <a:p>
            <a:pPr eaLnBrk="1" hangingPunct="1"/>
            <a:r>
              <a:rPr lang="cs-CZ" sz="2800" dirty="0" smtClean="0"/>
              <a:t>při uzavření smlouvy </a:t>
            </a:r>
            <a:r>
              <a:rPr lang="cs-CZ" sz="2800" b="1" dirty="0" smtClean="0">
                <a:solidFill>
                  <a:srgbClr val="D10202"/>
                </a:solidFill>
              </a:rPr>
              <a:t>mezi podnikateli</a:t>
            </a:r>
            <a:r>
              <a:rPr lang="cs-CZ" sz="2800" dirty="0" smtClean="0"/>
              <a:t> lze část obsahu smlouvy určit i pouhým odkazem na obchodní podmínky vypracované odbornými nebo zájmovými organizacemi (§ 1751/3)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Obchodní podmínky (§ 1751 a násl.)</a:t>
            </a:r>
          </a:p>
        </p:txBody>
      </p:sp>
      <p:sp>
        <p:nvSpPr>
          <p:cNvPr id="3277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600" dirty="0" smtClean="0"/>
              <a:t>uzavírá-li strana </a:t>
            </a:r>
            <a:r>
              <a:rPr lang="cs-CZ" sz="2600" b="1" dirty="0" smtClean="0"/>
              <a:t>v běžném obchodním styku s větším počtem osob</a:t>
            </a:r>
            <a:r>
              <a:rPr lang="cs-CZ" sz="2600" dirty="0" smtClean="0"/>
              <a:t> smlouvy zavazující </a:t>
            </a:r>
            <a:r>
              <a:rPr lang="cs-CZ" sz="2600" u="sng" dirty="0" smtClean="0"/>
              <a:t>dlouhodobě k opětovným plněním stejného druhu</a:t>
            </a:r>
            <a:r>
              <a:rPr lang="cs-CZ" sz="2600" dirty="0" smtClean="0"/>
              <a:t> s odkazem na obchodní podmínky a vyplývá-li z povahy závazku </a:t>
            </a:r>
            <a:r>
              <a:rPr lang="cs-CZ" sz="2600" dirty="0" smtClean="0">
                <a:solidFill>
                  <a:srgbClr val="D10202"/>
                </a:solidFill>
              </a:rPr>
              <a:t>již při jednání o uzavření smlouvy</a:t>
            </a:r>
            <a:r>
              <a:rPr lang="cs-CZ" sz="2600" dirty="0" smtClean="0"/>
              <a:t> rozumná potřeba jejich pozdější změny, </a:t>
            </a:r>
            <a:r>
              <a:rPr lang="cs-CZ" sz="2600" u="sng" dirty="0" smtClean="0"/>
              <a:t>lze si ujednat</a:t>
            </a:r>
            <a:r>
              <a:rPr lang="cs-CZ" sz="2600" dirty="0" smtClean="0"/>
              <a:t>, že strana může obchodní podmínky v přiměřeném rozsahu změnit (§ 1752/1)</a:t>
            </a:r>
          </a:p>
          <a:p>
            <a:pPr eaLnBrk="1" hangingPunct="1"/>
            <a:r>
              <a:rPr lang="cs-CZ" sz="2600" dirty="0"/>
              <a:t>ujednání je platné, pokud bylo předem alespoň ujednáno, </a:t>
            </a:r>
            <a:r>
              <a:rPr lang="cs-CZ" sz="2600" b="1" dirty="0"/>
              <a:t>jak se změna druhé straně </a:t>
            </a:r>
            <a:r>
              <a:rPr lang="cs-CZ" sz="2600" b="1" dirty="0" smtClean="0"/>
              <a:t>oznámí</a:t>
            </a:r>
            <a:endParaRPr lang="cs-CZ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Forma smlouvy</a:t>
            </a:r>
            <a:endParaRPr lang="cs-CZ" b="1" dirty="0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584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2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2800" dirty="0">
                <a:solidFill>
                  <a:srgbClr val="FF0000"/>
                </a:solidFill>
              </a:rPr>
              <a:t>zásada </a:t>
            </a:r>
            <a:r>
              <a:rPr lang="cs-CZ" sz="2800" dirty="0" err="1">
                <a:solidFill>
                  <a:srgbClr val="FF0000"/>
                </a:solidFill>
              </a:rPr>
              <a:t>bezformálnosti</a:t>
            </a:r>
            <a:r>
              <a:rPr lang="cs-CZ" sz="2800" dirty="0"/>
              <a:t> právních jednání -&gt; § 559: </a:t>
            </a:r>
            <a:r>
              <a:rPr lang="cs-CZ" sz="2800" i="1" dirty="0"/>
              <a:t>Každý má právo zvolit si pro právní jednání libovolnou formu, není-li ve volbě formy omezen ujednáním, nebo zákonem.</a:t>
            </a:r>
          </a:p>
          <a:p>
            <a:pPr eaLnBrk="1" hangingPunct="1"/>
            <a:r>
              <a:rPr lang="cs-CZ" sz="2800" dirty="0" smtClean="0"/>
              <a:t>dohodnou-li se strany, že pro uzavření smlouvy užijí určitou formu, má se za to, že nechtějí být vázány, nebude-li tato forma dodržena (§ 1758)</a:t>
            </a:r>
          </a:p>
          <a:p>
            <a:pPr lvl="1" eaLnBrk="1" hangingPunct="1"/>
            <a:r>
              <a:rPr lang="cs-CZ" dirty="0" smtClean="0"/>
              <a:t>to platí i tehdy, projeví-li jedna ze stran vůli, aby smlouva byla uzavřena v písemné formě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D10202"/>
                </a:solidFill>
                <a:latin typeface="Arial" charset="0"/>
                <a:cs typeface="Arial" charset="0"/>
              </a:rPr>
              <a:t>Účinky smlouvy (§ 1759 a násl.)</a:t>
            </a:r>
            <a:endParaRPr lang="cs-CZ" b="1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686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2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dirty="0" smtClean="0"/>
              <a:t>smlouva strany zavazuje (</a:t>
            </a:r>
            <a:r>
              <a:rPr lang="cs-CZ" i="1" dirty="0" smtClean="0"/>
              <a:t>lex </a:t>
            </a:r>
            <a:r>
              <a:rPr lang="cs-CZ" i="1" dirty="0" err="1" smtClean="0"/>
              <a:t>contractus</a:t>
            </a:r>
            <a:r>
              <a:rPr lang="cs-CZ" dirty="0" smtClean="0"/>
              <a:t>)</a:t>
            </a:r>
          </a:p>
          <a:p>
            <a:pPr marL="0" indent="0" eaLnBrk="1" hangingPunct="1">
              <a:buNone/>
            </a:pPr>
            <a:endParaRPr lang="cs-CZ" dirty="0" smtClean="0"/>
          </a:p>
          <a:p>
            <a:pPr marL="0" indent="0" eaLnBrk="1" hangingPunct="1">
              <a:buNone/>
            </a:pPr>
            <a:r>
              <a:rPr lang="cs-CZ" dirty="0" smtClean="0"/>
              <a:t>=&gt; lze ji změnit nebo zrušit jen se souhlasem všech stran, anebo z jiných zákonných důvodů</a:t>
            </a:r>
          </a:p>
          <a:p>
            <a:pPr marL="0" indent="0" eaLnBrk="1" hangingPunct="1">
              <a:buNone/>
            </a:pPr>
            <a:endParaRPr lang="cs-CZ" dirty="0" smtClean="0"/>
          </a:p>
          <a:p>
            <a:pPr eaLnBrk="1" hangingPunct="1"/>
            <a:r>
              <a:rPr lang="cs-CZ" dirty="0" smtClean="0"/>
              <a:t>vůči jiným osobám smlouva působí jen v případech stanovených v zákoně</a:t>
            </a:r>
          </a:p>
          <a:p>
            <a:pPr marL="0" indent="0" eaLnBrk="1" hangingPunct="1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ve prospěch třetí osoby</a:t>
            </a:r>
            <a:endParaRPr lang="cs-CZ" b="1" dirty="0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789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0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2400" dirty="0" smtClean="0"/>
              <a:t>netvoří zvláštní smluvní typ =&gt; jako smlouva ve prospěch třetího může být uzavřena jakákoliv smlouva</a:t>
            </a:r>
          </a:p>
          <a:p>
            <a:pPr eaLnBrk="1" hangingPunct="1"/>
            <a:r>
              <a:rPr lang="cs-CZ" sz="2400" dirty="0" smtClean="0"/>
              <a:t>např. koupě květin kupujícím s tím, že květiny budou prodávajícím přímo doručeny třetí osobě jako dar kupujícího</a:t>
            </a:r>
          </a:p>
          <a:p>
            <a:pPr marL="0" indent="0" eaLnBrk="1" hangingPunct="1">
              <a:buNone/>
            </a:pPr>
            <a:endParaRPr lang="cs-CZ" sz="2400" dirty="0"/>
          </a:p>
          <a:p>
            <a:pPr marL="0" indent="0" eaLnBrk="1" hangingPunct="1"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Subjekty smlouvy</a:t>
            </a:r>
            <a:r>
              <a:rPr lang="cs-CZ" sz="2400" dirty="0" smtClean="0"/>
              <a:t>:</a:t>
            </a:r>
          </a:p>
          <a:p>
            <a:pPr marL="0" indent="0" eaLnBrk="1" hangingPunct="1">
              <a:buNone/>
            </a:pPr>
            <a:r>
              <a:rPr lang="cs-CZ" sz="2400" dirty="0" smtClean="0"/>
              <a:t>					smluvní věřitel</a:t>
            </a:r>
          </a:p>
          <a:p>
            <a:pPr marL="0" indent="0" eaLnBrk="1" hangingPunct="1">
              <a:buNone/>
            </a:pPr>
            <a:r>
              <a:rPr lang="cs-CZ" sz="2400" dirty="0"/>
              <a:t>	</a:t>
            </a:r>
            <a:r>
              <a:rPr lang="cs-CZ" sz="2400" dirty="0" smtClean="0"/>
              <a:t>				dlužník</a:t>
            </a:r>
          </a:p>
          <a:p>
            <a:pPr marL="0" indent="0" eaLnBrk="1" hangingPunct="1">
              <a:buNone/>
            </a:pPr>
            <a:r>
              <a:rPr lang="cs-CZ" sz="2400" dirty="0"/>
              <a:t>	</a:t>
            </a:r>
            <a:r>
              <a:rPr lang="cs-CZ" sz="2400" dirty="0" smtClean="0"/>
              <a:t>				třetí osoba, v jejíž prospěch má být plněno</a:t>
            </a:r>
            <a:endParaRPr lang="cs-CZ" sz="2400" dirty="0"/>
          </a:p>
          <a:p>
            <a:pPr marL="0" indent="0" eaLnBrk="1" hangingPunct="1">
              <a:buNone/>
            </a:pPr>
            <a:endParaRPr lang="cs-CZ" sz="2400" dirty="0" smtClean="0"/>
          </a:p>
          <a:p>
            <a:pPr eaLnBrk="1" hangingPunct="1"/>
            <a:endParaRPr lang="cs-CZ" sz="2800" dirty="0" smtClean="0"/>
          </a:p>
          <a:p>
            <a:pPr eaLnBrk="1" hangingPunct="1">
              <a:buFont typeface="Arial" charset="0"/>
              <a:buNone/>
            </a:pPr>
            <a:endParaRPr lang="cs-CZ" sz="28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1738489" y="4605867"/>
            <a:ext cx="925689" cy="406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1738489" y="5012267"/>
            <a:ext cx="9256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1738489" y="5012267"/>
            <a:ext cx="925689" cy="4402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ve prospěch třetí osoby</a:t>
            </a:r>
            <a:endParaRPr lang="cs-CZ" b="1" dirty="0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789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400" dirty="0" smtClean="0"/>
              <a:t>třetí osoba se stane subjektem smlouvy  (druhým věřitelem) v okamžiku, kdy se smlouvou projeví souhlas (např. převzetím kytice)</a:t>
            </a:r>
          </a:p>
          <a:p>
            <a:pPr eaLnBrk="1" hangingPunct="1"/>
            <a:r>
              <a:rPr lang="cs-CZ" sz="2400" dirty="0" smtClean="0"/>
              <a:t>má-li </a:t>
            </a:r>
            <a:r>
              <a:rPr lang="cs-CZ" sz="2400" dirty="0"/>
              <a:t>podle smlouvy dlužník plnit třetí osobě, může věřitel požadovat, aby jí dlužník splnil</a:t>
            </a:r>
          </a:p>
          <a:p>
            <a:pPr eaLnBrk="1" hangingPunct="1"/>
            <a:r>
              <a:rPr lang="cs-CZ" sz="2400" dirty="0" smtClean="0"/>
              <a:t>odmítne-li </a:t>
            </a:r>
            <a:r>
              <a:rPr lang="cs-CZ" sz="2400" dirty="0"/>
              <a:t>třetí osoba právo nabyté ze smlouvy, hledí se na ni, jako by nebyla práva na plnění nabyla</a:t>
            </a:r>
          </a:p>
          <a:p>
            <a:pPr eaLnBrk="1" hangingPunct="1"/>
            <a:r>
              <a:rPr lang="cs-CZ" sz="2400" dirty="0"/>
              <a:t>neodporuje-li to obsahu a účelu smlouvy, může věřitel požadovat plnění pro sebe</a:t>
            </a:r>
          </a:p>
          <a:p>
            <a:pPr marL="914400" lvl="2" indent="0" eaLnBrk="1" hangingPunct="1">
              <a:buFont typeface="Arial" charset="0"/>
              <a:buNone/>
            </a:pPr>
            <a:endParaRPr lang="cs-CZ" sz="1000" dirty="0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73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ve prospěch třetí osoby</a:t>
            </a:r>
            <a:endParaRPr lang="cs-CZ" b="1" dirty="0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789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cs-CZ" sz="2400" dirty="0" smtClean="0"/>
          </a:p>
          <a:p>
            <a:pPr marL="0" indent="0" eaLnBrk="1" hangingPunct="1">
              <a:buNone/>
            </a:pPr>
            <a:r>
              <a:rPr lang="cs-CZ" sz="2400" dirty="0"/>
              <a:t>	</a:t>
            </a:r>
            <a:r>
              <a:rPr lang="cs-CZ" sz="2400" dirty="0" smtClean="0"/>
              <a:t>							V</a:t>
            </a:r>
          </a:p>
          <a:p>
            <a:pPr marL="0" indent="0" eaLnBrk="1" hangingPunct="1">
              <a:buNone/>
            </a:pPr>
            <a:endParaRPr lang="cs-CZ" sz="2400" dirty="0"/>
          </a:p>
          <a:p>
            <a:pPr marL="0" indent="0" eaLnBrk="1" hangingPunct="1">
              <a:buNone/>
            </a:pPr>
            <a:endParaRPr lang="cs-CZ" sz="2400" dirty="0" smtClean="0"/>
          </a:p>
          <a:p>
            <a:pPr marL="0" indent="0" eaLnBrk="1" hangingPunct="1">
              <a:buNone/>
            </a:pPr>
            <a:r>
              <a:rPr lang="cs-CZ" sz="2400" dirty="0"/>
              <a:t>	</a:t>
            </a:r>
            <a:r>
              <a:rPr lang="cs-CZ" sz="2400" dirty="0" smtClean="0"/>
              <a:t>			D</a:t>
            </a:r>
          </a:p>
          <a:p>
            <a:pPr marL="0" indent="0" eaLnBrk="1" hangingPunct="1">
              <a:buNone/>
            </a:pPr>
            <a:endParaRPr lang="cs-CZ" sz="2400" dirty="0"/>
          </a:p>
          <a:p>
            <a:pPr marL="0" indent="0" eaLnBrk="1" hangingPunct="1">
              <a:buNone/>
            </a:pPr>
            <a:endParaRPr lang="cs-CZ" sz="2400" dirty="0" smtClean="0"/>
          </a:p>
          <a:p>
            <a:pPr marL="0" indent="0" eaLnBrk="1" hangingPunct="1">
              <a:buNone/>
            </a:pPr>
            <a:r>
              <a:rPr lang="cs-CZ" sz="2400" dirty="0" smtClean="0"/>
              <a:t>								T</a:t>
            </a:r>
          </a:p>
          <a:p>
            <a:pPr marL="914400" lvl="2" indent="0" eaLnBrk="1" hangingPunct="1">
              <a:buFont typeface="Arial" charset="0"/>
              <a:buNone/>
            </a:pPr>
            <a:endParaRPr lang="cs-CZ" sz="1000" dirty="0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3" name="Přímá spojnice se šipkou 2"/>
          <p:cNvCxnSpPr/>
          <p:nvPr/>
        </p:nvCxnSpPr>
        <p:spPr>
          <a:xfrm flipH="1">
            <a:off x="2754489" y="2370667"/>
            <a:ext cx="1354667" cy="10498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/>
          <p:nvPr/>
        </p:nvCxnSpPr>
        <p:spPr>
          <a:xfrm>
            <a:off x="2585156" y="3838222"/>
            <a:ext cx="1433688" cy="1038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70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o smlouvě budoucí (§ 1785 a násl.)</a:t>
            </a:r>
            <a:endParaRPr lang="cs-CZ" b="1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891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0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2400" b="1" dirty="0" smtClean="0"/>
              <a:t>účelem</a:t>
            </a:r>
            <a:r>
              <a:rPr lang="cs-CZ" sz="2400" dirty="0" smtClean="0"/>
              <a:t> smlouvy je zabezpečit, aby v budoucnu byla mezi určitými stranami uzavřena smlouva s určitým obsahem (např. kupující nemá prozatím dostatek finančních prostředků ke koupi nemovitosti)</a:t>
            </a:r>
          </a:p>
          <a:p>
            <a:pPr eaLnBrk="1" hangingPunct="1"/>
            <a:r>
              <a:rPr lang="cs-CZ" sz="2400" dirty="0" smtClean="0"/>
              <a:t>smlouvou o smlouvě budoucí se </a:t>
            </a:r>
            <a:r>
              <a:rPr lang="cs-CZ" sz="2400" b="1" dirty="0" smtClean="0"/>
              <a:t>nejméně jedna strana</a:t>
            </a:r>
            <a:r>
              <a:rPr lang="cs-CZ" sz="2400" dirty="0" smtClean="0"/>
              <a:t> zavazuje uzavřít po vyzvání v ujednané lhůtě, jinak </a:t>
            </a:r>
            <a:r>
              <a:rPr lang="cs-CZ" sz="2400" b="1" dirty="0" smtClean="0"/>
              <a:t>do jednoho roku</a:t>
            </a:r>
            <a:r>
              <a:rPr lang="cs-CZ" sz="2400" dirty="0" smtClean="0"/>
              <a:t>, budoucí smlouvu, jejíž obsah je ujednán alespoň obecným způsobem (§ 1785)</a:t>
            </a:r>
          </a:p>
          <a:p>
            <a:pPr eaLnBrk="1" hangingPunct="1"/>
            <a:r>
              <a:rPr lang="cs-CZ" sz="2400" dirty="0" smtClean="0"/>
              <a:t>zavázané straně vzniká povinnost uzavřít smlouvu </a:t>
            </a:r>
            <a:r>
              <a:rPr lang="cs-CZ" sz="2400" b="1" dirty="0" smtClean="0"/>
              <a:t>bez zbytečného odkladu</a:t>
            </a:r>
            <a:r>
              <a:rPr lang="cs-CZ" sz="2400" dirty="0" smtClean="0"/>
              <a:t> poté, co ji k tomu vyzve oprávněná strana v souladu se smlouvou o smlouvě budoucí 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  <a:p>
            <a:pPr eaLnBrk="1" hangingPunct="1"/>
            <a:endParaRPr lang="cs-CZ" sz="28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o smlouvě budoucí (§ 1785 a násl.)</a:t>
            </a:r>
            <a:endParaRPr lang="cs-CZ" b="1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9938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7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2400" dirty="0" smtClean="0"/>
              <a:t>nesplní-li zavázaná strana povinnost uzavřít smlouvu, může oprávněná strana požadovat, aby </a:t>
            </a:r>
            <a:r>
              <a:rPr lang="cs-CZ" sz="2400" b="1" dirty="0" smtClean="0"/>
              <a:t>obsah</a:t>
            </a:r>
            <a:r>
              <a:rPr lang="cs-CZ" sz="2400" dirty="0" smtClean="0"/>
              <a:t> budoucí smlouvy </a:t>
            </a:r>
            <a:r>
              <a:rPr lang="cs-CZ" sz="2400" b="1" dirty="0" smtClean="0"/>
              <a:t>určil soud nebo osoba určená ve smlouvě</a:t>
            </a:r>
            <a:endParaRPr lang="cs-CZ" sz="2400" dirty="0" smtClean="0"/>
          </a:p>
          <a:p>
            <a:pPr eaLnBrk="1" hangingPunct="1"/>
            <a:r>
              <a:rPr lang="cs-CZ" sz="2400" dirty="0" smtClean="0"/>
              <a:t>neurčí-li tato osoba obsah budoucí smlouvy v přiměřené lhůtě nebo odmítne-li jej určit, může oprávněná strana navrhnout aby obsah smlouvy určil soud</a:t>
            </a:r>
          </a:p>
          <a:p>
            <a:pPr eaLnBrk="1" hangingPunct="1"/>
            <a:r>
              <a:rPr lang="cs-CZ" sz="2400" dirty="0" smtClean="0"/>
              <a:t>obsah budoucí smlouvy se určí podle účelu, který má uzavření budoucí smlouvy zřejmě sledovat -&gt; vychází se z návrhů stran a přihlédne se k okolnostem, za nichž byla smlouva o smlouvě budoucí uzavřena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o smlouvě budoucí (§ 1785 a násl.)</a:t>
            </a:r>
            <a:endParaRPr lang="cs-CZ" b="1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39938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700" dirty="0" smtClean="0">
              <a:solidFill>
                <a:schemeClr val="tx2"/>
              </a:solidFill>
            </a:endParaRPr>
          </a:p>
          <a:p>
            <a:pPr eaLnBrk="1" hangingPunct="1"/>
            <a:endParaRPr lang="cs-CZ" sz="2400" b="1" dirty="0" smtClean="0"/>
          </a:p>
          <a:p>
            <a:pPr eaLnBrk="1" hangingPunct="1"/>
            <a:r>
              <a:rPr lang="cs-CZ" sz="2400" b="1" dirty="0"/>
              <a:t>nevyzve-li</a:t>
            </a:r>
            <a:r>
              <a:rPr lang="cs-CZ" sz="2400" dirty="0"/>
              <a:t> oprávněná strana zavázanou stranu k uzavření smlouvy včas, povinnost uzavřít budoucí smlouvu </a:t>
            </a:r>
            <a:r>
              <a:rPr lang="cs-CZ" sz="2400" b="1" dirty="0"/>
              <a:t>zaniká</a:t>
            </a:r>
            <a:r>
              <a:rPr lang="cs-CZ" sz="2400" dirty="0"/>
              <a:t> (§ 1788/1)</a:t>
            </a:r>
          </a:p>
          <a:p>
            <a:pPr marL="0" indent="0" eaLnBrk="1" hangingPunct="1">
              <a:buNone/>
            </a:pPr>
            <a:endParaRPr lang="cs-CZ" sz="2400" b="1" dirty="0" smtClean="0"/>
          </a:p>
          <a:p>
            <a:pPr eaLnBrk="1" hangingPunct="1"/>
            <a:r>
              <a:rPr lang="cs-CZ" sz="2400" b="1" dirty="0" smtClean="0"/>
              <a:t>změní-li </a:t>
            </a:r>
            <a:r>
              <a:rPr lang="cs-CZ" sz="2400" b="1" dirty="0"/>
              <a:t>se okolnosti</a:t>
            </a:r>
            <a:r>
              <a:rPr lang="cs-CZ" sz="2400" dirty="0"/>
              <a:t>, z nichž strany při vzniku závazku ze smlouvy o smlouvě budoucí zřejmě vycházely, do té míry, že na zavázané straně nelze rozumně požadovat, aby smlouvu uzavřela, povinnost uzavřít budoucí smlouvu zaniká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5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Závazek - obligace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2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2800" dirty="0" smtClean="0"/>
              <a:t>plnění, které je předmětem závazku, musí být majetkové povahy a odpovídat zájmu věřitele, i když tento zájem není jen majetkový (§ 1722)</a:t>
            </a:r>
          </a:p>
          <a:p>
            <a:pPr eaLnBrk="1" hangingPunct="1">
              <a:buFont typeface="Arial" charset="0"/>
              <a:buNone/>
            </a:pPr>
            <a:r>
              <a:rPr lang="cs-CZ" sz="2800" dirty="0" smtClean="0"/>
              <a:t>			</a:t>
            </a:r>
            <a:r>
              <a:rPr lang="cs-CZ" sz="2000" dirty="0" smtClean="0"/>
              <a:t>-&gt; dluh musí být majetkové povahy</a:t>
            </a:r>
          </a:p>
          <a:p>
            <a:pPr eaLnBrk="1" hangingPunct="1"/>
            <a:r>
              <a:rPr lang="cs-CZ" sz="2800" b="1" dirty="0" smtClean="0"/>
              <a:t>právní důvody vzniku závazku:</a:t>
            </a:r>
          </a:p>
          <a:p>
            <a:pPr eaLnBrk="1" hangingPunct="1">
              <a:buFont typeface="Arial" charset="0"/>
              <a:buNone/>
            </a:pPr>
            <a:r>
              <a:rPr lang="cs-CZ" sz="2800" dirty="0" smtClean="0"/>
              <a:t>	závazek vzniká ze smlouvy, z protiprávního činu, nebo z jiné právní skutečnosti, která je k tomu podle právního řádu způsobilá (§ 1723/1)</a:t>
            </a:r>
          </a:p>
          <a:p>
            <a:pPr eaLnBrk="1" hangingPunct="1">
              <a:buFont typeface="Arial" charset="0"/>
              <a:buNone/>
            </a:pPr>
            <a:endParaRPr lang="cs-CZ" sz="2800" dirty="0" smtClean="0"/>
          </a:p>
          <a:p>
            <a:pPr eaLnBrk="1" hangingPunct="1">
              <a:buFont typeface="Arial" charset="0"/>
              <a:buNone/>
            </a:pPr>
            <a:endParaRPr lang="cs-CZ" sz="1400" b="1" dirty="0" smtClean="0"/>
          </a:p>
          <a:p>
            <a:pPr eaLnBrk="1" hangingPunct="1">
              <a:buFont typeface="Arial" charset="0"/>
              <a:buNone/>
            </a:pPr>
            <a:endParaRPr lang="cs-CZ" sz="14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D10202"/>
                </a:solidFill>
                <a:latin typeface="Arial" charset="0"/>
                <a:cs typeface="Arial" charset="0"/>
              </a:rPr>
              <a:t>Lichva (§ 1796)</a:t>
            </a:r>
            <a:endParaRPr lang="cs-CZ" b="1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4198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6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dirty="0" smtClean="0"/>
              <a:t>neplatná je smlouva, při jejímž uzavírání někdo zneužije tísně, nezkušenosti, rozumové slabosti, rozrušení nebo lehkomyslnosti druhé strany a dá sobě nebo jinému slíbit či poskytnout plnění, jehož </a:t>
            </a:r>
            <a:r>
              <a:rPr lang="cs-CZ" b="1" dirty="0" smtClean="0"/>
              <a:t>majetková hodnota je k vzájemnému plnění v hrubém nepoměru</a:t>
            </a:r>
          </a:p>
          <a:p>
            <a:pPr eaLnBrk="1" hangingPunct="1"/>
            <a:r>
              <a:rPr lang="cs-CZ" dirty="0" smtClean="0"/>
              <a:t>podnikatel, který uzavřel smlouvu při svém podnikání se nemůže dovolat neplatnosti smlouvy podle § 1796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Adhezní smlouvy (§ 1798)</a:t>
            </a:r>
            <a:endParaRPr lang="cs-CZ" b="1" dirty="0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4198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6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3000" dirty="0" smtClean="0"/>
              <a:t>nevytváří specifický druh smluv -&gt; zvláštnost smluv spočívá ve způsobu jejich uzavření</a:t>
            </a:r>
          </a:p>
          <a:p>
            <a:pPr eaLnBrk="1" hangingPunct="1"/>
            <a:r>
              <a:rPr lang="cs-CZ" sz="3000" b="1" dirty="0" smtClean="0">
                <a:solidFill>
                  <a:srgbClr val="FF0000"/>
                </a:solidFill>
              </a:rPr>
              <a:t>adhezní smlouva</a:t>
            </a:r>
            <a:r>
              <a:rPr lang="cs-CZ" sz="3000" dirty="0" smtClean="0"/>
              <a:t> = smlouva, jejíž obsah byl vytvořen jednou stranou (formulářová smlouva)</a:t>
            </a:r>
          </a:p>
          <a:p>
            <a:pPr eaLnBrk="1" hangingPunct="1"/>
            <a:r>
              <a:rPr lang="cs-CZ" sz="3000" dirty="0" smtClean="0"/>
              <a:t>druhá smluvní strana nemá možnost jednat o obsahu smlouvy -&gt; nemá příležitost obsah smlouvy ovlivnit -&gt; má pouze dvě možnosti =&gt; uzavřít/neuzavřít smlouvu</a:t>
            </a:r>
          </a:p>
          <a:p>
            <a:pPr marL="0" indent="0" eaLnBrk="1" hangingPunct="1">
              <a:buNone/>
            </a:pPr>
            <a:endParaRPr lang="cs-CZ" dirty="0"/>
          </a:p>
          <a:p>
            <a:pPr marL="0" indent="0" eaLnBrk="1" hangingPunct="1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78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Adhezní smlouvy (§ 1798)</a:t>
            </a:r>
            <a:endParaRPr lang="cs-CZ" b="1" dirty="0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4198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6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3000" dirty="0" smtClean="0"/>
              <a:t>obsahuje-li adhezní smlouva </a:t>
            </a:r>
            <a:r>
              <a:rPr lang="cs-CZ" sz="3000" u="sng" dirty="0" smtClean="0"/>
              <a:t>doložku, kterou lze přečíst jen se zvláštními obtížemi</a:t>
            </a:r>
            <a:r>
              <a:rPr lang="cs-CZ" sz="3000" dirty="0" smtClean="0"/>
              <a:t>, nebo doložku, která je pro osobu průměrného rozumu nesrozumitelná =&gt; je tato doložka platná, nepůsobí-li slabší smluvní straně újmu nebo prokáže-li druhá strana, že slabší straně byl význam doložky dostatečně vysvětlen</a:t>
            </a:r>
          </a:p>
          <a:p>
            <a:pPr eaLnBrk="1" hangingPunct="1"/>
            <a:r>
              <a:rPr lang="cs-CZ" sz="3000" dirty="0" smtClean="0"/>
              <a:t>např. (řešení případného sporu rozhodcem, vysoká smluvní pokuta pro případ odstoupení od smlouvy)</a:t>
            </a:r>
          </a:p>
          <a:p>
            <a:pPr marL="0" indent="0" eaLnBrk="1" hangingPunct="1">
              <a:buNone/>
            </a:pPr>
            <a:endParaRPr lang="cs-CZ" dirty="0"/>
          </a:p>
          <a:p>
            <a:pPr marL="0" indent="0" eaLnBrk="1" hangingPunct="1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986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Adhezní smlouvy (§ 1798)</a:t>
            </a:r>
            <a:endParaRPr lang="cs-CZ" b="1" dirty="0" smtClean="0">
              <a:solidFill>
                <a:srgbClr val="D10202"/>
              </a:solidFill>
              <a:cs typeface="Arial" charset="0"/>
            </a:endParaRPr>
          </a:p>
        </p:txBody>
      </p:sp>
      <p:sp>
        <p:nvSpPr>
          <p:cNvPr id="4198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6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sz="3000" dirty="0" smtClean="0"/>
              <a:t>obsahuje-li adhezní smlouva </a:t>
            </a:r>
            <a:r>
              <a:rPr lang="cs-CZ" sz="3000" u="sng" dirty="0" smtClean="0"/>
              <a:t>doložku, která je pro slabší stranu zvláště nevýhodná</a:t>
            </a:r>
            <a:r>
              <a:rPr lang="cs-CZ" sz="3000" dirty="0" smtClean="0"/>
              <a:t>, aniž je pro to rozumný důvod, zejména odchyluje-li se závažně a bez zvláštního důvodu od obvyklých podmínek ujednávaných v obdobných případech, je neplatná</a:t>
            </a:r>
          </a:p>
          <a:p>
            <a:pPr marL="0" indent="0" eaLnBrk="1" hangingPunct="1">
              <a:buNone/>
            </a:pPr>
            <a:endParaRPr lang="cs-CZ" dirty="0"/>
          </a:p>
          <a:p>
            <a:pPr marL="0" indent="0" eaLnBrk="1" hangingPunct="1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51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cs typeface="Arial" charset="0"/>
              </a:rPr>
              <a:t>Společné dluhy a pohledávky (§ 1868 a násl.)</a:t>
            </a:r>
          </a:p>
        </p:txBody>
      </p:sp>
      <p:sp>
        <p:nvSpPr>
          <p:cNvPr id="4403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Dělení závazkových právních vztahů</a:t>
            </a:r>
            <a:r>
              <a:rPr lang="cs-CZ" sz="2800" dirty="0" smtClean="0"/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									jednoduchý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									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									složitý (společný)</a:t>
            </a:r>
            <a:endParaRPr lang="cs-CZ" dirty="0" smtClean="0"/>
          </a:p>
          <a:p>
            <a:pPr eaLnBrk="1" hangingPunct="1">
              <a:lnSpc>
                <a:spcPct val="90000"/>
              </a:lnSpc>
            </a:pPr>
            <a:endParaRPr lang="cs-CZ" sz="26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2562578" y="2912533"/>
            <a:ext cx="1749778" cy="8240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2562578" y="3736622"/>
            <a:ext cx="1749778" cy="8805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cs typeface="Arial" charset="0"/>
              </a:rPr>
              <a:t>Společné dluhy a pohledávky (§ 1868 a násl.)</a:t>
            </a:r>
          </a:p>
        </p:txBody>
      </p:sp>
      <p:sp>
        <p:nvSpPr>
          <p:cNvPr id="4403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Dělení společných závazků</a:t>
            </a:r>
            <a:r>
              <a:rPr lang="cs-CZ" sz="2800" dirty="0" smtClean="0"/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									dílčí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									solidární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dirty="0" smtClean="0"/>
              <a:t>									nedílné</a:t>
            </a:r>
            <a:endParaRPr lang="cs-CZ" dirty="0" smtClean="0"/>
          </a:p>
          <a:p>
            <a:pPr eaLnBrk="1" hangingPunct="1">
              <a:lnSpc>
                <a:spcPct val="90000"/>
              </a:lnSpc>
            </a:pPr>
            <a:endParaRPr lang="cs-CZ" sz="26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2562578" y="2912533"/>
            <a:ext cx="1749778" cy="8240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2562578" y="3736622"/>
            <a:ext cx="18513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2562578" y="3736622"/>
            <a:ext cx="1749778" cy="8805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11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Dělitelné plnění (§ 1871)</a:t>
            </a:r>
          </a:p>
        </p:txBody>
      </p:sp>
      <p:sp>
        <p:nvSpPr>
          <p:cNvPr id="45058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90000"/>
              </a:lnSpc>
              <a:buFont typeface="Arial" charset="0"/>
              <a:buNone/>
            </a:pPr>
            <a:endParaRPr lang="cs-CZ" sz="11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z="3600" dirty="0" smtClean="0"/>
              <a:t>každý z několika spoludlužníků dělitelného plnění je dlužen jen svůj díl a každý z několika věřitelů dělitelného plnění je věřitelem jen svého dílu, ledaže smlouva, zákon nebo rozhodnutí soudu stanoví jinak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2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cs typeface="Arial" charset="0"/>
              </a:rPr>
              <a:t>Nedělitelné plnění</a:t>
            </a:r>
          </a:p>
        </p:txBody>
      </p:sp>
      <p:sp>
        <p:nvSpPr>
          <p:cNvPr id="4403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b="1" smtClean="0">
                <a:solidFill>
                  <a:srgbClr val="FF0000"/>
                </a:solidFill>
              </a:rPr>
              <a:t>Nedělitelné plnění</a:t>
            </a:r>
            <a:r>
              <a:rPr lang="cs-CZ" sz="2800" smtClean="0"/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nedělitelné </a:t>
            </a:r>
            <a:r>
              <a:rPr lang="cs-CZ" sz="2800" dirty="0" smtClean="0"/>
              <a:t>plnění může </a:t>
            </a:r>
            <a:r>
              <a:rPr lang="cs-CZ" sz="2800" b="1" dirty="0" smtClean="0">
                <a:solidFill>
                  <a:srgbClr val="D10202"/>
                </a:solidFill>
              </a:rPr>
              <a:t>věřitel</a:t>
            </a:r>
            <a:r>
              <a:rPr lang="cs-CZ" sz="2800" dirty="0" smtClean="0"/>
              <a:t> požadovat </a:t>
            </a:r>
            <a:r>
              <a:rPr lang="cs-CZ" sz="2800" b="1" dirty="0" smtClean="0"/>
              <a:t>na kterémkoli z několika dlužníků</a:t>
            </a:r>
            <a:r>
              <a:rPr lang="cs-CZ" sz="2800" dirty="0" smtClean="0"/>
              <a:t>, ledaže z povahy závazku plyne, že dluh může být splněn jen společnou činností dlužníků (taneční vystoupení)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 smtClean="0"/>
              <a:t>je-li </a:t>
            </a:r>
            <a:r>
              <a:rPr lang="cs-CZ" sz="2800" b="1" dirty="0" smtClean="0">
                <a:solidFill>
                  <a:srgbClr val="D10202"/>
                </a:solidFill>
              </a:rPr>
              <a:t>dlužník</a:t>
            </a:r>
            <a:r>
              <a:rPr lang="cs-CZ" sz="2800" dirty="0" smtClean="0"/>
              <a:t> zavázán několika věřitelům k nedělitelnému plnění, není povinen plnit některému z věřitelů, ledaže ten mu dá přiměřenou jistotu, nebo dohodnou-li se na tom všichni věřitelé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 smtClean="0"/>
              <a:t>zda je spoluvěřitel, který dostal celé plnění, vůči ostatním něčím povinen, závisí na poměru mezi spoluvěřiteli; jinak se má za to, že není povinen ničím </a:t>
            </a:r>
            <a:endParaRPr lang="cs-CZ" dirty="0" smtClean="0"/>
          </a:p>
          <a:p>
            <a:pPr eaLnBrk="1" hangingPunct="1">
              <a:lnSpc>
                <a:spcPct val="90000"/>
              </a:lnSpc>
            </a:pPr>
            <a:endParaRPr lang="cs-CZ" sz="26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17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Dlužníci zavázaní společně a nerozdílně (§ 1872 a násl.)</a:t>
            </a:r>
          </a:p>
        </p:txBody>
      </p:sp>
      <p:sp>
        <p:nvSpPr>
          <p:cNvPr id="4608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90000"/>
              </a:lnSpc>
              <a:buFont typeface="Arial" charset="0"/>
              <a:buNone/>
            </a:pPr>
            <a:endParaRPr lang="cs-CZ" sz="1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je-li několik dlužníků zavázáno plnit společně a nerozdílně, jsou povinni plnit </a:t>
            </a:r>
            <a:r>
              <a:rPr lang="cs-CZ" sz="2800" b="1" smtClean="0"/>
              <a:t>jeden za všechny a všichni za jednoho</a:t>
            </a:r>
            <a:endParaRPr lang="cs-CZ" sz="2800" smtClean="0"/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věřitel může požadovat celé plnění nebo jeho libovolnou část na všech spoludlužnících, jen na některých, nebo na kterémkoli ze spoludlužníků 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smtClean="0"/>
              <a:t>zvláštní ujednání věřitele a spoludlužníka nepůsobí vůči ostatním spoludlužníkům </a:t>
            </a:r>
            <a:endParaRPr lang="cs-CZ" sz="1800" smtClean="0"/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je-li k plnění zavázáno společně několik podnikatelů, má se za to, že jsou zavázáni společně a nerozdílně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Věřitelé oprávnění společně a nerozdílně (§ 1877 a násl.)</a:t>
            </a:r>
          </a:p>
        </p:txBody>
      </p:sp>
      <p:sp>
        <p:nvSpPr>
          <p:cNvPr id="4813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90000"/>
              </a:lnSpc>
              <a:buFont typeface="Arial" charset="0"/>
              <a:buNone/>
            </a:pPr>
            <a:endParaRPr lang="cs-CZ" sz="9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je-li dlužník zavázán plnit několika věřitelům oprávněným vůči němu společně a nerozdílně, může kterýkoli z nich žádat celé plnění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dlužník splní v celém rozsahu tomu, kdo o plnění požádal první 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spojí-li se pohledávka a dluh v osobě jednoho ze spoluvěřitelů, zanikají tím i pohledávky ostatních spoluvěřitelů vůči dlužníku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(§ 1724 a násl.)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000" smtClean="0"/>
              <a:t>smlouvou projevují strany vůli </a:t>
            </a:r>
            <a:r>
              <a:rPr lang="cs-CZ" sz="2000" b="1" smtClean="0"/>
              <a:t>zřídit mezi sebou závazek</a:t>
            </a:r>
            <a:r>
              <a:rPr lang="cs-CZ" sz="2000" smtClean="0"/>
              <a:t> a řídit se obsahem smlouvy (§ 1724/1)</a:t>
            </a:r>
          </a:p>
          <a:p>
            <a:pPr eaLnBrk="1" hangingPunct="1"/>
            <a:r>
              <a:rPr lang="cs-CZ" sz="2000" smtClean="0"/>
              <a:t>ust. o smlouvách se použijí</a:t>
            </a:r>
            <a:r>
              <a:rPr lang="cs-CZ" sz="2000" b="1" smtClean="0"/>
              <a:t> přiměřeně</a:t>
            </a:r>
            <a:r>
              <a:rPr lang="cs-CZ" sz="2000" smtClean="0"/>
              <a:t> i na projev vůle, kterým se jedna osoba obrací na osoby jiné, ledaže to vylučuje povaha projevu vůle nebo zákon (např. výpověď, odstoupení od smlouvy, veřejný příslib atd.)</a:t>
            </a:r>
          </a:p>
          <a:p>
            <a:pPr eaLnBrk="1" hangingPunct="1"/>
            <a:r>
              <a:rPr lang="cs-CZ" sz="2000" b="1" smtClean="0"/>
              <a:t>smlouva je uzavřena, jakmile si strany ujednaly její obsah</a:t>
            </a:r>
            <a:r>
              <a:rPr lang="cs-CZ" sz="2000" smtClean="0"/>
              <a:t> (= shodná vůle smluvních stran)</a:t>
            </a:r>
          </a:p>
          <a:p>
            <a:pPr lvl="1" eaLnBrk="1" hangingPunct="1"/>
            <a:r>
              <a:rPr lang="cs-CZ" sz="1800" smtClean="0"/>
              <a:t>v mezích právního řádu je stranám ponecháno na vůli svobodně si smlouvu ujednat a určit její obsah (§ 1725) -&gt; </a:t>
            </a:r>
            <a:r>
              <a:rPr lang="cs-CZ" sz="1800" b="1" smtClean="0"/>
              <a:t>zásada autonomie vůle</a:t>
            </a:r>
            <a:r>
              <a:rPr lang="cs-CZ" sz="1800" smtClean="0"/>
              <a:t> </a:t>
            </a:r>
            <a:r>
              <a:rPr lang="cs-CZ" sz="1600" smtClean="0"/>
              <a:t>(je limitována -&gt; kogentní ust., dobré mravy, veřejný pořádek, záležitosti osobního stavu a práva na ochranu osobnosti)</a:t>
            </a:r>
          </a:p>
          <a:p>
            <a:pPr eaLnBrk="1" hangingPunct="1"/>
            <a:r>
              <a:rPr lang="cs-CZ" sz="2000" b="1" smtClean="0"/>
              <a:t>smlouva je uzavřena okamžikem, kdy přijetí nabídky nabývá účinnosti</a:t>
            </a:r>
            <a:r>
              <a:rPr lang="cs-CZ" sz="2800" smtClean="0"/>
              <a:t> </a:t>
            </a:r>
            <a:r>
              <a:rPr lang="cs-CZ" sz="2000" smtClean="0"/>
              <a:t>(§ 1745)</a:t>
            </a:r>
          </a:p>
          <a:p>
            <a:pPr lvl="1" eaLnBrk="1" hangingPunct="1"/>
            <a:endParaRPr lang="cs-CZ" sz="1200" smtClean="0"/>
          </a:p>
          <a:p>
            <a:pPr eaLnBrk="1" hangingPunct="1"/>
            <a:endParaRPr lang="cs-CZ" sz="180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Smlouvy uzavírané se spotřebitelem</a:t>
            </a:r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 (§ 1810 a násl.)</a:t>
            </a:r>
          </a:p>
        </p:txBody>
      </p:sp>
      <p:sp>
        <p:nvSpPr>
          <p:cNvPr id="491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cs-CZ" dirty="0" smtClean="0"/>
              <a:t>nejedná se o zvláštní smluvní typ</a:t>
            </a:r>
          </a:p>
          <a:p>
            <a:pPr eaLnBrk="1" hangingPunct="1"/>
            <a:r>
              <a:rPr lang="cs-CZ" dirty="0" smtClean="0"/>
              <a:t>spotřebitelská smlouva se týká kteréhokoli smluvního typu + nepojmenovaných smluv</a:t>
            </a:r>
          </a:p>
          <a:p>
            <a:pPr eaLnBrk="1" hangingPunct="1"/>
            <a:r>
              <a:rPr lang="cs-CZ" dirty="0"/>
              <a:t>spotřebitelské smlouvy nejsou vymezeny obsahem, nýbrž smluvními stranami</a:t>
            </a:r>
          </a:p>
          <a:p>
            <a:pPr eaLnBrk="1" hangingPunct="1"/>
            <a:r>
              <a:rPr lang="cs-CZ" dirty="0" smtClean="0"/>
              <a:t>uzavírá jí </a:t>
            </a:r>
            <a:r>
              <a:rPr lang="cs-CZ" b="1" dirty="0" smtClean="0"/>
              <a:t>podnikatel se spotřebitelem</a:t>
            </a:r>
            <a:r>
              <a:rPr lang="cs-CZ" dirty="0" smtClean="0"/>
              <a:t> (= slabší strana)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Smlouvy uzavírané se spotřebitelem</a:t>
            </a:r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 (§ 1810 a násl.)</a:t>
            </a:r>
          </a:p>
        </p:txBody>
      </p:sp>
      <p:sp>
        <p:nvSpPr>
          <p:cNvPr id="491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Spotřebitel</a:t>
            </a:r>
            <a:r>
              <a:rPr lang="cs-CZ" sz="2800" dirty="0" smtClean="0"/>
              <a:t> = každý člověk, který mimo rámec své podnikatelské činnosti nebo mimo rámec samostatného výkonu svého povolání uzavírá smlouvu s podnikatelem, nebo s ním jinak jedná (§ 419)</a:t>
            </a:r>
          </a:p>
          <a:p>
            <a:pPr marL="0" indent="0" eaLnBrk="1" hangingPunct="1">
              <a:buNone/>
            </a:pPr>
            <a:endParaRPr lang="cs-CZ" sz="2800" dirty="0" smtClean="0"/>
          </a:p>
          <a:p>
            <a:pPr marL="0" indent="0" eaLnBrk="1" hangingPunct="1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Podnikatel</a:t>
            </a:r>
            <a:r>
              <a:rPr lang="cs-CZ" sz="2800" dirty="0" smtClean="0"/>
              <a:t> = každý, kdo samostatně vykonává na vlastní účet a odpovědnost výdělečnou činnost živnostenským nebo obdobným způsobem se záměrem činit tak soustavně za účelem dosažení zisku (§ 420/1)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16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Smlouvy uzavírané se spotřebitelem</a:t>
            </a:r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 (§ 1810 a násl.)</a:t>
            </a:r>
          </a:p>
        </p:txBody>
      </p:sp>
      <p:sp>
        <p:nvSpPr>
          <p:cNvPr id="491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buFont typeface="Arial" charset="0"/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Ochrana spotřebitele</a:t>
            </a:r>
            <a:r>
              <a:rPr lang="cs-CZ" sz="2800" dirty="0" smtClean="0"/>
              <a:t>:</a:t>
            </a:r>
          </a:p>
          <a:p>
            <a:pPr marL="0" indent="0" eaLnBrk="1" hangingPunct="1">
              <a:buNone/>
            </a:pPr>
            <a:endParaRPr lang="cs-CZ" sz="2800" dirty="0"/>
          </a:p>
          <a:p>
            <a:pPr marL="0" indent="0" eaLnBrk="1" hangingPunct="1">
              <a:buNone/>
            </a:pPr>
            <a:r>
              <a:rPr lang="cs-CZ" sz="2800" dirty="0" smtClean="0"/>
              <a:t>			soukromoprávní (občanský zákoník – ochrana 			osobních zájmů spotřebitele)</a:t>
            </a:r>
          </a:p>
          <a:p>
            <a:pPr marL="0" indent="0" eaLnBrk="1" hangingPunct="1">
              <a:buNone/>
            </a:pPr>
            <a:endParaRPr lang="cs-CZ" sz="2800" dirty="0"/>
          </a:p>
          <a:p>
            <a:pPr marL="0" indent="0" eaLnBrk="1" hangingPunct="1">
              <a:buNone/>
            </a:pPr>
            <a:r>
              <a:rPr lang="cs-CZ" sz="2800" dirty="0" smtClean="0"/>
              <a:t>			veřejnoprávní (zákon o ochraně spotřebitele, 			směrnice EU – ochrana zdraví a bezpečnosti S)</a:t>
            </a:r>
          </a:p>
          <a:p>
            <a:pPr marL="0" indent="0" eaLnBrk="1" hangingPunct="1">
              <a:buNone/>
            </a:pPr>
            <a:endParaRPr lang="cs-CZ" sz="28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959556" y="3409244"/>
            <a:ext cx="801511" cy="6208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959556" y="4030133"/>
            <a:ext cx="801511" cy="598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17973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Smlouvy uzavírané se spotřebitelem</a:t>
            </a:r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 (§ 1810 a násl.)</a:t>
            </a:r>
          </a:p>
        </p:txBody>
      </p:sp>
      <p:sp>
        <p:nvSpPr>
          <p:cNvPr id="501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lvl="2" indent="-457200" eaLnBrk="1" hangingPunct="1">
              <a:lnSpc>
                <a:spcPct val="80000"/>
              </a:lnSpc>
              <a:buFont typeface="Arial" charset="0"/>
              <a:buNone/>
            </a:pPr>
            <a:endParaRPr lang="cs-CZ" sz="13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Nástroje ochrany spotřebitele</a:t>
            </a:r>
            <a:r>
              <a:rPr lang="cs-CZ" sz="2800" dirty="0" smtClean="0"/>
              <a:t>:</a:t>
            </a:r>
          </a:p>
          <a:p>
            <a:pPr marL="0" indent="0" eaLnBrk="1" hangingPunct="1">
              <a:buNone/>
            </a:pPr>
            <a:endParaRPr lang="cs-CZ" sz="2800" dirty="0"/>
          </a:p>
          <a:p>
            <a:pPr marL="0" indent="0" eaLnBrk="1" hangingPunct="1">
              <a:buNone/>
            </a:pPr>
            <a:r>
              <a:rPr lang="cs-CZ" sz="2800" dirty="0" smtClean="0"/>
              <a:t>					právo na informace</a:t>
            </a:r>
          </a:p>
          <a:p>
            <a:pPr marL="0" indent="0" eaLnBrk="1" hangingPunct="1">
              <a:buNone/>
            </a:pPr>
            <a:endParaRPr lang="cs-CZ" sz="2800" dirty="0"/>
          </a:p>
          <a:p>
            <a:pPr marL="0" indent="0" eaLnBrk="1" hangingPunct="1">
              <a:buNone/>
            </a:pPr>
            <a:endParaRPr lang="cs-CZ" sz="2800" dirty="0" smtClean="0"/>
          </a:p>
          <a:p>
            <a:pPr marL="0" indent="0" eaLnBrk="1" hangingPunct="1">
              <a:buNone/>
            </a:pPr>
            <a:r>
              <a:rPr lang="cs-CZ" sz="2800" dirty="0"/>
              <a:t>	</a:t>
            </a:r>
            <a:r>
              <a:rPr lang="cs-CZ" sz="2800" dirty="0" smtClean="0"/>
              <a:t>				právo na odstoupení od smlouvy</a:t>
            </a:r>
          </a:p>
          <a:p>
            <a:pPr marL="0" indent="0" eaLnBrk="1" hangingPunct="1">
              <a:buNone/>
            </a:pPr>
            <a:endParaRPr lang="cs-CZ" sz="24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1320800" y="3318933"/>
            <a:ext cx="1174044" cy="6773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1320800" y="3996267"/>
            <a:ext cx="1174044" cy="6999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Smlouvy uzavírané se spotřebitelem</a:t>
            </a:r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 (§ 1810 a násl.)</a:t>
            </a:r>
          </a:p>
        </p:txBody>
      </p:sp>
      <p:sp>
        <p:nvSpPr>
          <p:cNvPr id="501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lvl="2" indent="-457200" eaLnBrk="1" hangingPunct="1">
              <a:lnSpc>
                <a:spcPct val="80000"/>
              </a:lnSpc>
              <a:buFont typeface="Arial" charset="0"/>
              <a:buNone/>
            </a:pPr>
            <a:endParaRPr lang="cs-CZ" sz="1300" dirty="0" smtClean="0">
              <a:solidFill>
                <a:schemeClr val="tx2"/>
              </a:solidFill>
            </a:endParaRPr>
          </a:p>
          <a:p>
            <a:pPr marL="609600" indent="-609600" eaLnBrk="1" hangingPunct="1"/>
            <a:r>
              <a:rPr lang="cs-CZ" sz="2800" dirty="0" smtClean="0"/>
              <a:t>veškerá sdělení vůči spotřebiteli musí podnikatel učinit </a:t>
            </a:r>
            <a:r>
              <a:rPr lang="cs-CZ" sz="2800" b="1" dirty="0" smtClean="0"/>
              <a:t>jasně a srozumitelně</a:t>
            </a:r>
            <a:r>
              <a:rPr lang="cs-CZ" sz="2800" dirty="0" smtClean="0"/>
              <a:t> v jazyce, ve kterém se uzavírá smlouva</a:t>
            </a:r>
          </a:p>
          <a:p>
            <a:pPr marL="609600" indent="-609600" eaLnBrk="1" hangingPunct="1"/>
            <a:r>
              <a:rPr lang="cs-CZ" sz="2800" dirty="0" smtClean="0"/>
              <a:t>informační povinnost podnikatele -&gt; § 1811/2</a:t>
            </a:r>
            <a:endParaRPr lang="cs-CZ" sz="2800" dirty="0" smtClean="0">
              <a:latin typeface="Arial" charset="0"/>
            </a:endParaRPr>
          </a:p>
          <a:p>
            <a:pPr marL="609600" indent="-609600" eaLnBrk="1" hangingPunct="1"/>
            <a:r>
              <a:rPr lang="cs-CZ" sz="2800" dirty="0" smtClean="0">
                <a:solidFill>
                  <a:srgbClr val="FF0000"/>
                </a:solidFill>
              </a:rPr>
              <a:t>lze-li obsah smlouvy vyložit různým způsobem, použije se výklad pro spotřebitele nejpříznivější </a:t>
            </a:r>
          </a:p>
          <a:p>
            <a:pPr marL="609600" indent="-609600" eaLnBrk="1" hangingPunct="1"/>
            <a:r>
              <a:rPr lang="cs-CZ" sz="2800" dirty="0" smtClean="0"/>
              <a:t>k ujednáním odchylujícím se od ustanovení zákona stanovených k ochraně spotřebitele se nepřihlíží</a:t>
            </a:r>
          </a:p>
          <a:p>
            <a:pPr lvl="1" eaLnBrk="1" hangingPunct="1"/>
            <a:r>
              <a:rPr lang="cs-CZ" sz="2400" dirty="0" smtClean="0"/>
              <a:t>to platí i v případě, že se spotřebitel vzdá zvláštního práva, které mu zákon poskytuje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747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/>
          </a:bodyPr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cs typeface="Arial" charset="0"/>
              </a:rPr>
              <a:t>Zakázaná ujednání (§§ 1813 - 1815)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 eaLnBrk="1" hangingPunct="1">
              <a:lnSpc>
                <a:spcPct val="80000"/>
              </a:lnSpc>
              <a:buFont typeface="Arial" charset="0"/>
              <a:buNone/>
            </a:pPr>
            <a:endParaRPr lang="cs-CZ" sz="1100" smtClean="0">
              <a:solidFill>
                <a:schemeClr val="tx2"/>
              </a:solidFill>
            </a:endParaRPr>
          </a:p>
          <a:p>
            <a:pPr marL="0" indent="0" eaLnBrk="1" hangingPunct="1"/>
            <a:r>
              <a:rPr lang="cs-CZ" sz="2800" smtClean="0"/>
              <a:t>má se za to, že zakázaná jsou ujednání, která zakládají v rozporu s požadavkem přiměřenosti významnou nerovnováhu práv nebo povinností stran v neprospěch spotřebitele</a:t>
            </a:r>
          </a:p>
          <a:p>
            <a:pPr lvl="1" eaLnBrk="1" hangingPunct="1"/>
            <a:r>
              <a:rPr lang="cs-CZ" sz="2400" smtClean="0"/>
              <a:t> to neplatí pro ujednání o předmětu plnění nebo ceně, pokud jsou spotřebiteli poskytnuty jasným a srozumitelným způsobem</a:t>
            </a:r>
          </a:p>
          <a:p>
            <a:pPr marL="0" indent="0" eaLnBrk="1" hangingPunct="1"/>
            <a:r>
              <a:rPr lang="cs-CZ" sz="2800" smtClean="0"/>
              <a:t>§ 1814 -&gt; zakázaná ujednání</a:t>
            </a:r>
          </a:p>
          <a:p>
            <a:pPr marL="0" indent="0" eaLnBrk="1" hangingPunct="1"/>
            <a:r>
              <a:rPr lang="cs-CZ" sz="2800" smtClean="0"/>
              <a:t>k nepřiměřenému ujednání se nepřihlíží, ledaže se jej spotřebitel dovolá (§ 1815)</a:t>
            </a:r>
            <a:endParaRPr lang="cs-CZ" sz="260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cs typeface="Arial" charset="0"/>
              </a:rPr>
              <a:t>Smlouvy uzavírané distančním způsobem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 eaLnBrk="1" hangingPunct="1">
              <a:lnSpc>
                <a:spcPct val="80000"/>
              </a:lnSpc>
              <a:buFont typeface="Arial" charset="0"/>
              <a:buNone/>
            </a:pPr>
            <a:endParaRPr lang="cs-CZ" sz="1100" dirty="0" smtClean="0">
              <a:solidFill>
                <a:schemeClr val="tx2"/>
              </a:solidFill>
            </a:endParaRPr>
          </a:p>
          <a:p>
            <a:pPr marL="0" indent="0" eaLnBrk="1" hangingPunct="1"/>
            <a:r>
              <a:rPr lang="cs-CZ" sz="2800" dirty="0"/>
              <a:t> </a:t>
            </a:r>
            <a:r>
              <a:rPr lang="cs-CZ" sz="2800" dirty="0" smtClean="0"/>
              <a:t>smlouvy uzavírané </a:t>
            </a:r>
            <a:r>
              <a:rPr lang="cs-CZ" sz="2800" dirty="0" smtClean="0">
                <a:solidFill>
                  <a:srgbClr val="FF0000"/>
                </a:solidFill>
              </a:rPr>
              <a:t>distančním způsobem</a:t>
            </a:r>
            <a:r>
              <a:rPr lang="cs-CZ" sz="2800" dirty="0" smtClean="0"/>
              <a:t> -&gt; situace, kdy podnikatel používá k uzavření smlouvy výhradně alespoň jeden komunikační prostředek, který umožňuje uzavřít smlouvu bez současné fyzické přítomnosti stran nebo směřuje-li podnikatelovo  jednání k uzavření smlouvy mimo prostory obvyklé pro podnikatelovo podnikání</a:t>
            </a:r>
          </a:p>
          <a:p>
            <a:pPr marL="0" indent="0" eaLnBrk="1" hangingPunct="1">
              <a:buNone/>
            </a:pPr>
            <a:r>
              <a:rPr lang="cs-CZ" sz="2800" dirty="0" smtClean="0"/>
              <a:t>-&gt; v uvedených případech platí </a:t>
            </a:r>
            <a:r>
              <a:rPr lang="cs-CZ" sz="2800" b="1" dirty="0" smtClean="0"/>
              <a:t>zvýšená informační povinnost pro podnikatele</a:t>
            </a:r>
            <a:r>
              <a:rPr lang="cs-CZ" sz="2800" dirty="0" smtClean="0"/>
              <a:t> (§ 1820 odst. 1)</a:t>
            </a:r>
          </a:p>
          <a:p>
            <a:pPr marL="0" indent="0" eaLnBrk="1" hangingPunct="1">
              <a:buNone/>
            </a:pPr>
            <a:r>
              <a:rPr lang="cs-CZ" sz="2800" dirty="0" smtClean="0"/>
              <a:t>-&gt; obdobná zvýšená informační povinnost stíhá podnikatele rovněž v případě smluv uzavíraných mimo obchodní prostory podnikatele</a:t>
            </a:r>
            <a:endParaRPr lang="cs-CZ" sz="26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336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cs typeface="Arial" charset="0"/>
              </a:rPr>
              <a:t>Smlouvy uzavírané distančním způsobem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 eaLnBrk="1" hangingPunct="1">
              <a:lnSpc>
                <a:spcPct val="80000"/>
              </a:lnSpc>
              <a:buFont typeface="Arial" charset="0"/>
              <a:buNone/>
            </a:pPr>
            <a:endParaRPr lang="cs-CZ" sz="1100" dirty="0" smtClean="0">
              <a:solidFill>
                <a:schemeClr val="tx2"/>
              </a:solidFill>
            </a:endParaRPr>
          </a:p>
          <a:p>
            <a:pPr marL="0" indent="0" eaLnBrk="1" hangingPunct="1"/>
            <a:r>
              <a:rPr lang="cs-CZ" sz="2800" dirty="0"/>
              <a:t> </a:t>
            </a:r>
            <a:r>
              <a:rPr lang="cs-CZ" sz="2800" dirty="0" smtClean="0"/>
              <a:t>je-li smlouva uzavřena distančním způsobem či mimo obchodní prostory podnikatele -&gt; má spotřebitel </a:t>
            </a:r>
            <a:r>
              <a:rPr lang="cs-CZ" sz="2800" b="1" dirty="0" smtClean="0"/>
              <a:t>právo odstoupit od smlouvy</a:t>
            </a:r>
            <a:r>
              <a:rPr lang="cs-CZ" sz="2800" dirty="0" smtClean="0"/>
              <a:t> ve lhůtě 14 dnů</a:t>
            </a:r>
          </a:p>
          <a:p>
            <a:pPr marL="0" indent="0" eaLnBrk="1" hangingPunct="1"/>
            <a:endParaRPr lang="cs-CZ" sz="2800" dirty="0"/>
          </a:p>
          <a:p>
            <a:pPr marL="0" indent="0" eaLnBrk="1" hangingPunct="1"/>
            <a:r>
              <a:rPr lang="cs-CZ" sz="2800" dirty="0" smtClean="0"/>
              <a:t>lhůta běží:</a:t>
            </a:r>
          </a:p>
          <a:p>
            <a:pPr marL="514350" indent="-514350" eaLnBrk="1" hangingPunct="1">
              <a:buAutoNum type="alphaLcParenR"/>
            </a:pPr>
            <a:r>
              <a:rPr lang="cs-CZ" sz="2800" dirty="0" smtClean="0"/>
              <a:t>od dne uzavření smlouvy,</a:t>
            </a:r>
          </a:p>
          <a:p>
            <a:pPr marL="514350" indent="-514350" eaLnBrk="1" hangingPunct="1">
              <a:buAutoNum type="alphaLcParenR"/>
            </a:pPr>
            <a:r>
              <a:rPr lang="cs-CZ" sz="2800" dirty="0" smtClean="0"/>
              <a:t>jde-li o kupní smlouvu, ode dne převzetí zboží</a:t>
            </a:r>
            <a:endParaRPr lang="cs-CZ" sz="26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164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cs typeface="Arial" charset="0"/>
              </a:rPr>
              <a:t>Neobjednané plnění (§ 1838)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 eaLnBrk="1" hangingPunct="1">
              <a:lnSpc>
                <a:spcPct val="80000"/>
              </a:lnSpc>
              <a:buFont typeface="Arial" charset="0"/>
              <a:buNone/>
            </a:pPr>
            <a:endParaRPr lang="cs-CZ" sz="1100" dirty="0" smtClean="0">
              <a:solidFill>
                <a:schemeClr val="tx2"/>
              </a:solidFill>
            </a:endParaRPr>
          </a:p>
          <a:p>
            <a:pPr marL="0" indent="0" eaLnBrk="1" hangingPunct="1"/>
            <a:r>
              <a:rPr lang="cs-CZ" sz="2800" dirty="0"/>
              <a:t> </a:t>
            </a:r>
            <a:r>
              <a:rPr lang="cs-CZ" sz="2800" dirty="0" smtClean="0"/>
              <a:t>dodal-li podnikatel spotřebiteli něco bez objednávky a ujal-li se spotřebitel držby, hledí se na spotřebitele jako na poctivého držitele.</a:t>
            </a:r>
          </a:p>
          <a:p>
            <a:pPr marL="0" indent="0" eaLnBrk="1" hangingPunct="1"/>
            <a:r>
              <a:rPr lang="cs-CZ" sz="2800" dirty="0" smtClean="0"/>
              <a:t>spotřebitel nemusí na své náklady podnikateli nic vracet, ani ho o tom vyrozumět</a:t>
            </a:r>
          </a:p>
          <a:p>
            <a:pPr marL="0" indent="0" eaLnBrk="1" hangingPunct="1"/>
            <a:endParaRPr lang="cs-CZ" sz="2800" dirty="0"/>
          </a:p>
          <a:p>
            <a:pPr marL="0" indent="0" eaLnBrk="1" hangingPunct="1">
              <a:buNone/>
            </a:pPr>
            <a:r>
              <a:rPr lang="cs-CZ" sz="2800" dirty="0" smtClean="0"/>
              <a:t>=&gt; nepoužije se ustanovení o </a:t>
            </a:r>
            <a:r>
              <a:rPr lang="cs-CZ" sz="2800" smtClean="0"/>
              <a:t>bezdůvodném obohacení</a:t>
            </a:r>
            <a:endParaRPr lang="cs-CZ" sz="26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295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cs typeface="Arial" charset="0"/>
              </a:rPr>
              <a:t>Dvouletá záruka u prodeje zboží v obchodě (§ 2165)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 eaLnBrk="1" hangingPunct="1">
              <a:lnSpc>
                <a:spcPct val="80000"/>
              </a:lnSpc>
              <a:buFont typeface="Arial" charset="0"/>
              <a:buNone/>
            </a:pPr>
            <a:endParaRPr lang="cs-CZ" sz="11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cs-CZ" sz="2800" dirty="0"/>
          </a:p>
          <a:p>
            <a:pPr marL="0" indent="0" eaLnBrk="1" hangingPunct="1">
              <a:buNone/>
            </a:pPr>
            <a:endParaRPr lang="cs-CZ" sz="2800" i="1" dirty="0"/>
          </a:p>
          <a:p>
            <a:pPr marL="0" indent="0" algn="just" eaLnBrk="1" hangingPunct="1">
              <a:buNone/>
            </a:pPr>
            <a:r>
              <a:rPr lang="cs-CZ" sz="2800" b="1" i="1" dirty="0" smtClean="0"/>
              <a:t>Kupující je oprávněn uplatnit právo z vady, které se vyskytne u spotřebního zboží v době dvaceti čtyř měsíců od převzetí.</a:t>
            </a:r>
            <a:endParaRPr lang="cs-CZ" sz="2600" b="1" i="1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933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(§ 1724 a násl.)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každý může vést jednání o smlouvě </a:t>
            </a:r>
            <a:r>
              <a:rPr lang="cs-CZ" sz="2800" b="1" smtClean="0"/>
              <a:t>svobodně</a:t>
            </a:r>
            <a:r>
              <a:rPr lang="cs-CZ" sz="2800" smtClean="0"/>
              <a:t> a neodpovídá za to, že ji neuzavře, ledaže jednání o smlouvě zahájí nebo v takovém jednání pokračuje, aniž má úmysl smlouvu uzavřít (§ 1728/1)</a:t>
            </a:r>
          </a:p>
          <a:p>
            <a:pPr eaLnBrk="1" hangingPunct="1"/>
            <a:r>
              <a:rPr lang="cs-CZ" sz="2800" smtClean="0"/>
              <a:t>při jednání o uzavření smlouvy si smluvní strany vzájemně </a:t>
            </a:r>
            <a:r>
              <a:rPr lang="cs-CZ" sz="2800" b="1" smtClean="0"/>
              <a:t>sdělí všechny skutkové a právní okolnosti</a:t>
            </a:r>
            <a:r>
              <a:rPr lang="cs-CZ" sz="2800" smtClean="0"/>
              <a:t>, </a:t>
            </a:r>
            <a:r>
              <a:rPr lang="cs-CZ" sz="2800" b="1" smtClean="0"/>
              <a:t>o nichž ví nebo vědět musí</a:t>
            </a:r>
            <a:r>
              <a:rPr lang="cs-CZ" sz="2800" smtClean="0"/>
              <a:t>, tak, aby se každá ze stran mohla přesvědčit o možnosti uzavřít platnou smlouvu a aby byl každé ze stran zřejmý její zájem smlouvu uzavřít (§ 1728/2)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Změny závazků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cs-CZ" altLang="cs-CZ" sz="19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sz="2500" b="1" smtClean="0"/>
              <a:t>ZMĚNY V OSOBĚ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500" b="1" smtClean="0">
                <a:solidFill>
                  <a:srgbClr val="D10202"/>
                </a:solidFill>
              </a:rPr>
              <a:t>Změna v osobě věřitele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cs-CZ" altLang="cs-CZ" sz="2100" smtClean="0"/>
              <a:t>Postoupení pohledávky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500" b="1" smtClean="0">
                <a:solidFill>
                  <a:srgbClr val="D10202"/>
                </a:solidFill>
              </a:rPr>
              <a:t>Změna v osobě dlužníka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cs-CZ" altLang="cs-CZ" sz="2100" smtClean="0"/>
              <a:t>Převzetí dluhu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cs-CZ" altLang="cs-CZ" sz="2100" smtClean="0"/>
              <a:t>Přistoupení k dluhu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cs-CZ" altLang="cs-CZ" sz="2100" smtClean="0"/>
              <a:t>Převzetí majetku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500" smtClean="0"/>
              <a:t>Postoupení smlouvy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sz="2500" b="1" smtClean="0"/>
              <a:t>ZMĚNY V OBSAHU ZÁVAZKU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500" smtClean="0"/>
              <a:t>Novace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500" smtClean="0"/>
              <a:t>Narovnání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cs-CZ" altLang="cs-CZ" sz="30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22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 b="1" smtClean="0">
                <a:solidFill>
                  <a:srgbClr val="D10202"/>
                </a:solidFill>
                <a:cs typeface="Arial" charset="0"/>
              </a:rPr>
              <a:t>Změna v osobě věřitele (§ 1879 a násl.)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cs-CZ" altLang="cs-CZ" sz="2800" b="1" u="sng" dirty="0" smtClean="0">
                <a:solidFill>
                  <a:srgbClr val="D10202"/>
                </a:solidFill>
              </a:rPr>
              <a:t>POSTOUPENÍ POHLEDÁVKY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cs-CZ" altLang="cs-CZ" sz="2800" b="1" u="sng" dirty="0" smtClean="0">
              <a:solidFill>
                <a:srgbClr val="D10202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800" dirty="0" smtClean="0"/>
              <a:t>věřitel může celou pohledávku nebo její část postoupit smlouvou jako postupitel </a:t>
            </a:r>
            <a:r>
              <a:rPr lang="cs-CZ" altLang="cs-CZ" sz="2800" dirty="0" smtClean="0">
                <a:solidFill>
                  <a:srgbClr val="D10202"/>
                </a:solidFill>
              </a:rPr>
              <a:t>i bez souhlasu dlužníka</a:t>
            </a:r>
            <a:r>
              <a:rPr lang="cs-CZ" altLang="cs-CZ" sz="2800" dirty="0" smtClean="0"/>
              <a:t> jiné osobě (postupníkovi)(§ 1879)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800" dirty="0" smtClean="0"/>
              <a:t>postoupit lze pohledávku, kterou lze zcizit, pokud to ujednání dlužníka a věřitele nevylučuje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800" dirty="0" smtClean="0"/>
              <a:t>nelze postoupit pohledávku, která zaniká smrtí nebo jejíž obsah by se změnou věřitele k tíži dlužníka změnil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800" dirty="0" smtClean="0"/>
              <a:t>dokud postupitel dlužníka nevyrozumí, nebo dokud postupník postoupení pohledávky dlužníku neprokáže, může se dlužník své povinnosti zprostit tím, že splní postupiteli, nebo se s ním jinak vyrovná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cs-CZ" altLang="cs-CZ" sz="28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20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 b="1" smtClean="0">
                <a:solidFill>
                  <a:srgbClr val="D10202"/>
                </a:solidFill>
                <a:cs typeface="Arial" charset="0"/>
              </a:rPr>
              <a:t>Změna v osobě dlužníka (§ 1888 a násl.)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b="1" u="sng" smtClean="0">
                <a:solidFill>
                  <a:srgbClr val="D10202"/>
                </a:solidFill>
              </a:rPr>
              <a:t>PŘEVZETÍ DLUHU (§ 1888 a násl.)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cs-CZ" altLang="cs-CZ" smtClean="0"/>
              <a:t>kdo ujedná s dlužníkem, že přejímá jeho dluh, nastoupí jako dlužník na jeho místo, dá-li k tomu </a:t>
            </a:r>
            <a:r>
              <a:rPr lang="cs-CZ" altLang="cs-CZ" smtClean="0">
                <a:solidFill>
                  <a:srgbClr val="D10202"/>
                </a:solidFill>
              </a:rPr>
              <a:t>věřitel souhlas</a:t>
            </a:r>
            <a:r>
              <a:rPr lang="cs-CZ" altLang="cs-CZ" smtClean="0"/>
              <a:t> původnímu dlužníku nebo přejímateli dluhu </a:t>
            </a:r>
            <a:endParaRPr lang="cs-CZ" altLang="cs-CZ" sz="2800" smtClean="0"/>
          </a:p>
          <a:p>
            <a:pPr marL="0" indent="0" eaLnBrk="1" hangingPunct="1">
              <a:lnSpc>
                <a:spcPct val="80000"/>
              </a:lnSpc>
            </a:pPr>
            <a:r>
              <a:rPr lang="cs-CZ" altLang="cs-CZ" smtClean="0"/>
              <a:t>nepřivolí-li věřitel k převzetí dluhu nebo odmítne-li k němu dát souhlas, nevzniká věřiteli vůči přejímateli dluhu přímé právo; přejímatel dluhu má však vůči dlužníku povinnost zařídit, aby dlužník nemusel věřiteli plnit (§ 1889)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72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 b="1" smtClean="0">
                <a:solidFill>
                  <a:srgbClr val="D10202"/>
                </a:solidFill>
                <a:cs typeface="Arial" charset="0"/>
              </a:rPr>
              <a:t>Změna v osobě dlužníka (§ 1888 a násl.)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00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514350" indent="-514350" eaLnBrk="1" hangingPunct="1">
              <a:lnSpc>
                <a:spcPct val="80000"/>
              </a:lnSpc>
            </a:pPr>
            <a:r>
              <a:rPr lang="cs-CZ" altLang="cs-CZ" sz="2400" smtClean="0"/>
              <a:t>obsah závazku se převzetím dluhu nemění</a:t>
            </a:r>
          </a:p>
          <a:p>
            <a:pPr marL="514350" indent="-514350" eaLnBrk="1" hangingPunct="1">
              <a:lnSpc>
                <a:spcPct val="80000"/>
              </a:lnSpc>
            </a:pPr>
            <a:r>
              <a:rPr lang="cs-CZ" altLang="cs-CZ" sz="2400" smtClean="0"/>
              <a:t>přejímateli dluhu náleží všechny námitky, které mohl uplatnit původní dlužník </a:t>
            </a:r>
          </a:p>
          <a:p>
            <a:pPr marL="514350" indent="-514350" eaLnBrk="1" hangingPunct="1">
              <a:lnSpc>
                <a:spcPct val="80000"/>
              </a:lnSpc>
            </a:pPr>
            <a:r>
              <a:rPr lang="cs-CZ" altLang="cs-CZ" sz="2400" smtClean="0"/>
              <a:t>zajištění dluhu poskytnuté třetí osobou však trvá jen tehdy, souhlasí-li třetí osoba se změnou v osobě dlužníka </a:t>
            </a:r>
          </a:p>
          <a:p>
            <a:pPr marL="514350" indent="-51435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2400" b="1" u="sng" smtClean="0">
                <a:solidFill>
                  <a:srgbClr val="D10202"/>
                </a:solidFill>
              </a:rPr>
              <a:t>PŘISTOUPENÍ K DLUHU (§ 1892) </a:t>
            </a:r>
          </a:p>
          <a:p>
            <a:pPr marL="514350" indent="-514350" eaLnBrk="1" hangingPunct="1">
              <a:lnSpc>
                <a:spcPct val="80000"/>
              </a:lnSpc>
            </a:pPr>
            <a:r>
              <a:rPr lang="cs-CZ" altLang="cs-CZ" sz="2400" smtClean="0"/>
              <a:t>kdo </a:t>
            </a:r>
            <a:r>
              <a:rPr lang="cs-CZ" altLang="cs-CZ" sz="2400" b="1" smtClean="0">
                <a:solidFill>
                  <a:srgbClr val="D10202"/>
                </a:solidFill>
              </a:rPr>
              <a:t>bez dlužníkova souhlasu</a:t>
            </a:r>
            <a:r>
              <a:rPr lang="cs-CZ" altLang="cs-CZ" sz="2400" smtClean="0"/>
              <a:t> ujedná s věřitelem, že za dlužníka splní jeho dluh, stává se novým dlužníkem vedle původního dlužníka a je spolu s ním zavázán společně a nerozdílně </a:t>
            </a:r>
          </a:p>
          <a:p>
            <a:pPr marL="514350" indent="-514350" eaLnBrk="1" hangingPunct="1">
              <a:lnSpc>
                <a:spcPct val="80000"/>
              </a:lnSpc>
            </a:pPr>
            <a:r>
              <a:rPr lang="cs-CZ" altLang="cs-CZ" sz="2400" smtClean="0"/>
              <a:t>zajistila-li dluh původního dlužníka třetí osoba, nelze proti ní nastoupit pro neplnění dluhu novým dlužníkem, ledaže k tomu dala souhlas </a:t>
            </a:r>
            <a:endParaRPr lang="cs-CZ" altLang="cs-CZ" sz="1000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0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52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4000" b="1" smtClean="0">
                <a:solidFill>
                  <a:srgbClr val="D10202"/>
                </a:solidFill>
                <a:cs typeface="Arial" charset="0"/>
              </a:rPr>
              <a:t>Změny v obsahu závazku (§ 1901 a násl.)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cs-CZ" altLang="cs-CZ" sz="9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400" smtClean="0"/>
              <a:t>stranám je na vůli ujednat si změnu svých práv a povinností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cs-CZ" altLang="cs-CZ" sz="2400" b="1" u="sng" smtClean="0">
                <a:solidFill>
                  <a:srgbClr val="D10202"/>
                </a:solidFill>
              </a:rPr>
              <a:t>NOVACE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400" smtClean="0"/>
              <a:t>dohodou o změně obsahu závazku se dosavadní závazek ruší a nahrazuje se novým závazkem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cs-CZ" altLang="cs-CZ" sz="2000" smtClean="0"/>
              <a:t>může-li však dosavadní závazek vedle nového závazku obstát, má se za to, že nebyl zrušen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cs-CZ" altLang="cs-CZ" sz="2400" b="1" u="sng" smtClean="0">
                <a:solidFill>
                  <a:srgbClr val="D10202"/>
                </a:solidFill>
              </a:rPr>
              <a:t>NAROVNÁNÍ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400" smtClean="0"/>
              <a:t>dosavadní závazek lze nahradit novým závazkem i tak, že si strany ujednáním upraví práva a povinnosti mezi nimi dosud sporné nebo pochybné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altLang="cs-CZ" sz="2400" smtClean="0"/>
              <a:t>ujednání o novaci nebo o narovnání vyžaduje </a:t>
            </a:r>
            <a:r>
              <a:rPr lang="cs-CZ" altLang="cs-CZ" sz="2400" b="1" u="sng" smtClean="0"/>
              <a:t>písemnou formu</a:t>
            </a:r>
            <a:r>
              <a:rPr lang="cs-CZ" altLang="cs-CZ" sz="2400" smtClean="0"/>
              <a:t>: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cs-CZ" altLang="cs-CZ" sz="2000" smtClean="0"/>
              <a:t>byl-li i původní závazek zřízen v písemné formě </a:t>
            </a:r>
            <a:r>
              <a:rPr lang="cs-CZ" altLang="cs-CZ" sz="1600" smtClean="0"/>
              <a:t>NEBO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  <a:defRPr/>
            </a:pPr>
            <a:r>
              <a:rPr lang="cs-CZ" altLang="cs-CZ" sz="2000" smtClean="0"/>
              <a:t>činí-li se o právu již promlčeném  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cs-CZ" altLang="cs-CZ" sz="130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rgbClr val="7F7F7F"/>
              </a:buClr>
              <a:buSzPct val="50000"/>
              <a:buFont typeface="Arial" charset="0"/>
              <a:buChar char="•"/>
              <a:defRPr/>
            </a:pPr>
            <a:endParaRPr lang="cs-CZ" altLang="cs-CZ" sz="130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  <a:defRPr/>
            </a:pPr>
            <a:endParaRPr lang="cs-CZ" altLang="cs-CZ" sz="13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cs-CZ" altLang="cs-CZ" sz="13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9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Zánik závazků (§ 1908 a násl.)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1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Splnění (§ 1908 a násl.)</a:t>
            </a:r>
          </a:p>
          <a:p>
            <a:pPr eaLnBrk="1" hangingPunct="1">
              <a:lnSpc>
                <a:spcPct val="80000"/>
              </a:lnSpc>
            </a:pPr>
            <a:endParaRPr lang="cs-CZ" altLang="cs-CZ" sz="22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2200" b="1" smtClean="0">
                <a:latin typeface="Arial" panose="020B0604020202020204" pitchFamily="34" charset="0"/>
                <a:cs typeface="Arial" panose="020B0604020202020204" pitchFamily="34" charset="0"/>
              </a:rPr>
              <a:t>JINÉ ZP</a:t>
            </a:r>
            <a:r>
              <a:rPr lang="en-US" altLang="cs-CZ" sz="2200" b="1" smtClean="0">
                <a:latin typeface="Arial" panose="020B0604020202020204" pitchFamily="34" charset="0"/>
                <a:cs typeface="Arial" panose="020B0604020202020204" pitchFamily="34" charset="0"/>
              </a:rPr>
              <a:t>Ů</a:t>
            </a:r>
            <a:r>
              <a:rPr lang="cs-CZ" altLang="cs-CZ" sz="2200" b="1" smtClean="0">
                <a:latin typeface="Arial" panose="020B0604020202020204" pitchFamily="34" charset="0"/>
                <a:cs typeface="Arial" panose="020B0604020202020204" pitchFamily="34" charset="0"/>
              </a:rPr>
              <a:t>SOBY ZÁNIKU ZÁVAZK</a:t>
            </a:r>
            <a:r>
              <a:rPr lang="en-US" altLang="cs-CZ" sz="2200" b="1" smtClean="0">
                <a:latin typeface="Arial" panose="020B0604020202020204" pitchFamily="34" charset="0"/>
                <a:cs typeface="Arial" panose="020B0604020202020204" pitchFamily="34" charset="0"/>
              </a:rPr>
              <a:t>Ů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Dohoda (§ 1981)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Započtením (§ 1982 – 1991)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Odstupné (§ 1992)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Splynutí (§ 1993 – 1994)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Prominutí dluhu (§ 1995 – 1997)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Výpověď (§ 1998 – 2000)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Odstoupení od smlouvy (§ 2001 – 2005)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Následná nemožnost plnění (§ 2006 – 2008)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latin typeface="Arial" panose="020B0604020202020204" pitchFamily="34" charset="0"/>
                <a:cs typeface="Arial" panose="020B0604020202020204" pitchFamily="34" charset="0"/>
              </a:rPr>
              <a:t>Smrt dlužníka nebo věřitele (§ 2009)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Clr>
                <a:srgbClr val="7F7F7F"/>
              </a:buClr>
              <a:buSzPct val="50000"/>
            </a:pPr>
            <a:endParaRPr lang="cs-CZ" altLang="cs-CZ" sz="170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rgbClr val="7F7F7F"/>
              </a:buClr>
              <a:buSzPct val="50000"/>
            </a:pPr>
            <a:endParaRPr lang="cs-CZ" altLang="cs-CZ" sz="170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</a:pPr>
            <a:endParaRPr lang="cs-CZ" altLang="cs-CZ" sz="17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7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3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Splnění (§ 1908 a násl.)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8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1800" smtClean="0">
                <a:cs typeface="Arial" panose="020B0604020202020204" pitchFamily="34" charset="0"/>
              </a:rPr>
              <a:t>splněním dluhu závazek zaniká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smtClean="0"/>
              <a:t>dlužník musí dluh splnit na svůj náklad a nebezpečí řádně a včas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b="1" smtClean="0"/>
              <a:t>proti své vůli nemůže být věřitel nucen, aby přijal něco jiného, než co přísluší k jeho pohledávce, a dlužník nemůže být nucen, aby poskytl něco jiného, než co je dlužen</a:t>
            </a:r>
            <a:r>
              <a:rPr lang="cs-CZ" altLang="cs-CZ" sz="1800" smtClean="0"/>
              <a:t> (§ 1910)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800" smtClean="0"/>
              <a:t>totéž platí o </a:t>
            </a:r>
            <a:r>
              <a:rPr lang="cs-CZ" altLang="cs-CZ" sz="1800" b="1" smtClean="0"/>
              <a:t>místě, čase a způsobu splnění</a:t>
            </a:r>
            <a:r>
              <a:rPr lang="cs-CZ" altLang="cs-CZ" sz="1800" smtClean="0"/>
              <a:t> 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smtClean="0"/>
              <a:t>mají-li si strany navzájem plnit zároveň, může splnění požadovat jen ta strana, která sama dluh již splnila, nebo je ochotna a schopna splnit dluh současně s druhou stranou (§ 1911)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smtClean="0"/>
              <a:t>kdo má plnit při vzájemném plnění napřed, může své plnění odepřít až do té doby, kdy mu bude vzájemné plnění poskytnuto nebo zajištěno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600" smtClean="0"/>
              <a:t>je-li plnění druhé strany ohroženo okolnostmi, které u ní nastaly, které mu nebyly a neměly být známy, když smlouvu uzavřel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800" smtClean="0"/>
              <a:t>lze také poskytnout dodatečnou přiměřenou lhůtu k splnění nebo k zajištění plnění a po jejím marném uplynutí odstoupit od smlouvy</a:t>
            </a:r>
            <a:endParaRPr lang="cs-CZ" alt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smtClean="0"/>
              <a:t>jedna strana nemůže odepřít plnění ani odstoupit od smlouvy proto, že dluh druhé strany vzniklý z jiného právního důvodu nebyl splněn řádně a včas (§ 1913)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80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90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Řádné plnění (§ 1914 a násl.)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cs-CZ" altLang="cs-CZ" sz="2400" smtClean="0"/>
              <a:t>kdo plní </a:t>
            </a:r>
            <a:r>
              <a:rPr lang="cs-CZ" altLang="cs-CZ" sz="2400" b="1" smtClean="0">
                <a:solidFill>
                  <a:srgbClr val="D10202"/>
                </a:solidFill>
              </a:rPr>
              <a:t>za úplatu</a:t>
            </a:r>
            <a:r>
              <a:rPr lang="cs-CZ" altLang="cs-CZ" sz="2400" smtClean="0"/>
              <a:t> jinému, je zavázán plnit bez vad </a:t>
            </a:r>
            <a:r>
              <a:rPr lang="cs-CZ" altLang="cs-CZ" sz="2400" b="1" smtClean="0"/>
              <a:t>s vlastnostmi vymíněnými nebo obvyklými</a:t>
            </a:r>
            <a:r>
              <a:rPr lang="cs-CZ" altLang="cs-CZ" sz="2400" smtClean="0"/>
              <a:t> tak, aby bylo možné použít </a:t>
            </a:r>
            <a:r>
              <a:rPr lang="cs-CZ" altLang="cs-CZ" sz="2400" u="sng" smtClean="0"/>
              <a:t>předmět plnění podle smlouvy</a:t>
            </a:r>
            <a:r>
              <a:rPr lang="cs-CZ" altLang="cs-CZ" sz="2400" smtClean="0"/>
              <a:t>, a je-li stranám znám, </a:t>
            </a:r>
            <a:r>
              <a:rPr lang="cs-CZ" altLang="cs-CZ" sz="2400" u="sng" smtClean="0"/>
              <a:t>i podle účelu smlouvy</a:t>
            </a:r>
            <a:r>
              <a:rPr lang="cs-CZ" altLang="cs-CZ" sz="24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smtClean="0"/>
              <a:t> je-li splněno vadně, má příjemce práva z vadného plnění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cs-CZ" altLang="cs-CZ" sz="2400" smtClean="0"/>
              <a:t>dlužník je zavázán plnit </a:t>
            </a:r>
            <a:r>
              <a:rPr lang="cs-CZ" altLang="cs-CZ" sz="2400" b="1" smtClean="0"/>
              <a:t>ve střední jakosti</a:t>
            </a:r>
            <a:r>
              <a:rPr lang="cs-CZ" altLang="cs-CZ" sz="2400" smtClean="0"/>
              <a:t>, není-li mezi stranami ujednána jiná jakost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cs-CZ" altLang="cs-CZ" sz="2400" smtClean="0"/>
              <a:t>§ 1916 – demonstrativní výčet, kdy plní dlužník vadně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cs-CZ" altLang="cs-CZ" sz="2400" smtClean="0"/>
              <a:t>přenechá-li se věc </a:t>
            </a:r>
            <a:r>
              <a:rPr lang="cs-CZ" altLang="cs-CZ" sz="2400" b="1" smtClean="0">
                <a:solidFill>
                  <a:srgbClr val="D10202"/>
                </a:solidFill>
              </a:rPr>
              <a:t>jak stojí a leží (úhrnkem)</a:t>
            </a:r>
            <a:r>
              <a:rPr lang="cs-CZ" altLang="cs-CZ" sz="2400" smtClean="0"/>
              <a:t>, jdou její vady k tíži nabyvatele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smtClean="0"/>
              <a:t> to neplatí, nemá-li věc vlastnost, o níž zcizitel prohlásil, že ji má, nebo již si nabyvatel vymínil </a:t>
            </a:r>
          </a:p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2400" smtClean="0"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24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13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Řádné plnění (§ 1914 a násl.)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buFont typeface="Arial" panose="020B0604020202020204" pitchFamily="34" charset="0"/>
              <a:buNone/>
            </a:pPr>
            <a:endParaRPr lang="cs-CZ" altLang="cs-CZ" sz="22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solidFill>
                  <a:srgbClr val="000000"/>
                </a:solidFill>
              </a:rPr>
              <a:t>převezme-li zcizitel </a:t>
            </a:r>
            <a:r>
              <a:rPr lang="cs-CZ" altLang="cs-CZ" sz="2200" b="1" smtClean="0">
                <a:solidFill>
                  <a:srgbClr val="D10202"/>
                </a:solidFill>
              </a:rPr>
              <a:t>záruku za jakost</a:t>
            </a:r>
            <a:r>
              <a:rPr lang="cs-CZ" altLang="cs-CZ" sz="2200" smtClean="0">
                <a:solidFill>
                  <a:srgbClr val="000000"/>
                </a:solidFill>
              </a:rPr>
              <a:t>, zaručuje se, že předmět plnění bude po určitou dobu po splnění způsobilý pro použití k ujednanému účelu a že si podrží ujednané vlastnosti; nejsou-li ujednány, vztahuje se záruka na účel a vlastnosti obvyklé</a:t>
            </a:r>
            <a:r>
              <a:rPr lang="cs-CZ" altLang="cs-CZ" sz="2200" smtClean="0"/>
              <a:t> (§ 1920)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solidFill>
                  <a:srgbClr val="000000"/>
                </a:solidFill>
              </a:rPr>
              <a:t>není-li záruka ujednána ve smlouvě, může ji zcizitel převzít </a:t>
            </a:r>
            <a:r>
              <a:rPr lang="cs-CZ" altLang="cs-CZ" sz="2200" b="1" smtClean="0">
                <a:solidFill>
                  <a:srgbClr val="000000"/>
                </a:solidFill>
              </a:rPr>
              <a:t>prohlášením v záručním listu</a:t>
            </a:r>
            <a:r>
              <a:rPr lang="cs-CZ" altLang="cs-CZ" sz="2200" smtClean="0">
                <a:solidFill>
                  <a:srgbClr val="000000"/>
                </a:solidFill>
              </a:rPr>
              <a:t>, popřípadě </a:t>
            </a:r>
            <a:r>
              <a:rPr lang="cs-CZ" altLang="cs-CZ" sz="2200" b="1" smtClean="0">
                <a:solidFill>
                  <a:srgbClr val="000000"/>
                </a:solidFill>
              </a:rPr>
              <a:t>vyznačením záruční doby nebo doby použitelnosti či trvanlivosti věci na obalu</a:t>
            </a:r>
            <a:endParaRPr lang="cs-CZ" altLang="cs-CZ" sz="220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cs-CZ" altLang="cs-CZ" sz="2200" smtClean="0">
                <a:solidFill>
                  <a:srgbClr val="000000"/>
                </a:solidFill>
              </a:rPr>
              <a:t> je-li ve smlouvě ujednána záruční doba odlišná od záruční doby uvedené na obalu, platí, co bylo ujednáno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200" smtClean="0">
                <a:solidFill>
                  <a:srgbClr val="000000"/>
                </a:solidFill>
              </a:rPr>
              <a:t> uvede-li se v záručním listě záruční doba delší, než je doba ujednaná nebo vyznačená na obalu, platí tato delší záruční doba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200" smtClean="0">
                <a:solidFill>
                  <a:srgbClr val="000000"/>
                </a:solidFill>
              </a:rPr>
              <a:t>předmět plnění má </a:t>
            </a:r>
            <a:r>
              <a:rPr lang="cs-CZ" altLang="cs-CZ" sz="2200" b="1" smtClean="0">
                <a:solidFill>
                  <a:srgbClr val="000000"/>
                </a:solidFill>
              </a:rPr>
              <a:t>právní vadu</a:t>
            </a:r>
            <a:r>
              <a:rPr lang="cs-CZ" altLang="cs-CZ" sz="2200" smtClean="0">
                <a:solidFill>
                  <a:srgbClr val="000000"/>
                </a:solidFill>
              </a:rPr>
              <a:t>, pokud k němu uplatňuje právo třetí osoba, ledaže o takovém omezení nabyvatel věděl nebo musel vědět</a:t>
            </a:r>
            <a:r>
              <a:rPr lang="cs-CZ" altLang="cs-CZ" sz="2200" smtClean="0"/>
              <a:t> 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13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Řádné plnění (§ 1914 a násl.)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5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100" smtClean="0">
                <a:solidFill>
                  <a:srgbClr val="000000"/>
                </a:solidFill>
              </a:rPr>
              <a:t>nabyvatel může právo z vadného plnění </a:t>
            </a:r>
            <a:r>
              <a:rPr lang="cs-CZ" altLang="cs-CZ" sz="2100" b="1" u="sng" smtClean="0">
                <a:solidFill>
                  <a:srgbClr val="000000"/>
                </a:solidFill>
              </a:rPr>
              <a:t>uplatnit u soudu</a:t>
            </a:r>
            <a:r>
              <a:rPr lang="cs-CZ" altLang="cs-CZ" sz="2100" smtClean="0">
                <a:solidFill>
                  <a:srgbClr val="000000"/>
                </a:solidFill>
              </a:rPr>
              <a:t>, vytkl-li vadu zciziteli </a:t>
            </a:r>
            <a:r>
              <a:rPr lang="cs-CZ" altLang="cs-CZ" sz="2100" b="1" smtClean="0">
                <a:solidFill>
                  <a:srgbClr val="000000"/>
                </a:solidFill>
              </a:rPr>
              <a:t>bez zbytečného odkladu</a:t>
            </a:r>
            <a:r>
              <a:rPr lang="cs-CZ" altLang="cs-CZ" sz="2100" smtClean="0">
                <a:solidFill>
                  <a:srgbClr val="000000"/>
                </a:solidFill>
              </a:rPr>
              <a:t> poté, kdy měl možnost věc prohlédnout a vadu zjistit, a to buď označením vady nebo oznámením, jak se projevuje (§ 1921/1)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100" smtClean="0">
                <a:solidFill>
                  <a:srgbClr val="000000"/>
                </a:solidFill>
              </a:rPr>
              <a:t> vadu lze vytknout </a:t>
            </a:r>
            <a:r>
              <a:rPr lang="cs-CZ" altLang="cs-CZ" sz="2100" b="1" smtClean="0">
                <a:solidFill>
                  <a:srgbClr val="D10202"/>
                </a:solidFill>
              </a:rPr>
              <a:t>do šesti měsíců od převzetí</a:t>
            </a:r>
            <a:r>
              <a:rPr lang="cs-CZ" altLang="cs-CZ" sz="2100" smtClean="0">
                <a:solidFill>
                  <a:srgbClr val="000000"/>
                </a:solidFill>
              </a:rPr>
              <a:t> předmětu plnění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100" smtClean="0">
                <a:solidFill>
                  <a:srgbClr val="000000"/>
                </a:solidFill>
              </a:rPr>
              <a:t>vadu krytou zárukou musí nabyvatel vytknout zciziteli bez zbytečného odkladu poté, kdy měl možnost předmět plnění prohlédnout a vadu zjistit, nejpozději však v reklamační lhůtě určené délkou záruční doby (§ 1921/2)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100" smtClean="0">
                <a:solidFill>
                  <a:srgbClr val="000000"/>
                </a:solidFill>
              </a:rPr>
              <a:t>jakmile nabyvatel zjistí vadu,</a:t>
            </a:r>
            <a:r>
              <a:rPr lang="cs-CZ" altLang="cs-CZ" sz="2100" b="1" smtClean="0">
                <a:solidFill>
                  <a:srgbClr val="000000"/>
                </a:solidFill>
              </a:rPr>
              <a:t> oznámí</a:t>
            </a:r>
            <a:r>
              <a:rPr lang="cs-CZ" altLang="cs-CZ" sz="2100" smtClean="0">
                <a:solidFill>
                  <a:srgbClr val="000000"/>
                </a:solidFill>
              </a:rPr>
              <a:t> to </a:t>
            </a:r>
            <a:r>
              <a:rPr lang="cs-CZ" altLang="cs-CZ" sz="2100" b="1" smtClean="0">
                <a:solidFill>
                  <a:srgbClr val="000000"/>
                </a:solidFill>
              </a:rPr>
              <a:t>bez zbytečného odkladu</a:t>
            </a:r>
            <a:r>
              <a:rPr lang="cs-CZ" altLang="cs-CZ" sz="2100" smtClean="0">
                <a:solidFill>
                  <a:srgbClr val="000000"/>
                </a:solidFill>
              </a:rPr>
              <a:t> zciziteli a </a:t>
            </a:r>
            <a:r>
              <a:rPr lang="cs-CZ" altLang="cs-CZ" sz="2100" b="1" smtClean="0">
                <a:solidFill>
                  <a:srgbClr val="000000"/>
                </a:solidFill>
              </a:rPr>
              <a:t>předmět plnění zciziteli</a:t>
            </a:r>
            <a:r>
              <a:rPr lang="cs-CZ" altLang="cs-CZ" sz="2100" smtClean="0">
                <a:solidFill>
                  <a:srgbClr val="000000"/>
                </a:solidFill>
              </a:rPr>
              <a:t> </a:t>
            </a:r>
            <a:r>
              <a:rPr lang="cs-CZ" altLang="cs-CZ" sz="2100" b="1" smtClean="0">
                <a:solidFill>
                  <a:srgbClr val="000000"/>
                </a:solidFill>
              </a:rPr>
              <a:t>předá</a:t>
            </a:r>
            <a:r>
              <a:rPr lang="cs-CZ" altLang="cs-CZ" sz="2100" smtClean="0">
                <a:solidFill>
                  <a:srgbClr val="000000"/>
                </a:solidFill>
              </a:rPr>
              <a:t>, nebo jej podle jeho pokynů </a:t>
            </a:r>
            <a:r>
              <a:rPr lang="cs-CZ" altLang="cs-CZ" sz="2100" b="1" smtClean="0">
                <a:solidFill>
                  <a:srgbClr val="000000"/>
                </a:solidFill>
              </a:rPr>
              <a:t>uschová </a:t>
            </a:r>
            <a:r>
              <a:rPr lang="cs-CZ" altLang="cs-CZ" sz="2100" smtClean="0">
                <a:solidFill>
                  <a:srgbClr val="000000"/>
                </a:solidFill>
              </a:rPr>
              <a:t>nebo s ním jinak </a:t>
            </a:r>
            <a:r>
              <a:rPr lang="cs-CZ" altLang="cs-CZ" sz="2100" b="1" smtClean="0">
                <a:solidFill>
                  <a:srgbClr val="000000"/>
                </a:solidFill>
              </a:rPr>
              <a:t>vhodně naloží</a:t>
            </a:r>
            <a:r>
              <a:rPr lang="cs-CZ" altLang="cs-CZ" sz="2100" smtClean="0">
                <a:solidFill>
                  <a:srgbClr val="000000"/>
                </a:solidFill>
              </a:rPr>
              <a:t> tak, aby vada mohla být přezkoumána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 jedná-li se o předmět podléhající rychlé zkáze, může jej nabyvatel </a:t>
            </a:r>
            <a:r>
              <a:rPr lang="cs-CZ" altLang="cs-CZ" sz="1900" smtClean="0">
                <a:solidFill>
                  <a:srgbClr val="D10202"/>
                </a:solidFill>
              </a:rPr>
              <a:t>po upozornění zcizitele</a:t>
            </a:r>
            <a:r>
              <a:rPr lang="cs-CZ" altLang="cs-CZ" sz="1900" smtClean="0">
                <a:solidFill>
                  <a:srgbClr val="000000"/>
                </a:solidFill>
              </a:rPr>
              <a:t> bez prodlení prodat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0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Smlouva (§ 1724 a násl.)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dospějí-li strany při jednání o smlouvě tak daleko, že se uzavření smlouvy jeví jako vysoce pravděpodobné, </a:t>
            </a:r>
            <a:r>
              <a:rPr lang="cs-CZ" sz="2800" b="1" smtClean="0"/>
              <a:t>jedná nepoctivě</a:t>
            </a:r>
            <a:r>
              <a:rPr lang="cs-CZ" sz="2800" smtClean="0"/>
              <a:t> ta strana, která </a:t>
            </a:r>
            <a:r>
              <a:rPr lang="cs-CZ" sz="2800" b="1" smtClean="0"/>
              <a:t>přes důvodné očekávání</a:t>
            </a:r>
            <a:r>
              <a:rPr lang="cs-CZ" sz="2800" smtClean="0"/>
              <a:t> druhé strany v uzavření smlouvy jednání o uzavření smlouvy ukončí, </a:t>
            </a:r>
            <a:r>
              <a:rPr lang="cs-CZ" sz="2800" b="1" smtClean="0"/>
              <a:t>aniž pro to má spravedlivý důvod </a:t>
            </a:r>
            <a:r>
              <a:rPr lang="cs-CZ" sz="2800" smtClean="0"/>
              <a:t>(§ 1729/1)</a:t>
            </a:r>
            <a:endParaRPr lang="cs-CZ" sz="2800" b="1" smtClean="0"/>
          </a:p>
          <a:p>
            <a:pPr eaLnBrk="1" hangingPunct="1"/>
            <a:r>
              <a:rPr lang="cs-CZ" sz="2800" smtClean="0"/>
              <a:t>strana, která jedná nepoctivě, nahradí druhé straně škodu, nanejvýš však v tom rozsahu, který odpovídá ztrátě z neuzavřené smlouvy v obdobných případech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Řádné plnění (§ 1914 a násl.)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6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1900" b="1" u="sng" smtClean="0">
                <a:solidFill>
                  <a:srgbClr val="000000"/>
                </a:solidFill>
              </a:rPr>
              <a:t>Odstranitelná vada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oprava 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doplnění toho, co chybí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přiměřená sleva z ceny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90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1900" b="1" u="sng" smtClean="0">
                <a:solidFill>
                  <a:srgbClr val="000000"/>
                </a:solidFill>
              </a:rPr>
              <a:t>Neodstranitelná vada a nelze-li pro vadu předmět řádně užívat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odstoupení od smlouvy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přiměřená sleva z ceny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190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§ 1923 + § 1924 -&gt; kdo má právo podle § 1923, náleží mu i </a:t>
            </a:r>
            <a:r>
              <a:rPr lang="cs-CZ" altLang="cs-CZ" sz="1900" b="1" smtClean="0">
                <a:solidFill>
                  <a:srgbClr val="000000"/>
                </a:solidFill>
              </a:rPr>
              <a:t>náhrada nákladů účelně vynaložených</a:t>
            </a:r>
            <a:r>
              <a:rPr lang="cs-CZ" altLang="cs-CZ" sz="1900" smtClean="0">
                <a:solidFill>
                  <a:srgbClr val="000000"/>
                </a:solidFill>
              </a:rPr>
              <a:t> při uplatnění tohoto práva (uplatnění: do </a:t>
            </a:r>
            <a:r>
              <a:rPr lang="cs-CZ" altLang="cs-CZ" sz="1900" smtClean="0">
                <a:solidFill>
                  <a:srgbClr val="D10202"/>
                </a:solidFill>
              </a:rPr>
              <a:t>jednoho měsíce</a:t>
            </a:r>
            <a:r>
              <a:rPr lang="cs-CZ" altLang="cs-CZ" sz="1900" smtClean="0">
                <a:solidFill>
                  <a:srgbClr val="000000"/>
                </a:solidFill>
              </a:rPr>
              <a:t> po uplynutí lhůty, ve které je třeba vytknout vadu)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právo z vadného plnění nevylučuje právo na náhradu škody (§ 1925)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900" smtClean="0">
                <a:solidFill>
                  <a:srgbClr val="000000"/>
                </a:solidFill>
              </a:rPr>
              <a:t>čeho však lze dosáhnout uplatněním práva z vadného plnění, toho se nelze domáhat z jiného právního důvodu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cs-CZ" altLang="cs-CZ" sz="24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5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Způsob plnění (§ 1926 a násl.)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buFont typeface="Arial" panose="020B0604020202020204" pitchFamily="34" charset="0"/>
              <a:buNone/>
            </a:pPr>
            <a:endParaRPr lang="cs-CZ" altLang="cs-CZ" sz="14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lze-li dluh splnit několika způsoby -&gt; má za to, že volba způsobu plnění náleží </a:t>
            </a:r>
            <a:r>
              <a:rPr lang="cs-CZ" altLang="cs-CZ" sz="2800" b="1" smtClean="0">
                <a:solidFill>
                  <a:srgbClr val="D10202"/>
                </a:solidFill>
              </a:rPr>
              <a:t>dlužníku</a:t>
            </a:r>
            <a:r>
              <a:rPr lang="cs-CZ" altLang="cs-CZ" sz="2800" smtClean="0"/>
              <a:t> </a:t>
            </a:r>
          </a:p>
          <a:p>
            <a:pPr eaLnBrk="1" hangingPunct="1"/>
            <a:r>
              <a:rPr lang="cs-CZ" altLang="cs-CZ" sz="2800" smtClean="0"/>
              <a:t>má-li právo volby věřitel, musí způsob plnění zvolit </a:t>
            </a:r>
            <a:r>
              <a:rPr lang="cs-CZ" altLang="cs-CZ" sz="2800" b="1" smtClean="0"/>
              <a:t>v ujednané době</a:t>
            </a:r>
            <a:r>
              <a:rPr lang="cs-CZ" altLang="cs-CZ" sz="2800" smtClean="0"/>
              <a:t>, jinak </a:t>
            </a:r>
            <a:r>
              <a:rPr lang="cs-CZ" altLang="cs-CZ" sz="2800" b="1" smtClean="0"/>
              <a:t>bez zbytečného odkladu</a:t>
            </a:r>
            <a:r>
              <a:rPr lang="cs-CZ" altLang="cs-CZ" sz="2800" smtClean="0"/>
              <a:t> tak, aby dlužník mohl podle jeho volby splnit </a:t>
            </a:r>
          </a:p>
          <a:p>
            <a:pPr eaLnBrk="1" hangingPunct="1"/>
            <a:r>
              <a:rPr lang="cs-CZ" altLang="cs-CZ" sz="2800" smtClean="0"/>
              <a:t>nevykoná-li strana volbu včas, nabývá právo zvolit způsob plnění </a:t>
            </a:r>
            <a:r>
              <a:rPr lang="cs-CZ" altLang="cs-CZ" sz="2800" b="1" smtClean="0"/>
              <a:t>trvale</a:t>
            </a:r>
            <a:r>
              <a:rPr lang="cs-CZ" altLang="cs-CZ" sz="2800" smtClean="0"/>
              <a:t> druhá strana </a:t>
            </a:r>
          </a:p>
          <a:p>
            <a:pPr eaLnBrk="1" hangingPunct="1"/>
            <a:r>
              <a:rPr lang="cs-CZ" altLang="cs-CZ" sz="2800" smtClean="0"/>
              <a:t>kdo zvolil způsob plnění, nemůže jej bez souhlasu druhé strany změnit </a:t>
            </a:r>
            <a:endParaRPr lang="cs-CZ" altLang="cs-CZ" sz="20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2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Způsob plnění (§ 1926 a násl.)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cs-CZ" altLang="cs-CZ" sz="12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cs-CZ" sz="2400" smtClean="0"/>
              <a:t>má-li dlužník plnit jedno z více volitelných plnění, není oprávněn splnit část jednoho a část jiného plnění, ani k tomu nemůže být nucen (§ 1927/1)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smtClean="0"/>
              <a:t>stane-li se jedno z více volitelných plnění nemožným, omezuje se závazek na plnění zbývající (§ 1927/2)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smtClean="0"/>
              <a:t>kdo měl právo volby, může od smlouvy odstoupit, byla-li volba zmařena vyšší mocí nebo druhou stranou (§ 1928)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smtClean="0"/>
              <a:t>má-li dlužník plnit </a:t>
            </a:r>
            <a:r>
              <a:rPr lang="cs-CZ" altLang="cs-CZ" sz="2400" b="1" smtClean="0">
                <a:solidFill>
                  <a:srgbClr val="D10202"/>
                </a:solidFill>
              </a:rPr>
              <a:t>věc určenou podle druhu</a:t>
            </a:r>
            <a:r>
              <a:rPr lang="cs-CZ" altLang="cs-CZ" sz="2400" smtClean="0"/>
              <a:t>, je zavázán poskytnout věřiteli věc, jež se hodí pro účel, pro nějž se věc téhož druhu zpravidla používá na základě obdobných smluv (§ 1929)</a:t>
            </a:r>
            <a:endParaRPr lang="cs-CZ" altLang="cs-CZ" sz="1800" b="1" smtClean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03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altLang="cs-CZ" sz="4000" b="1" smtClean="0">
                <a:solidFill>
                  <a:srgbClr val="D10202"/>
                </a:solidFill>
                <a:cs typeface="Arial" panose="020B0604020202020204" pitchFamily="34" charset="0"/>
              </a:rPr>
              <a:t>Způsob plnění (§ 1926 a násl.)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100" b="1" smtClean="0"/>
              <a:t>dluh se plní vcelku</a:t>
            </a:r>
            <a:r>
              <a:rPr lang="cs-CZ" altLang="cs-CZ" sz="2100" smtClean="0"/>
              <a:t> (§ 1930/1)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100" smtClean="0"/>
              <a:t>nabízí-li dlužník </a:t>
            </a:r>
            <a:r>
              <a:rPr lang="cs-CZ" altLang="cs-CZ" sz="2100" b="1" smtClean="0"/>
              <a:t>částečné plnění</a:t>
            </a:r>
            <a:r>
              <a:rPr lang="cs-CZ" altLang="cs-CZ" sz="2100" smtClean="0"/>
              <a:t>, musí je věřitel přijmout, neodporuje-li to povaze závazku nebo účelu smlouvy 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cs-CZ" altLang="cs-CZ" sz="2100" smtClean="0"/>
              <a:t> dlužník nahradí věřiteli zvýšené náklady způsobené mu částečným plněním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100" smtClean="0"/>
              <a:t>bylo-li ujednáno </a:t>
            </a:r>
            <a:r>
              <a:rPr lang="cs-CZ" altLang="cs-CZ" sz="2100" b="1" smtClean="0">
                <a:solidFill>
                  <a:srgbClr val="D10202"/>
                </a:solidFill>
              </a:rPr>
              <a:t>plnění ve splátkách</a:t>
            </a:r>
            <a:r>
              <a:rPr lang="cs-CZ" altLang="cs-CZ" sz="2100" smtClean="0"/>
              <a:t> a nesplnil-li dlužník některou splátku, má věřitel právo na vyrovnání celé pohledávky, pokud si to strany ujednaly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cs-CZ" altLang="cs-CZ" sz="2100" smtClean="0"/>
              <a:t> toto právo může věřitel uplatnit </a:t>
            </a:r>
            <a:r>
              <a:rPr lang="cs-CZ" altLang="cs-CZ" sz="2100" b="1" smtClean="0"/>
              <a:t>nejpozději do splatnosti nejblíže příští splátky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altLang="cs-CZ" sz="2100" smtClean="0"/>
              <a:t>má-li dlužník plnit na jistinu, úroky a náklady spojené s uplatněním pohledávky, započte se plnění nejprve na náklady již určené, pak na úroky z prodlení, poté na úroky a nakonec na jistinu, ledaže dlužník projeví při plnění jinou vůli (§ 1932)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  <a:defRPr/>
            </a:pPr>
            <a:r>
              <a:rPr lang="cs-CZ" altLang="cs-CZ" sz="2100" smtClean="0">
                <a:solidFill>
                  <a:srgbClr val="000000"/>
                </a:solidFill>
              </a:rPr>
              <a:t> určí-li dlužník, že plní nejprve na jistinu, úročí se náklady i úroky</a:t>
            </a:r>
            <a:r>
              <a:rPr lang="cs-CZ" altLang="cs-CZ" sz="2100" smtClean="0"/>
              <a:t> 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1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cs-CZ" sz="2800" b="1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cs-CZ" sz="2800" b="1" dirty="0" smtClean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Font typeface="Arial"/>
              <a:buChar char="•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Font typeface="Arial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Font typeface="Arial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Font typeface="Arial"/>
              <a:buChar char="•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cs-CZ" sz="2400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61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Uzavírání smlouvy (§ 1731 a násl.)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800" dirty="0" smtClean="0"/>
              <a:t>z návrhu na uzavření smlouvy („</a:t>
            </a:r>
            <a:r>
              <a:rPr lang="cs-CZ" sz="2800" b="1" dirty="0" smtClean="0"/>
              <a:t>nabídka</a:t>
            </a:r>
            <a:r>
              <a:rPr lang="cs-CZ" sz="2800" dirty="0" smtClean="0"/>
              <a:t>“, </a:t>
            </a:r>
            <a:r>
              <a:rPr lang="cs-CZ" sz="2800" b="1" dirty="0" smtClean="0"/>
              <a:t>oferta</a:t>
            </a:r>
            <a:r>
              <a:rPr lang="cs-CZ" sz="2800" dirty="0" smtClean="0"/>
              <a:t>) musí být zřejmé, že ten, kdo jej činí, má úmysl uzavřít určitou smlouvu s osobou, vůči níž nabídku činí (§ 1731)</a:t>
            </a:r>
          </a:p>
          <a:p>
            <a:pPr eaLnBrk="1" hangingPunct="1"/>
            <a:r>
              <a:rPr lang="cs-CZ" sz="2800" dirty="0" smtClean="0"/>
              <a:t>má se za to, že návrh dodat zboží nebo poskytnout službu za určenou cenu učiněný při podnikatelské činnosti reklamou, v katalogu nebo vystavením zboží </a:t>
            </a:r>
            <a:r>
              <a:rPr lang="cs-CZ" sz="2800" b="1" dirty="0" smtClean="0"/>
              <a:t>je nabídkou</a:t>
            </a:r>
            <a:r>
              <a:rPr lang="cs-CZ" sz="2800" dirty="0" smtClean="0"/>
              <a:t> </a:t>
            </a:r>
            <a:r>
              <a:rPr lang="cs-CZ" sz="2800" u="sng" dirty="0" smtClean="0"/>
              <a:t>s výhradou</a:t>
            </a:r>
            <a:r>
              <a:rPr lang="cs-CZ" sz="2800" dirty="0" smtClean="0"/>
              <a:t> vyčerpání zásob nebo ztráty schopnosti podnikatele plnit (§ 1732/2)</a:t>
            </a:r>
          </a:p>
          <a:p>
            <a:pPr eaLnBrk="1" hangingPunct="1"/>
            <a:endParaRPr lang="cs-CZ" sz="2800" dirty="0" smtClean="0"/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Uzavírání smlouvy (§ 1731 a násl.)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2800" dirty="0" smtClean="0"/>
              <a:t>nabídka učiněná </a:t>
            </a:r>
            <a:r>
              <a:rPr lang="cs-CZ" sz="2800" b="1" u="sng" dirty="0" smtClean="0"/>
              <a:t>ústně</a:t>
            </a:r>
            <a:r>
              <a:rPr lang="cs-CZ" sz="2800" dirty="0" smtClean="0"/>
              <a:t> musí být přijata </a:t>
            </a:r>
            <a:r>
              <a:rPr lang="cs-CZ" sz="2800" b="1" dirty="0" smtClean="0"/>
              <a:t>bezodkladně</a:t>
            </a:r>
            <a:r>
              <a:rPr lang="cs-CZ" sz="2800" dirty="0" smtClean="0"/>
              <a:t>, ledaže něco jiného plyne z jejího obsahu nebo z okolností, za nichž se stala</a:t>
            </a:r>
          </a:p>
          <a:p>
            <a:pPr lvl="1" eaLnBrk="1" hangingPunct="1"/>
            <a:r>
              <a:rPr lang="cs-CZ" sz="2400" dirty="0" smtClean="0"/>
              <a:t>to platí i tehdy, byla-li </a:t>
            </a:r>
            <a:r>
              <a:rPr lang="cs-CZ" sz="2400" dirty="0" smtClean="0">
                <a:solidFill>
                  <a:srgbClr val="D10202"/>
                </a:solidFill>
              </a:rPr>
              <a:t>přítomné osobě</a:t>
            </a:r>
            <a:r>
              <a:rPr lang="cs-CZ" sz="2400" dirty="0" smtClean="0"/>
              <a:t> předložena nabídka učiněná </a:t>
            </a:r>
            <a:r>
              <a:rPr lang="cs-CZ" sz="2400" b="1" u="sng" dirty="0" smtClean="0"/>
              <a:t>v písemné formě</a:t>
            </a:r>
            <a:r>
              <a:rPr lang="cs-CZ" sz="2400" dirty="0" smtClean="0"/>
              <a:t> </a:t>
            </a:r>
          </a:p>
          <a:p>
            <a:pPr eaLnBrk="1" hangingPunct="1"/>
            <a:r>
              <a:rPr lang="cs-CZ" sz="2800" dirty="0" smtClean="0"/>
              <a:t>nabídka učiněná </a:t>
            </a:r>
            <a:r>
              <a:rPr lang="cs-CZ" sz="2800" b="1" u="sng" dirty="0" smtClean="0"/>
              <a:t>v písemné formě</a:t>
            </a:r>
            <a:r>
              <a:rPr lang="cs-CZ" sz="2800" dirty="0" smtClean="0"/>
              <a:t> vůči </a:t>
            </a:r>
            <a:r>
              <a:rPr lang="cs-CZ" sz="2800" dirty="0" smtClean="0">
                <a:solidFill>
                  <a:srgbClr val="D10202"/>
                </a:solidFill>
              </a:rPr>
              <a:t>nepřítomné osobě</a:t>
            </a:r>
            <a:r>
              <a:rPr lang="cs-CZ" sz="2800" dirty="0" smtClean="0"/>
              <a:t> musí být přijata </a:t>
            </a:r>
            <a:r>
              <a:rPr lang="cs-CZ" sz="2800" b="1" dirty="0" smtClean="0"/>
              <a:t>ve lhůtě</a:t>
            </a:r>
            <a:r>
              <a:rPr lang="cs-CZ" sz="2800" dirty="0" smtClean="0"/>
              <a:t> uvedené v nabídce</a:t>
            </a:r>
          </a:p>
          <a:p>
            <a:pPr lvl="1" eaLnBrk="1" hangingPunct="1"/>
            <a:r>
              <a:rPr lang="cs-CZ" sz="2400" dirty="0" smtClean="0"/>
              <a:t>není-li lhůta uvedena, lze nabídku přijmout </a:t>
            </a:r>
            <a:r>
              <a:rPr lang="cs-CZ" sz="2400" b="1" dirty="0" smtClean="0"/>
              <a:t>v době</a:t>
            </a:r>
            <a:r>
              <a:rPr lang="cs-CZ" sz="2400" dirty="0" smtClean="0"/>
              <a:t> </a:t>
            </a:r>
            <a:r>
              <a:rPr lang="cs-CZ" sz="2400" b="1" dirty="0" smtClean="0"/>
              <a:t>přiměřené povaze</a:t>
            </a:r>
            <a:r>
              <a:rPr lang="cs-CZ" sz="2400" dirty="0" smtClean="0"/>
              <a:t> navrhované smlouvy </a:t>
            </a:r>
            <a:r>
              <a:rPr lang="cs-CZ" sz="2400" b="1" dirty="0" smtClean="0"/>
              <a:t>a rychlosti prostředků</a:t>
            </a:r>
            <a:r>
              <a:rPr lang="cs-CZ" sz="2400" dirty="0" smtClean="0"/>
              <a:t>, jež navrhovatel použil pro zaslání nabídky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2"/>
          <p:cNvSpPr>
            <a:spLocks noGrp="1"/>
          </p:cNvSpPr>
          <p:nvPr>
            <p:ph type="title" idx="4294967295"/>
          </p:nvPr>
        </p:nvSpPr>
        <p:spPr>
          <a:xfrm>
            <a:off x="457200" y="693738"/>
            <a:ext cx="8229600" cy="723900"/>
          </a:xfrm>
        </p:spPr>
        <p:txBody>
          <a:bodyPr/>
          <a:lstStyle/>
          <a:p>
            <a:pPr eaLnBrk="1" hangingPunct="1"/>
            <a:r>
              <a:rPr lang="cs-CZ" sz="4000" b="1" smtClean="0">
                <a:solidFill>
                  <a:srgbClr val="D10202"/>
                </a:solidFill>
                <a:latin typeface="Arial" charset="0"/>
                <a:cs typeface="Arial" charset="0"/>
              </a:rPr>
              <a:t>Neodvolatelná nabídka (§ 1736)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nabídka je neodvolatelná</a:t>
            </a:r>
          </a:p>
          <a:p>
            <a:pPr lvl="1" eaLnBrk="1" hangingPunct="1"/>
            <a:r>
              <a:rPr lang="cs-CZ" smtClean="0"/>
              <a:t>je-li to v ní výslovně vyjádřeno </a:t>
            </a:r>
            <a:r>
              <a:rPr lang="cs-CZ" sz="2000" smtClean="0"/>
              <a:t>anebo</a:t>
            </a:r>
          </a:p>
          <a:p>
            <a:pPr lvl="1" eaLnBrk="1" hangingPunct="1"/>
            <a:r>
              <a:rPr lang="cs-CZ" smtClean="0"/>
              <a:t>dohodnou-li se tak strany</a:t>
            </a:r>
          </a:p>
          <a:p>
            <a:pPr lvl="1" eaLnBrk="1" hangingPunct="1"/>
            <a:r>
              <a:rPr lang="cs-CZ" smtClean="0"/>
              <a:t>plyne-li to z jednání stran o uzavření smlouvy, z jejich předchozího obchodního styku, anebo ze zvyklostí </a:t>
            </a:r>
          </a:p>
        </p:txBody>
      </p:sp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2486</TotalTime>
  <Words>4496</Words>
  <Application>Microsoft Office PowerPoint</Application>
  <PresentationFormat>Předvádění na obrazovce (4:3)</PresentationFormat>
  <Paragraphs>399</Paragraphs>
  <Slides>64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64</vt:i4>
      </vt:variant>
    </vt:vector>
  </HeadingPairs>
  <TitlesOfParts>
    <vt:vector size="67" baseType="lpstr">
      <vt:lpstr>Arial</vt:lpstr>
      <vt:lpstr>Calibri</vt:lpstr>
      <vt:lpstr>Propedeutický seminář 2013_fin</vt:lpstr>
      <vt:lpstr>ZÁVAZKY</vt:lpstr>
      <vt:lpstr>Závazek - obligace</vt:lpstr>
      <vt:lpstr>Závazek - obligace</vt:lpstr>
      <vt:lpstr>Smlouva (§ 1724 a násl.)</vt:lpstr>
      <vt:lpstr>Smlouva (§ 1724 a násl.)</vt:lpstr>
      <vt:lpstr>Smlouva (§ 1724 a násl.)</vt:lpstr>
      <vt:lpstr>Uzavírání smlouvy (§ 1731 a násl.)</vt:lpstr>
      <vt:lpstr>Uzavírání smlouvy (§ 1731 a násl.)</vt:lpstr>
      <vt:lpstr>Neodvolatelná nabídka (§ 1736)</vt:lpstr>
      <vt:lpstr>Zrušení a odvolání nabídky</vt:lpstr>
      <vt:lpstr>Přijetí nabídky (§ 1740 a násl.)</vt:lpstr>
      <vt:lpstr>Přijetí nabídky (§ 1740 a násl.)</vt:lpstr>
      <vt:lpstr>Pozdní přijetí nabídky (§ 1743)</vt:lpstr>
      <vt:lpstr>Faktická akceptace (§ 1744)</vt:lpstr>
      <vt:lpstr>Obsah smlouvy (§ 1746 a násl.)</vt:lpstr>
      <vt:lpstr>Obsah smlouvy (§ 1746 a násl.)</vt:lpstr>
      <vt:lpstr>Obsah smlouvy (§ 1746 a násl.)</vt:lpstr>
      <vt:lpstr>Obsah smlouvy (§ 1746 a násl.)</vt:lpstr>
      <vt:lpstr>Obsah závazků (§ 1789 a násl.)</vt:lpstr>
      <vt:lpstr>Obchodní podmínky (§ 1751 a násl.)</vt:lpstr>
      <vt:lpstr>Obchodní podmínky (§ 1751 a násl.)</vt:lpstr>
      <vt:lpstr>Forma smlouvy</vt:lpstr>
      <vt:lpstr>Účinky smlouvy (§ 1759 a násl.)</vt:lpstr>
      <vt:lpstr>Smlouva ve prospěch třetí osoby</vt:lpstr>
      <vt:lpstr>Smlouva ve prospěch třetí osoby</vt:lpstr>
      <vt:lpstr>Smlouva ve prospěch třetí osoby</vt:lpstr>
      <vt:lpstr>Smlouva o smlouvě budoucí (§ 1785 a násl.)</vt:lpstr>
      <vt:lpstr>Smlouva o smlouvě budoucí (§ 1785 a násl.)</vt:lpstr>
      <vt:lpstr>Smlouva o smlouvě budoucí (§ 1785 a násl.)</vt:lpstr>
      <vt:lpstr>Lichva (§ 1796)</vt:lpstr>
      <vt:lpstr>Adhezní smlouvy (§ 1798)</vt:lpstr>
      <vt:lpstr>Adhezní smlouvy (§ 1798)</vt:lpstr>
      <vt:lpstr>Adhezní smlouvy (§ 1798)</vt:lpstr>
      <vt:lpstr>Společné dluhy a pohledávky (§ 1868 a násl.)</vt:lpstr>
      <vt:lpstr>Společné dluhy a pohledávky (§ 1868 a násl.)</vt:lpstr>
      <vt:lpstr>Dělitelné plnění (§ 1871)</vt:lpstr>
      <vt:lpstr>Nedělitelné plnění</vt:lpstr>
      <vt:lpstr>Dlužníci zavázaní společně a nerozdílně (§ 1872 a násl.)</vt:lpstr>
      <vt:lpstr>Věřitelé oprávnění společně a nerozdílně (§ 1877 a násl.)</vt:lpstr>
      <vt:lpstr>Smlouvy uzavírané se spotřebitelem (§ 1810 a násl.)</vt:lpstr>
      <vt:lpstr>Smlouvy uzavírané se spotřebitelem (§ 1810 a násl.)</vt:lpstr>
      <vt:lpstr>Smlouvy uzavírané se spotřebitelem (§ 1810 a násl.)</vt:lpstr>
      <vt:lpstr>Smlouvy uzavírané se spotřebitelem (§ 1810 a násl.)</vt:lpstr>
      <vt:lpstr>Smlouvy uzavírané se spotřebitelem (§ 1810 a násl.)</vt:lpstr>
      <vt:lpstr>Zakázaná ujednání (§§ 1813 - 1815)</vt:lpstr>
      <vt:lpstr>Smlouvy uzavírané distančním způsobem</vt:lpstr>
      <vt:lpstr>Smlouvy uzavírané distančním způsobem</vt:lpstr>
      <vt:lpstr>Neobjednané plnění (§ 1838)</vt:lpstr>
      <vt:lpstr>Dvouletá záruka u prodeje zboží v obchodě (§ 2165)</vt:lpstr>
      <vt:lpstr>Změny závazků</vt:lpstr>
      <vt:lpstr>Změna v osobě věřitele (§ 1879 a násl.)</vt:lpstr>
      <vt:lpstr>Změna v osobě dlužníka (§ 1888 a násl.)</vt:lpstr>
      <vt:lpstr>Změna v osobě dlužníka (§ 1888 a násl.)</vt:lpstr>
      <vt:lpstr>Změny v obsahu závazku (§ 1901 a násl.)</vt:lpstr>
      <vt:lpstr>Zánik závazků (§ 1908 a násl.)</vt:lpstr>
      <vt:lpstr>Splnění (§ 1908 a násl.)</vt:lpstr>
      <vt:lpstr>Řádné plnění (§ 1914 a násl.)</vt:lpstr>
      <vt:lpstr>Řádné plnění (§ 1914 a násl.)</vt:lpstr>
      <vt:lpstr>Řádné plnění (§ 1914 a násl.)</vt:lpstr>
      <vt:lpstr>Řádné plnění (§ 1914 a násl.)</vt:lpstr>
      <vt:lpstr>Způsob plnění (§ 1926 a násl.)</vt:lpstr>
      <vt:lpstr>Způsob plnění (§ 1926 a násl.)</vt:lpstr>
      <vt:lpstr>Způsob plnění (§ 1926 a násl.)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Účet Microsoft</cp:lastModifiedBy>
  <cp:revision>163</cp:revision>
  <cp:lastPrinted>2013-09-13T08:26:54Z</cp:lastPrinted>
  <dcterms:created xsi:type="dcterms:W3CDTF">2013-09-15T17:50:48Z</dcterms:created>
  <dcterms:modified xsi:type="dcterms:W3CDTF">2022-11-24T21:11:49Z</dcterms:modified>
</cp:coreProperties>
</file>