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2"/>
  </p:notesMasterIdLst>
  <p:handoutMasterIdLst>
    <p:handoutMasterId r:id="rId83"/>
  </p:handoutMasterIdLst>
  <p:sldIdLst>
    <p:sldId id="256" r:id="rId2"/>
    <p:sldId id="311" r:id="rId3"/>
    <p:sldId id="321" r:id="rId4"/>
    <p:sldId id="315" r:id="rId5"/>
    <p:sldId id="322" r:id="rId6"/>
    <p:sldId id="323" r:id="rId7"/>
    <p:sldId id="324" r:id="rId8"/>
    <p:sldId id="326" r:id="rId9"/>
    <p:sldId id="325" r:id="rId10"/>
    <p:sldId id="327" r:id="rId11"/>
    <p:sldId id="328" r:id="rId12"/>
    <p:sldId id="329" r:id="rId13"/>
    <p:sldId id="312" r:id="rId14"/>
    <p:sldId id="330" r:id="rId15"/>
    <p:sldId id="313" r:id="rId16"/>
    <p:sldId id="314" r:id="rId17"/>
    <p:sldId id="331" r:id="rId18"/>
    <p:sldId id="319" r:id="rId19"/>
    <p:sldId id="332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49" r:id="rId36"/>
    <p:sldId id="350" r:id="rId37"/>
    <p:sldId id="351" r:id="rId38"/>
    <p:sldId id="352" r:id="rId39"/>
    <p:sldId id="353" r:id="rId40"/>
    <p:sldId id="354" r:id="rId41"/>
    <p:sldId id="355" r:id="rId42"/>
    <p:sldId id="356" r:id="rId43"/>
    <p:sldId id="357" r:id="rId44"/>
    <p:sldId id="358" r:id="rId45"/>
    <p:sldId id="359" r:id="rId46"/>
    <p:sldId id="360" r:id="rId47"/>
    <p:sldId id="361" r:id="rId48"/>
    <p:sldId id="362" r:id="rId49"/>
    <p:sldId id="363" r:id="rId50"/>
    <p:sldId id="364" r:id="rId51"/>
    <p:sldId id="365" r:id="rId52"/>
    <p:sldId id="366" r:id="rId53"/>
    <p:sldId id="367" r:id="rId54"/>
    <p:sldId id="368" r:id="rId55"/>
    <p:sldId id="369" r:id="rId56"/>
    <p:sldId id="370" r:id="rId57"/>
    <p:sldId id="371" r:id="rId58"/>
    <p:sldId id="372" r:id="rId59"/>
    <p:sldId id="373" r:id="rId60"/>
    <p:sldId id="374" r:id="rId61"/>
    <p:sldId id="375" r:id="rId62"/>
    <p:sldId id="376" r:id="rId63"/>
    <p:sldId id="378" r:id="rId64"/>
    <p:sldId id="379" r:id="rId65"/>
    <p:sldId id="380" r:id="rId66"/>
    <p:sldId id="381" r:id="rId67"/>
    <p:sldId id="382" r:id="rId68"/>
    <p:sldId id="383" r:id="rId69"/>
    <p:sldId id="384" r:id="rId70"/>
    <p:sldId id="385" r:id="rId71"/>
    <p:sldId id="386" r:id="rId72"/>
    <p:sldId id="387" r:id="rId73"/>
    <p:sldId id="388" r:id="rId74"/>
    <p:sldId id="389" r:id="rId75"/>
    <p:sldId id="390" r:id="rId76"/>
    <p:sldId id="391" r:id="rId77"/>
    <p:sldId id="392" r:id="rId78"/>
    <p:sldId id="393" r:id="rId79"/>
    <p:sldId id="394" r:id="rId80"/>
    <p:sldId id="267" r:id="rId81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1" autoAdjust="0"/>
    <p:restoredTop sz="94629" autoAdjust="0"/>
  </p:normalViewPr>
  <p:slideViewPr>
    <p:cSldViewPr snapToGrid="0" snapToObjects="1">
      <p:cViewPr varScale="1">
        <p:scale>
          <a:sx n="96" d="100"/>
          <a:sy n="96" d="100"/>
        </p:scale>
        <p:origin x="1315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15. 11. 2015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15. 11. 2015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b="1" dirty="0" smtClean="0"/>
              <a:t>podstata spoluvlastnictví</a:t>
            </a:r>
            <a:r>
              <a:rPr lang="cs-CZ" sz="1400" dirty="0" smtClean="0"/>
              <a:t> = alespoň dvě osoby se sejdou v tomtéž právním poměru k jedinému právu</a:t>
            </a:r>
          </a:p>
          <a:p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4367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rozsah, v jakém se spoluvlastník účastní, to jest „podílí“, na výnosech společné věci a nákladech na ni, je rozsahem, v jakém se jeho vůle účastní - to jest „podílí“ - na rozhodnutích týkajících se společné věci </a:t>
            </a:r>
          </a:p>
          <a:p>
            <a:pPr lvl="0"/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vyvratitelná právní domněnka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 případě, že není jasné, jak jsou veliké podíly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spoluvlastníků -&gt; např. zůstavitel povolá za dědice pozemku své syny, ale není jasné, jak vysoký by měl být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spoluvl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podíl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jedn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spoluvlastníků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velikost podílu (daná zlomkem nebo procentem) vyplývá zpravidla ze skutečnosti, na níž se zakládá spoluvlastnictví nebo účast spoluvlastníka v něm. Taková skutečnost nemůže ovšem vyloučit pozdější odchylnou dohodu spoluvlastníků. V případě společné nemovité věci a některých jiných speciálně určených věcí (např. patentů) je zakládající právní skutečnost v písemné formě zachycována a zpravidla evidována ve veřejném seznamu, je nezbytné podrobit případnou dohodu o velikosti podílu stejnému formálnímu režimu. Stejně jako dosud platí, že </a:t>
            </a:r>
            <a:r>
              <a:rPr lang="cs-CZ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pochyby jdou na vrub těch, kdo měli o svá práva pečovat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-&gt; podíly jsou v případě pochybností o jejich velikosti stejné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2731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toto ustanovení omezuje autonomii spoluvlastníka při nakládání s podílem -&gt; všude, kde vznikají určitá společenství osob za dosažením určitého cíle (sdružení, zákon o obchodních korporacích) -&gt; pokud je víc osob v určitém společenství (bez ohledu na to, zda společenství má sloužit právnické osobě či věci) -&gt; každá osoba se může chovat libovolně, ale musí brát v úvahu oprávněné zájmy ostatních osob, které se nacházejí společně s ní ve svazku, nesmí bezdůvodně zasahovat do sféry třetích osob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dnes -&gt; např. smlouva o sdružení -&gt; každý člen sdružení může kdykoliv ze sdružení vystoupit, ale nikoliv v nevhodnou dobu nebo k újmě některému z členů sdružení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úprava právnických osob -&gt; § 159 -&gt; kdo přijme funkci člena voleného orgánu, zavazuje se, že ji bude vykonávat s potřebnou loajalitou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faktický výkon vlastnického práva (držba, užívání, požívání) je - pokud je jeho předmětem ideální podíl - zásadně omezen právy ostatních spoluvlastníků.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68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6232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toto ustanovení omezuje autonomii spoluvlastníka při nakládání s podílem -&gt; všude, kde vznikají určitá společenství osob za dosažením určitého cíle (sdružení, zákon o obchodních korporacích) -&gt; pokud je víc osob v určitém společenství (bez ohledu na to, zda společenství má sloužit právnické osobě či věci) -&gt; každá osoba se může chovat libovolně, ale musí brát v úvahu oprávněné zájmy ostatních osob, které se nacházejí společně s ní ve svazku, nesmí bezdůvodně zasahovat do sféry třetích osob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dnes -&gt; např. smlouva o sdružení -&gt; každý člen sdružení může kdykoliv ze sdružení vystoupit, ale nikoliv v nevhodnou dobu nebo k újmě některému z členů sdružení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úprava právnických osob -&gt; § 159 -&gt; kdo přijme funkci člena voleného orgánu, zavazuje se, že ji bude vykonávat s potřebnou loajalitou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faktický výkon vlastnického práva (držba, užívání, požívání) je - pokud je jeho předmětem ideální podíl - zásadně omezen právy ostatních spoluvlastníků.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4487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11/15/2015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Držba a vlastnictví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Držba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  <a:cs typeface="Arial" charset="0"/>
              </a:rPr>
              <a:t>Poctivý držitel</a:t>
            </a:r>
            <a:endParaRPr lang="cs-CZ" dirty="0" smtClean="0">
              <a:cs typeface="Arial" charset="0"/>
            </a:endParaRP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smí v mezích právního řádu věc držet, užívat ji, ba i zničit, nebo s ní jinak nakládat a není z toho nikomu odpovědný</a:t>
            </a: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náležejí mu všechny plody věci, jakmile se oddělí</a:t>
            </a: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jeho jsou také všechny již vybrané užitky, které za držby dospěly</a:t>
            </a:r>
          </a:p>
          <a:p>
            <a:endParaRPr lang="cs-CZ" dirty="0">
              <a:cs typeface="Arial" charset="0"/>
            </a:endParaRP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976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Vypořádání držitele a vlastníka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  <a:cs typeface="Arial" charset="0"/>
              </a:rPr>
              <a:t>Poctivému držiteli se hradí</a:t>
            </a: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nutné náklady</a:t>
            </a: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účelně vynaložené náklady a náklady zvyšující užitečnost věci nebo její hodnotu</a:t>
            </a:r>
          </a:p>
          <a:p>
            <a:r>
              <a:rPr lang="cs-CZ" dirty="0" smtClean="0">
                <a:cs typeface="Arial" charset="0"/>
              </a:rPr>
              <a:t>obvyklé udržovací náklady se nehradí</a:t>
            </a:r>
          </a:p>
          <a:p>
            <a:pPr marL="0" indent="0">
              <a:buNone/>
            </a:pPr>
            <a:r>
              <a:rPr lang="cs-CZ" dirty="0" smtClean="0">
                <a:cs typeface="Arial" charset="0"/>
              </a:rPr>
              <a:t>X náklady učiněné ze záliby nebo pro okrasu se hradí jen tolik, o kolik se zvýšila obvyklá cena věci</a:t>
            </a:r>
          </a:p>
          <a:p>
            <a:pPr marL="0" indent="0">
              <a:buNone/>
            </a:pPr>
            <a:r>
              <a:rPr lang="cs-CZ" dirty="0" smtClean="0">
                <a:cs typeface="Arial" charset="0"/>
              </a:rPr>
              <a:t>	</a:t>
            </a:r>
            <a:r>
              <a:rPr lang="cs-CZ" sz="2400" dirty="0" smtClean="0">
                <a:cs typeface="Arial" charset="0"/>
              </a:rPr>
              <a:t>-&gt; dřívější držitel může k svému prospěchu odstranit 	vše, co lze od věci 	oddělit bez zhoršení její podstaty</a:t>
            </a:r>
          </a:p>
          <a:p>
            <a:r>
              <a:rPr lang="cs-CZ" dirty="0" smtClean="0">
                <a:cs typeface="Arial" charset="0"/>
              </a:rPr>
              <a:t>nemůže se domáhat, aby mu byla nahrazena cena, za kterou na sebe věc převedl</a:t>
            </a:r>
            <a:endParaRPr lang="cs-CZ" dirty="0">
              <a:cs typeface="Arial" charset="0"/>
            </a:endParaRP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27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Vypořádání držitele a vlastníka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  <a:cs typeface="Arial" charset="0"/>
              </a:rPr>
              <a:t>Nepoctivý držitel</a:t>
            </a: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vydá veškerý užitek, kterého držbou nabyl</a:t>
            </a: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nahradí užitek, který by získala zkrácená osoba</a:t>
            </a:r>
          </a:p>
          <a:p>
            <a:pPr marL="514350" indent="-514350">
              <a:buAutoNum type="alphaLcParenR"/>
            </a:pPr>
            <a:r>
              <a:rPr lang="cs-CZ" dirty="0" smtClean="0">
                <a:cs typeface="Arial" charset="0"/>
              </a:rPr>
              <a:t>nahradí všechnu škodu, který by vzešla z jeho držby</a:t>
            </a:r>
          </a:p>
          <a:p>
            <a:r>
              <a:rPr lang="cs-CZ" dirty="0" smtClean="0">
                <a:cs typeface="Arial" charset="0"/>
              </a:rPr>
              <a:t>vynaloží-li nutné náklady, jichž bylo potřeba pro zachování podstaty věci, náleží mu jejich náhrada</a:t>
            </a:r>
          </a:p>
          <a:p>
            <a:endParaRPr lang="cs-CZ" dirty="0">
              <a:cs typeface="Arial" charset="0"/>
            </a:endParaRP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00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Ochrana držby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dirty="0" smtClean="0"/>
              <a:t>držbu není nikdo oprávněn svémocně rušit</a:t>
            </a:r>
          </a:p>
          <a:p>
            <a:pPr lvl="0"/>
            <a:r>
              <a:rPr lang="cs-CZ" dirty="0" smtClean="0"/>
              <a:t>kdo byl v držbě rušen, může se domáhat, aby se rušitel rušení zdržel a vše uvedl v předešlý stav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863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Ochrana držby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>
                <a:cs typeface="Arial" charset="0"/>
              </a:rPr>
              <a:t>tzv. </a:t>
            </a:r>
            <a:r>
              <a:rPr lang="cs-CZ" b="1" dirty="0">
                <a:cs typeface="Arial" charset="0"/>
              </a:rPr>
              <a:t>posesorní ochrana</a:t>
            </a:r>
          </a:p>
          <a:p>
            <a:pPr lvl="1"/>
            <a:r>
              <a:rPr lang="cs-CZ" sz="2400" dirty="0">
                <a:cs typeface="Arial" charset="0"/>
              </a:rPr>
              <a:t>svépomocná</a:t>
            </a:r>
          </a:p>
          <a:p>
            <a:pPr lvl="1"/>
            <a:r>
              <a:rPr lang="cs-CZ" sz="2400" dirty="0" smtClean="0">
                <a:cs typeface="Arial" charset="0"/>
              </a:rPr>
              <a:t>soudní</a:t>
            </a:r>
            <a:endParaRPr lang="cs-CZ" dirty="0"/>
          </a:p>
          <a:p>
            <a:r>
              <a:rPr lang="cs-CZ" b="1" dirty="0">
                <a:cs typeface="Arial" charset="0"/>
              </a:rPr>
              <a:t>svépomocná ochrana držby </a:t>
            </a:r>
            <a:endParaRPr lang="cs-CZ" dirty="0">
              <a:cs typeface="Arial" charset="0"/>
            </a:endParaRPr>
          </a:p>
          <a:p>
            <a:pPr marL="301943" lvl="1" indent="0">
              <a:buNone/>
            </a:pPr>
            <a:r>
              <a:rPr lang="cs-CZ" sz="1900" dirty="0">
                <a:cs typeface="Arial" charset="0"/>
              </a:rPr>
              <a:t>§ 1006 </a:t>
            </a:r>
            <a:r>
              <a:rPr lang="cs-CZ" sz="1900" dirty="0" err="1">
                <a:cs typeface="Arial" charset="0"/>
              </a:rPr>
              <a:t>an</a:t>
            </a:r>
            <a:r>
              <a:rPr lang="cs-CZ" sz="1900" dirty="0">
                <a:cs typeface="Arial" charset="0"/>
              </a:rPr>
              <a:t>.: držitel se smí svémocnému rušení vzepřít a věci, jež mu byla odňata, při rušebním činu znovu zmocnit, nepřekročí-li přitom meze nutné obrany</a:t>
            </a:r>
          </a:p>
          <a:p>
            <a:r>
              <a:rPr lang="cs-CZ" b="1" dirty="0">
                <a:cs typeface="Arial" charset="0"/>
              </a:rPr>
              <a:t>soudní ochrana držby</a:t>
            </a:r>
          </a:p>
          <a:p>
            <a:pPr marL="301943" lvl="1" indent="0">
              <a:buNone/>
            </a:pPr>
            <a:r>
              <a:rPr lang="cs-CZ" sz="1900" dirty="0">
                <a:cs typeface="Arial" charset="0"/>
              </a:rPr>
              <a:t>§ 1003: kdo je v držbě rušen, může se domáhat, aby rušení bylo zakázáno a vše uvedeno v předešlý stav</a:t>
            </a:r>
          </a:p>
          <a:p>
            <a:pPr marL="301943" lvl="1" indent="0">
              <a:buNone/>
            </a:pPr>
            <a:r>
              <a:rPr lang="cs-CZ" sz="1900" dirty="0">
                <a:cs typeface="Arial" charset="0"/>
              </a:rPr>
              <a:t>§ 1007: byl-li držitel z držby vypuzen, může se na </a:t>
            </a:r>
            <a:r>
              <a:rPr lang="cs-CZ" sz="1900" dirty="0" err="1">
                <a:cs typeface="Arial" charset="0"/>
              </a:rPr>
              <a:t>vypuditeli</a:t>
            </a:r>
            <a:r>
              <a:rPr lang="cs-CZ" sz="1900" dirty="0">
                <a:cs typeface="Arial" charset="0"/>
              </a:rPr>
              <a:t> domáhat, aby se zdržel dalšího vypuzení a obnovil původní stav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57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Zánik držby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Držba zaniká</a:t>
            </a:r>
          </a:p>
          <a:p>
            <a:pPr marL="514350" lvl="0" indent="-514350">
              <a:buAutoNum type="alphaLcParenR"/>
            </a:pPr>
            <a:r>
              <a:rPr lang="cs-CZ" dirty="0" smtClean="0"/>
              <a:t>vzdá-li se jí držitel</a:t>
            </a:r>
          </a:p>
          <a:p>
            <a:pPr marL="514350" lvl="0" indent="-514350">
              <a:buAutoNum type="alphaLcParenR"/>
            </a:pPr>
            <a:r>
              <a:rPr lang="cs-CZ" dirty="0" smtClean="0"/>
              <a:t>ztratí-li držitel trvale možnost vykonávat obsah práva, které dosud vykonával</a:t>
            </a:r>
          </a:p>
          <a:p>
            <a:pPr marL="514350" lvl="0" indent="-514350">
              <a:buAutoNum type="alphaLcParenR"/>
            </a:pPr>
            <a:r>
              <a:rPr lang="cs-CZ" dirty="0" smtClean="0"/>
              <a:t>je-li držitel z držby vypuzen a neuchová si ji svépomocí nebo žalobou</a:t>
            </a:r>
          </a:p>
          <a:p>
            <a:pPr marL="0" lvl="0" indent="0">
              <a:buNone/>
            </a:pPr>
            <a:r>
              <a:rPr lang="cs-CZ" dirty="0" smtClean="0"/>
              <a:t>X nevykonává-li držitel držbu, držba tím nezaniká;</a:t>
            </a:r>
          </a:p>
          <a:p>
            <a:pPr marL="0" lvl="0" indent="0">
              <a:buNone/>
            </a:pPr>
            <a:r>
              <a:rPr lang="cs-CZ" dirty="0" smtClean="0"/>
              <a:t>smrt nebo zánik držitele nepůsobí zánik držby</a:t>
            </a:r>
          </a:p>
          <a:p>
            <a:pPr marL="0" lvl="0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216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Vydržení (§ 1089)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/>
              <a:t>účelem vydržení je dostat do souladu stav faktický se stavem právním</a:t>
            </a:r>
          </a:p>
          <a:p>
            <a:r>
              <a:rPr lang="cs-CZ" dirty="0" smtClean="0"/>
              <a:t>drží-li poctivý držitel vlastnické právo po určenou dobu, vydrží je a nabude je do vlastnictví</a:t>
            </a:r>
          </a:p>
          <a:p>
            <a:r>
              <a:rPr lang="cs-CZ" dirty="0" smtClean="0"/>
              <a:t>nepoctivost předchůdce nebrání poctivému nástupci, aby počal vydržení dnem, kdy nabyl držbu</a:t>
            </a:r>
          </a:p>
          <a:p>
            <a:pPr marL="0" indent="0">
              <a:buNone/>
            </a:pPr>
            <a:r>
              <a:rPr lang="cs-CZ" dirty="0" smtClean="0"/>
              <a:t>X nabyl-li zůstavitel nepravou držbu, nemůže vlastnické právo vydržet ani jeho dědic, i kdyby držel poctivě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740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Vydržení (§ 1089)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 smtClean="0"/>
              <a:t>k vydržení se vyžaduje </a:t>
            </a:r>
            <a:r>
              <a:rPr lang="cs-CZ" b="1" dirty="0" smtClean="0"/>
              <a:t>pravost držby</a:t>
            </a:r>
            <a:r>
              <a:rPr lang="cs-CZ" dirty="0" smtClean="0"/>
              <a:t> a aby se držba zakládala na právním důvodu, který by postačil ke vzniku vlastnického práva</a:t>
            </a:r>
          </a:p>
          <a:p>
            <a:r>
              <a:rPr lang="cs-CZ" dirty="0" smtClean="0"/>
              <a:t>k vydržení vlastnického práva k movité věci je potřebná nepřerušená držba trvající tři roky</a:t>
            </a:r>
          </a:p>
          <a:p>
            <a:r>
              <a:rPr lang="cs-CZ" dirty="0" smtClean="0"/>
              <a:t>nemovitá věc -&gt; 10 let</a:t>
            </a:r>
          </a:p>
          <a:p>
            <a:r>
              <a:rPr lang="cs-CZ" dirty="0" smtClean="0"/>
              <a:t>do vydržecí doby se ve prospěch vydržitele započte i doba řádné a poctivé držby jeho předchůdce</a:t>
            </a:r>
          </a:p>
          <a:p>
            <a:r>
              <a:rPr lang="cs-CZ" dirty="0" smtClean="0"/>
              <a:t>držba se přeruší, nevykonával-li ji držitel v průběhu vydržecí doby déle než 1 rok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585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Detence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sz="2000" b="1" dirty="0">
                <a:solidFill>
                  <a:srgbClr val="FF0000"/>
                </a:solidFill>
                <a:latin typeface="Palatino Linotype" pitchFamily="18" charset="0"/>
              </a:rPr>
              <a:t>institut odlišný od držby</a:t>
            </a:r>
          </a:p>
          <a:p>
            <a:r>
              <a:rPr lang="cs-CZ" sz="2000" b="1" dirty="0">
                <a:solidFill>
                  <a:srgbClr val="FF0000"/>
                </a:solidFill>
                <a:latin typeface="Palatino Linotype" pitchFamily="18" charset="0"/>
              </a:rPr>
              <a:t>pojmové znaky detence</a:t>
            </a:r>
            <a:endParaRPr lang="cs-CZ" sz="2000" dirty="0">
              <a:solidFill>
                <a:srgbClr val="FF0000"/>
              </a:solidFill>
              <a:latin typeface="Palatino Linotype" pitchFamily="18" charset="0"/>
            </a:endParaRPr>
          </a:p>
          <a:p>
            <a:pPr lvl="1"/>
            <a:r>
              <a:rPr lang="cs-CZ" sz="2000" b="1" dirty="0">
                <a:latin typeface="Palatino Linotype" pitchFamily="18" charset="0"/>
              </a:rPr>
              <a:t>faktická </a:t>
            </a:r>
            <a:r>
              <a:rPr lang="cs-CZ" sz="2000" b="1" dirty="0">
                <a:solidFill>
                  <a:srgbClr val="FF0000"/>
                </a:solidFill>
                <a:latin typeface="Palatino Linotype" pitchFamily="18" charset="0"/>
              </a:rPr>
              <a:t>moc nad věcí </a:t>
            </a:r>
            <a:r>
              <a:rPr lang="cs-CZ" sz="2000" b="1" dirty="0">
                <a:latin typeface="Palatino Linotype" pitchFamily="18" charset="0"/>
              </a:rPr>
              <a:t>(</a:t>
            </a:r>
            <a:r>
              <a:rPr lang="cs-CZ" sz="2000" b="1" i="1" dirty="0">
                <a:latin typeface="Palatino Linotype" pitchFamily="18" charset="0"/>
              </a:rPr>
              <a:t>corpus </a:t>
            </a:r>
            <a:r>
              <a:rPr lang="cs-CZ" sz="2000" b="1" i="1" dirty="0" err="1">
                <a:latin typeface="Palatino Linotype" pitchFamily="18" charset="0"/>
              </a:rPr>
              <a:t>detinendi</a:t>
            </a:r>
            <a:r>
              <a:rPr lang="cs-CZ" sz="2000" b="1" dirty="0">
                <a:latin typeface="Palatino Linotype" pitchFamily="18" charset="0"/>
              </a:rPr>
              <a:t>)</a:t>
            </a:r>
          </a:p>
          <a:p>
            <a:pPr lvl="1"/>
            <a:r>
              <a:rPr lang="cs-CZ" sz="2000" b="1" dirty="0">
                <a:latin typeface="Palatino Linotype" pitchFamily="18" charset="0"/>
              </a:rPr>
              <a:t>úmysl </a:t>
            </a:r>
            <a:r>
              <a:rPr lang="cs-CZ" sz="2000" b="1" dirty="0">
                <a:solidFill>
                  <a:srgbClr val="FF0000"/>
                </a:solidFill>
                <a:latin typeface="Palatino Linotype" pitchFamily="18" charset="0"/>
              </a:rPr>
              <a:t>nakládat s věcí jako s cizí </a:t>
            </a:r>
            <a:r>
              <a:rPr lang="cs-CZ" sz="2000" b="1" dirty="0">
                <a:latin typeface="Palatino Linotype" pitchFamily="18" charset="0"/>
              </a:rPr>
              <a:t>(</a:t>
            </a:r>
            <a:r>
              <a:rPr lang="cs-CZ" sz="2000" b="1" i="1" dirty="0" err="1">
                <a:latin typeface="Palatino Linotype" pitchFamily="18" charset="0"/>
              </a:rPr>
              <a:t>animus</a:t>
            </a:r>
            <a:r>
              <a:rPr lang="cs-CZ" sz="2000" b="1" i="1" dirty="0">
                <a:latin typeface="Palatino Linotype" pitchFamily="18" charset="0"/>
              </a:rPr>
              <a:t> </a:t>
            </a:r>
            <a:r>
              <a:rPr lang="cs-CZ" sz="2000" b="1" i="1" dirty="0" err="1">
                <a:latin typeface="Palatino Linotype" pitchFamily="18" charset="0"/>
              </a:rPr>
              <a:t>detinendi</a:t>
            </a:r>
            <a:r>
              <a:rPr lang="cs-CZ" sz="2000" b="1" dirty="0">
                <a:latin typeface="Palatino Linotype" pitchFamily="18" charset="0"/>
              </a:rPr>
              <a:t>); není zde úmysl nakládat s věcí jako s vlastní</a:t>
            </a:r>
          </a:p>
          <a:p>
            <a:r>
              <a:rPr lang="cs-CZ" sz="2000" dirty="0">
                <a:latin typeface="Palatino Linotype" pitchFamily="18" charset="0"/>
              </a:rPr>
              <a:t>příklady detence: nájem, výpůjčka, úschova (nájemce, vypůjčitel i schovatel mají věc ve své faktické moci, avšak nakládají s ní jako s věcí cizí)</a:t>
            </a:r>
          </a:p>
          <a:p>
            <a:r>
              <a:rPr lang="cs-CZ" sz="2000" dirty="0">
                <a:latin typeface="Palatino Linotype" pitchFamily="18" charset="0"/>
              </a:rPr>
              <a:t>poctivá a nepoctivá detence – analogie poctivé a nepoctivé držby </a:t>
            </a:r>
          </a:p>
          <a:p>
            <a:r>
              <a:rPr lang="cs-CZ" sz="2000" dirty="0">
                <a:latin typeface="Palatino Linotype" pitchFamily="18" charset="0"/>
              </a:rPr>
              <a:t>detence se může změnit v držbu (poctivou či nepoctivou), stejně jako držba se může změnit v detenci</a:t>
            </a:r>
          </a:p>
          <a:p>
            <a:r>
              <a:rPr lang="cs-CZ" sz="2000" dirty="0">
                <a:latin typeface="Palatino Linotype" pitchFamily="18" charset="0"/>
              </a:rPr>
              <a:t>ochrana detence: § </a:t>
            </a:r>
            <a:r>
              <a:rPr lang="cs-CZ" sz="2000" dirty="0" smtClean="0">
                <a:latin typeface="Palatino Linotype" pitchFamily="18" charset="0"/>
              </a:rPr>
              <a:t>1044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4337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Vlastnictví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828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Dělení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sz="3600" dirty="0" smtClean="0"/>
              <a:t>                      absolutní</a:t>
            </a:r>
            <a:endParaRPr lang="cs-CZ" sz="3600" dirty="0"/>
          </a:p>
          <a:p>
            <a:pPr marL="0" lvl="0" indent="0">
              <a:buNone/>
            </a:pPr>
            <a:endParaRPr lang="cs-CZ" sz="3600" dirty="0" smtClean="0"/>
          </a:p>
          <a:p>
            <a:pPr marL="0" lvl="0" indent="0">
              <a:buNone/>
            </a:pPr>
            <a:r>
              <a:rPr lang="cs-CZ" sz="3600" dirty="0" smtClean="0"/>
              <a:t>práva</a:t>
            </a:r>
          </a:p>
          <a:p>
            <a:pPr marL="0" lvl="0" indent="0">
              <a:buNone/>
            </a:pPr>
            <a:endParaRPr lang="cs-CZ" sz="3600" dirty="0"/>
          </a:p>
          <a:p>
            <a:pPr marL="0" lvl="0" indent="0">
              <a:buNone/>
            </a:pPr>
            <a:r>
              <a:rPr lang="cs-CZ" sz="3600" dirty="0" smtClean="0"/>
              <a:t>                       relativní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1693333" y="2460977"/>
            <a:ext cx="1027289" cy="11966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693333" y="3657599"/>
            <a:ext cx="1140178" cy="12304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873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Vlastnictví, vlastnické právo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sz="3600" i="1" dirty="0" smtClean="0"/>
              <a:t>vlastnictví = </a:t>
            </a:r>
            <a:r>
              <a:rPr lang="cs-CZ" sz="3600" i="1" dirty="0" err="1" smtClean="0"/>
              <a:t>proprietas</a:t>
            </a:r>
            <a:endParaRPr lang="cs-CZ" sz="3600" i="1" dirty="0" smtClean="0"/>
          </a:p>
          <a:p>
            <a:r>
              <a:rPr lang="cs-CZ" sz="3600" dirty="0" smtClean="0"/>
              <a:t>základní věcné právo</a:t>
            </a:r>
          </a:p>
          <a:p>
            <a:r>
              <a:rPr lang="cs-CZ" sz="3600" dirty="0" smtClean="0"/>
              <a:t>čl. 11 Listiny: </a:t>
            </a:r>
            <a:r>
              <a:rPr lang="cs-CZ" sz="3600" b="1" i="1" dirty="0" smtClean="0"/>
              <a:t>Každý má právo vlastnit majetek. Vlastnické právo všech vlastníků má stejný zákonný obsah a ochranu</a:t>
            </a:r>
            <a:r>
              <a:rPr lang="cs-CZ" sz="3600" i="1" dirty="0" smtClean="0"/>
              <a:t>.</a:t>
            </a:r>
          </a:p>
          <a:p>
            <a:pPr marL="0" indent="0">
              <a:buNone/>
            </a:pPr>
            <a:endParaRPr lang="cs-CZ" sz="3600" dirty="0" smtClean="0"/>
          </a:p>
          <a:p>
            <a:pPr>
              <a:buFont typeface="Symbol"/>
              <a:buChar char="Þ"/>
            </a:pPr>
            <a:r>
              <a:rPr lang="cs-CZ" sz="3600" dirty="0" smtClean="0">
                <a:solidFill>
                  <a:srgbClr val="FF0000"/>
                </a:solidFill>
              </a:rPr>
              <a:t>ZÁSADY</a:t>
            </a:r>
            <a:r>
              <a:rPr lang="cs-CZ" sz="3600" dirty="0" smtClean="0"/>
              <a:t>:</a:t>
            </a:r>
          </a:p>
          <a:p>
            <a:pPr marL="0" indent="0">
              <a:buNone/>
            </a:pPr>
            <a:r>
              <a:rPr lang="cs-CZ" sz="3600" dirty="0" smtClean="0"/>
              <a:t>a) všichni mají stejnou možnost nabývat vlastnictví,</a:t>
            </a:r>
          </a:p>
          <a:p>
            <a:pPr marL="0" indent="0">
              <a:buNone/>
            </a:pPr>
            <a:r>
              <a:rPr lang="cs-CZ" sz="3600" dirty="0" smtClean="0"/>
              <a:t>b) vlastnické právo kohokoliv požívá stejnou právní ochranu</a:t>
            </a:r>
          </a:p>
          <a:p>
            <a:pPr marL="0" indent="0">
              <a:buNone/>
            </a:pPr>
            <a:r>
              <a:rPr lang="cs-CZ" sz="3600" dirty="0" smtClean="0"/>
              <a:t>c) časově neomezené právo</a:t>
            </a:r>
          </a:p>
          <a:p>
            <a:pPr marL="0" indent="0">
              <a:buNone/>
            </a:pPr>
            <a:r>
              <a:rPr lang="cs-CZ" sz="3600" dirty="0" smtClean="0"/>
              <a:t>d) volná převoditelnost vlastnického práva</a:t>
            </a:r>
          </a:p>
          <a:p>
            <a:pPr marL="0" indent="0">
              <a:buNone/>
            </a:pPr>
            <a:r>
              <a:rPr lang="cs-CZ" sz="3600" dirty="0" smtClean="0"/>
              <a:t>e) elasticita vlastnického práva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3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Vlastnictví, vlastnické právo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sz="3600" dirty="0" smtClean="0"/>
              <a:t>označováno </a:t>
            </a:r>
            <a:r>
              <a:rPr lang="cs-CZ" sz="3600" dirty="0"/>
              <a:t>jako </a:t>
            </a:r>
            <a:r>
              <a:rPr lang="cs-CZ" sz="3600" dirty="0">
                <a:solidFill>
                  <a:srgbClr val="FF0000"/>
                </a:solidFill>
              </a:rPr>
              <a:t>bezprostřední (přímé) </a:t>
            </a:r>
            <a:r>
              <a:rPr lang="cs-CZ" sz="3600" dirty="0" smtClean="0">
                <a:solidFill>
                  <a:srgbClr val="FF0000"/>
                </a:solidFill>
              </a:rPr>
              <a:t>panství </a:t>
            </a:r>
            <a:r>
              <a:rPr lang="cs-CZ" sz="3600" dirty="0">
                <a:solidFill>
                  <a:srgbClr val="FF0000"/>
                </a:solidFill>
              </a:rPr>
              <a:t>nad </a:t>
            </a:r>
            <a:r>
              <a:rPr lang="cs-CZ" sz="3600" dirty="0" smtClean="0">
                <a:solidFill>
                  <a:srgbClr val="FF0000"/>
                </a:solidFill>
              </a:rPr>
              <a:t>věcí</a:t>
            </a:r>
          </a:p>
          <a:p>
            <a:pPr marL="0" indent="0">
              <a:buNone/>
            </a:pPr>
            <a:r>
              <a:rPr lang="cs-CZ" sz="3600" dirty="0" smtClean="0"/>
              <a:t>x toto panství není neomezené -&gt;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b="1" u="sng" dirty="0" smtClean="0">
                <a:solidFill>
                  <a:srgbClr val="FF0000"/>
                </a:solidFill>
              </a:rPr>
              <a:t>vlastnictví zavazuje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dirty="0" smtClean="0"/>
              <a:t>-&gt;</a:t>
            </a:r>
          </a:p>
          <a:p>
            <a:pPr marL="0" indent="0">
              <a:buNone/>
            </a:pPr>
            <a:endParaRPr lang="cs-CZ" sz="3600" u="sng" dirty="0" smtClean="0"/>
          </a:p>
          <a:p>
            <a:pPr marL="0" indent="0">
              <a:buNone/>
            </a:pPr>
            <a:r>
              <a:rPr lang="cs-CZ" sz="3600" u="sng" dirty="0" smtClean="0"/>
              <a:t>nesmí </a:t>
            </a:r>
            <a:r>
              <a:rPr lang="cs-CZ" sz="3600" u="sng" dirty="0"/>
              <a:t>být </a:t>
            </a:r>
            <a:r>
              <a:rPr lang="cs-CZ" sz="3600" u="sng" dirty="0" smtClean="0"/>
              <a:t>zneužito</a:t>
            </a:r>
            <a:r>
              <a:rPr lang="cs-CZ" sz="3600" dirty="0" smtClean="0"/>
              <a:t>:</a:t>
            </a:r>
          </a:p>
          <a:p>
            <a:pPr marL="742950" indent="-742950">
              <a:buAutoNum type="alphaLcParenR"/>
            </a:pPr>
            <a:r>
              <a:rPr lang="cs-CZ" sz="3600" dirty="0" smtClean="0"/>
              <a:t>na </a:t>
            </a:r>
            <a:r>
              <a:rPr lang="cs-CZ" sz="3600" dirty="0"/>
              <a:t>újmu práv </a:t>
            </a:r>
            <a:r>
              <a:rPr lang="cs-CZ" sz="3600" dirty="0" smtClean="0"/>
              <a:t>druhých</a:t>
            </a:r>
          </a:p>
          <a:p>
            <a:pPr marL="742950" indent="-742950">
              <a:buAutoNum type="alphaLcParenR"/>
            </a:pPr>
            <a:r>
              <a:rPr lang="cs-CZ" sz="3600" dirty="0" smtClean="0"/>
              <a:t>anebo </a:t>
            </a:r>
            <a:r>
              <a:rPr lang="cs-CZ" sz="3600" dirty="0"/>
              <a:t>v rozporu se zákonem chráněnými obecnými </a:t>
            </a:r>
            <a:r>
              <a:rPr lang="cs-CZ" sz="3600" dirty="0" smtClean="0"/>
              <a:t>zájmy</a:t>
            </a:r>
          </a:p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r>
              <a:rPr lang="cs-CZ" sz="3600" dirty="0" smtClean="0"/>
              <a:t>Jeho </a:t>
            </a:r>
            <a:r>
              <a:rPr lang="cs-CZ" sz="3600" dirty="0"/>
              <a:t>výkon nesmí poškozovat lidské zdraví, přírodu a životní prostředí nad míru stanovenou zákonem.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4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Vlastnictví X vlastnické právo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1"/>
            <a:r>
              <a:rPr lang="cs-CZ" b="1" dirty="0">
                <a:solidFill>
                  <a:srgbClr val="FF0000"/>
                </a:solidFill>
              </a:rPr>
              <a:t>Vlastnictví </a:t>
            </a:r>
            <a:r>
              <a:rPr lang="cs-CZ" dirty="0"/>
              <a:t>– označuje </a:t>
            </a:r>
            <a:r>
              <a:rPr lang="cs-CZ" b="1" dirty="0"/>
              <a:t>právní vztah subjektu k více věcem</a:t>
            </a:r>
          </a:p>
          <a:p>
            <a:pPr lvl="1"/>
            <a:r>
              <a:rPr lang="cs-CZ" dirty="0"/>
              <a:t>§ 1011: </a:t>
            </a:r>
            <a:r>
              <a:rPr lang="cs-CZ" i="1" dirty="0"/>
              <a:t>vše, co někomu patří, všechny jeho věci hmotné a nehmotné, je jeho vlastnictvím</a:t>
            </a:r>
            <a:r>
              <a:rPr lang="cs-CZ" dirty="0"/>
              <a:t> (objektivní význam)</a:t>
            </a:r>
          </a:p>
          <a:p>
            <a:pPr marL="301943" lvl="1" indent="0">
              <a:buNone/>
            </a:pPr>
            <a:r>
              <a:rPr lang="cs-C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  <a:p>
            <a:pPr lvl="1"/>
            <a:r>
              <a:rPr lang="cs-CZ" b="1" dirty="0">
                <a:solidFill>
                  <a:srgbClr val="FF0000"/>
                </a:solidFill>
              </a:rPr>
              <a:t>Vlastnické právo </a:t>
            </a:r>
            <a:r>
              <a:rPr lang="cs-CZ" dirty="0"/>
              <a:t>– směřuje </a:t>
            </a:r>
            <a:r>
              <a:rPr lang="cs-CZ" b="1" dirty="0"/>
              <a:t>k jednotlivé konkrétní věci</a:t>
            </a:r>
          </a:p>
          <a:p>
            <a:pPr lvl="1"/>
            <a:r>
              <a:rPr lang="cs-CZ" dirty="0"/>
              <a:t>§ 1099: </a:t>
            </a:r>
            <a:r>
              <a:rPr lang="cs-CZ" i="1" dirty="0"/>
              <a:t>vlastnické právo k věci určené jednotlivě se převádí už samotnou smlouvou k okamžiku její účinnosti, ledaže je jinak ujednáno nebo stanoveno zákonem </a:t>
            </a:r>
            <a:r>
              <a:rPr lang="cs-CZ" dirty="0"/>
              <a:t>(subjektivní význam)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0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Právní úprava 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1"/>
            <a:r>
              <a:rPr lang="cs-CZ" sz="2000" dirty="0"/>
              <a:t>čl. 11 Listiny základních práv a svobod</a:t>
            </a:r>
          </a:p>
          <a:p>
            <a:pPr marL="301943" lvl="1" indent="0">
              <a:buNone/>
            </a:pPr>
            <a:r>
              <a:rPr lang="cs-CZ" sz="2000" i="1" dirty="0"/>
              <a:t>každý může nabývat vlastnické právo ke všem věcem, není-li z tohoto práva v konkrétním případě vyloučen (čl. 11 odst. 2 Listiny), a to v neomezeném rozsahu</a:t>
            </a:r>
          </a:p>
          <a:p>
            <a:pPr lvl="1"/>
            <a:r>
              <a:rPr lang="cs-CZ" sz="2000" dirty="0"/>
              <a:t>§ </a:t>
            </a:r>
            <a:r>
              <a:rPr lang="cs-CZ" sz="2000" dirty="0" smtClean="0"/>
              <a:t>1011-1114 NOZ</a:t>
            </a:r>
            <a:endParaRPr lang="cs-CZ" sz="2000" dirty="0"/>
          </a:p>
          <a:p>
            <a:pPr lvl="1"/>
            <a:r>
              <a:rPr lang="cs-CZ" sz="2000" dirty="0"/>
              <a:t>§ 1115-1239 (spoluvlastnictví)</a:t>
            </a:r>
          </a:p>
          <a:p>
            <a:pPr lvl="1"/>
            <a:r>
              <a:rPr lang="cs-CZ" sz="2000" dirty="0"/>
              <a:t>§ 708-742 (společné jmění manželů)</a:t>
            </a:r>
          </a:p>
          <a:p>
            <a:pPr lvl="1"/>
            <a:r>
              <a:rPr lang="cs-CZ" sz="2000" dirty="0"/>
              <a:t>zák. č. 72/1994 Sb., o vlastnictví bytů </a:t>
            </a:r>
            <a:r>
              <a:rPr lang="cs-CZ" sz="2000" dirty="0" smtClean="0"/>
              <a:t>(zrušen </a:t>
            </a:r>
            <a:r>
              <a:rPr lang="cs-CZ" sz="2000" dirty="0"/>
              <a:t>k 31. 12. 2013)</a:t>
            </a:r>
          </a:p>
          <a:p>
            <a:pPr lvl="1"/>
            <a:r>
              <a:rPr lang="cs-CZ" sz="2000" dirty="0"/>
              <a:t>zák. č. 219/2000 Sb., o majetku ČR a jeho vystupování v právních vztazích</a:t>
            </a:r>
          </a:p>
          <a:p>
            <a:pPr lvl="0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81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Subjekty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1800" b="1" dirty="0" smtClean="0"/>
          </a:p>
          <a:p>
            <a:pPr marL="0" indent="0">
              <a:buNone/>
            </a:pPr>
            <a:r>
              <a:rPr lang="cs-CZ" sz="1800" b="1" dirty="0" smtClean="0"/>
              <a:t>= </a:t>
            </a:r>
            <a:r>
              <a:rPr lang="cs-CZ" sz="2400" b="1" dirty="0" smtClean="0"/>
              <a:t>osoby, </a:t>
            </a:r>
            <a:r>
              <a:rPr lang="cs-CZ" sz="2400" b="1" dirty="0"/>
              <a:t>kterým </a:t>
            </a:r>
            <a:r>
              <a:rPr lang="cs-CZ" sz="2400" b="1" dirty="0" smtClean="0"/>
              <a:t>svědčí v </a:t>
            </a:r>
            <a:r>
              <a:rPr lang="cs-CZ" sz="2400" b="1" dirty="0"/>
              <a:t>daném okamžiku vlastnické </a:t>
            </a:r>
            <a:r>
              <a:rPr lang="cs-CZ" sz="2400" b="1" dirty="0" smtClean="0"/>
              <a:t>právo</a:t>
            </a: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r>
              <a:rPr lang="cs-CZ" sz="2400" b="1" dirty="0"/>
              <a:t>subjekty vlastnického práva</a:t>
            </a:r>
            <a:r>
              <a:rPr lang="cs-CZ" sz="2400" dirty="0"/>
              <a:t>: </a:t>
            </a:r>
            <a:r>
              <a:rPr lang="cs-CZ" sz="2400" b="1" dirty="0">
                <a:solidFill>
                  <a:srgbClr val="FF0000"/>
                </a:solidFill>
              </a:rPr>
              <a:t>fyzické osoby, právnické osoby, stát</a:t>
            </a:r>
          </a:p>
          <a:p>
            <a:pPr lvl="1"/>
            <a:endParaRPr lang="cs-CZ" sz="2400" dirty="0"/>
          </a:p>
          <a:p>
            <a:pPr lvl="1"/>
            <a:r>
              <a:rPr lang="cs-CZ" sz="2400" dirty="0"/>
              <a:t>jedna věc může být v tomtéž okamžiku buď</a:t>
            </a:r>
          </a:p>
          <a:p>
            <a:pPr lvl="2"/>
            <a:r>
              <a:rPr lang="cs-CZ" dirty="0"/>
              <a:t>ve </a:t>
            </a:r>
            <a:r>
              <a:rPr lang="cs-CZ" b="1" dirty="0">
                <a:solidFill>
                  <a:srgbClr val="FF0000"/>
                </a:solidFill>
              </a:rPr>
              <a:t>výlučném vlastnictví jedné osoby </a:t>
            </a:r>
            <a:r>
              <a:rPr lang="cs-CZ" dirty="0"/>
              <a:t>(</a:t>
            </a:r>
            <a:r>
              <a:rPr lang="cs-CZ" dirty="0" err="1"/>
              <a:t>f.o</a:t>
            </a:r>
            <a:r>
              <a:rPr lang="cs-CZ" dirty="0"/>
              <a:t>., </a:t>
            </a:r>
            <a:r>
              <a:rPr lang="cs-CZ" dirty="0" err="1"/>
              <a:t>p.o</a:t>
            </a:r>
            <a:r>
              <a:rPr lang="cs-CZ" dirty="0"/>
              <a:t>., stát)</a:t>
            </a:r>
          </a:p>
          <a:p>
            <a:pPr lvl="2"/>
            <a:r>
              <a:rPr lang="cs-CZ" dirty="0"/>
              <a:t>ve </a:t>
            </a:r>
            <a:r>
              <a:rPr lang="cs-CZ" b="1" dirty="0">
                <a:solidFill>
                  <a:srgbClr val="FF0000"/>
                </a:solidFill>
              </a:rPr>
              <a:t>spoluvlastnictví dvou či více osob </a:t>
            </a:r>
            <a:r>
              <a:rPr lang="cs-CZ" dirty="0"/>
              <a:t>společně nebo</a:t>
            </a:r>
          </a:p>
          <a:p>
            <a:pPr lvl="2"/>
            <a:r>
              <a:rPr lang="cs-CZ" dirty="0"/>
              <a:t>ve </a:t>
            </a:r>
            <a:r>
              <a:rPr lang="cs-CZ" b="1" dirty="0">
                <a:solidFill>
                  <a:srgbClr val="FF0000"/>
                </a:solidFill>
              </a:rPr>
              <a:t>společném jmění manželů</a:t>
            </a:r>
            <a:r>
              <a:rPr lang="cs-CZ" b="1" dirty="0"/>
              <a:t> 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05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Obsah vlastnického práva,</a:t>
            </a:r>
            <a:b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vlastnická triáda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2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800" dirty="0" smtClean="0"/>
              <a:t>vlastnické právo se skládá z </a:t>
            </a:r>
            <a:r>
              <a:rPr lang="cs-CZ" sz="2800" dirty="0" err="1" smtClean="0"/>
              <a:t>jedn</a:t>
            </a:r>
            <a:r>
              <a:rPr lang="cs-CZ" sz="2800" dirty="0" smtClean="0"/>
              <a:t>. dílčích práv:</a:t>
            </a:r>
          </a:p>
          <a:p>
            <a:pPr marL="457200" indent="-457200">
              <a:buAutoNum type="alphaLcParenR"/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ius </a:t>
            </a:r>
            <a:r>
              <a:rPr lang="cs-CZ" sz="2800" b="1" dirty="0" err="1" smtClean="0">
                <a:solidFill>
                  <a:srgbClr val="FF0000"/>
                </a:solidFill>
              </a:rPr>
              <a:t>possidendi</a:t>
            </a:r>
            <a:r>
              <a:rPr lang="cs-CZ" sz="2800" b="1" dirty="0" smtClean="0"/>
              <a:t> </a:t>
            </a:r>
            <a:r>
              <a:rPr lang="cs-CZ" sz="2800" dirty="0" smtClean="0"/>
              <a:t>(právo věc držet),</a:t>
            </a:r>
          </a:p>
          <a:p>
            <a:pPr marL="514350" indent="-514350">
              <a:buAutoNum type="alphaLcParenR"/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ius </a:t>
            </a:r>
            <a:r>
              <a:rPr lang="cs-CZ" sz="2800" b="1" dirty="0" err="1" smtClean="0">
                <a:solidFill>
                  <a:srgbClr val="FF0000"/>
                </a:solidFill>
              </a:rPr>
              <a:t>utendi</a:t>
            </a:r>
            <a:r>
              <a:rPr lang="cs-CZ" sz="2800" dirty="0" smtClean="0"/>
              <a:t> (právo věc užívat),</a:t>
            </a:r>
          </a:p>
          <a:p>
            <a:pPr marL="514350" indent="-514350">
              <a:buAutoNum type="alphaLcParenR"/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ius </a:t>
            </a:r>
            <a:r>
              <a:rPr lang="cs-CZ" sz="2800" b="1" dirty="0" err="1" smtClean="0">
                <a:solidFill>
                  <a:srgbClr val="FF0000"/>
                </a:solidFill>
              </a:rPr>
              <a:t>fruendi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(právo požívat, brát z věci plody, užitky),</a:t>
            </a:r>
          </a:p>
          <a:p>
            <a:pPr marL="514350" indent="-514350">
              <a:buAutoNum type="alphaLcParenR"/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ius </a:t>
            </a:r>
            <a:r>
              <a:rPr lang="cs-CZ" sz="2800" b="1" dirty="0" err="1" smtClean="0">
                <a:solidFill>
                  <a:srgbClr val="FF0000"/>
                </a:solidFill>
              </a:rPr>
              <a:t>disponendi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(právo s věcí nakládat dle svého uvážení -&gt; </a:t>
            </a:r>
            <a:r>
              <a:rPr lang="cs-CZ" sz="2800" b="1" dirty="0" smtClean="0">
                <a:solidFill>
                  <a:srgbClr val="FF0000"/>
                </a:solidFill>
              </a:rPr>
              <a:t>ius </a:t>
            </a:r>
            <a:r>
              <a:rPr lang="cs-CZ" sz="2800" b="1" dirty="0" err="1" smtClean="0">
                <a:solidFill>
                  <a:srgbClr val="FF0000"/>
                </a:solidFill>
              </a:rPr>
              <a:t>alienandi</a:t>
            </a:r>
            <a:r>
              <a:rPr lang="cs-CZ" sz="2800" b="1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-&gt; právo úplatně či bezúplatně zcizit</a:t>
            </a:r>
            <a:endParaRPr lang="cs-CZ" sz="2800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Obsah vlastnického práva,</a:t>
            </a:r>
            <a:b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vlastnická triáda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2800" dirty="0" smtClean="0">
              <a:solidFill>
                <a:schemeClr val="tx2"/>
              </a:solidFill>
            </a:endParaRPr>
          </a:p>
          <a:p>
            <a:pPr lvl="1"/>
            <a:r>
              <a:rPr lang="cs-CZ" altLang="cs-CZ" sz="2400" i="1" dirty="0" smtClean="0"/>
              <a:t>§ 1012 NOZ -&gt; vlastník </a:t>
            </a:r>
            <a:r>
              <a:rPr lang="cs-CZ" altLang="cs-CZ" sz="2400" i="1" dirty="0"/>
              <a:t>má právo se svým vlastnictvím v mezích právního řádu libovolně nakládat a jiné osoby z toho </a:t>
            </a:r>
            <a:r>
              <a:rPr lang="cs-CZ" altLang="cs-CZ" sz="2400" i="1" dirty="0" smtClean="0"/>
              <a:t>vyloučit. </a:t>
            </a:r>
            <a:r>
              <a:rPr lang="pl-PL" altLang="cs-CZ" sz="2400" i="1" dirty="0" smtClean="0"/>
              <a:t>Vlastníku </a:t>
            </a:r>
            <a:r>
              <a:rPr lang="pl-PL" altLang="cs-CZ" sz="2400" i="1" dirty="0"/>
              <a:t>se zakazuje nad míru přiměřenou </a:t>
            </a:r>
            <a:r>
              <a:rPr lang="cs-CZ" altLang="cs-CZ" sz="2400" i="1" dirty="0"/>
              <a:t>poměrům závažně rušit práva jiných osob, jakož i vykonávat takové činy, jejichž hlavním účelem je jiné osoby obtěžovat nebo </a:t>
            </a:r>
            <a:r>
              <a:rPr lang="cs-CZ" altLang="cs-CZ" sz="2400" i="1" dirty="0" smtClean="0"/>
              <a:t>poškodit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3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Obsah vlastnického práva,</a:t>
            </a:r>
            <a:b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vlastnická triáda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2800" dirty="0" smtClean="0">
              <a:solidFill>
                <a:schemeClr val="tx2"/>
              </a:solidFill>
            </a:endParaRPr>
          </a:p>
          <a:p>
            <a:pPr lvl="1"/>
            <a:r>
              <a:rPr lang="cs-CZ" altLang="cs-CZ" sz="2400" i="1" dirty="0" smtClean="0"/>
              <a:t>§ 1012 NOZ -&gt; vlastník </a:t>
            </a:r>
            <a:r>
              <a:rPr lang="cs-CZ" altLang="cs-CZ" sz="2400" i="1" dirty="0"/>
              <a:t>má právo se svým vlastnictvím v mezích právního řádu libovolně nakládat a jiné osoby z toho </a:t>
            </a:r>
            <a:r>
              <a:rPr lang="cs-CZ" altLang="cs-CZ" sz="2400" i="1" dirty="0" smtClean="0"/>
              <a:t>vyloučit. </a:t>
            </a:r>
            <a:r>
              <a:rPr lang="pl-PL" altLang="cs-CZ" sz="2400" i="1" dirty="0" smtClean="0"/>
              <a:t>Vlastníku </a:t>
            </a:r>
            <a:r>
              <a:rPr lang="pl-PL" altLang="cs-CZ" sz="2400" i="1" dirty="0"/>
              <a:t>se zakazuje nad míru přiměřenou </a:t>
            </a:r>
            <a:r>
              <a:rPr lang="cs-CZ" altLang="cs-CZ" sz="2400" i="1" dirty="0"/>
              <a:t>poměrům závažně rušit práva jiných osob, jakož i vykonávat takové činy, jejichž hlavním účelem je jiné osoby obtěžovat nebo </a:t>
            </a:r>
            <a:r>
              <a:rPr lang="cs-CZ" altLang="cs-CZ" sz="2400" i="1" dirty="0" smtClean="0"/>
              <a:t>poškodit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60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Výkon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výkon vlastnického práva = uskutečňování </a:t>
            </a:r>
            <a:r>
              <a:rPr lang="cs-CZ" sz="2800" dirty="0" err="1" smtClean="0"/>
              <a:t>jedn</a:t>
            </a:r>
            <a:r>
              <a:rPr lang="cs-CZ" sz="2800" dirty="0" smtClean="0"/>
              <a:t>. dílčích vlastnických oprávnění</a:t>
            </a:r>
          </a:p>
          <a:p>
            <a:r>
              <a:rPr lang="cs-CZ" sz="2800" dirty="0" smtClean="0"/>
              <a:t>vlastnické právo realizuji: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/>
              <a:t>				konáním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				nekonáním</a:t>
            </a:r>
          </a:p>
          <a:p>
            <a:pPr marL="0" indent="0">
              <a:buNone/>
            </a:pPr>
            <a:r>
              <a:rPr lang="cs-CZ" sz="2800" dirty="0" smtClean="0"/>
              <a:t>					právním jednáním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                   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				faktickou činností</a:t>
            </a:r>
          </a:p>
          <a:p>
            <a:pPr marL="0" indent="0">
              <a:buNone/>
            </a:pPr>
            <a:endParaRPr lang="cs-CZ" sz="2800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914400" y="3409244"/>
            <a:ext cx="1693333" cy="6434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914400" y="4052711"/>
            <a:ext cx="1693333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1016000" y="4831644"/>
            <a:ext cx="1738489" cy="5644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1016000" y="5396089"/>
            <a:ext cx="1738489" cy="2709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40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Sousedská práva (§ 1013)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omezení vlastnického práva jednoho vlastníka nemovité věci za účelem ochrany vlastnického práva vlastníka jiné nemovité věci (předcházení sporům)</a:t>
            </a:r>
          </a:p>
          <a:p>
            <a:r>
              <a:rPr lang="cs-CZ" sz="2800" dirty="0" smtClean="0"/>
              <a:t>pojem </a:t>
            </a:r>
            <a:r>
              <a:rPr lang="cs-CZ" sz="2800" b="1" dirty="0" smtClean="0">
                <a:solidFill>
                  <a:srgbClr val="FF0000"/>
                </a:solidFill>
              </a:rPr>
              <a:t>imise</a:t>
            </a:r>
            <a:r>
              <a:rPr lang="cs-CZ" sz="2800" dirty="0" smtClean="0"/>
              <a:t> = element vznikající na pozemku jednoho vlastníka projevující se na pozemku jiného vlastníka</a:t>
            </a:r>
          </a:p>
          <a:p>
            <a:r>
              <a:rPr lang="cs-CZ" sz="2800" dirty="0" smtClean="0"/>
              <a:t>imise: odpad, voda, kouř, prach, plyn, pach, světlo, stín, hluk, otřesy a jiné podobné účinky, vnikání zvířat</a:t>
            </a:r>
          </a:p>
          <a:p>
            <a:r>
              <a:rPr lang="cs-CZ" sz="2800" dirty="0" smtClean="0"/>
              <a:t>demonstrativní výčet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4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Absolutní majetková práva (§ 976)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0"/>
            <a:r>
              <a:rPr lang="cs-CZ" sz="3600" dirty="0" smtClean="0"/>
              <a:t>působí vůči každému, nestanoví-li zákon jinak</a:t>
            </a:r>
          </a:p>
          <a:p>
            <a:pPr lvl="0"/>
            <a:r>
              <a:rPr lang="cs-CZ" sz="3600" dirty="0" smtClean="0"/>
              <a:t>zákon stanoví, která práva k majetku jsou absolutní</a:t>
            </a:r>
          </a:p>
          <a:p>
            <a:pPr lvl="0"/>
            <a:r>
              <a:rPr lang="cs-CZ" sz="3600" dirty="0" smtClean="0"/>
              <a:t>kogentní povaha ustanovení -&gt; § 978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05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Dělení imisí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					přímé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				nepřímé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				pozitivní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				negativní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				materiální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/>
              <a:t>				imateriální</a:t>
            </a:r>
          </a:p>
          <a:p>
            <a:pPr marL="0" indent="0">
              <a:buNone/>
            </a:pPr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1388533" y="1919111"/>
            <a:ext cx="1230489" cy="203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388533" y="2122311"/>
            <a:ext cx="1230489" cy="2596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 flipV="1">
            <a:off x="1535289" y="3431822"/>
            <a:ext cx="1083733" cy="2935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1535289" y="3725333"/>
            <a:ext cx="1083733" cy="2144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V="1">
            <a:off x="1704622" y="4989689"/>
            <a:ext cx="1004711" cy="3838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1704622" y="5373511"/>
            <a:ext cx="1004711" cy="1128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38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Dělení imisí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přímé imise</a:t>
            </a:r>
            <a:r>
              <a:rPr lang="cs-CZ" sz="2800" dirty="0" smtClean="0"/>
              <a:t> -&gt; přímé pokračování vlastníkovi činnosti (např. záměrný odvod vody ze střechy na sousední pozemek)</a:t>
            </a:r>
          </a:p>
          <a:p>
            <a:pPr marL="0" indent="0">
              <a:buNone/>
            </a:pPr>
            <a:r>
              <a:rPr lang="cs-CZ" sz="2800" dirty="0" smtClean="0"/>
              <a:t>-&gt; </a:t>
            </a:r>
            <a:r>
              <a:rPr lang="cs-CZ" sz="2800" b="1" dirty="0" smtClean="0"/>
              <a:t>zakázány vždy bez dalšího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nepřímé imise</a:t>
            </a:r>
            <a:r>
              <a:rPr lang="cs-CZ" sz="2800" dirty="0" smtClean="0"/>
              <a:t> -&gt; nejsou přímo vyvolány primární činností vlastníka, jsou pouze doprovodným následkem (např. obtěžování způsobené chovem zvířat, zalítávání hmyzu, vnikání myší, spad popílku, šíření hluku, dýmu)</a:t>
            </a:r>
          </a:p>
          <a:p>
            <a:pPr marL="0" indent="0">
              <a:buNone/>
            </a:pPr>
            <a:r>
              <a:rPr lang="cs-CZ" sz="2800" dirty="0" smtClean="0"/>
              <a:t>-&gt; </a:t>
            </a:r>
            <a:r>
              <a:rPr lang="cs-CZ" sz="2800" b="1" dirty="0" smtClean="0"/>
              <a:t>zakázány tehdy, pokud jsou:</a:t>
            </a:r>
          </a:p>
          <a:p>
            <a:pPr marL="514350" indent="-514350">
              <a:buAutoNum type="alphaLcParenR"/>
            </a:pPr>
            <a:r>
              <a:rPr lang="cs-CZ" sz="2800" b="1" dirty="0" smtClean="0"/>
              <a:t>nepřiměřené místním poměrům a</a:t>
            </a:r>
          </a:p>
          <a:p>
            <a:pPr marL="514350" indent="-514350">
              <a:buAutoNum type="alphaLcParenR"/>
            </a:pPr>
            <a:r>
              <a:rPr lang="cs-CZ" sz="2800" b="1" dirty="0" smtClean="0"/>
              <a:t>podstatně omezují užívání pozemku v daném místě</a:t>
            </a:r>
          </a:p>
          <a:p>
            <a:pPr marL="514350" indent="-514350">
              <a:buAutoNum type="alphaLcParenR"/>
            </a:pPr>
            <a:endParaRPr lang="cs-CZ" sz="2800" dirty="0" smtClean="0"/>
          </a:p>
          <a:p>
            <a:pPr marL="0" indent="0">
              <a:buNone/>
              <a:defRPr/>
            </a:pPr>
            <a:endParaRPr lang="cs-CZ" sz="2400" b="1" dirty="0"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6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Dělení imisí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pozitivní imise</a:t>
            </a:r>
            <a:r>
              <a:rPr lang="cs-CZ" sz="2800" dirty="0" smtClean="0"/>
              <a:t> -&gt; přímo zasahují do výkonu vlastnického práva (vnikání prachu, popílku)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negativní imise</a:t>
            </a:r>
            <a:r>
              <a:rPr lang="cs-CZ" sz="2800" dirty="0" smtClean="0"/>
              <a:t> -&gt; brání řádnému výkonu vlastnického práva (bránění výhledu, přístupu světla)</a:t>
            </a:r>
          </a:p>
          <a:p>
            <a:r>
              <a:rPr lang="cs-CZ" sz="2800" b="1" dirty="0" smtClean="0">
                <a:solidFill>
                  <a:srgbClr val="FF0000"/>
                </a:solidFill>
                <a:ea typeface="+mn-ea"/>
                <a:cs typeface="+mn-cs"/>
              </a:rPr>
              <a:t>materiální imise </a:t>
            </a:r>
            <a:r>
              <a:rPr lang="cs-CZ" sz="2800" dirty="0" smtClean="0">
                <a:ea typeface="+mn-ea"/>
                <a:cs typeface="+mn-cs"/>
              </a:rPr>
              <a:t>-&gt; elementy, které mají hmotný charakter, hmotné následky (popílek, prach, působení pevných sil – otřesy, vibrace, hluk)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imateriální (ideální)</a:t>
            </a:r>
            <a:r>
              <a:rPr lang="cs-CZ" sz="2800" b="1" dirty="0" smtClean="0"/>
              <a:t> </a:t>
            </a:r>
            <a:r>
              <a:rPr lang="cs-CZ" sz="2800" dirty="0" smtClean="0"/>
              <a:t>-&gt; obtěžování pohledem, nebo uskladnění nebezpečných látek na pozemku, působí na psychiku člověka</a:t>
            </a:r>
            <a:endParaRPr lang="cs-CZ" sz="2400" dirty="0"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4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Imise – provoz závodu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Jsou-li imise důsledkem provozu závodu nebo podobného zařízení, který byl úředně schválen , má soused právo jen na náhradu újmy v penězích (nejedná-li se o imise přímé)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X neplatí, pokud je při provádění provozu překračován rozsah, v jakém byl úředně schválen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27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Imise – obrana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žaloba na zdržení se zásahů do vlastnického práva (tzv. žaloba </a:t>
            </a:r>
            <a:r>
              <a:rPr lang="cs-CZ" sz="2800" dirty="0" err="1" smtClean="0"/>
              <a:t>negatorní</a:t>
            </a:r>
            <a:r>
              <a:rPr lang="cs-CZ" sz="2800" dirty="0" smtClean="0"/>
              <a:t>)</a:t>
            </a:r>
          </a:p>
          <a:p>
            <a:r>
              <a:rPr lang="cs-CZ" sz="2800" dirty="0" smtClean="0"/>
              <a:t>obtěžovaný vlastník se může domáhat zdržení se konkrétních zásahů do vlastnického práva</a:t>
            </a:r>
          </a:p>
          <a:p>
            <a:r>
              <a:rPr lang="cs-CZ" sz="2800" dirty="0" smtClean="0"/>
              <a:t>při úředně povoleném provozu závodu -&gt; má soused právo pouze na náhradu újmy v penězích</a:t>
            </a:r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35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Omezení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lphaLcParenR"/>
            </a:pPr>
            <a:endParaRPr lang="cs-CZ" sz="3600" dirty="0" smtClean="0"/>
          </a:p>
          <a:p>
            <a:pPr marL="457200" indent="-457200">
              <a:buAutoNum type="alphaLcParenR"/>
            </a:pPr>
            <a:r>
              <a:rPr lang="cs-CZ" sz="3600" b="1" dirty="0" smtClean="0">
                <a:solidFill>
                  <a:srgbClr val="FF0000"/>
                </a:solidFill>
              </a:rPr>
              <a:t>vnitřní</a:t>
            </a:r>
            <a:r>
              <a:rPr lang="cs-CZ" sz="3600" dirty="0" smtClean="0"/>
              <a:t> -&gt; vyplývá z povahy </a:t>
            </a:r>
            <a:r>
              <a:rPr lang="cs-CZ" sz="3600" dirty="0" err="1" smtClean="0"/>
              <a:t>vl</a:t>
            </a:r>
            <a:r>
              <a:rPr lang="cs-CZ" sz="3600" dirty="0" smtClean="0"/>
              <a:t>. práva (čl. 11 Listiny),</a:t>
            </a:r>
          </a:p>
          <a:p>
            <a:pPr marL="457200" indent="-457200">
              <a:buAutoNum type="alphaLcParenR"/>
            </a:pPr>
            <a:r>
              <a:rPr lang="cs-CZ" sz="3600" b="1" dirty="0" smtClean="0">
                <a:solidFill>
                  <a:srgbClr val="FF0000"/>
                </a:solidFill>
              </a:rPr>
              <a:t>vnější</a:t>
            </a:r>
            <a:r>
              <a:rPr lang="cs-CZ" sz="3600" dirty="0" smtClean="0"/>
              <a:t> -&gt; uložená zákonem (např. sousedská práva), orgánem veřejné moci, dobrovolně převzatá vlastníkem</a:t>
            </a:r>
          </a:p>
          <a:p>
            <a:pPr marL="457200" indent="-457200">
              <a:buAutoNum type="alphaLcParenR"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36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Omezení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lphaLcParenR"/>
            </a:pPr>
            <a:endParaRPr lang="cs-CZ" sz="3600" dirty="0" smtClean="0"/>
          </a:p>
          <a:p>
            <a:r>
              <a:rPr lang="cs-CZ" altLang="cs-CZ" sz="2400" dirty="0"/>
              <a:t>§ </a:t>
            </a:r>
            <a:r>
              <a:rPr lang="cs-CZ" altLang="cs-CZ" sz="2400" dirty="0" smtClean="0"/>
              <a:t>1014 -&gt; </a:t>
            </a:r>
            <a:r>
              <a:rPr lang="cs-CZ" altLang="cs-CZ" sz="2400" i="1" dirty="0"/>
              <a:t>ocitne-li se na pozemku </a:t>
            </a:r>
            <a:r>
              <a:rPr lang="cs-CZ" altLang="cs-CZ" sz="2400" b="1" i="1" dirty="0"/>
              <a:t>cizí movitá věc</a:t>
            </a:r>
            <a:r>
              <a:rPr lang="cs-CZ" altLang="cs-CZ" sz="2400" i="1" dirty="0"/>
              <a:t>, vydá ji vlastník pozemku bez zbytečného odkladu jejímu vlastníku, popřípadě tomu, kdo ji měl u sebe; jinak mu umožní vstoupit na svůj pozemek a věc si vyhledat a odnést</a:t>
            </a:r>
            <a:r>
              <a:rPr lang="cs-CZ" altLang="cs-CZ" sz="2400" dirty="0" smtClean="0"/>
              <a:t>.</a:t>
            </a:r>
          </a:p>
          <a:p>
            <a:r>
              <a:rPr lang="cs-CZ" altLang="cs-CZ" sz="2400" i="1" dirty="0" smtClean="0"/>
              <a:t>Stejně </a:t>
            </a:r>
            <a:r>
              <a:rPr lang="cs-CZ" altLang="cs-CZ" sz="2400" i="1" dirty="0"/>
              <a:t>tak </a:t>
            </a:r>
            <a:r>
              <a:rPr lang="cs-CZ" altLang="cs-CZ" sz="2400" b="1" i="1" dirty="0"/>
              <a:t>může vlastník stíhat na cizím pozemku chované zvíře nebo roj včel</a:t>
            </a:r>
            <a:r>
              <a:rPr lang="cs-CZ" altLang="cs-CZ" sz="2400" i="1" dirty="0"/>
              <a:t>; vletí-li však roj včel do cizího obsazeného úlu, nabývá vlastník úlu vlastnické právo k roji, aniž je povinen k náhradě</a:t>
            </a:r>
          </a:p>
          <a:p>
            <a:r>
              <a:rPr lang="cs-CZ" altLang="cs-CZ" sz="2400" i="1" dirty="0" smtClean="0"/>
              <a:t>Způsobí-li </a:t>
            </a:r>
            <a:r>
              <a:rPr lang="cs-CZ" altLang="cs-CZ" sz="2400" i="1" dirty="0"/>
              <a:t>věc, zvíře, roj včel nebo výkon </a:t>
            </a:r>
            <a:r>
              <a:rPr lang="pl-PL" altLang="cs-CZ" sz="2400" i="1" dirty="0"/>
              <a:t>práva podle odstavce 1 na pozemku škodu, má vlastník pozemku právo na její náhradu</a:t>
            </a:r>
          </a:p>
          <a:p>
            <a:r>
              <a:rPr lang="cs-CZ" altLang="cs-CZ" sz="2400" i="1" dirty="0"/>
              <a:t>§ </a:t>
            </a:r>
            <a:r>
              <a:rPr lang="cs-CZ" altLang="cs-CZ" sz="2400" i="1" dirty="0" smtClean="0"/>
              <a:t>1015 -&gt; způsobila-li </a:t>
            </a:r>
            <a:r>
              <a:rPr lang="cs-CZ" altLang="cs-CZ" sz="2400" i="1" dirty="0"/>
              <a:t>movitá věc na cizím pozemku škodu, může ji vlastník pozemku zadržet, dokud neobdrží jinou jistotu nebo náhradu škody</a:t>
            </a:r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76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Omezení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pPr marL="0" indent="0">
              <a:buNone/>
            </a:pPr>
            <a:r>
              <a:rPr lang="cs-CZ" altLang="cs-CZ" sz="2800" dirty="0" smtClean="0"/>
              <a:t>a) problematika nabývání vlastnického práva k plodům spadlým na sousední pozemek -&gt; § 1016 odst. 1</a:t>
            </a:r>
          </a:p>
          <a:p>
            <a:pPr marL="0" indent="0">
              <a:buNone/>
            </a:pPr>
            <a:endParaRPr lang="cs-CZ" altLang="cs-CZ" sz="2800" dirty="0" smtClean="0"/>
          </a:p>
          <a:p>
            <a:pPr marL="0" lvl="1" indent="0">
              <a:buNone/>
            </a:pPr>
            <a:r>
              <a:rPr lang="cs-CZ" altLang="cs-CZ" dirty="0" smtClean="0"/>
              <a:t>b) prorůstání (přesah) větví a kořenů na sousední pozemek -&gt; § 1016 odst. 2</a:t>
            </a:r>
            <a:endParaRPr lang="cs-CZ" altLang="cs-CZ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4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Omezení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pPr marL="0" indent="0">
              <a:buNone/>
            </a:pPr>
            <a:r>
              <a:rPr lang="cs-CZ" altLang="cs-CZ" sz="2800" dirty="0" smtClean="0"/>
              <a:t>a) problematika nabývání vlastnického práva k plodům spadlým na sousední pozemek -&gt; § 1016 odst. 1</a:t>
            </a:r>
          </a:p>
          <a:p>
            <a:pPr marL="0" indent="0">
              <a:buNone/>
            </a:pPr>
            <a:endParaRPr lang="cs-CZ" altLang="cs-CZ" sz="2800" dirty="0" smtClean="0"/>
          </a:p>
          <a:p>
            <a:pPr marL="0" lvl="1" indent="0">
              <a:buNone/>
            </a:pPr>
            <a:r>
              <a:rPr lang="cs-CZ" altLang="cs-CZ" dirty="0" smtClean="0"/>
              <a:t>b) prorůstání (přesah) větví a kořenů na sousední pozemek -&gt; § 1016 odst. 2</a:t>
            </a:r>
            <a:endParaRPr lang="cs-CZ" altLang="cs-CZ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79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Omezení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r>
              <a:rPr lang="cs-CZ" altLang="cs-CZ" sz="2800" dirty="0" smtClean="0"/>
              <a:t>§ </a:t>
            </a:r>
            <a:r>
              <a:rPr lang="cs-CZ" altLang="cs-CZ" sz="2800" dirty="0"/>
              <a:t>1018 </a:t>
            </a:r>
            <a:r>
              <a:rPr lang="cs-CZ" altLang="cs-CZ" sz="2800" dirty="0" smtClean="0"/>
              <a:t>-&gt; ztráta opory pozemku (úpravy sousedního pozemku)</a:t>
            </a:r>
          </a:p>
          <a:p>
            <a:r>
              <a:rPr lang="cs-CZ" altLang="cs-CZ" sz="2800" dirty="0" smtClean="0"/>
              <a:t>§ 1019 -&gt; stékání vody, padání sněhu a ledu ze sousedního pozemku</a:t>
            </a:r>
          </a:p>
          <a:p>
            <a:r>
              <a:rPr lang="cs-CZ" altLang="cs-CZ" sz="2800" dirty="0" smtClean="0"/>
              <a:t>§ 1021 -&gt; nutná údržba sousedního pozemku -&gt; </a:t>
            </a:r>
            <a:r>
              <a:rPr lang="cs-CZ" altLang="cs-CZ" sz="2800" dirty="0"/>
              <a:t>vlastník umožní sousedovi vstup na svůj pozemek v době, rozsahu a způsobem, které jsou nezbytné k údržbě sousedního pozemku nebo k hospodaření na něm, nelze-li tohoto účelu dosáhnout jinak; soused však nahradí vlastníku pozemku škodu tím způsobenou (absolutní objektivní odpovědnost za škodu – bez ohledu na zavinění, nejsou dány liberační důvody)</a:t>
            </a:r>
          </a:p>
          <a:p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3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Držba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algn="just"/>
            <a:r>
              <a:rPr lang="cs-CZ" sz="2000" dirty="0"/>
              <a:t>NOZ: § 987-1010 (§ 129-131 OZ)</a:t>
            </a:r>
          </a:p>
          <a:p>
            <a:pPr algn="just"/>
            <a:r>
              <a:rPr lang="cs-CZ" sz="2000" b="1" dirty="0"/>
              <a:t>držba</a:t>
            </a:r>
            <a:r>
              <a:rPr lang="cs-CZ" sz="2000" dirty="0"/>
              <a:t> (</a:t>
            </a:r>
            <a:r>
              <a:rPr lang="cs-CZ" sz="2000" i="1" dirty="0"/>
              <a:t>lat. </a:t>
            </a:r>
            <a:r>
              <a:rPr lang="cs-CZ" sz="2000" i="1" dirty="0" err="1"/>
              <a:t>possessio</a:t>
            </a:r>
            <a:r>
              <a:rPr lang="cs-CZ" sz="2000" dirty="0"/>
              <a:t>), římskoprávní základy institutu</a:t>
            </a:r>
          </a:p>
          <a:p>
            <a:r>
              <a:rPr lang="cs-CZ" sz="2000" dirty="0"/>
              <a:t>NOZ řadí držbu mezi věcná práva k věci vlastní (důvody: analogie vlastnického práva, ale pojem širší než vlastnické právo)</a:t>
            </a:r>
          </a:p>
          <a:p>
            <a:endParaRPr lang="cs-CZ" sz="2000" b="1" dirty="0"/>
          </a:p>
          <a:p>
            <a:r>
              <a:rPr lang="cs-CZ" sz="2000" b="1" dirty="0"/>
              <a:t>2 podoby držby:</a:t>
            </a:r>
            <a:endParaRPr lang="cs-CZ" sz="2000" dirty="0"/>
          </a:p>
          <a:p>
            <a:pPr lvl="1"/>
            <a:r>
              <a:rPr lang="cs-CZ" sz="2000" dirty="0"/>
              <a:t>držba </a:t>
            </a:r>
            <a:r>
              <a:rPr lang="cs-CZ" sz="2000" b="1" dirty="0"/>
              <a:t>vlastníka</a:t>
            </a:r>
            <a:r>
              <a:rPr lang="cs-CZ" sz="2000" dirty="0"/>
              <a:t> jako součást obsahu jeho vlastnického práva (tzv. </a:t>
            </a:r>
            <a:r>
              <a:rPr lang="cs-CZ" sz="2000" i="1" dirty="0"/>
              <a:t>ius </a:t>
            </a:r>
            <a:r>
              <a:rPr lang="cs-CZ" sz="2000" i="1" dirty="0" err="1"/>
              <a:t>possidendi</a:t>
            </a:r>
            <a:r>
              <a:rPr lang="cs-CZ" sz="2000" dirty="0"/>
              <a:t>)</a:t>
            </a:r>
          </a:p>
          <a:p>
            <a:pPr lvl="1"/>
            <a:r>
              <a:rPr lang="cs-CZ" sz="2000" dirty="0"/>
              <a:t>držba </a:t>
            </a:r>
            <a:r>
              <a:rPr lang="cs-CZ" sz="2000" b="1" dirty="0" err="1"/>
              <a:t>nevlastníka</a:t>
            </a:r>
            <a:r>
              <a:rPr lang="cs-CZ" sz="2000" dirty="0"/>
              <a:t> (důležitá z hlediska ochrany držitele, vypořádání držitele s vlastníkem a možnosti vydržení práva)</a:t>
            </a:r>
          </a:p>
          <a:p>
            <a:pPr lvl="0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731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Omezení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r>
              <a:rPr lang="cs-CZ" altLang="cs-CZ" sz="2800" b="1" dirty="0" err="1" smtClean="0"/>
              <a:t>rozhrady</a:t>
            </a:r>
            <a:r>
              <a:rPr lang="cs-CZ" altLang="cs-CZ" sz="2800" dirty="0" smtClean="0"/>
              <a:t> (§ 1024) -&gt; ploty, zdi, meze, strouhy a jiné podobné přirozené nebo umělé </a:t>
            </a:r>
            <a:r>
              <a:rPr lang="cs-CZ" altLang="cs-CZ" sz="2800" dirty="0" err="1" smtClean="0"/>
              <a:t>rozhrady</a:t>
            </a:r>
            <a:r>
              <a:rPr lang="cs-CZ" altLang="cs-CZ" sz="2800" dirty="0" smtClean="0"/>
              <a:t> mezi sousedními pozemky jsou společné</a:t>
            </a:r>
          </a:p>
          <a:p>
            <a:r>
              <a:rPr lang="cs-CZ" altLang="cs-CZ" sz="2800" b="1" dirty="0" smtClean="0"/>
              <a:t>povinnost oplotit pozemek</a:t>
            </a:r>
            <a:r>
              <a:rPr lang="cs-CZ" altLang="cs-CZ" sz="2800" dirty="0" smtClean="0"/>
              <a:t> (§ 1027)</a:t>
            </a:r>
          </a:p>
          <a:p>
            <a:r>
              <a:rPr lang="cs-CZ" altLang="cs-CZ" sz="2800" b="1" dirty="0" smtClean="0"/>
              <a:t>určení hranic mezi pozemky</a:t>
            </a:r>
            <a:r>
              <a:rPr lang="cs-CZ" altLang="cs-CZ" sz="2800" dirty="0" smtClean="0"/>
              <a:t> (§ 1028)</a:t>
            </a:r>
          </a:p>
          <a:p>
            <a:r>
              <a:rPr lang="cs-CZ" altLang="cs-CZ" sz="2800" b="1" dirty="0" smtClean="0"/>
              <a:t>nezbytná cesta</a:t>
            </a:r>
            <a:r>
              <a:rPr lang="cs-CZ" altLang="cs-CZ" sz="2800" dirty="0" smtClean="0"/>
              <a:t> (§ 1029 a násl.)</a:t>
            </a:r>
            <a:endParaRPr lang="cs-CZ" altLang="cs-CZ" sz="2800" dirty="0"/>
          </a:p>
          <a:p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80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Omezení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r>
              <a:rPr lang="cs-CZ" altLang="cs-CZ" sz="2800" b="1" dirty="0" smtClean="0"/>
              <a:t>použití cizí věci bez souhlasu vlastníka</a:t>
            </a:r>
            <a:r>
              <a:rPr lang="cs-CZ" altLang="cs-CZ" sz="2800" dirty="0" smtClean="0"/>
              <a:t> (§ 1037):</a:t>
            </a:r>
          </a:p>
          <a:p>
            <a:pPr marL="514350" indent="-514350">
              <a:buAutoNum type="alphaLcParenR"/>
            </a:pPr>
            <a:r>
              <a:rPr lang="cs-CZ" altLang="cs-CZ" sz="2800" dirty="0" smtClean="0"/>
              <a:t>ve stavu nouze nebo v naléhavém veřejném zájmu,</a:t>
            </a:r>
          </a:p>
          <a:p>
            <a:pPr marL="514350" indent="-514350">
              <a:buAutoNum type="alphaLcParenR"/>
            </a:pPr>
            <a:r>
              <a:rPr lang="cs-CZ" altLang="cs-CZ" sz="2800" dirty="0" smtClean="0"/>
              <a:t>na nezbytnou dobu,</a:t>
            </a:r>
          </a:p>
          <a:p>
            <a:pPr marL="514350" indent="-514350">
              <a:buAutoNum type="alphaLcParenR"/>
            </a:pPr>
            <a:r>
              <a:rPr lang="cs-CZ" altLang="cs-CZ" sz="2800" dirty="0" smtClean="0"/>
              <a:t>v nezbytné míře,</a:t>
            </a:r>
          </a:p>
          <a:p>
            <a:pPr marL="514350" indent="-514350">
              <a:buAutoNum type="alphaLcParenR"/>
            </a:pPr>
            <a:r>
              <a:rPr lang="cs-CZ" altLang="cs-CZ" sz="2800" dirty="0" smtClean="0"/>
              <a:t>nelze účelu dosáhnout jinak</a:t>
            </a:r>
            <a:endParaRPr lang="cs-CZ" altLang="cs-CZ" sz="2800" dirty="0"/>
          </a:p>
          <a:p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2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Vyvlastnění (expropriace) a omezení </a:t>
            </a:r>
            <a:r>
              <a:rPr lang="cs-CZ" sz="4000" b="1" dirty="0" err="1" smtClean="0">
                <a:solidFill>
                  <a:srgbClr val="D10202"/>
                </a:solidFill>
                <a:latin typeface="+mn-lt"/>
                <a:cs typeface="Arial"/>
              </a:rPr>
              <a:t>vl</a:t>
            </a:r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.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r>
              <a:rPr lang="cs-CZ" altLang="cs-CZ" sz="2800" dirty="0" smtClean="0"/>
              <a:t>ve veřejném zájmu, který nelze uspokojit jinak, jen na základě zákona a za náhradu (§ 1037 a násl.)</a:t>
            </a:r>
          </a:p>
          <a:p>
            <a:r>
              <a:rPr lang="cs-CZ" altLang="cs-CZ" sz="2800" dirty="0" smtClean="0"/>
              <a:t>zákon č. </a:t>
            </a:r>
            <a:r>
              <a:rPr lang="cs-CZ" altLang="cs-CZ" sz="2800" dirty="0"/>
              <a:t>184/2006 Sb., o odnětí nebo omezení vlastnického práva k pozemku nebo ke </a:t>
            </a:r>
            <a:r>
              <a:rPr lang="cs-CZ" altLang="cs-CZ" sz="2800" dirty="0" smtClean="0"/>
              <a:t>stavbě (zákon o vyvlastnění)</a:t>
            </a:r>
            <a:endParaRPr lang="cs-CZ" altLang="cs-CZ" sz="2800" dirty="0"/>
          </a:p>
          <a:p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Ochrana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pPr marL="342900" lvl="1" indent="-342900">
              <a:buFont typeface="Arial"/>
              <a:buChar char="•"/>
            </a:pPr>
            <a:r>
              <a:rPr lang="cs-CZ" altLang="cs-CZ" dirty="0" smtClean="0"/>
              <a:t>§ 12 + § 13 -&gt; </a:t>
            </a:r>
            <a:r>
              <a:rPr lang="cs-CZ" i="1" dirty="0"/>
              <a:t>Každý, kdo se cítí ve svém právu zkrácen, může se domáhat ochrany u orgánu vykonávajícího veřejnou moc (dále jen „orgán veřejné moci“). Není-li v zákoně stanoveno něco jiného, je tímto orgánem veřejné moci </a:t>
            </a:r>
            <a:r>
              <a:rPr lang="cs-CZ" b="1" i="1" dirty="0" smtClean="0"/>
              <a:t>soud</a:t>
            </a:r>
            <a:r>
              <a:rPr lang="cs-CZ" i="1" dirty="0" smtClean="0"/>
              <a:t>.</a:t>
            </a:r>
            <a:endParaRPr lang="cs-CZ" b="1" i="1" dirty="0" smtClean="0"/>
          </a:p>
          <a:p>
            <a:pPr marL="342900" lvl="1" indent="-342900">
              <a:buFont typeface="Arial"/>
              <a:buChar char="•"/>
            </a:pPr>
            <a:r>
              <a:rPr lang="cs-CZ" dirty="0" smtClean="0"/>
              <a:t>§ 14 -&gt; </a:t>
            </a:r>
            <a:r>
              <a:rPr lang="cs-CZ" b="1" dirty="0" smtClean="0"/>
              <a:t>svépomoc</a:t>
            </a:r>
            <a:r>
              <a:rPr lang="cs-CZ" dirty="0"/>
              <a:t> </a:t>
            </a:r>
            <a:r>
              <a:rPr lang="cs-CZ" dirty="0" smtClean="0"/>
              <a:t>-&gt; Každý </a:t>
            </a:r>
            <a:r>
              <a:rPr lang="cs-CZ" dirty="0"/>
              <a:t>si může přiměřeným způsobem pomoci k svému právu sám, je-li jeho právo ohroženo a je-li zřejmé, že by zásah veřejné moci přišel </a:t>
            </a:r>
            <a:r>
              <a:rPr lang="cs-CZ" dirty="0" smtClean="0"/>
              <a:t>pozdě.</a:t>
            </a:r>
            <a:endParaRPr lang="cs-CZ" dirty="0"/>
          </a:p>
          <a:p>
            <a:pPr marL="342900" lvl="1" indent="-342900">
              <a:buFont typeface="Arial"/>
              <a:buChar char="•"/>
            </a:pPr>
            <a:r>
              <a:rPr lang="cs-CZ" dirty="0" smtClean="0"/>
              <a:t>Hrozí-li </a:t>
            </a:r>
            <a:r>
              <a:rPr lang="cs-CZ" dirty="0"/>
              <a:t>neoprávněný zásah do práva bezprostředně, může jej každý, kdo je takto ohrožen, odvrátit úsilím a prostředky, které se osobě v jeho postavení musí jevit vzhledem k okolnostem jako přiměřené. Směřuje-li však svépomoc jen k zajištění práva, které by bylo jinak zmařeno, musí se ten, kdo k ní přikročil, obrátit bez zbytečného odkladu na příslušný orgán veřejné </a:t>
            </a:r>
            <a:r>
              <a:rPr lang="cs-CZ" dirty="0" smtClean="0"/>
              <a:t>moci.</a:t>
            </a:r>
            <a:endParaRPr lang="cs-CZ" dirty="0"/>
          </a:p>
          <a:p>
            <a:pPr marL="342900" lvl="1" indent="-342900">
              <a:buFont typeface="Arial"/>
              <a:buChar char="•"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57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Ochrana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altLang="cs-CZ" sz="2800" dirty="0" smtClean="0"/>
          </a:p>
          <a:p>
            <a:pPr marL="342900" lvl="1" indent="-342900">
              <a:buFont typeface="Arial"/>
              <a:buChar char="•"/>
            </a:pPr>
            <a:r>
              <a:rPr lang="cs-CZ" dirty="0" smtClean="0"/>
              <a:t>vlastnické žaloby (§ 1040 a násl.):</a:t>
            </a:r>
          </a:p>
          <a:p>
            <a:pPr marL="514350" lvl="1" indent="-514350">
              <a:buAutoNum type="alphaLcParenR"/>
            </a:pPr>
            <a:r>
              <a:rPr lang="cs-CZ" b="1" dirty="0" smtClean="0"/>
              <a:t>na vydání věci (</a:t>
            </a:r>
            <a:r>
              <a:rPr lang="cs-CZ" b="1" dirty="0" err="1" smtClean="0"/>
              <a:t>reivindikační</a:t>
            </a:r>
            <a:r>
              <a:rPr lang="cs-CZ" b="1" dirty="0" smtClean="0"/>
              <a:t>)</a:t>
            </a:r>
            <a:r>
              <a:rPr lang="cs-CZ" dirty="0" smtClean="0"/>
              <a:t> -&gt; § 1040, 1041</a:t>
            </a:r>
          </a:p>
          <a:p>
            <a:pPr marL="0" lvl="1" indent="0">
              <a:buNone/>
            </a:pPr>
            <a:endParaRPr lang="cs-CZ" dirty="0" smtClean="0"/>
          </a:p>
          <a:p>
            <a:pPr marL="457200" lvl="1" indent="-457200">
              <a:buFontTx/>
              <a:buChar char="-"/>
            </a:pPr>
            <a:r>
              <a:rPr lang="cs-CZ" dirty="0" smtClean="0"/>
              <a:t>kdo věc neprávem zadržuje, může být vlastníkem žalován, aby ji vydal</a:t>
            </a:r>
          </a:p>
          <a:p>
            <a:pPr marL="457200" lvl="1" indent="-457200">
              <a:buFontTx/>
              <a:buChar char="-"/>
            </a:pPr>
            <a:r>
              <a:rPr lang="cs-CZ" dirty="0" smtClean="0"/>
              <a:t>individualizace věci</a:t>
            </a:r>
          </a:p>
          <a:p>
            <a:pPr marL="0" lvl="1" indent="0">
              <a:buNone/>
            </a:pPr>
            <a:endParaRPr lang="cs-CZ" dirty="0" smtClean="0"/>
          </a:p>
          <a:p>
            <a:pPr marL="0" lvl="1" indent="0">
              <a:buNone/>
            </a:pPr>
            <a:r>
              <a:rPr lang="cs-CZ" dirty="0" smtClean="0"/>
              <a:t>b) </a:t>
            </a:r>
            <a:r>
              <a:rPr lang="cs-CZ" b="1" dirty="0" err="1" smtClean="0"/>
              <a:t>zápůrčí</a:t>
            </a:r>
            <a:r>
              <a:rPr lang="cs-CZ" b="1" dirty="0" smtClean="0"/>
              <a:t> (</a:t>
            </a:r>
            <a:r>
              <a:rPr lang="cs-CZ" b="1" dirty="0" err="1" smtClean="0"/>
              <a:t>negatorní</a:t>
            </a:r>
            <a:r>
              <a:rPr lang="cs-CZ" b="1" dirty="0" smtClean="0"/>
              <a:t>) </a:t>
            </a:r>
            <a:r>
              <a:rPr lang="cs-CZ" dirty="0" smtClean="0"/>
              <a:t>-&gt; § 1042</a:t>
            </a:r>
          </a:p>
          <a:p>
            <a:pPr marL="0" lvl="1" indent="0">
              <a:buNone/>
            </a:pPr>
            <a:endParaRPr lang="cs-CZ" dirty="0" smtClean="0"/>
          </a:p>
          <a:p>
            <a:pPr marL="457200" lvl="1" indent="-457200">
              <a:buFontTx/>
              <a:buChar char="-"/>
            </a:pPr>
            <a:r>
              <a:rPr lang="cs-CZ" dirty="0" smtClean="0"/>
              <a:t>vlastník se může domáhat ochrany proti každému, kdo neprávem do jeho vlastnického práva zasahuje, nebo je ruší jinak než tím, že mu věc zadržuje</a:t>
            </a:r>
          </a:p>
          <a:p>
            <a:pPr marL="0" lvl="1" indent="0">
              <a:buNone/>
            </a:pPr>
            <a:r>
              <a:rPr lang="cs-CZ" dirty="0" smtClean="0"/>
              <a:t> </a:t>
            </a:r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87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Nabývání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400" b="1" dirty="0"/>
              <a:t>terminologie</a:t>
            </a:r>
            <a:endParaRPr lang="cs-CZ" sz="2400" dirty="0"/>
          </a:p>
          <a:p>
            <a:pPr lvl="1">
              <a:defRPr/>
            </a:pPr>
            <a:r>
              <a:rPr lang="cs-CZ" sz="2400" b="1" dirty="0">
                <a:solidFill>
                  <a:srgbClr val="FF0000"/>
                </a:solidFill>
              </a:rPr>
              <a:t>převodce (zcizitel, </a:t>
            </a:r>
            <a:r>
              <a:rPr lang="cs-CZ" sz="2400" b="1" dirty="0" err="1">
                <a:solidFill>
                  <a:srgbClr val="FF0000"/>
                </a:solidFill>
              </a:rPr>
              <a:t>auktor</a:t>
            </a:r>
            <a:r>
              <a:rPr lang="cs-CZ" sz="2400" b="1" dirty="0">
                <a:solidFill>
                  <a:srgbClr val="FF0000"/>
                </a:solidFill>
              </a:rPr>
              <a:t>)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– subjekt, který vlastnické právo převádí (v konkrétním případě např. prodávající, dárce)</a:t>
            </a:r>
          </a:p>
          <a:p>
            <a:pPr lvl="1">
              <a:defRPr/>
            </a:pPr>
            <a:r>
              <a:rPr lang="cs-CZ" sz="2400" b="1" dirty="0">
                <a:solidFill>
                  <a:srgbClr val="FF0000"/>
                </a:solidFill>
              </a:rPr>
              <a:t>nabyvatel (sukcesor)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– subjekt, který vlastnické právo nabývá (v konkrétním případě např. kupující, obdarovaný)</a:t>
            </a:r>
          </a:p>
          <a:p>
            <a:pPr marL="0" lvl="1" indent="0">
              <a:buNone/>
            </a:pPr>
            <a:r>
              <a:rPr lang="cs-CZ" dirty="0" smtClean="0"/>
              <a:t> </a:t>
            </a:r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17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Dělení způsobů nabytí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původní (originární)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odvozené (derivativní)</a:t>
            </a:r>
          </a:p>
          <a:p>
            <a:pPr marL="0" indent="0">
              <a:buNone/>
              <a:defRPr/>
            </a:pPr>
            <a:endParaRPr lang="cs-CZ" sz="2400" dirty="0"/>
          </a:p>
          <a:p>
            <a:pPr marL="0" indent="0">
              <a:buNone/>
              <a:defRPr/>
            </a:pPr>
            <a:r>
              <a:rPr lang="cs-CZ" sz="2400" dirty="0" smtClean="0"/>
              <a:t>c) úplatné</a:t>
            </a:r>
          </a:p>
          <a:p>
            <a:pPr marL="0" indent="0">
              <a:buNone/>
              <a:defRPr/>
            </a:pPr>
            <a:r>
              <a:rPr lang="cs-CZ" sz="2400" dirty="0" smtClean="0"/>
              <a:t>d) bezúplatné</a:t>
            </a:r>
          </a:p>
          <a:p>
            <a:pPr marL="0" indent="0">
              <a:buNone/>
              <a:defRPr/>
            </a:pPr>
            <a:endParaRPr lang="cs-CZ" sz="2400" dirty="0"/>
          </a:p>
          <a:p>
            <a:pPr marL="0" indent="0">
              <a:buNone/>
              <a:defRPr/>
            </a:pPr>
            <a:r>
              <a:rPr lang="cs-CZ" sz="2400" dirty="0" smtClean="0"/>
              <a:t>e) mezi živými (inter </a:t>
            </a:r>
            <a:r>
              <a:rPr lang="cs-CZ" sz="2400" dirty="0" err="1" smtClean="0"/>
              <a:t>vivos</a:t>
            </a:r>
            <a:r>
              <a:rPr lang="cs-CZ" sz="2400" dirty="0" smtClean="0"/>
              <a:t>)</a:t>
            </a:r>
          </a:p>
          <a:p>
            <a:pPr marL="0" indent="0">
              <a:buNone/>
              <a:defRPr/>
            </a:pPr>
            <a:r>
              <a:rPr lang="cs-CZ" sz="2400" dirty="0" smtClean="0"/>
              <a:t>f) pro případ smrti (</a:t>
            </a:r>
            <a:r>
              <a:rPr lang="cs-CZ" sz="2400" dirty="0" err="1" smtClean="0"/>
              <a:t>mortis</a:t>
            </a:r>
            <a:r>
              <a:rPr lang="cs-CZ" sz="2400" dirty="0" smtClean="0"/>
              <a:t> causa)</a:t>
            </a:r>
            <a:endParaRPr lang="cs-CZ" sz="2400" dirty="0"/>
          </a:p>
          <a:p>
            <a:pPr marL="0" lvl="1" indent="0">
              <a:buNone/>
            </a:pPr>
            <a:r>
              <a:rPr lang="cs-CZ" dirty="0" smtClean="0"/>
              <a:t> </a:t>
            </a:r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69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Nabytí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původní (originární)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odvozené (derivativní)</a:t>
            </a:r>
          </a:p>
          <a:p>
            <a:pPr marL="0" indent="0">
              <a:buNone/>
              <a:defRPr/>
            </a:pPr>
            <a:endParaRPr lang="cs-CZ" sz="2400" dirty="0"/>
          </a:p>
          <a:p>
            <a:pPr marL="0" indent="0">
              <a:buNone/>
              <a:defRPr/>
            </a:pPr>
            <a:r>
              <a:rPr lang="cs-CZ" sz="2400" dirty="0" smtClean="0"/>
              <a:t>c) úplatné</a:t>
            </a:r>
          </a:p>
          <a:p>
            <a:pPr marL="0" indent="0">
              <a:buNone/>
              <a:defRPr/>
            </a:pPr>
            <a:r>
              <a:rPr lang="cs-CZ" sz="2400" dirty="0" smtClean="0"/>
              <a:t>d) bezúplatné</a:t>
            </a:r>
          </a:p>
          <a:p>
            <a:pPr marL="0" indent="0">
              <a:buNone/>
              <a:defRPr/>
            </a:pPr>
            <a:endParaRPr lang="cs-CZ" sz="2400" dirty="0"/>
          </a:p>
          <a:p>
            <a:pPr marL="0" indent="0">
              <a:buNone/>
              <a:defRPr/>
            </a:pPr>
            <a:r>
              <a:rPr lang="cs-CZ" sz="2400" dirty="0" smtClean="0"/>
              <a:t>e) mezi živými (inter </a:t>
            </a:r>
            <a:r>
              <a:rPr lang="cs-CZ" sz="2400" dirty="0" err="1" smtClean="0"/>
              <a:t>vivos</a:t>
            </a:r>
            <a:r>
              <a:rPr lang="cs-CZ" sz="2400" dirty="0" smtClean="0"/>
              <a:t>)</a:t>
            </a:r>
          </a:p>
          <a:p>
            <a:pPr marL="0" indent="0">
              <a:buNone/>
              <a:defRPr/>
            </a:pPr>
            <a:r>
              <a:rPr lang="cs-CZ" sz="2400" dirty="0" smtClean="0"/>
              <a:t>f) pro případ smrti (</a:t>
            </a:r>
            <a:r>
              <a:rPr lang="cs-CZ" sz="2400" dirty="0" err="1" smtClean="0"/>
              <a:t>mortis</a:t>
            </a:r>
            <a:r>
              <a:rPr lang="cs-CZ" sz="2400" dirty="0" smtClean="0"/>
              <a:t> causa)</a:t>
            </a:r>
            <a:endParaRPr lang="cs-CZ" sz="2400" dirty="0"/>
          </a:p>
          <a:p>
            <a:pPr marL="0" lvl="1" indent="0">
              <a:buNone/>
            </a:pPr>
            <a:r>
              <a:rPr lang="cs-CZ" dirty="0" smtClean="0"/>
              <a:t> </a:t>
            </a:r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39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Nabývání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sz="2400" b="1" dirty="0" smtClean="0"/>
              <a:t>Originární způsoby nabytí </a:t>
            </a:r>
            <a:r>
              <a:rPr lang="cs-CZ" sz="2400" b="1" dirty="0" err="1" smtClean="0"/>
              <a:t>vl</a:t>
            </a:r>
            <a:r>
              <a:rPr lang="cs-CZ" sz="2400" b="1" dirty="0" smtClean="0"/>
              <a:t>. práva</a:t>
            </a:r>
            <a:r>
              <a:rPr lang="cs-CZ" sz="2400" dirty="0" smtClean="0"/>
              <a:t>:</a:t>
            </a:r>
          </a:p>
          <a:p>
            <a:pPr marL="0" indent="0">
              <a:buNone/>
              <a:defRPr/>
            </a:pPr>
            <a:r>
              <a:rPr lang="cs-CZ" sz="2400" dirty="0" smtClean="0"/>
              <a:t>nabyvatel neodvozuje svoje vlastnické právo od dosavadního vlastníka (vyrobení věci) nebo vlastnické právo sice u jiného subjektu existovalo, ale k jeho změně dochází bez souhlasu dosavadního vlastníka (např. vyvlastnění)</a:t>
            </a:r>
          </a:p>
          <a:p>
            <a:pPr marL="0" indent="0">
              <a:buNone/>
              <a:defRPr/>
            </a:pPr>
            <a:endParaRPr lang="cs-CZ" sz="2400" dirty="0"/>
          </a:p>
          <a:p>
            <a:pPr marL="0" indent="0">
              <a:buNone/>
              <a:defRPr/>
            </a:pPr>
            <a:r>
              <a:rPr lang="cs-CZ" sz="2400" b="1" dirty="0" smtClean="0"/>
              <a:t>Derivativní</a:t>
            </a:r>
            <a:r>
              <a:rPr lang="cs-CZ" sz="2400" dirty="0" smtClean="0"/>
              <a:t>:</a:t>
            </a:r>
            <a:endParaRPr lang="cs-CZ" sz="2400" dirty="0"/>
          </a:p>
          <a:p>
            <a:pPr marL="0" lvl="1" indent="0">
              <a:buNone/>
            </a:pPr>
            <a:r>
              <a:rPr lang="cs-CZ" sz="2400" dirty="0" smtClean="0"/>
              <a:t>nový vlastník odvozuje svoje vlastnické právo od právního předchůdce, vstupuje do jeho právního postavení</a:t>
            </a:r>
          </a:p>
          <a:p>
            <a:pPr marL="0" lvl="1" indent="0">
              <a:buNone/>
            </a:pPr>
            <a:r>
              <a:rPr lang="cs-CZ" sz="2400" dirty="0" smtClean="0"/>
              <a:t>změna </a:t>
            </a:r>
            <a:r>
              <a:rPr lang="cs-CZ" sz="2400" dirty="0" err="1" smtClean="0"/>
              <a:t>vl</a:t>
            </a:r>
            <a:r>
              <a:rPr lang="cs-CZ" sz="2400" dirty="0" smtClean="0"/>
              <a:t>. </a:t>
            </a:r>
            <a:r>
              <a:rPr lang="cs-CZ" sz="2400" dirty="0" err="1" smtClean="0"/>
              <a:t>pr</a:t>
            </a:r>
            <a:r>
              <a:rPr lang="cs-CZ" sz="2400" dirty="0" smtClean="0"/>
              <a:t>. z vůle (se souhlasem) dosavadního vlastníka</a:t>
            </a:r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40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Originární nabývání </a:t>
            </a:r>
            <a:r>
              <a:rPr lang="cs-CZ" sz="4000" b="1" dirty="0" err="1" smtClean="0">
                <a:solidFill>
                  <a:srgbClr val="D10202"/>
                </a:solidFill>
                <a:latin typeface="+mn-lt"/>
                <a:cs typeface="Arial"/>
              </a:rPr>
              <a:t>vl</a:t>
            </a:r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. p.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vyrobení věci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přivlastnění (§ 1045)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nález (§ 1051 a násl.)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přirozený přírůstek (§ 1066 a násl.)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umělý přírůstek (§ 1074 a násl.)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smíšený přírůstek (§ 1088)</a:t>
            </a:r>
          </a:p>
          <a:p>
            <a:pPr marL="457200" indent="-457200">
              <a:buAutoNum type="alphaLcParenR"/>
              <a:defRPr/>
            </a:pPr>
            <a:r>
              <a:rPr lang="cs-CZ" sz="2400" dirty="0" smtClean="0"/>
              <a:t>vydržení vlastnického práva (§ 1089 a násl.)</a:t>
            </a:r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38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Držba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sz="1800" b="1" dirty="0"/>
              <a:t>smysl držby</a:t>
            </a:r>
          </a:p>
          <a:p>
            <a:pPr lvl="1"/>
            <a:r>
              <a:rPr lang="cs-CZ" sz="1800" b="1" dirty="0">
                <a:solidFill>
                  <a:srgbClr val="FF0000"/>
                </a:solidFill>
              </a:rPr>
              <a:t>ochrana držitele, </a:t>
            </a:r>
            <a:r>
              <a:rPr lang="cs-CZ" sz="1800" dirty="0"/>
              <a:t>resp. ochrana faktického stavu, i když nemusí být v souladu s právním stavem (tzv. </a:t>
            </a:r>
            <a:r>
              <a:rPr lang="cs-CZ" sz="1800" i="1" dirty="0" err="1"/>
              <a:t>possessorní</a:t>
            </a:r>
            <a:r>
              <a:rPr lang="cs-CZ" sz="1800" i="1" dirty="0"/>
              <a:t> ochrana</a:t>
            </a:r>
            <a:r>
              <a:rPr lang="cs-CZ" sz="1800" dirty="0"/>
              <a:t>)</a:t>
            </a:r>
          </a:p>
          <a:p>
            <a:pPr lvl="1"/>
            <a:r>
              <a:rPr lang="cs-CZ" sz="1800" b="1" dirty="0">
                <a:solidFill>
                  <a:srgbClr val="FF0000"/>
                </a:solidFill>
              </a:rPr>
              <a:t>transformace dlouhodobého faktického stavu na stav právní</a:t>
            </a:r>
          </a:p>
          <a:p>
            <a:pPr lvl="1"/>
            <a:r>
              <a:rPr lang="cs-CZ" sz="1800" b="1" dirty="0">
                <a:solidFill>
                  <a:srgbClr val="FF0000"/>
                </a:solidFill>
              </a:rPr>
              <a:t>legitimační funkce </a:t>
            </a:r>
            <a:r>
              <a:rPr lang="cs-CZ" sz="1800" dirty="0"/>
              <a:t>(z držby lze usuzovat na určité subjektivní právo držitele k věci, zejm. na jeho vlastnické právo)</a:t>
            </a:r>
          </a:p>
          <a:p>
            <a:r>
              <a:rPr lang="cs-CZ" sz="1800" b="1" dirty="0"/>
              <a:t>držitel</a:t>
            </a:r>
            <a:r>
              <a:rPr lang="cs-CZ" sz="1800" dirty="0"/>
              <a:t>: ten, kdo vykonává právo pro sebe (§ 987) </a:t>
            </a:r>
          </a:p>
          <a:p>
            <a:r>
              <a:rPr lang="cs-CZ" sz="1800" b="1" dirty="0"/>
              <a:t>pojmové znaky držby</a:t>
            </a:r>
          </a:p>
          <a:p>
            <a:pPr lvl="1"/>
            <a:r>
              <a:rPr lang="cs-CZ" sz="1800" b="1" dirty="0"/>
              <a:t>faktická možnost vykonávat právo</a:t>
            </a:r>
            <a:r>
              <a:rPr lang="cs-CZ" sz="1800" dirty="0"/>
              <a:t> (</a:t>
            </a:r>
            <a:r>
              <a:rPr lang="cs-CZ" sz="1800" i="1" dirty="0"/>
              <a:t>corpus </a:t>
            </a:r>
            <a:r>
              <a:rPr lang="cs-CZ" sz="1800" i="1" dirty="0" err="1"/>
              <a:t>possessionis</a:t>
            </a:r>
            <a:r>
              <a:rPr lang="cs-CZ" sz="1800" dirty="0"/>
              <a:t>)</a:t>
            </a:r>
          </a:p>
          <a:p>
            <a:pPr lvl="1"/>
            <a:r>
              <a:rPr lang="cs-CZ" sz="1800" b="1" dirty="0"/>
              <a:t>úmysl vykonávat právo pro sebe</a:t>
            </a:r>
            <a:r>
              <a:rPr lang="cs-CZ" sz="1800" dirty="0"/>
              <a:t> (</a:t>
            </a:r>
            <a:r>
              <a:rPr lang="cs-CZ" sz="1800" i="1" dirty="0" err="1"/>
              <a:t>animus</a:t>
            </a:r>
            <a:r>
              <a:rPr lang="cs-CZ" sz="1800" i="1" dirty="0"/>
              <a:t> </a:t>
            </a:r>
            <a:r>
              <a:rPr lang="cs-CZ" sz="1800" i="1" dirty="0" err="1"/>
              <a:t>possidendi</a:t>
            </a:r>
            <a:r>
              <a:rPr lang="cs-CZ" sz="1800" dirty="0"/>
              <a:t>)</a:t>
            </a:r>
          </a:p>
          <a:p>
            <a:pPr lvl="1"/>
            <a:r>
              <a:rPr lang="cs-CZ" sz="1800" dirty="0"/>
              <a:t>oba dva znaky musí být </a:t>
            </a:r>
            <a:r>
              <a:rPr lang="cs-CZ" sz="1800" b="1" dirty="0"/>
              <a:t>zásadně splněny současně</a:t>
            </a:r>
            <a:r>
              <a:rPr lang="cs-CZ" sz="1800" dirty="0"/>
              <a:t> </a:t>
            </a:r>
          </a:p>
          <a:p>
            <a:pPr lvl="1"/>
            <a:r>
              <a:rPr lang="cs-CZ" sz="1800" dirty="0" err="1"/>
              <a:t>Vyjímka</a:t>
            </a:r>
            <a:r>
              <a:rPr lang="cs-CZ" sz="1800" dirty="0"/>
              <a:t>: např. tehdy, neví-li držitel zcela přesně, kde se držená věc v daném momentu nachází (ví, že ji zapomněl na některém z více možných míst, ale neví přesně na kterém) a věc je stále v jeho dispoziční moci (držitel věc neprodleně začne hledat a má vůli ji i nadále užívat jako vlastní)</a:t>
            </a:r>
          </a:p>
          <a:p>
            <a:pPr lvl="0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8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Přivlastnění (§ 1045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400" dirty="0" smtClean="0"/>
              <a:t>věc, která nikomu nepatří, si každý může přivlastnit, nebrání-li tomu zákon nebo právo jiného na přivlastnění věci</a:t>
            </a:r>
          </a:p>
          <a:p>
            <a:pPr>
              <a:defRPr/>
            </a:pPr>
            <a:r>
              <a:rPr lang="cs-CZ" sz="2400" b="1" dirty="0" smtClean="0"/>
              <a:t>movitá věc</a:t>
            </a:r>
            <a:r>
              <a:rPr lang="cs-CZ" sz="2400" dirty="0" smtClean="0"/>
              <a:t>, kterou vlastník opustil, protože ji nechce jako svou držet, nikomu nepatří</a:t>
            </a:r>
          </a:p>
          <a:p>
            <a:pPr>
              <a:defRPr/>
            </a:pPr>
            <a:r>
              <a:rPr lang="cs-CZ" sz="2400" b="1" dirty="0" smtClean="0"/>
              <a:t>opuštěná nemovitá věc</a:t>
            </a:r>
            <a:r>
              <a:rPr lang="cs-CZ" sz="2400" dirty="0" smtClean="0"/>
              <a:t> připadá do vlastnictví státu</a:t>
            </a:r>
          </a:p>
          <a:p>
            <a:pPr>
              <a:defRPr/>
            </a:pPr>
            <a:r>
              <a:rPr lang="cs-CZ" sz="2400" dirty="0" smtClean="0"/>
              <a:t>§ 1050 -&gt; domněnka a fikce opuštění věci -&gt; nevykonává-li vlastník </a:t>
            </a:r>
            <a:r>
              <a:rPr lang="cs-CZ" sz="2400" dirty="0" err="1" smtClean="0"/>
              <a:t>vl</a:t>
            </a:r>
            <a:r>
              <a:rPr lang="cs-CZ" sz="2400" dirty="0" smtClean="0"/>
              <a:t>. p. k movité věci po dobu 3 let, má se za to, že ji opustil X u nemovité věci – 10 let</a:t>
            </a:r>
          </a:p>
          <a:p>
            <a:pPr>
              <a:defRPr/>
            </a:pPr>
            <a:r>
              <a:rPr lang="cs-CZ" sz="2400" dirty="0" smtClean="0"/>
              <a:t>byla-li movitá věc, </a:t>
            </a:r>
            <a:r>
              <a:rPr lang="cs-CZ" sz="2400" dirty="0" err="1" smtClean="0"/>
              <a:t>kt</a:t>
            </a:r>
            <a:r>
              <a:rPr lang="cs-CZ" sz="2400" dirty="0" smtClean="0"/>
              <a:t>. pro vlastníka měla zřejmě jen nepatrnou hodnotu, zanechána na místě přístupném veřejnosti, považuje se opuštěnou bez dalšího -&gt; fikce opuštění</a:t>
            </a:r>
          </a:p>
          <a:p>
            <a:pPr>
              <a:defRPr/>
            </a:pPr>
            <a:endParaRPr lang="cs-CZ" sz="2400" dirty="0" smtClean="0"/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3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Nález (§ 1051)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400" dirty="0" smtClean="0"/>
              <a:t>má se zato, že si každý chce podržet své vlastnictví a že nalezená věc není opuštěná. Kdo věc najde, nesmí ji bez dalšího považovat za opuštěnou a přivlastnit si ji.</a:t>
            </a:r>
          </a:p>
          <a:p>
            <a:pPr>
              <a:defRPr/>
            </a:pPr>
            <a:r>
              <a:rPr lang="cs-CZ" sz="2400" dirty="0" smtClean="0"/>
              <a:t>ztracenou věc -&gt; vrátí nálezce tomu, kdo ji ztratil, nebo vlastníkovi proti úhradě nutných nákladů a nálezného (1/10 ceny nálezu)</a:t>
            </a:r>
          </a:p>
          <a:p>
            <a:pPr>
              <a:defRPr/>
            </a:pPr>
            <a:r>
              <a:rPr lang="cs-CZ" sz="2400" dirty="0" smtClean="0"/>
              <a:t>nelze-li z okolností poznat, komu má být věc vrácena, a nepovažuje-li se věc za opuštěnou, oznámí nálezce bez zbytečného odkladu nález obci, na jejímž území byla věc nalezena</a:t>
            </a:r>
          </a:p>
          <a:p>
            <a:pPr>
              <a:defRPr/>
            </a:pPr>
            <a:r>
              <a:rPr lang="cs-CZ" sz="2400" dirty="0" smtClean="0"/>
              <a:t>obec vyhlásí nález obvyklým způsobem (např. na úřední desce, místním rozhlasem)</a:t>
            </a:r>
          </a:p>
          <a:p>
            <a:pPr>
              <a:defRPr/>
            </a:pPr>
            <a:r>
              <a:rPr lang="cs-CZ" sz="2400" dirty="0" smtClean="0"/>
              <a:t>nálezci, </a:t>
            </a:r>
            <a:r>
              <a:rPr lang="cs-CZ" sz="2400" dirty="0" err="1" smtClean="0"/>
              <a:t>kt</a:t>
            </a:r>
            <a:r>
              <a:rPr lang="cs-CZ" sz="2400" dirty="0" smtClean="0"/>
              <a:t>. nález neoznámí, nenáleží úhrada a nálezné</a:t>
            </a:r>
          </a:p>
          <a:p>
            <a:pPr>
              <a:defRPr/>
            </a:pPr>
            <a:endParaRPr lang="cs-CZ" sz="2400" dirty="0" smtClean="0"/>
          </a:p>
          <a:p>
            <a:pPr>
              <a:defRPr/>
            </a:pPr>
            <a:endParaRPr lang="cs-CZ" sz="2400" dirty="0" smtClean="0"/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83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Nález (§ 1051)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400" dirty="0" smtClean="0"/>
              <a:t>má se zato, že si každý chce podržet své vlastnictví a že nalezená věc není opuštěná. Kdo věc najde, nesmí ji bez dalšího považovat za opuštěnou a přivlastnit si ji.</a:t>
            </a:r>
          </a:p>
          <a:p>
            <a:pPr>
              <a:defRPr/>
            </a:pPr>
            <a:r>
              <a:rPr lang="cs-CZ" sz="2400" dirty="0" smtClean="0"/>
              <a:t>ztracenou věc -&gt; vrátí nálezce tomu, kdo ji ztratil, nebo vlastníkovi proti úhradě nutných nákladů a nálezného (1/10 ceny nálezu)</a:t>
            </a:r>
          </a:p>
          <a:p>
            <a:pPr>
              <a:defRPr/>
            </a:pPr>
            <a:r>
              <a:rPr lang="cs-CZ" sz="2400" dirty="0" smtClean="0"/>
              <a:t>nelze-li z okolností poznat, komu má být věc vrácena, a nepovažuje-li se věc za opuštěnou, oznámí nálezce bez zbytečného odkladu nález obci, na jejímž území byla věc nalezena</a:t>
            </a:r>
          </a:p>
          <a:p>
            <a:pPr>
              <a:defRPr/>
            </a:pPr>
            <a:r>
              <a:rPr lang="cs-CZ" sz="2400" dirty="0" smtClean="0"/>
              <a:t>obec vyhlásí nález obvyklým způsobem (např. na úřední desce, místním rozhlasem)</a:t>
            </a:r>
          </a:p>
          <a:p>
            <a:pPr>
              <a:defRPr/>
            </a:pPr>
            <a:r>
              <a:rPr lang="cs-CZ" sz="2400" dirty="0" smtClean="0"/>
              <a:t>nálezci, </a:t>
            </a:r>
            <a:r>
              <a:rPr lang="cs-CZ" sz="2400" dirty="0" err="1" smtClean="0"/>
              <a:t>kt</a:t>
            </a:r>
            <a:r>
              <a:rPr lang="cs-CZ" sz="2400" dirty="0" smtClean="0"/>
              <a:t>. nález neoznámí, nenáleží úhrada a nálezné</a:t>
            </a:r>
          </a:p>
          <a:p>
            <a:pPr>
              <a:defRPr/>
            </a:pPr>
            <a:endParaRPr lang="cs-CZ" sz="2400" dirty="0" smtClean="0"/>
          </a:p>
          <a:p>
            <a:pPr>
              <a:defRPr/>
            </a:pPr>
            <a:endParaRPr lang="cs-CZ" sz="2400" dirty="0" smtClean="0"/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20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Přirozený přírůstek (§ 1066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3200" dirty="0">
              <a:solidFill>
                <a:schemeClr val="tx2"/>
              </a:solidFill>
            </a:endParaRPr>
          </a:p>
          <a:p>
            <a:pPr marL="457200" indent="-457200">
              <a:buAutoNum type="alphaLcParenR"/>
              <a:defRPr/>
            </a:pPr>
            <a:r>
              <a:rPr lang="cs-CZ" dirty="0" smtClean="0"/>
              <a:t>přírůstek nemovité věci</a:t>
            </a:r>
          </a:p>
          <a:p>
            <a:pPr marL="457200" indent="-457200">
              <a:buAutoNum type="alphaLcParenR"/>
              <a:defRPr/>
            </a:pPr>
            <a:r>
              <a:rPr lang="cs-CZ" dirty="0" smtClean="0"/>
              <a:t>naplavenina a strž</a:t>
            </a:r>
          </a:p>
          <a:p>
            <a:pPr marL="457200" indent="-457200">
              <a:buAutoNum type="alphaLcParenR"/>
              <a:defRPr/>
            </a:pPr>
            <a:r>
              <a:rPr lang="cs-CZ" dirty="0" smtClean="0"/>
              <a:t>přírůstek movité věci </a:t>
            </a:r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 marL="0" lvl="1" indent="0">
              <a:buNone/>
            </a:pPr>
            <a:endParaRPr lang="cs-CZ" sz="3200" dirty="0" smtClean="0"/>
          </a:p>
          <a:p>
            <a:pPr marL="342900" lvl="1" indent="-342900">
              <a:buFont typeface="Arial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altLang="cs-CZ" dirty="0" smtClean="0"/>
          </a:p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5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Umělý přírůstek (§ 1074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3200" dirty="0">
              <a:solidFill>
                <a:schemeClr val="tx2"/>
              </a:solidFill>
            </a:endParaRPr>
          </a:p>
          <a:p>
            <a:pPr marL="457200" indent="-457200">
              <a:buAutoNum type="alphaLcParenR"/>
              <a:defRPr/>
            </a:pPr>
            <a:r>
              <a:rPr lang="cs-CZ" dirty="0" smtClean="0"/>
              <a:t>zpracování</a:t>
            </a:r>
          </a:p>
          <a:p>
            <a:pPr marL="457200" indent="-457200">
              <a:buAutoNum type="alphaLcParenR"/>
              <a:defRPr/>
            </a:pPr>
            <a:r>
              <a:rPr lang="cs-CZ" dirty="0" smtClean="0"/>
              <a:t>smísení</a:t>
            </a:r>
          </a:p>
          <a:p>
            <a:pPr marL="457200" indent="-457200">
              <a:buAutoNum type="alphaLcParenR"/>
              <a:defRPr/>
            </a:pPr>
            <a:r>
              <a:rPr lang="cs-CZ" dirty="0" smtClean="0"/>
              <a:t>stavba, </a:t>
            </a:r>
            <a:r>
              <a:rPr lang="cs-CZ" dirty="0" err="1" smtClean="0"/>
              <a:t>přestavek</a:t>
            </a:r>
            <a:r>
              <a:rPr lang="cs-CZ" dirty="0" smtClean="0"/>
              <a:t> </a:t>
            </a:r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 marL="0" lvl="1" indent="0">
              <a:buNone/>
            </a:pPr>
            <a:endParaRPr lang="cs-CZ" sz="3200" dirty="0" smtClean="0"/>
          </a:p>
          <a:p>
            <a:pPr marL="342900" lvl="1" indent="-342900">
              <a:buFont typeface="Arial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altLang="cs-CZ" dirty="0" smtClean="0"/>
          </a:p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8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Nabývání smlouvou (§ 1099) </a:t>
            </a:r>
            <a:r>
              <a:rPr lang="cs-CZ" sz="4000" b="1" smtClean="0">
                <a:solidFill>
                  <a:srgbClr val="D10202"/>
                </a:solidFill>
                <a:latin typeface="+mn-lt"/>
                <a:cs typeface="Arial"/>
              </a:rPr>
              <a:t>– převod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sz="2400" b="1" dirty="0" smtClean="0"/>
              <a:t>Vlastnické právo</a:t>
            </a:r>
            <a:r>
              <a:rPr lang="cs-CZ" sz="2400" dirty="0" smtClean="0"/>
              <a:t> </a:t>
            </a:r>
            <a:r>
              <a:rPr lang="cs-CZ" sz="2400" b="1" dirty="0" smtClean="0"/>
              <a:t>k věci určené jednotlivě</a:t>
            </a:r>
            <a:r>
              <a:rPr lang="cs-CZ" sz="2400" dirty="0" smtClean="0"/>
              <a:t> se převádí už samotnou </a:t>
            </a:r>
            <a:r>
              <a:rPr lang="cs-CZ" sz="2400" b="1" dirty="0" smtClean="0"/>
              <a:t>smlouvou k okamžiku její účinnosti</a:t>
            </a:r>
            <a:r>
              <a:rPr lang="cs-CZ" sz="2400" dirty="0" smtClean="0"/>
              <a:t>, ledaže je jinak ujednáno nebo stanoveno zákonem</a:t>
            </a:r>
          </a:p>
          <a:p>
            <a:pPr marL="0" indent="0">
              <a:buNone/>
              <a:defRPr/>
            </a:pPr>
            <a:endParaRPr lang="cs-CZ" sz="2400" dirty="0" smtClean="0"/>
          </a:p>
          <a:p>
            <a:pPr marL="0" indent="0">
              <a:buNone/>
              <a:defRPr/>
            </a:pPr>
            <a:r>
              <a:rPr lang="cs-CZ" sz="2400" dirty="0" smtClean="0"/>
              <a:t>-&gt; konsensuální princip nabývání </a:t>
            </a:r>
            <a:r>
              <a:rPr lang="cs-CZ" sz="2400" dirty="0" err="1" smtClean="0"/>
              <a:t>vl.p</a:t>
            </a:r>
            <a:r>
              <a:rPr lang="cs-CZ" sz="2400" dirty="0" smtClean="0"/>
              <a:t>. -&gt; smlouva má obligační + </a:t>
            </a:r>
            <a:r>
              <a:rPr lang="cs-CZ" sz="2400" dirty="0" err="1" smtClean="0"/>
              <a:t>věcněprávní</a:t>
            </a:r>
            <a:r>
              <a:rPr lang="cs-CZ" sz="2400" dirty="0" smtClean="0"/>
              <a:t> účinky (translační princip)</a:t>
            </a:r>
          </a:p>
          <a:p>
            <a:pPr marL="0" indent="0">
              <a:buNone/>
              <a:defRPr/>
            </a:pPr>
            <a:r>
              <a:rPr lang="cs-CZ" sz="2400" dirty="0" smtClean="0"/>
              <a:t>-&gt; dispozitivní ustanovení =&gt; strany si mohou dohodnout např. výhradu </a:t>
            </a:r>
            <a:r>
              <a:rPr lang="cs-CZ" sz="2400" dirty="0" err="1" smtClean="0"/>
              <a:t>vl</a:t>
            </a:r>
            <a:r>
              <a:rPr lang="cs-CZ" sz="2400" dirty="0" smtClean="0"/>
              <a:t>. práva -&gt; </a:t>
            </a:r>
            <a:r>
              <a:rPr lang="cs-CZ" sz="2400" dirty="0" err="1" smtClean="0"/>
              <a:t>vl</a:t>
            </a:r>
            <a:r>
              <a:rPr lang="cs-CZ" sz="2400" dirty="0" smtClean="0"/>
              <a:t>. p. přejde v okamžiku úplného zaplacení kupní ceny - § 2132; nabytí </a:t>
            </a:r>
            <a:r>
              <a:rPr lang="cs-CZ" sz="2400" dirty="0" err="1" smtClean="0"/>
              <a:t>vl</a:t>
            </a:r>
            <a:r>
              <a:rPr lang="cs-CZ" sz="2400" dirty="0" smtClean="0"/>
              <a:t>. p. okamžikem předání a převzetí věci – tzv. tradiční princip</a:t>
            </a:r>
          </a:p>
          <a:p>
            <a:pPr marL="0" indent="0">
              <a:buNone/>
              <a:defRPr/>
            </a:pPr>
            <a:endParaRPr lang="cs-CZ" sz="2400" dirty="0"/>
          </a:p>
          <a:p>
            <a:pPr>
              <a:defRPr/>
            </a:pPr>
            <a:endParaRPr lang="cs-CZ" sz="2400" dirty="0" smtClean="0"/>
          </a:p>
          <a:p>
            <a:pPr>
              <a:defRPr/>
            </a:pPr>
            <a:endParaRPr lang="cs-CZ" sz="2400" dirty="0" smtClean="0"/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52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Nabývání smlouvou (§ 1099) </a:t>
            </a:r>
            <a:r>
              <a:rPr lang="cs-CZ" sz="4000" b="1" smtClean="0">
                <a:solidFill>
                  <a:srgbClr val="D10202"/>
                </a:solidFill>
                <a:latin typeface="+mn-lt"/>
                <a:cs typeface="Arial"/>
              </a:rPr>
              <a:t>– převod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sz="2400" b="1" dirty="0" smtClean="0">
                <a:solidFill>
                  <a:srgbClr val="FF0000"/>
                </a:solidFill>
              </a:rPr>
              <a:t>Dvojí zcizení téže věci (§ 1100)</a:t>
            </a:r>
            <a:r>
              <a:rPr lang="cs-CZ" sz="2400" b="1" dirty="0" smtClean="0"/>
              <a:t>:</a:t>
            </a:r>
          </a:p>
          <a:p>
            <a:pPr marL="0" indent="0">
              <a:buNone/>
              <a:defRPr/>
            </a:pPr>
            <a:endParaRPr lang="cs-CZ" sz="2400" b="1" dirty="0" smtClean="0"/>
          </a:p>
          <a:p>
            <a:pPr lvl="1">
              <a:defRPr/>
            </a:pPr>
            <a:r>
              <a:rPr lang="cs-CZ" sz="2400" i="1" dirty="0"/>
              <a:t>p</a:t>
            </a:r>
            <a:r>
              <a:rPr lang="it-IT" sz="2400" i="1" dirty="0"/>
              <a:t>řevede-li strana postupně uzavřenými smlouvami</a:t>
            </a:r>
            <a:r>
              <a:rPr lang="cs-CZ" sz="2400" i="1" dirty="0"/>
              <a:t> různým osobám vlastnické právo k věci </a:t>
            </a:r>
            <a:r>
              <a:rPr lang="cs-CZ" sz="2400" b="1" i="1" dirty="0"/>
              <a:t>nezapsané ve veřejném seznamu</a:t>
            </a:r>
            <a:r>
              <a:rPr lang="cs-CZ" sz="2400" i="1" dirty="0"/>
              <a:t>, nabývá vlastnické právo osoba, které převodce vydal věc nejdříve. Není-li nikdo takový, nabývá vlastnické právo osoba, s níž byla uzavřena smlouva, která nabyla účinnosti jako první</a:t>
            </a:r>
            <a:r>
              <a:rPr lang="cs-CZ" sz="2400" dirty="0"/>
              <a:t> </a:t>
            </a:r>
          </a:p>
          <a:p>
            <a:pPr lvl="1">
              <a:defRPr/>
            </a:pPr>
            <a:r>
              <a:rPr lang="cs-CZ" sz="2400" i="1" dirty="0"/>
              <a:t>převede-li strana vlastnické právo k věci </a:t>
            </a:r>
            <a:r>
              <a:rPr lang="cs-CZ" sz="2400" b="1" i="1" dirty="0"/>
              <a:t>zapsané ve veřejném seznamu </a:t>
            </a:r>
            <a:r>
              <a:rPr lang="cs-CZ" sz="2400" i="1" dirty="0"/>
              <a:t>postupně několika osobám, stane se vlastníkem osoba, která je v dobré víře a jejíž vlastnické právo bylo do veřejného seznamu zapsáno jako první, a to i v případě, že její právo vzniklo </a:t>
            </a:r>
            <a:r>
              <a:rPr lang="cs-CZ" sz="2400" i="1" dirty="0" smtClean="0"/>
              <a:t>později</a:t>
            </a:r>
            <a:endParaRPr lang="cs-CZ" sz="2400" dirty="0" smtClean="0"/>
          </a:p>
          <a:p>
            <a:pPr marL="0" indent="0">
              <a:buNone/>
              <a:defRPr/>
            </a:pPr>
            <a:endParaRPr lang="cs-CZ" sz="2400" dirty="0"/>
          </a:p>
          <a:p>
            <a:pPr>
              <a:defRPr/>
            </a:pPr>
            <a:endParaRPr lang="cs-CZ" sz="2400" dirty="0" smtClean="0"/>
          </a:p>
          <a:p>
            <a:pPr>
              <a:defRPr/>
            </a:pPr>
            <a:endParaRPr lang="cs-CZ" sz="2400" dirty="0" smtClean="0"/>
          </a:p>
          <a:p>
            <a:pPr marL="0" lvl="1" indent="0">
              <a:buNone/>
            </a:pPr>
            <a:endParaRPr lang="cs-CZ" dirty="0" smtClean="0"/>
          </a:p>
          <a:p>
            <a:pPr marL="342900" lvl="1" indent="-342900">
              <a:buFont typeface="Arial"/>
              <a:buChar char="•"/>
            </a:pPr>
            <a:endParaRPr lang="cs-CZ" dirty="0"/>
          </a:p>
          <a:p>
            <a:pPr marL="0" indent="0">
              <a:buNone/>
            </a:pPr>
            <a:endParaRPr lang="cs-CZ" altLang="cs-CZ" sz="2800" dirty="0" smtClean="0"/>
          </a:p>
          <a:p>
            <a:endParaRPr lang="cs-CZ" altLang="cs-CZ" sz="2800" dirty="0"/>
          </a:p>
          <a:p>
            <a:pPr marL="0" indent="0">
              <a:buNone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3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Převod </a:t>
            </a:r>
            <a:r>
              <a:rPr lang="cs-CZ" sz="4000" b="1" dirty="0" err="1" smtClean="0">
                <a:solidFill>
                  <a:srgbClr val="D10202"/>
                </a:solidFill>
                <a:latin typeface="+mn-lt"/>
                <a:cs typeface="Arial"/>
              </a:rPr>
              <a:t>vl</a:t>
            </a:r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. p. k movité věci (§ 1101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3200" dirty="0" smtClean="0">
              <a:solidFill>
                <a:schemeClr val="tx2"/>
              </a:solidFill>
            </a:endParaRPr>
          </a:p>
          <a:p>
            <a:pPr marL="457200" lvl="1" indent="-457200">
              <a:defRPr/>
            </a:pPr>
            <a:r>
              <a:rPr lang="cs-CZ" sz="3200" i="1" dirty="0"/>
              <a:t>vlastnické právo k movité věci určené </a:t>
            </a:r>
            <a:r>
              <a:rPr lang="cs-CZ" sz="3200" i="1" dirty="0">
                <a:solidFill>
                  <a:srgbClr val="FF0000"/>
                </a:solidFill>
              </a:rPr>
              <a:t>podle druhu</a:t>
            </a:r>
            <a:r>
              <a:rPr lang="cs-CZ" sz="3200" i="1" dirty="0"/>
              <a:t> se nabývá </a:t>
            </a:r>
            <a:r>
              <a:rPr lang="cs-CZ" sz="3200" b="1" i="1" dirty="0"/>
              <a:t>nejdříve okamžikem, kdy lze věc určit dostatečným odlišením od jiných věcí téhož </a:t>
            </a:r>
            <a:r>
              <a:rPr lang="cs-CZ" sz="3200" b="1" i="1" dirty="0" smtClean="0"/>
              <a:t>druhu</a:t>
            </a:r>
          </a:p>
          <a:p>
            <a:pPr marL="457200" lvl="1" indent="-457200">
              <a:defRPr/>
            </a:pPr>
            <a:r>
              <a:rPr lang="cs-CZ" sz="3200" i="1" dirty="0" smtClean="0"/>
              <a:t>u movité věci zapsané </a:t>
            </a:r>
            <a:r>
              <a:rPr lang="cs-CZ" sz="3200" i="1" dirty="0" smtClean="0">
                <a:solidFill>
                  <a:srgbClr val="FF0000"/>
                </a:solidFill>
              </a:rPr>
              <a:t>ve veřejném seznamu </a:t>
            </a:r>
            <a:r>
              <a:rPr lang="cs-CZ" sz="3200" i="1" dirty="0" smtClean="0"/>
              <a:t>se nabývá </a:t>
            </a:r>
            <a:r>
              <a:rPr lang="cs-CZ" sz="3200" i="1" dirty="0" err="1" smtClean="0"/>
              <a:t>vl.p</a:t>
            </a:r>
            <a:r>
              <a:rPr lang="cs-CZ" sz="3200" i="1" dirty="0" smtClean="0"/>
              <a:t>. zápisem do takového seznamu</a:t>
            </a:r>
            <a:endParaRPr lang="cs-CZ" sz="3200" dirty="0"/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endParaRPr lang="cs-CZ" dirty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 marL="0" lvl="1" indent="0">
              <a:buNone/>
            </a:pPr>
            <a:endParaRPr lang="cs-CZ" sz="3200" dirty="0" smtClean="0"/>
          </a:p>
          <a:p>
            <a:pPr marL="342900" lvl="1" indent="-342900">
              <a:buFont typeface="Arial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altLang="cs-CZ" dirty="0" smtClean="0"/>
          </a:p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9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Společná ustanovení o převodu </a:t>
            </a:r>
            <a:r>
              <a:rPr lang="cs-CZ" sz="4000" b="1" dirty="0" err="1" smtClean="0">
                <a:solidFill>
                  <a:srgbClr val="D10202"/>
                </a:solidFill>
                <a:latin typeface="+mn-lt"/>
                <a:cs typeface="Arial"/>
              </a:rPr>
              <a:t>vl</a:t>
            </a:r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. p. (§ 1106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cs-CZ" sz="3200" dirty="0" smtClean="0">
              <a:solidFill>
                <a:schemeClr val="tx2"/>
              </a:solidFill>
            </a:endParaRPr>
          </a:p>
          <a:p>
            <a:pPr lvl="1">
              <a:defRPr/>
            </a:pPr>
            <a:r>
              <a:rPr lang="cs-CZ" sz="3200" i="1" dirty="0"/>
              <a:t>kdo nabude vlastnické právo, </a:t>
            </a:r>
            <a:r>
              <a:rPr lang="cs-CZ" sz="3200" i="1" dirty="0">
                <a:solidFill>
                  <a:srgbClr val="FF0000"/>
                </a:solidFill>
              </a:rPr>
              <a:t>nabude také práva a povinnosti s věcí spojená</a:t>
            </a:r>
          </a:p>
          <a:p>
            <a:pPr lvl="1">
              <a:defRPr/>
            </a:pPr>
            <a:r>
              <a:rPr lang="cs-CZ" sz="3200" i="1" dirty="0"/>
              <a:t>kdo nabude vlastnické právo, </a:t>
            </a:r>
            <a:r>
              <a:rPr lang="cs-CZ" sz="3200" i="1" dirty="0">
                <a:solidFill>
                  <a:srgbClr val="FF0000"/>
                </a:solidFill>
              </a:rPr>
              <a:t>přejímá také závady</a:t>
            </a:r>
            <a:r>
              <a:rPr lang="cs-CZ" sz="3200" i="1" dirty="0"/>
              <a:t> váznoucí na věci, které jsou </a:t>
            </a:r>
            <a:r>
              <a:rPr lang="cs-CZ" sz="3200" i="1" dirty="0">
                <a:solidFill>
                  <a:srgbClr val="FF0000"/>
                </a:solidFill>
              </a:rPr>
              <a:t>zapsány ve veřejném seznamu</a:t>
            </a:r>
            <a:r>
              <a:rPr lang="cs-CZ" sz="3200" i="1" dirty="0"/>
              <a:t>; </a:t>
            </a:r>
            <a:r>
              <a:rPr lang="cs-CZ" sz="3200" i="1" dirty="0">
                <a:solidFill>
                  <a:srgbClr val="FF0000"/>
                </a:solidFill>
              </a:rPr>
              <a:t>jiné závady přejímá, měl-li a mohl-li je z okolností </a:t>
            </a:r>
            <a:r>
              <a:rPr lang="it-IT" sz="3200" i="1" dirty="0">
                <a:solidFill>
                  <a:srgbClr val="FF0000"/>
                </a:solidFill>
              </a:rPr>
              <a:t>zjistit nebo bylo-li to ujednáno</a:t>
            </a:r>
            <a:r>
              <a:rPr lang="it-IT" sz="3200" i="1" dirty="0"/>
              <a:t>, anebo stanoví-li</a:t>
            </a:r>
            <a:r>
              <a:rPr lang="cs-CZ" sz="3200" i="1" dirty="0"/>
              <a:t> tak zákon</a:t>
            </a:r>
          </a:p>
          <a:p>
            <a:pPr lvl="1">
              <a:defRPr/>
            </a:pPr>
            <a:r>
              <a:rPr lang="cs-CZ" sz="3200" i="1" dirty="0"/>
              <a:t>závady, které nepřejdou, zanikají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 marL="0" indent="0">
              <a:buNone/>
              <a:defRPr/>
            </a:pPr>
            <a:endParaRPr lang="cs-CZ" dirty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 marL="0" lvl="1" indent="0">
              <a:buNone/>
            </a:pPr>
            <a:endParaRPr lang="cs-CZ" sz="3200" dirty="0" smtClean="0"/>
          </a:p>
          <a:p>
            <a:pPr marL="342900" lvl="1" indent="-342900">
              <a:buFont typeface="Arial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altLang="cs-CZ" dirty="0" smtClean="0"/>
          </a:p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0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Nabytí vlastnického práva od neoprávněného (§ 1109)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3200" dirty="0" smtClean="0">
              <a:solidFill>
                <a:schemeClr val="tx2"/>
              </a:solidFill>
            </a:endParaRPr>
          </a:p>
          <a:p>
            <a:r>
              <a:rPr lang="cs-CZ" altLang="cs-CZ" sz="1800" i="1" dirty="0"/>
              <a:t>vlastníkem věci se stane ten, kdo získal věc, která není zapsána ve veřejném seznamu, a byl vzhledem ke všem okolnostem v dobré víře v oprávnění druhé strany vlastnické právo převést na základě řádného titulu, pokud k nabytí došlo</a:t>
            </a:r>
          </a:p>
          <a:p>
            <a:pPr marL="914400" lvl="2" indent="0">
              <a:buFontTx/>
              <a:buNone/>
            </a:pPr>
            <a:r>
              <a:rPr lang="cs-CZ" altLang="cs-CZ" sz="1800" i="1" dirty="0"/>
              <a:t>a) ve veřejné dražbě,</a:t>
            </a:r>
          </a:p>
          <a:p>
            <a:pPr marL="914400" lvl="2" indent="0">
              <a:buFontTx/>
              <a:buNone/>
            </a:pPr>
            <a:r>
              <a:rPr lang="pl-PL" altLang="cs-CZ" sz="1800" i="1" dirty="0"/>
              <a:t>b) </a:t>
            </a:r>
            <a:r>
              <a:rPr lang="pl-PL" altLang="cs-CZ" sz="1800" b="1" i="1" dirty="0"/>
              <a:t>od podnikatele při jeho podnikatelské činnosti </a:t>
            </a:r>
            <a:r>
              <a:rPr lang="cs-CZ" altLang="cs-CZ" sz="1800" b="1" i="1" dirty="0"/>
              <a:t>v rámci běžného obchodního styku</a:t>
            </a:r>
            <a:r>
              <a:rPr lang="cs-CZ" altLang="cs-CZ" sz="1800" i="1" dirty="0"/>
              <a:t>,</a:t>
            </a:r>
          </a:p>
          <a:p>
            <a:pPr marL="914400" lvl="2" indent="0">
              <a:buFontTx/>
              <a:buNone/>
            </a:pPr>
            <a:r>
              <a:rPr lang="cs-CZ" altLang="cs-CZ" sz="1800" i="1" dirty="0"/>
              <a:t>c) za úplatu od někoho, komu vlastník věc svěřil,</a:t>
            </a:r>
          </a:p>
          <a:p>
            <a:pPr marL="914400" lvl="2" indent="0">
              <a:buFontTx/>
              <a:buNone/>
            </a:pPr>
            <a:r>
              <a:rPr lang="cs-CZ" altLang="cs-CZ" sz="1800" i="1" dirty="0"/>
              <a:t>d) od neoprávněného dědice, jemuž bylo nabytí dědictví potvrzeno,</a:t>
            </a:r>
          </a:p>
          <a:p>
            <a:pPr marL="914400" lvl="2" indent="0">
              <a:buFontTx/>
              <a:buNone/>
            </a:pPr>
            <a:r>
              <a:rPr lang="cs-CZ" altLang="cs-CZ" sz="1800" i="1" dirty="0"/>
              <a:t>e) při obchodu s investičním nástrojem, cenným papírem nebo listinou vystavenými na doručitele, nebo</a:t>
            </a:r>
          </a:p>
          <a:p>
            <a:pPr marL="914400" lvl="2" indent="0">
              <a:buFontTx/>
              <a:buNone/>
            </a:pPr>
            <a:r>
              <a:rPr lang="pl-PL" altLang="cs-CZ" sz="1800" i="1" dirty="0"/>
              <a:t>f) při obchodu na komoditní burze</a:t>
            </a:r>
            <a:endParaRPr lang="cs-CZ" altLang="cs-CZ" sz="1800" i="1" dirty="0"/>
          </a:p>
          <a:p>
            <a:pPr marL="0" indent="0">
              <a:buNone/>
              <a:defRPr/>
            </a:pPr>
            <a:endParaRPr lang="cs-CZ" dirty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 marL="0" lvl="1" indent="0">
              <a:buNone/>
            </a:pPr>
            <a:endParaRPr lang="cs-CZ" sz="3200" dirty="0" smtClean="0"/>
          </a:p>
          <a:p>
            <a:pPr marL="342900" lvl="1" indent="-342900">
              <a:buFont typeface="Arial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altLang="cs-CZ" dirty="0" smtClean="0"/>
          </a:p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89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Držba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 smtClean="0"/>
              <a:t>držet ze právo, </a:t>
            </a:r>
            <a:r>
              <a:rPr lang="cs-CZ" dirty="0" err="1" smtClean="0"/>
              <a:t>kt</a:t>
            </a:r>
            <a:r>
              <a:rPr lang="cs-CZ" dirty="0" smtClean="0"/>
              <a:t>. lze právním jednáním převést na jiného a </a:t>
            </a:r>
            <a:r>
              <a:rPr lang="cs-CZ" dirty="0" err="1" smtClean="0"/>
              <a:t>kt</a:t>
            </a:r>
            <a:r>
              <a:rPr lang="cs-CZ" dirty="0" smtClean="0"/>
              <a:t>. připouští trvalý nebo opakovaný výkon (§ 988/1)</a:t>
            </a:r>
          </a:p>
          <a:p>
            <a:r>
              <a:rPr lang="cs-CZ" dirty="0" smtClean="0"/>
              <a:t>osobní právo není předmětem držby ani vydržení</a:t>
            </a:r>
          </a:p>
          <a:p>
            <a:r>
              <a:rPr lang="cs-CZ" dirty="0" smtClean="0"/>
              <a:t>vlastnické právo drží ten, kdo se věci ujal, aby ji měl jako vlastník</a:t>
            </a: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780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Nabytí vlastnického práva od neoprávněného (§ 1110)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cs-CZ" sz="3200" dirty="0" smtClean="0">
              <a:solidFill>
                <a:schemeClr val="tx2"/>
              </a:solidFill>
            </a:endParaRPr>
          </a:p>
          <a:p>
            <a:r>
              <a:rPr lang="cs-CZ" altLang="cs-CZ" i="1" dirty="0"/>
              <a:t>získal-li někdo v dobré víře </a:t>
            </a:r>
            <a:r>
              <a:rPr lang="cs-CZ" altLang="cs-CZ" b="1" i="1" dirty="0"/>
              <a:t>za úplatu použitou </a:t>
            </a:r>
            <a:r>
              <a:rPr lang="pl-PL" altLang="cs-CZ" b="1" i="1" dirty="0"/>
              <a:t>movitou věc</a:t>
            </a:r>
            <a:r>
              <a:rPr lang="pl-PL" altLang="cs-CZ" i="1" dirty="0"/>
              <a:t> od podnikatele, který při své podnikatelské </a:t>
            </a:r>
            <a:r>
              <a:rPr lang="cs-CZ" altLang="cs-CZ" i="1" dirty="0"/>
              <a:t>činnosti v rámci běžného obchodního styku obchoduje takovými věcmi, vydá ji vlastníku, který prokáže, že věc pozbyl ztrátou nebo že mu věc byla odňata svémocně a že od ztráty nebo odnětí věci uplynuly nejvýše tři </a:t>
            </a:r>
            <a:r>
              <a:rPr lang="cs-CZ" altLang="cs-CZ" i="1" dirty="0" smtClean="0"/>
              <a:t>roky</a:t>
            </a:r>
          </a:p>
          <a:p>
            <a:r>
              <a:rPr lang="cs-CZ" altLang="cs-CZ" dirty="0" smtClean="0"/>
              <a:t>např. u autobazarů, zastaváren -&gt; prolomení dobré víry ve prospěch původního vlastníka</a:t>
            </a:r>
            <a:endParaRPr lang="cs-CZ" altLang="cs-CZ" dirty="0"/>
          </a:p>
          <a:p>
            <a:pPr marL="0" indent="0">
              <a:buNone/>
              <a:defRPr/>
            </a:pPr>
            <a:endParaRPr lang="cs-CZ" dirty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 marL="0" lvl="1" indent="0">
              <a:buNone/>
            </a:pPr>
            <a:endParaRPr lang="cs-CZ" sz="3200" dirty="0" smtClean="0"/>
          </a:p>
          <a:p>
            <a:pPr marL="342900" lvl="1" indent="-342900">
              <a:buFont typeface="Arial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altLang="cs-CZ" dirty="0" smtClean="0"/>
          </a:p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45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Zánik vlastnického práva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3200" dirty="0" smtClean="0">
              <a:solidFill>
                <a:schemeClr val="tx2"/>
              </a:solidFill>
            </a:endParaRPr>
          </a:p>
          <a:p>
            <a:r>
              <a:rPr lang="cs-CZ" altLang="cs-CZ" dirty="0" smtClean="0"/>
              <a:t>a) </a:t>
            </a:r>
            <a:r>
              <a:rPr lang="cs-CZ" altLang="cs-CZ" b="1" dirty="0" smtClean="0">
                <a:solidFill>
                  <a:srgbClr val="FF0000"/>
                </a:solidFill>
              </a:rPr>
              <a:t>absolutní</a:t>
            </a:r>
            <a:r>
              <a:rPr lang="cs-CZ" altLang="cs-CZ" dirty="0" smtClean="0"/>
              <a:t> (bez právního nástupce – např. zničení, opuštění věci)</a:t>
            </a:r>
          </a:p>
          <a:p>
            <a:endParaRPr lang="cs-CZ" altLang="cs-CZ" dirty="0"/>
          </a:p>
          <a:p>
            <a:r>
              <a:rPr lang="cs-CZ" altLang="cs-CZ" dirty="0" smtClean="0"/>
              <a:t>b) </a:t>
            </a:r>
            <a:r>
              <a:rPr lang="cs-CZ" altLang="cs-CZ" b="1" dirty="0" smtClean="0">
                <a:solidFill>
                  <a:srgbClr val="FF0000"/>
                </a:solidFill>
              </a:rPr>
              <a:t>relativní</a:t>
            </a:r>
            <a:r>
              <a:rPr lang="cs-CZ" altLang="cs-CZ" dirty="0" smtClean="0"/>
              <a:t> (s právním nástupcem – dědění, převod vlastnictví na základě smlouvy)</a:t>
            </a:r>
            <a:endParaRPr lang="cs-CZ" altLang="cs-CZ" dirty="0"/>
          </a:p>
          <a:p>
            <a:pPr marL="0" indent="0">
              <a:buNone/>
              <a:defRPr/>
            </a:pPr>
            <a:endParaRPr lang="cs-CZ" dirty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 marL="0" lvl="1" indent="0">
              <a:buNone/>
            </a:pPr>
            <a:endParaRPr lang="cs-CZ" sz="3200" dirty="0" smtClean="0"/>
          </a:p>
          <a:p>
            <a:pPr marL="342900" lvl="1" indent="-342900">
              <a:buFont typeface="Arial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altLang="cs-CZ" dirty="0" smtClean="0"/>
          </a:p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endParaRPr lang="cs-CZ" dirty="0" smtClean="0"/>
          </a:p>
          <a:p>
            <a:pPr marL="457200" indent="-457200">
              <a:buAutoNum type="alphaLcParenR"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4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Spoluvlastnictví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163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Druhy majetkových společenství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sz="2800" b="1" dirty="0"/>
              <a:t>druhy spoluvlastnictví (majetkového společenství)</a:t>
            </a:r>
            <a:endParaRPr lang="cs-CZ" sz="2800" dirty="0"/>
          </a:p>
          <a:p>
            <a:pPr lvl="1"/>
            <a:r>
              <a:rPr lang="cs-CZ" b="1" i="1" dirty="0"/>
              <a:t>Spoluvlastnictví (podílové spoluvlastnictví)</a:t>
            </a:r>
            <a:endParaRPr lang="cs-CZ" b="1" dirty="0"/>
          </a:p>
          <a:p>
            <a:pPr lvl="2"/>
            <a:r>
              <a:rPr lang="cs-CZ" sz="2800" i="1" dirty="0"/>
              <a:t>Obecná </a:t>
            </a:r>
            <a:r>
              <a:rPr lang="cs-CZ" sz="2800" i="1" dirty="0" smtClean="0"/>
              <a:t>úprava (§ 1115-1157)</a:t>
            </a:r>
            <a:endParaRPr lang="cs-CZ" sz="2800" i="1" dirty="0"/>
          </a:p>
          <a:p>
            <a:pPr lvl="2"/>
            <a:r>
              <a:rPr lang="cs-CZ" sz="2800" i="1" dirty="0"/>
              <a:t>Bytové </a:t>
            </a:r>
            <a:r>
              <a:rPr lang="cs-CZ" sz="2800" i="1" dirty="0" smtClean="0"/>
              <a:t>spoluvlastnictví (§ 1158-1222)</a:t>
            </a:r>
            <a:endParaRPr lang="cs-CZ" sz="2800" i="1" dirty="0"/>
          </a:p>
          <a:p>
            <a:pPr lvl="2"/>
            <a:r>
              <a:rPr lang="cs-CZ" sz="2800" i="1" dirty="0"/>
              <a:t>Přídatné </a:t>
            </a:r>
            <a:r>
              <a:rPr lang="cs-CZ" sz="2800" i="1" dirty="0" smtClean="0"/>
              <a:t>spoluvlastnictví (§ 1223-1235)</a:t>
            </a:r>
            <a:endParaRPr lang="cs-CZ" sz="2800" i="1" dirty="0"/>
          </a:p>
          <a:p>
            <a:pPr lvl="2"/>
            <a:r>
              <a:rPr lang="cs-CZ" sz="2800" i="1" dirty="0"/>
              <a:t>Společenství </a:t>
            </a:r>
            <a:r>
              <a:rPr lang="cs-CZ" sz="2800" i="1" dirty="0" smtClean="0"/>
              <a:t>jmění (§ 1236-1239)</a:t>
            </a:r>
            <a:endParaRPr lang="cs-CZ" sz="2800" i="1" dirty="0"/>
          </a:p>
          <a:p>
            <a:pPr lvl="1"/>
            <a:r>
              <a:rPr lang="cs-CZ" b="1" i="1" dirty="0"/>
              <a:t>Společné jmění </a:t>
            </a:r>
            <a:r>
              <a:rPr lang="cs-CZ" b="1" i="1" dirty="0" smtClean="0"/>
              <a:t>manželů</a:t>
            </a:r>
            <a:r>
              <a:rPr lang="cs-CZ" dirty="0" smtClean="0"/>
              <a:t> </a:t>
            </a:r>
            <a:r>
              <a:rPr lang="cs-CZ" i="1" dirty="0" smtClean="0"/>
              <a:t>(§ 708-742, 2. část NOZ, rodinné právo)</a:t>
            </a:r>
            <a:endParaRPr lang="cs-CZ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13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Spoluvlastnictví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4500" b="1" dirty="0" smtClean="0">
                <a:solidFill>
                  <a:srgbClr val="FF0000"/>
                </a:solidFill>
              </a:rPr>
              <a:t>Východiska</a:t>
            </a:r>
            <a:r>
              <a:rPr lang="cs-CZ" sz="3600" dirty="0"/>
              <a:t> </a:t>
            </a:r>
            <a:r>
              <a:rPr lang="cs-CZ" sz="3600" dirty="0" smtClean="0"/>
              <a:t>=&gt;</a:t>
            </a:r>
          </a:p>
          <a:p>
            <a:pPr marL="0" indent="0">
              <a:buNone/>
            </a:pPr>
            <a:endParaRPr lang="cs-CZ" sz="3800" dirty="0" smtClean="0"/>
          </a:p>
          <a:p>
            <a:pPr marL="742950" indent="-742950">
              <a:buAutoNum type="alphaLcParenR"/>
            </a:pPr>
            <a:r>
              <a:rPr lang="cs-CZ" sz="3800" dirty="0" smtClean="0"/>
              <a:t>věc vlastní několik osob společně</a:t>
            </a:r>
          </a:p>
          <a:p>
            <a:pPr marL="742950" indent="-742950">
              <a:buAutoNum type="alphaLcParenR"/>
            </a:pPr>
            <a:r>
              <a:rPr lang="cs-CZ" sz="3800" dirty="0" smtClean="0"/>
              <a:t>nestabilní a rizikový institut</a:t>
            </a:r>
          </a:p>
          <a:p>
            <a:pPr marL="742950" indent="-742950">
              <a:buAutoNum type="alphaLcParenR"/>
            </a:pPr>
            <a:r>
              <a:rPr lang="cs-CZ" sz="3800" b="1" dirty="0" smtClean="0"/>
              <a:t>ideální spoluvlastnictví</a:t>
            </a:r>
            <a:r>
              <a:rPr lang="cs-CZ" sz="3800" dirty="0" smtClean="0"/>
              <a:t> -&gt; spoluvlastnickému podílu neodpovídá konkrétní (reálná) část věci</a:t>
            </a:r>
          </a:p>
          <a:p>
            <a:pPr marL="742950" indent="-742950">
              <a:buAutoNum type="alphaLcParenR"/>
            </a:pPr>
            <a:r>
              <a:rPr lang="cs-CZ" sz="3800" dirty="0" smtClean="0"/>
              <a:t>právo spoluvlastníka je ztělesněno spoluvlastnickým </a:t>
            </a:r>
            <a:r>
              <a:rPr lang="cs-CZ" sz="3800" b="1" dirty="0" smtClean="0"/>
              <a:t>podílem</a:t>
            </a:r>
            <a:r>
              <a:rPr lang="cs-CZ" sz="3800" dirty="0" smtClean="0"/>
              <a:t> -&gt; vyjadřuje poměr k věci jako celku</a:t>
            </a:r>
          </a:p>
          <a:p>
            <a:pPr marL="742950" indent="-742950">
              <a:buAutoNum type="alphaLcParenR"/>
            </a:pPr>
            <a:r>
              <a:rPr lang="cs-CZ" sz="3800" dirty="0" smtClean="0"/>
              <a:t>vzhledem k věci jako celku se spoluvlastníci považují za jedinou osobu a nakládají s věcí jako jediná osoba (§ 1116)</a:t>
            </a:r>
          </a:p>
          <a:p>
            <a:pPr marL="742950" indent="-742950">
              <a:buAutoNum type="alphaLcParenR"/>
            </a:pPr>
            <a:r>
              <a:rPr lang="cs-CZ" sz="3800" dirty="0" smtClean="0"/>
              <a:t>každý spoluvlastník má právo k celé věci, které je omezeno stejným právem každého dalšího spoluvlastníka</a:t>
            </a:r>
          </a:p>
          <a:p>
            <a:pPr marL="742950" indent="-742950">
              <a:buAutoNum type="alphaLcParenR"/>
            </a:pPr>
            <a:endParaRPr lang="cs-CZ" sz="36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7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Vznik, subjekty PS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800" b="1" dirty="0" smtClean="0"/>
              <a:t>vznik </a:t>
            </a:r>
            <a:r>
              <a:rPr lang="cs-CZ" sz="2800" b="1" dirty="0"/>
              <a:t>PS</a:t>
            </a:r>
            <a:endParaRPr lang="cs-CZ" sz="2800" dirty="0"/>
          </a:p>
          <a:p>
            <a:pPr lvl="1">
              <a:defRPr/>
            </a:pPr>
            <a:r>
              <a:rPr lang="cs-CZ" dirty="0" smtClean="0"/>
              <a:t>PS vzniká na základě stejných právních důvodů jako vlastnictví obecně (</a:t>
            </a:r>
            <a:r>
              <a:rPr lang="cs-CZ" dirty="0"/>
              <a:t>smlouva, vydržení, rozhodnutí orgánu veřejné moci, zákon atd</a:t>
            </a:r>
            <a:r>
              <a:rPr lang="cs-CZ" dirty="0" smtClean="0"/>
              <a:t>.)</a:t>
            </a:r>
          </a:p>
          <a:p>
            <a:pPr lvl="1">
              <a:defRPr/>
            </a:pPr>
            <a:endParaRPr lang="cs-CZ" dirty="0"/>
          </a:p>
          <a:p>
            <a:pPr>
              <a:defRPr/>
            </a:pPr>
            <a:r>
              <a:rPr lang="cs-CZ" sz="2800" b="1" dirty="0" smtClean="0"/>
              <a:t>subjekty </a:t>
            </a:r>
            <a:r>
              <a:rPr lang="cs-CZ" sz="2800" b="1" dirty="0"/>
              <a:t>PS</a:t>
            </a:r>
            <a:endParaRPr lang="cs-CZ" sz="2800" dirty="0"/>
          </a:p>
          <a:p>
            <a:pPr lvl="1">
              <a:defRPr/>
            </a:pPr>
            <a:r>
              <a:rPr lang="cs-CZ" dirty="0"/>
              <a:t>fyzické i právnické </a:t>
            </a:r>
            <a:r>
              <a:rPr lang="cs-CZ" dirty="0" smtClean="0"/>
              <a:t>osoby, stát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42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Obsah spoluvlastnictví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dirty="0" smtClean="0"/>
              <a:t>				</a:t>
            </a:r>
            <a:r>
              <a:rPr lang="cs-CZ" sz="2000" dirty="0" smtClean="0"/>
              <a:t>a) vztahy mezi spoluvlastníky při hospodaření se společnou 				     věcí</a:t>
            </a:r>
          </a:p>
          <a:p>
            <a:pPr marL="0" lvl="0" indent="0">
              <a:buNone/>
            </a:pPr>
            <a:endParaRPr lang="cs-CZ" sz="2000" dirty="0"/>
          </a:p>
          <a:p>
            <a:pPr marL="0" lvl="0" indent="0">
              <a:buNone/>
            </a:pPr>
            <a:r>
              <a:rPr lang="cs-CZ" sz="2000" dirty="0" smtClean="0"/>
              <a:t>				b) vztahy mezi spoluvlastníky a třetími osobami při správě 				</a:t>
            </a:r>
            <a:r>
              <a:rPr lang="cs-CZ" sz="2000" dirty="0"/>
              <a:t> </a:t>
            </a:r>
            <a:r>
              <a:rPr lang="cs-CZ" sz="2000" dirty="0" smtClean="0"/>
              <a:t>    společně věci jako celku</a:t>
            </a:r>
          </a:p>
          <a:p>
            <a:pPr marL="0" lvl="0" indent="0">
              <a:buNone/>
            </a:pPr>
            <a:endParaRPr lang="cs-CZ" sz="2000" dirty="0"/>
          </a:p>
          <a:p>
            <a:pPr marL="0" lvl="0" indent="0">
              <a:buNone/>
            </a:pPr>
            <a:r>
              <a:rPr lang="cs-CZ" sz="2000" dirty="0" smtClean="0"/>
              <a:t>				c) vztahy mezi spoluvlastníkem a třetí osobou ohledně 					     spoluvlastnického podílu 	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1027289" y="2686756"/>
            <a:ext cx="1185333" cy="10498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1027289" y="3736622"/>
            <a:ext cx="12756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027289" y="3736622"/>
            <a:ext cx="1185333" cy="9934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62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Spoluvlastnický podíl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1800" b="1" dirty="0" smtClean="0"/>
          </a:p>
          <a:p>
            <a:r>
              <a:rPr lang="cs-CZ" sz="2400" b="1" dirty="0" smtClean="0"/>
              <a:t>každý ze spoluvlastníků je úplným vlastníkem svého podílu</a:t>
            </a:r>
          </a:p>
          <a:p>
            <a:pPr lvl="1"/>
            <a:r>
              <a:rPr lang="cs-CZ" sz="2400" dirty="0"/>
              <a:t>podíl vyjadřuje </a:t>
            </a:r>
            <a:r>
              <a:rPr lang="cs-CZ" sz="2400" b="1" dirty="0"/>
              <a:t>míru účasti každého spoluvlastníka na vytváření společné vůle a na právech a povinnostech vyplývajících ze spoluvlastnictví věci</a:t>
            </a:r>
          </a:p>
          <a:p>
            <a:pPr lvl="1"/>
            <a:r>
              <a:rPr lang="cs-CZ" sz="2400" dirty="0"/>
              <a:t>velikost podílu vyplývá z právní skutečnosti, na níž se zakládá spoluvlastnictví nebo účast spoluvlastníka ve spoluvlastnictví. To spoluvlastníkům nebrání, </a:t>
            </a:r>
            <a:r>
              <a:rPr lang="pl-PL" sz="2400" dirty="0"/>
              <a:t>aby si velikost podílů ujednali jinak; takové ujednání </a:t>
            </a:r>
            <a:r>
              <a:rPr lang="cs-CZ" sz="2400" dirty="0"/>
              <a:t>musí splňovat náležitosti stanovené pro převod podílu</a:t>
            </a:r>
          </a:p>
          <a:p>
            <a:pPr lvl="1"/>
            <a:r>
              <a:rPr lang="cs-CZ" sz="2400" dirty="0"/>
              <a:t>m</a:t>
            </a:r>
            <a:r>
              <a:rPr lang="pl-PL" sz="2400" dirty="0"/>
              <a:t>á se za to, že podíly jsou stejné</a:t>
            </a:r>
            <a:endParaRPr lang="cs-CZ" sz="2400" b="1" dirty="0"/>
          </a:p>
          <a:p>
            <a:endParaRPr lang="cs-CZ" sz="2000" b="1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87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Spoluvlastnický podíl – nakládání s podílem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1800" b="1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FF0000"/>
                </a:solidFill>
              </a:rPr>
              <a:t>Nakládání s podílem </a:t>
            </a:r>
            <a:r>
              <a:rPr lang="cs-CZ" sz="2200" dirty="0" smtClean="0"/>
              <a:t>(§ 1123)</a:t>
            </a:r>
            <a:r>
              <a:rPr lang="cs-CZ" sz="2200" b="1" dirty="0" smtClean="0"/>
              <a:t>:</a:t>
            </a:r>
          </a:p>
          <a:p>
            <a:pPr marL="0" indent="0">
              <a:buNone/>
            </a:pPr>
            <a:endParaRPr lang="cs-CZ" sz="2200" b="1" dirty="0"/>
          </a:p>
          <a:p>
            <a:r>
              <a:rPr lang="cs-CZ" sz="2200" dirty="0" smtClean="0"/>
              <a:t>spoluvlastník může se svým podílem nakládat podle své vůle, takové nakládání nesmí být na újmu právům ostatních spoluvlastníků bez zřetele k tomu, z čeho vyplývají</a:t>
            </a: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dirty="0"/>
              <a:t>=</a:t>
            </a:r>
            <a:r>
              <a:rPr lang="cs-CZ" sz="2200" dirty="0" smtClean="0"/>
              <a:t>&gt; princip volného nakládání s podílem x princip loajality spoluvlastníka</a:t>
            </a:r>
          </a:p>
          <a:p>
            <a:pPr marL="0" indent="0">
              <a:buNone/>
            </a:pPr>
            <a:endParaRPr lang="cs-CZ" sz="2200" dirty="0"/>
          </a:p>
          <a:p>
            <a:endParaRPr lang="cs-CZ" sz="2000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93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Spoluvlastnický podíl – nakládání s podílem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sz="1800" b="1" dirty="0" smtClean="0"/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Omezení dispozičních oprávnění spoluvlastníka</a:t>
            </a:r>
            <a:r>
              <a:rPr lang="cs-CZ" sz="2000" b="1" dirty="0" smtClean="0"/>
              <a:t>:</a:t>
            </a:r>
          </a:p>
          <a:p>
            <a:pPr marL="0" indent="0">
              <a:buNone/>
            </a:pPr>
            <a:endParaRPr lang="cs-CZ" sz="2000" b="1" dirty="0"/>
          </a:p>
          <a:p>
            <a:r>
              <a:rPr lang="cs-CZ" sz="2000" dirty="0" smtClean="0"/>
              <a:t>Bylo-li spoluvlastnictví založeno pro případ smrti nebo jinou právní skutečností  tak, žen </a:t>
            </a:r>
            <a:r>
              <a:rPr lang="cs-CZ" sz="2000" b="1" dirty="0" smtClean="0"/>
              <a:t>spoluvlastníci nemohli svá práva a povinnosti od počátku ovlivnit</a:t>
            </a:r>
            <a:r>
              <a:rPr lang="cs-CZ" sz="2000" dirty="0" smtClean="0"/>
              <a:t>, a převádí-li některý ze spoluvlastníků svůj podíl, </a:t>
            </a:r>
            <a:r>
              <a:rPr lang="cs-CZ" sz="2000" b="1" dirty="0" smtClean="0"/>
              <a:t>mají ostatní spoluvlastníci k podílu po dobu 6 měsíců ode dne vzniku spoluvlastnictví předkupní právo</a:t>
            </a:r>
          </a:p>
          <a:p>
            <a:r>
              <a:rPr lang="cs-CZ" sz="2000" dirty="0" smtClean="0"/>
              <a:t>předkupní právo mají spoluvlastníci i v případě, že některý ze spoluvlastníků převádí podíl bezúplatně -&gt; tehdy mají spoluvlastníci právo podíl vykoupit za obvyklou cenu</a:t>
            </a:r>
          </a:p>
          <a:p>
            <a:r>
              <a:rPr lang="cs-CZ" sz="2000" dirty="0" smtClean="0"/>
              <a:t>neujednají-li si spoluvlastníci, jak předkupní právo vykonají, mají právo vykoupit podíl poměrně podle velikosti podílů</a:t>
            </a:r>
            <a:endParaRPr lang="cs-CZ" sz="2000" dirty="0"/>
          </a:p>
          <a:p>
            <a:endParaRPr lang="cs-CZ" sz="2000" b="1" dirty="0" smtClean="0"/>
          </a:p>
          <a:p>
            <a:pPr marL="0" indent="0">
              <a:buNone/>
            </a:pPr>
            <a:r>
              <a:rPr lang="cs-CZ" sz="2000" dirty="0" smtClean="0"/>
              <a:t>x výjimka – předkupní právo není nutné realizovat, převádí-li spoluvlastník podíl jinému spoluvlastníkovi, nebo svému manželu, sourozenci nebo příbuznému v řadě přímé</a:t>
            </a:r>
          </a:p>
          <a:p>
            <a:pPr marL="0" indent="0">
              <a:buNone/>
            </a:pPr>
            <a:endParaRPr lang="cs-CZ" sz="2000" dirty="0" smtClean="0"/>
          </a:p>
          <a:p>
            <a:endParaRPr lang="cs-CZ" sz="2000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77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Nabytí držby (§ 990)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2400" b="1" dirty="0">
                <a:solidFill>
                  <a:srgbClr val="FF0000"/>
                </a:solidFill>
                <a:cs typeface="Arial" charset="0"/>
              </a:rPr>
              <a:t>bezprostřední</a:t>
            </a:r>
            <a:r>
              <a:rPr lang="cs-CZ" sz="24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cs-CZ" sz="2400" dirty="0">
                <a:cs typeface="Arial" charset="0"/>
              </a:rPr>
              <a:t>– </a:t>
            </a:r>
            <a:r>
              <a:rPr lang="cs-CZ" sz="2400" b="1" dirty="0">
                <a:cs typeface="Arial" charset="0"/>
              </a:rPr>
              <a:t>ujmutí se držby svou mocí</a:t>
            </a:r>
            <a:r>
              <a:rPr lang="cs-CZ" sz="2400" dirty="0">
                <a:cs typeface="Arial" charset="0"/>
              </a:rPr>
              <a:t>, a to v rozsahu, v němž se držitel držby skutečně ujal</a:t>
            </a:r>
          </a:p>
          <a:p>
            <a:pPr lvl="1">
              <a:lnSpc>
                <a:spcPct val="90000"/>
              </a:lnSpc>
              <a:defRPr/>
            </a:pPr>
            <a:endParaRPr lang="cs-CZ" sz="2400" b="1" dirty="0">
              <a:cs typeface="Arial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2400" b="1" dirty="0">
                <a:solidFill>
                  <a:srgbClr val="FF0000"/>
                </a:solidFill>
                <a:cs typeface="Arial" charset="0"/>
              </a:rPr>
              <a:t>odvozené</a:t>
            </a:r>
            <a:r>
              <a:rPr lang="cs-CZ" sz="2400" dirty="0">
                <a:cs typeface="Arial" charset="0"/>
              </a:rPr>
              <a:t> – </a:t>
            </a:r>
            <a:r>
              <a:rPr lang="cs-CZ" sz="2400" b="1" dirty="0">
                <a:cs typeface="Arial" charset="0"/>
              </a:rPr>
              <a:t>dosavadní držitel převede svou držbu na nového držitele</a:t>
            </a:r>
            <a:r>
              <a:rPr lang="cs-CZ" sz="2400" dirty="0">
                <a:cs typeface="Arial" charset="0"/>
              </a:rPr>
              <a:t>, nebo se nový držitel ujme držby jako právní nástupce dosavadního držitele, a to v rozsahu, v němž ji měl dosavadní držitel a v jakém ji na nového držitele převedl, resp. v jakém na držitele přešla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12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Správa společné věci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2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800" dirty="0"/>
              <a:t>každý spoluvlastník má právo účastnit se na správě </a:t>
            </a:r>
            <a:r>
              <a:rPr lang="cs-CZ" sz="2800" dirty="0" smtClean="0"/>
              <a:t>věci</a:t>
            </a:r>
          </a:p>
          <a:p>
            <a:pPr>
              <a:defRPr/>
            </a:pPr>
            <a:r>
              <a:rPr lang="cs-CZ" sz="2800" dirty="0" smtClean="0"/>
              <a:t>při rozhodování o společné věci se hlasy spoluvlastníků počítají  podle velikosti jejich podílů -&gt; </a:t>
            </a:r>
            <a:r>
              <a:rPr lang="cs-CZ" sz="2800" dirty="0" smtClean="0">
                <a:solidFill>
                  <a:srgbClr val="FF0000"/>
                </a:solidFill>
              </a:rPr>
              <a:t>princip majorizace </a:t>
            </a:r>
            <a:r>
              <a:rPr lang="cs-CZ" sz="2800" dirty="0" smtClean="0"/>
              <a:t>(dispozitivní)</a:t>
            </a:r>
            <a:endParaRPr lang="cs-CZ" sz="2800" dirty="0"/>
          </a:p>
          <a:p>
            <a:pPr>
              <a:defRPr/>
            </a:pPr>
            <a:r>
              <a:rPr lang="cs-CZ" sz="2800" dirty="0"/>
              <a:t>z právního jednání týkajícího se společné věci jsou všichni spoluvlastníci oprávněni a povinni společně a </a:t>
            </a:r>
            <a:r>
              <a:rPr lang="cs-CZ" sz="2800" dirty="0" smtClean="0"/>
              <a:t>nerozdílně (tj. solidárně)</a:t>
            </a:r>
          </a:p>
          <a:p>
            <a:pPr marL="0" indent="0">
              <a:buNone/>
              <a:defRPr/>
            </a:pPr>
            <a:endParaRPr lang="cs-CZ" sz="2800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0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Správa společné věci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14400" lvl="2" indent="0">
              <a:buNone/>
            </a:pPr>
            <a:endParaRPr lang="cs-CZ" sz="2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800" b="1" dirty="0" smtClean="0">
                <a:solidFill>
                  <a:srgbClr val="FF0000"/>
                </a:solidFill>
              </a:rPr>
              <a:t>a) běžná správa </a:t>
            </a:r>
            <a:r>
              <a:rPr lang="cs-CZ" sz="2800" dirty="0" smtClean="0"/>
              <a:t>-&gt; spoluvlastníci rozhodují </a:t>
            </a:r>
            <a:r>
              <a:rPr lang="cs-CZ" sz="2800" dirty="0" smtClean="0">
                <a:solidFill>
                  <a:srgbClr val="FF0000"/>
                </a:solidFill>
              </a:rPr>
              <a:t>většinou</a:t>
            </a:r>
            <a:r>
              <a:rPr lang="cs-CZ" sz="2800" dirty="0" smtClean="0"/>
              <a:t>  hlasů</a:t>
            </a:r>
          </a:p>
          <a:p>
            <a:pPr>
              <a:defRPr/>
            </a:pPr>
            <a:endParaRPr lang="cs-CZ" sz="2800" dirty="0"/>
          </a:p>
          <a:p>
            <a:pPr>
              <a:defRPr/>
            </a:pPr>
            <a:r>
              <a:rPr lang="cs-CZ" sz="2800" dirty="0" smtClean="0"/>
              <a:t>b) rozhodnutí o významné záležitosti (tj. </a:t>
            </a:r>
            <a:r>
              <a:rPr lang="cs-CZ" sz="2800" b="1" dirty="0" smtClean="0">
                <a:solidFill>
                  <a:srgbClr val="FF0000"/>
                </a:solidFill>
              </a:rPr>
              <a:t>mimořádná správa</a:t>
            </a:r>
            <a:r>
              <a:rPr lang="cs-CZ" sz="2800" dirty="0" smtClean="0"/>
              <a:t>) týkající se společné věci, zejména o jejím podstatném zlepšení nebo zhoršení, změně jejího účelu, či o jejím zpracování -&gt; spoluvlastníci rozhodují </a:t>
            </a:r>
            <a:r>
              <a:rPr lang="cs-CZ" sz="2800" dirty="0" smtClean="0">
                <a:solidFill>
                  <a:srgbClr val="FF0000"/>
                </a:solidFill>
              </a:rPr>
              <a:t>alespoň dvoutřetinovou většinou</a:t>
            </a:r>
            <a:r>
              <a:rPr lang="cs-CZ" sz="2800" dirty="0" smtClean="0"/>
              <a:t> hlasů</a:t>
            </a:r>
          </a:p>
          <a:p>
            <a:pPr marL="0" indent="0">
              <a:buNone/>
              <a:defRPr/>
            </a:pPr>
            <a:r>
              <a:rPr lang="cs-CZ" sz="2800" dirty="0" smtClean="0"/>
              <a:t>-&gt; nedosáhne-li se této většiny, rozhodne na návrh spoluvlastníka soud</a:t>
            </a:r>
            <a:endParaRPr lang="cs-CZ" sz="2800" dirty="0"/>
          </a:p>
          <a:p>
            <a:pPr>
              <a:defRPr/>
            </a:pPr>
            <a:r>
              <a:rPr lang="cs-CZ" sz="2800" dirty="0" smtClean="0"/>
              <a:t>c) k rozhodnutí, na jehož základě má být </a:t>
            </a:r>
            <a:r>
              <a:rPr lang="cs-CZ" sz="2800" dirty="0" smtClean="0">
                <a:solidFill>
                  <a:srgbClr val="FF0000"/>
                </a:solidFill>
              </a:rPr>
              <a:t>společná věc zatížena </a:t>
            </a:r>
            <a:r>
              <a:rPr lang="cs-CZ" sz="2800" dirty="0" smtClean="0"/>
              <a:t>nebo její zatížení zrušeno, a k rozhodnutí, na jehož základě mají být </a:t>
            </a:r>
            <a:r>
              <a:rPr lang="cs-CZ" sz="2800" dirty="0" smtClean="0">
                <a:solidFill>
                  <a:srgbClr val="FF0000"/>
                </a:solidFill>
              </a:rPr>
              <a:t>práva spoluvlastníků omezena na dobu delší než 10 let</a:t>
            </a:r>
            <a:r>
              <a:rPr lang="cs-CZ" sz="2800" dirty="0" smtClean="0"/>
              <a:t>, je třeba souhlasu </a:t>
            </a:r>
            <a:r>
              <a:rPr lang="cs-CZ" sz="2800" dirty="0" smtClean="0">
                <a:solidFill>
                  <a:srgbClr val="FF0000"/>
                </a:solidFill>
              </a:rPr>
              <a:t>všech spoluvlastníků</a:t>
            </a:r>
          </a:p>
          <a:p>
            <a:pPr>
              <a:defRPr/>
            </a:pPr>
            <a:r>
              <a:rPr lang="cs-CZ" sz="2800" dirty="0" smtClean="0"/>
              <a:t>d) ke </a:t>
            </a:r>
            <a:r>
              <a:rPr lang="cs-CZ" sz="2800" dirty="0" smtClean="0">
                <a:solidFill>
                  <a:srgbClr val="FF0000"/>
                </a:solidFill>
              </a:rPr>
              <a:t>zřízení zástavního práva </a:t>
            </a:r>
            <a:r>
              <a:rPr lang="cs-CZ" sz="2800" dirty="0" smtClean="0"/>
              <a:t>nebo jiné obdobné jistoty sloužící </a:t>
            </a:r>
            <a:r>
              <a:rPr lang="cs-CZ" sz="2800" dirty="0" smtClean="0">
                <a:solidFill>
                  <a:srgbClr val="FF0000"/>
                </a:solidFill>
              </a:rPr>
              <a:t>k zajištění peněžité pohledávky </a:t>
            </a:r>
            <a:r>
              <a:rPr lang="cs-CZ" sz="2800" dirty="0" smtClean="0"/>
              <a:t>vzniklé při zlepšení společné věci nebo při její obnově -&gt; </a:t>
            </a:r>
            <a:r>
              <a:rPr lang="cs-CZ" sz="2800" dirty="0" smtClean="0">
                <a:solidFill>
                  <a:srgbClr val="FF0000"/>
                </a:solidFill>
              </a:rPr>
              <a:t>2/3 většina</a:t>
            </a:r>
          </a:p>
          <a:p>
            <a:pPr marL="0" indent="0">
              <a:buNone/>
              <a:defRPr/>
            </a:pPr>
            <a:endParaRPr lang="cs-CZ" sz="2800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21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Správa společné věci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Ochrana minoritních spoluvlastníků</a:t>
            </a:r>
            <a:r>
              <a:rPr lang="cs-CZ" sz="2800" dirty="0" smtClean="0"/>
              <a:t>:</a:t>
            </a:r>
          </a:p>
          <a:p>
            <a:r>
              <a:rPr lang="cs-CZ" sz="2800" dirty="0" smtClean="0"/>
              <a:t>a) rozhodnutí o správě společné věci má právní účinky pouze v případě, že </a:t>
            </a:r>
            <a:r>
              <a:rPr lang="cs-CZ" sz="2800" dirty="0" smtClean="0">
                <a:solidFill>
                  <a:srgbClr val="FF0000"/>
                </a:solidFill>
              </a:rPr>
              <a:t>všichni byli vyrozuměni </a:t>
            </a:r>
            <a:r>
              <a:rPr lang="cs-CZ" sz="2800" dirty="0" smtClean="0"/>
              <a:t>o potřebě rozhodnout X ledaže se jednalo o záležitost, která vyžadovala jednat okamžitě</a:t>
            </a:r>
          </a:p>
          <a:p>
            <a:r>
              <a:rPr lang="cs-CZ" sz="2800" dirty="0" smtClean="0"/>
              <a:t>b)</a:t>
            </a:r>
            <a:r>
              <a:rPr lang="cs-CZ" sz="2800" dirty="0" smtClean="0">
                <a:solidFill>
                  <a:srgbClr val="FF0000"/>
                </a:solidFill>
              </a:rPr>
              <a:t> opominutý spoluvlastník </a:t>
            </a:r>
            <a:r>
              <a:rPr lang="cs-CZ" sz="2800" dirty="0" smtClean="0"/>
              <a:t>při rozhodování o neodkladné záležitosti může navrhnout soudu, aby určil, že rozhodnutí o neodkladné záležitosti nemá vůči němu právní účinky, nelze-li po něm spravedlivě požadovat, aby je snášel</a:t>
            </a:r>
          </a:p>
          <a:p>
            <a:pPr marL="0" indent="0">
              <a:buNone/>
            </a:pPr>
            <a:r>
              <a:rPr lang="cs-CZ" sz="2800" dirty="0" smtClean="0"/>
              <a:t>-&gt; návrh musí být opominutým spoluvlastníkem podán do 30 dnů od přijetí rozhodnutí, jinak právo zaniká (tzn. prekluduje se)</a:t>
            </a:r>
          </a:p>
          <a:p>
            <a:pPr marL="0" indent="0">
              <a:buNone/>
            </a:pPr>
            <a:r>
              <a:rPr lang="cs-CZ" sz="2800" dirty="0" smtClean="0"/>
              <a:t>-&gt; nebyl-li spoluvlastník </a:t>
            </a:r>
            <a:r>
              <a:rPr lang="cs-CZ" sz="2800" dirty="0" err="1" smtClean="0"/>
              <a:t>uvědoměn</a:t>
            </a:r>
            <a:r>
              <a:rPr lang="cs-CZ" sz="2800" dirty="0" smtClean="0"/>
              <a:t>, běží lhůta od dne, kdy se o  rozhodnutí dozvěděl, nebo dozvědět mohl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7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Správa společné věci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Ochrana minoritních spoluvlastníků</a:t>
            </a:r>
            <a:r>
              <a:rPr lang="cs-CZ" sz="2800" dirty="0" smtClean="0"/>
              <a:t>:</a:t>
            </a:r>
          </a:p>
          <a:p>
            <a:r>
              <a:rPr lang="cs-CZ" sz="2800" dirty="0" smtClean="0"/>
              <a:t>c) rozhodují-li spoluvlastníci o </a:t>
            </a:r>
            <a:r>
              <a:rPr lang="cs-CZ" sz="2800" u="sng" dirty="0" smtClean="0"/>
              <a:t>významné záležitosti</a:t>
            </a:r>
            <a:r>
              <a:rPr lang="cs-CZ" sz="2800" dirty="0" smtClean="0"/>
              <a:t>, může </a:t>
            </a:r>
            <a:r>
              <a:rPr lang="cs-CZ" sz="2800" dirty="0" smtClean="0">
                <a:solidFill>
                  <a:srgbClr val="FF0000"/>
                </a:solidFill>
              </a:rPr>
              <a:t>přehlasovaný spoluvlastník </a:t>
            </a:r>
            <a:r>
              <a:rPr lang="cs-CZ" sz="2800" dirty="0" smtClean="0"/>
              <a:t>navrhnout, aby o záležitosti rozhodl soud + může navrhnout, aby soud dočasně zakázal jednat podle napadeného rozhodnutí</a:t>
            </a:r>
          </a:p>
          <a:p>
            <a:r>
              <a:rPr lang="cs-CZ" sz="2800" dirty="0" smtClean="0"/>
              <a:t>d) </a:t>
            </a:r>
            <a:r>
              <a:rPr lang="cs-CZ" sz="2800" dirty="0" smtClean="0">
                <a:solidFill>
                  <a:srgbClr val="FF0000"/>
                </a:solidFill>
              </a:rPr>
              <a:t>přehlasovaný spoluvlastník</a:t>
            </a:r>
            <a:r>
              <a:rPr lang="cs-CZ" sz="2800" dirty="0" smtClean="0"/>
              <a:t>, jemuž </a:t>
            </a:r>
            <a:r>
              <a:rPr lang="cs-CZ" sz="2800" u="sng" dirty="0" smtClean="0"/>
              <a:t>rozhodnutí hrozí těžkou újmou</a:t>
            </a:r>
            <a:r>
              <a:rPr lang="cs-CZ" sz="2800" dirty="0" smtClean="0"/>
              <a:t>, zejména neúměrným omezením v užívání společné věci nebo vznikem povinnosti zřejmě nepoměrně k hodnotě jeho podílu , může soudu navrhnout, aby toto rozhodnutí zrušil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4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Správce společné věci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/>
              <a:t>o volbě a odvolání správce se rozhoduje stejně jako o záležitostech běžné správy</a:t>
            </a:r>
          </a:p>
          <a:p>
            <a:r>
              <a:rPr lang="cs-CZ" sz="2800" dirty="0"/>
              <a:t>správce jedná jako příkazník (§ 2430 </a:t>
            </a:r>
            <a:r>
              <a:rPr lang="cs-CZ" sz="2800" dirty="0" err="1"/>
              <a:t>an</a:t>
            </a:r>
            <a:r>
              <a:rPr lang="cs-CZ" sz="2800" dirty="0"/>
              <a:t>.: příkazní smlouva)</a:t>
            </a:r>
          </a:p>
          <a:p>
            <a:r>
              <a:rPr lang="cs-CZ" sz="2800" dirty="0"/>
              <a:t>správa může být svěřena i více osobám, pak rozhodují většinou hlasů, každá z nich má jeden hlas (</a:t>
            </a:r>
            <a:r>
              <a:rPr lang="cs-CZ" sz="2800" dirty="0" err="1"/>
              <a:t>disp</a:t>
            </a:r>
            <a:r>
              <a:rPr lang="cs-CZ" sz="2800" dirty="0"/>
              <a:t>.)</a:t>
            </a:r>
          </a:p>
          <a:p>
            <a:r>
              <a:rPr lang="cs-CZ" sz="2800" dirty="0"/>
              <a:t>dohodnou-li se spoluvlastníci nemovité věci o její správě jinak, vyžaduje dohoda formu veřejné listiny (notářského zápisu). Dohoda se založí do sbírky listin u orgánu, u něhož je nemovitá věc zapsána ve veřejném seznamu</a:t>
            </a:r>
          </a:p>
          <a:p>
            <a:pPr marL="514350" indent="-514350">
              <a:buAutoNum type="alphaLcParenR"/>
            </a:pPr>
            <a:endParaRPr lang="cs-CZ" sz="2800" dirty="0" smtClean="0"/>
          </a:p>
          <a:p>
            <a:pPr marL="0" indent="0">
              <a:buNone/>
              <a:defRPr/>
            </a:pPr>
            <a:endParaRPr lang="cs-CZ" sz="2400" b="1" dirty="0"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73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Oddělení ze spoluvlastnictví a zrušení spoluvlastnictví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Nikdo nemůže být nucen ve spoluvlastnictví setrvat.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altLang="cs-CZ" sz="2400" dirty="0" smtClean="0"/>
              <a:t>Každý </a:t>
            </a:r>
            <a:r>
              <a:rPr lang="cs-CZ" altLang="cs-CZ" sz="2400" dirty="0"/>
              <a:t>ze spoluvlastníků může kdykoli žádat o oddělení ze spoluvlastnictví (lze-li předmět spoluvlastnictví rozdělit) či zrušení </a:t>
            </a:r>
            <a:r>
              <a:rPr lang="cs-CZ" altLang="cs-CZ" sz="2400" dirty="0" smtClean="0"/>
              <a:t>spoluvlastnictví</a:t>
            </a:r>
          </a:p>
          <a:p>
            <a:pPr marL="0" indent="0">
              <a:buNone/>
            </a:pPr>
            <a:r>
              <a:rPr lang="cs-CZ" altLang="cs-CZ" sz="2400" dirty="0" smtClean="0"/>
              <a:t>X o zrušení či oddělení nelze </a:t>
            </a:r>
            <a:r>
              <a:rPr lang="cs-CZ" altLang="cs-CZ" sz="2400" dirty="0"/>
              <a:t>žádat v nevhodnou dobu či k újmě některého </a:t>
            </a:r>
            <a:r>
              <a:rPr lang="cs-CZ" altLang="cs-CZ" sz="2400" dirty="0" smtClean="0"/>
              <a:t>spoluvlastníka</a:t>
            </a:r>
          </a:p>
          <a:p>
            <a:pPr marL="0" indent="0">
              <a:buNone/>
            </a:pPr>
            <a:endParaRPr lang="cs-CZ" altLang="cs-CZ" sz="2400" dirty="0"/>
          </a:p>
          <a:p>
            <a:r>
              <a:rPr lang="cs-CZ" altLang="cs-CZ" sz="2400" dirty="0" smtClean="0"/>
              <a:t>spoluvlastnictví se zrušuje dohodou všech </a:t>
            </a:r>
            <a:r>
              <a:rPr lang="cs-CZ" altLang="cs-CZ" sz="2400" dirty="0" err="1" smtClean="0"/>
              <a:t>spoluvl</a:t>
            </a:r>
            <a:r>
              <a:rPr lang="cs-CZ" altLang="cs-CZ" sz="2400" dirty="0" smtClean="0"/>
              <a:t>. -&gt; dohoda musí obsahovat ujednání o způsobu vypořádání (jedná-li se o </a:t>
            </a:r>
            <a:r>
              <a:rPr lang="cs-CZ" altLang="cs-CZ" sz="2400" dirty="0" err="1" smtClean="0"/>
              <a:t>spoluvl</a:t>
            </a:r>
            <a:r>
              <a:rPr lang="cs-CZ" altLang="cs-CZ" sz="2400" dirty="0" smtClean="0"/>
              <a:t>. nemovité věci nebo závadu, dohoda musí být písemná</a:t>
            </a: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endParaRPr lang="cs-CZ" sz="2400" dirty="0"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17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Oddělení ze spoluvlastnictví a zrušení spoluvlastnictví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Způsoby vypořádání spoluvlastnictví</a:t>
            </a:r>
            <a:r>
              <a:rPr lang="cs-CZ" sz="2800" dirty="0" smtClean="0"/>
              <a:t>:</a:t>
            </a:r>
          </a:p>
          <a:p>
            <a:pPr marL="0" indent="0">
              <a:buNone/>
            </a:pPr>
            <a:endParaRPr lang="cs-CZ" sz="2800" dirty="0" smtClean="0"/>
          </a:p>
          <a:p>
            <a:pPr marL="457200" indent="-457200">
              <a:buAutoNum type="alphaLcParenR"/>
            </a:pPr>
            <a:r>
              <a:rPr lang="cs-CZ" altLang="cs-CZ" sz="2800" dirty="0" smtClean="0"/>
              <a:t>rozdělení společné věci,</a:t>
            </a:r>
          </a:p>
          <a:p>
            <a:pPr marL="457200" indent="-457200">
              <a:buAutoNum type="alphaLcParenR"/>
            </a:pPr>
            <a:r>
              <a:rPr lang="cs-CZ" altLang="cs-CZ" sz="2800" dirty="0" smtClean="0"/>
              <a:t>prodej společné věci z volné ruky nebo ve veřejné dražbě s rozdělením výtěžku</a:t>
            </a:r>
          </a:p>
          <a:p>
            <a:pPr marL="457200" indent="-457200">
              <a:buAutoNum type="alphaLcParenR"/>
            </a:pPr>
            <a:r>
              <a:rPr lang="cs-CZ" altLang="cs-CZ" sz="2800" dirty="0" smtClean="0"/>
              <a:t>převedením vlastnického práva jednomu nebo více spoluvlastníkům s vyplacením ostatních</a:t>
            </a:r>
          </a:p>
          <a:p>
            <a:pPr marL="0" indent="0">
              <a:buNone/>
            </a:pPr>
            <a:r>
              <a:rPr lang="cs-CZ" altLang="cs-CZ" sz="2800" dirty="0"/>
              <a:t>-&gt; jedná-li se o společnou věc, která má jako celek sloužit k určitému účelu, není její rozdělení </a:t>
            </a:r>
            <a:r>
              <a:rPr lang="cs-CZ" altLang="cs-CZ" sz="2800" dirty="0" smtClean="0"/>
              <a:t>možné</a:t>
            </a:r>
          </a:p>
          <a:p>
            <a:r>
              <a:rPr lang="cs-CZ" altLang="cs-CZ" sz="2800" dirty="0" smtClean="0"/>
              <a:t>rozdělení společné věci není na újmu osobě, která má věcné právo ke společné věci</a:t>
            </a:r>
            <a:endParaRPr lang="cs-CZ" altLang="cs-CZ" sz="2800" dirty="0"/>
          </a:p>
          <a:p>
            <a:pPr marL="0" indent="0">
              <a:buNone/>
            </a:pPr>
            <a:endParaRPr lang="cs-CZ" altLang="cs-CZ" sz="2800" dirty="0" smtClean="0"/>
          </a:p>
          <a:p>
            <a:pPr marL="457200" indent="-457200">
              <a:buAutoNum type="alphaLcParenR"/>
            </a:pPr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endParaRPr lang="cs-CZ" sz="2400" dirty="0"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16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Oddělení ze spoluvlastnictví a zrušení spoluvlastnictví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Zrušení spoluvlastnictví soudem</a:t>
            </a:r>
            <a:r>
              <a:rPr lang="cs-CZ" sz="2800" dirty="0" smtClean="0"/>
              <a:t>: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altLang="cs-CZ" sz="2400" dirty="0" smtClean="0"/>
              <a:t>nedohodnou-li se spoluvlastníci o zrušení spoluvlastnictví, rozhodne o něm na návrh některého ze spoluvlastníků soud</a:t>
            </a:r>
          </a:p>
          <a:p>
            <a:r>
              <a:rPr lang="cs-CZ" altLang="cs-CZ" sz="2400" dirty="0" smtClean="0"/>
              <a:t>rozhodne-li soud o zrušení, rozhodne zároveň o způsobu vypořádání spoluvlastníků</a:t>
            </a:r>
          </a:p>
          <a:p>
            <a:r>
              <a:rPr lang="cs-CZ" altLang="cs-CZ" sz="2400" dirty="0" smtClean="0"/>
              <a:t>je-li to možné, soud rozhodne o rozdělení společné věci X věc nelze rozdělit, snížila-li by se tím podstatně její hodnota</a:t>
            </a:r>
          </a:p>
          <a:p>
            <a:r>
              <a:rPr lang="cs-CZ" altLang="cs-CZ" sz="2400" dirty="0" smtClean="0"/>
              <a:t>není-li rozdělení věci dobře možné, přikáže ji soud za přiměřenou náhradu jednomu nebo více spoluvlastníkům</a:t>
            </a:r>
          </a:p>
          <a:p>
            <a:r>
              <a:rPr lang="cs-CZ" altLang="cs-CZ" sz="2400" dirty="0" smtClean="0"/>
              <a:t>nechce-li věc žádný ze spoluvlastníků, nařídí soud prodej věci ve veřejně dražbě</a:t>
            </a:r>
          </a:p>
          <a:p>
            <a:r>
              <a:rPr lang="cs-CZ" altLang="cs-CZ" sz="2400" dirty="0"/>
              <a:t>při zrušení spoluvlastnictví dojde k vypořádání spoluvlastníků navzájem, spoluvlastníci si vydají potvrzení, jak se vypořádali</a:t>
            </a:r>
          </a:p>
          <a:p>
            <a:endParaRPr lang="cs-CZ" altLang="cs-CZ" sz="2400" dirty="0" smtClean="0"/>
          </a:p>
          <a:p>
            <a:endParaRPr lang="cs-CZ" altLang="cs-CZ" sz="2400" dirty="0"/>
          </a:p>
          <a:p>
            <a:pPr marL="0" indent="0">
              <a:buNone/>
            </a:pPr>
            <a:endParaRPr lang="cs-CZ" sz="2400" dirty="0" smtClean="0"/>
          </a:p>
          <a:p>
            <a:endParaRPr lang="cs-CZ" sz="2400" dirty="0"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00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Odklad zrušení spoluvlastnictví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spoluvlastníci se mohou dohodnout, že nebudou žádat zrušení spoluvlastnictví po určitou dobu, nejvýše po dobu 10 let</a:t>
            </a:r>
          </a:p>
          <a:p>
            <a:r>
              <a:rPr lang="cs-CZ" sz="2800" dirty="0" smtClean="0"/>
              <a:t>byl-li odklad ujednán na dobu delší 10 let, považuje se ujednaný na 10 let</a:t>
            </a:r>
          </a:p>
          <a:p>
            <a:r>
              <a:rPr lang="cs-CZ" sz="2800" dirty="0" smtClean="0"/>
              <a:t>lze sjednat i opakovaně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3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Odklad zrušení spoluvlastnictví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sz="2800" dirty="0" smtClean="0"/>
          </a:p>
          <a:p>
            <a:r>
              <a:rPr lang="cs-CZ" sz="2800" dirty="0" smtClean="0"/>
              <a:t>má-li </a:t>
            </a:r>
            <a:r>
              <a:rPr lang="cs-CZ" sz="2800" dirty="0"/>
              <a:t>ujednání o odkladu zavazovat i právní nástupce spoluvlastníků, jejichž právní nástupnictví vznikne jinak než děděním, musí tak být výslovně ujednáno</a:t>
            </a:r>
          </a:p>
          <a:p>
            <a:r>
              <a:rPr lang="cs-CZ" sz="2800" dirty="0"/>
              <a:t>ujednání musí být uzavřeno ve formě veřejné listiny</a:t>
            </a:r>
          </a:p>
          <a:p>
            <a:r>
              <a:rPr lang="cs-CZ" sz="2800" dirty="0"/>
              <a:t>týká-li se ujednání nemovité věci zapsané do veřejného seznamu, zapíše se do něj odklad zrušení </a:t>
            </a:r>
            <a:r>
              <a:rPr lang="cs-CZ" sz="2800" dirty="0" smtClean="0"/>
              <a:t>spoluvlastnictví</a:t>
            </a:r>
          </a:p>
          <a:p>
            <a:r>
              <a:rPr lang="cs-CZ" sz="2800" dirty="0" smtClean="0"/>
              <a:t>na návrh spoluvlastníka může soud zrušení spoluvlastnictví odložit, má-li tím být zabráněno majetkové ztrátě nebo vážnému ohrožení oprávněného zájmu některého spoluvlastníka, a prodloužit tak trvání spoluvlastnictví, nejdéle však o 2 roky </a:t>
            </a:r>
            <a:endParaRPr 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93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Druhy držby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cs-CZ" dirty="0" smtClean="0"/>
              <a:t>                                       řádná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držba                            poctivá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 smtClean="0"/>
          </a:p>
          <a:p>
            <a:pPr marL="0" lv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pravá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1557867" y="2291644"/>
            <a:ext cx="2472266" cy="17497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1557867" y="4041422"/>
            <a:ext cx="23819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557867" y="4041422"/>
            <a:ext cx="2472266" cy="16933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590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Druhy držby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b="1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řádná držba</a:t>
            </a:r>
            <a:r>
              <a:rPr lang="cs-CZ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 </a:t>
            </a:r>
            <a:r>
              <a:rPr lang="cs-CZ" dirty="0">
                <a:latin typeface="Palatino Linotype" pitchFamily="18" charset="0"/>
                <a:cs typeface="Arial" charset="0"/>
              </a:rPr>
              <a:t>(§ 991): </a:t>
            </a:r>
            <a:r>
              <a:rPr lang="cs-CZ" b="1" dirty="0" smtClean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se </a:t>
            </a:r>
            <a:r>
              <a:rPr lang="cs-CZ" b="1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zakládá na platném právním titulu. </a:t>
            </a:r>
            <a:r>
              <a:rPr lang="cs-CZ" dirty="0">
                <a:latin typeface="Palatino Linotype" pitchFamily="18" charset="0"/>
                <a:cs typeface="Arial" charset="0"/>
              </a:rPr>
              <a:t>Kdo se ujme držby bezprostředně, </a:t>
            </a:r>
            <a:r>
              <a:rPr lang="cs-CZ" b="1" dirty="0">
                <a:latin typeface="Palatino Linotype" pitchFamily="18" charset="0"/>
                <a:cs typeface="Arial" charset="0"/>
              </a:rPr>
              <a:t>aniž tím ruší cizí držbu, nebo kdo se ujme držby z vůle předchozího držitele nebo na základě výroku orgánu veřejné moci, je řádným držitelem</a:t>
            </a:r>
          </a:p>
          <a:p>
            <a:r>
              <a:rPr lang="cs-CZ" b="1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poctivá držba</a:t>
            </a:r>
            <a:r>
              <a:rPr lang="cs-CZ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 </a:t>
            </a:r>
            <a:r>
              <a:rPr lang="cs-CZ" dirty="0">
                <a:latin typeface="Palatino Linotype" pitchFamily="18" charset="0"/>
                <a:cs typeface="Arial" charset="0"/>
              </a:rPr>
              <a:t>(§ 992): kdo </a:t>
            </a:r>
            <a:r>
              <a:rPr lang="cs-CZ" b="1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má z přesvědčivého důvodu za to, že mu náleží právo</a:t>
            </a:r>
            <a:r>
              <a:rPr lang="cs-CZ" dirty="0">
                <a:latin typeface="Palatino Linotype" pitchFamily="18" charset="0"/>
                <a:cs typeface="Arial" charset="0"/>
              </a:rPr>
              <a:t>, které vykonává, je poctivý držitel. </a:t>
            </a:r>
            <a:r>
              <a:rPr lang="cs-CZ" b="1" dirty="0">
                <a:latin typeface="Palatino Linotype" pitchFamily="18" charset="0"/>
                <a:cs typeface="Arial" charset="0"/>
              </a:rPr>
              <a:t>Nepoctivě drží ten, kdo ví nebo komu musí být z okolností zjevné, že vykonává právo, které mu </a:t>
            </a:r>
            <a:r>
              <a:rPr lang="cs-CZ" b="1" dirty="0" smtClean="0">
                <a:latin typeface="Palatino Linotype" pitchFamily="18" charset="0"/>
                <a:cs typeface="Arial" charset="0"/>
              </a:rPr>
              <a:t>nenáleží</a:t>
            </a:r>
          </a:p>
          <a:p>
            <a:r>
              <a:rPr lang="cs-CZ" b="1" dirty="0" smtClean="0">
                <a:latin typeface="Palatino Linotype" pitchFamily="18" charset="0"/>
                <a:cs typeface="Arial" charset="0"/>
              </a:rPr>
              <a:t>poctivému držiteli náleží stejná práva jako řádnému</a:t>
            </a:r>
            <a:endParaRPr lang="cs-CZ" b="1" dirty="0">
              <a:latin typeface="Palatino Linotype" pitchFamily="18" charset="0"/>
              <a:cs typeface="Arial" charset="0"/>
            </a:endParaRPr>
          </a:p>
          <a:p>
            <a:r>
              <a:rPr lang="cs-CZ" b="1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pravá držba</a:t>
            </a:r>
            <a:r>
              <a:rPr lang="cs-CZ" dirty="0">
                <a:solidFill>
                  <a:srgbClr val="FF0000"/>
                </a:solidFill>
                <a:latin typeface="Palatino Linotype" pitchFamily="18" charset="0"/>
                <a:cs typeface="Arial" charset="0"/>
              </a:rPr>
              <a:t> </a:t>
            </a:r>
            <a:r>
              <a:rPr lang="cs-CZ" dirty="0">
                <a:latin typeface="Palatino Linotype" pitchFamily="18" charset="0"/>
                <a:cs typeface="Arial" charset="0"/>
              </a:rPr>
              <a:t>(§ 993): neprokáže-li se, že se někdo vetřel v držbu svémocně, nebo že se v ni vloudil potajmu nebo lstí, anebo že někdo usiluje proměnit v trvalé právo to, co mu bylo povoleno jen </a:t>
            </a:r>
            <a:r>
              <a:rPr lang="cs-CZ" dirty="0" err="1">
                <a:latin typeface="Palatino Linotype" pitchFamily="18" charset="0"/>
                <a:cs typeface="Arial" charset="0"/>
              </a:rPr>
              <a:t>výprosou</a:t>
            </a:r>
            <a:r>
              <a:rPr lang="cs-CZ" dirty="0">
                <a:latin typeface="Palatino Linotype" pitchFamily="18" charset="0"/>
                <a:cs typeface="Arial" charset="0"/>
              </a:rPr>
              <a:t>, jde o pravou držbu</a:t>
            </a:r>
          </a:p>
          <a:p>
            <a:r>
              <a:rPr lang="cs-CZ" dirty="0">
                <a:latin typeface="Palatino Linotype" pitchFamily="18" charset="0"/>
                <a:cs typeface="Arial" charset="0"/>
              </a:rPr>
              <a:t>má se za to, že držba je řádná, poctivá a pravá (§ 994) 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1749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1689</TotalTime>
  <Words>4872</Words>
  <Application>Microsoft Office PowerPoint</Application>
  <PresentationFormat>Předvádění na obrazovce (4:3)</PresentationFormat>
  <Paragraphs>730</Paragraphs>
  <Slides>80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80</vt:i4>
      </vt:variant>
    </vt:vector>
  </HeadingPairs>
  <TitlesOfParts>
    <vt:vector size="85" baseType="lpstr">
      <vt:lpstr>Arial</vt:lpstr>
      <vt:lpstr>Calibri</vt:lpstr>
      <vt:lpstr>Palatino Linotype</vt:lpstr>
      <vt:lpstr>Symbol</vt:lpstr>
      <vt:lpstr>Propedeutický seminář 2013_fin</vt:lpstr>
      <vt:lpstr>Držba a vlastnictví </vt:lpstr>
      <vt:lpstr>Dělení</vt:lpstr>
      <vt:lpstr>Absolutní majetková práva (§ 976)</vt:lpstr>
      <vt:lpstr>Držba</vt:lpstr>
      <vt:lpstr>Držba</vt:lpstr>
      <vt:lpstr>Držba</vt:lpstr>
      <vt:lpstr>Nabytí držby (§ 990)</vt:lpstr>
      <vt:lpstr>Druhy držby</vt:lpstr>
      <vt:lpstr>Druhy držby</vt:lpstr>
      <vt:lpstr>Držba vlastnického práva</vt:lpstr>
      <vt:lpstr>Vypořádání držitele a vlastníka</vt:lpstr>
      <vt:lpstr>Vypořádání držitele a vlastníka</vt:lpstr>
      <vt:lpstr>Ochrana držby</vt:lpstr>
      <vt:lpstr>Ochrana držby</vt:lpstr>
      <vt:lpstr>Zánik držby</vt:lpstr>
      <vt:lpstr>Vydržení (§ 1089)</vt:lpstr>
      <vt:lpstr>Vydržení (§ 1089)</vt:lpstr>
      <vt:lpstr>Detence</vt:lpstr>
      <vt:lpstr>Vlastnictví </vt:lpstr>
      <vt:lpstr>Vlastnictví, vlastnické právo</vt:lpstr>
      <vt:lpstr>Vlastnictví, vlastnické právo</vt:lpstr>
      <vt:lpstr>Vlastnictví X vlastnické právo</vt:lpstr>
      <vt:lpstr>Právní úprava vlastnictví</vt:lpstr>
      <vt:lpstr>Subjekty vlastnického práva</vt:lpstr>
      <vt:lpstr>Obsah vlastnického práva, vlastnická triáda</vt:lpstr>
      <vt:lpstr>Obsah vlastnického práva, vlastnická triáda</vt:lpstr>
      <vt:lpstr>Obsah vlastnického práva, vlastnická triáda</vt:lpstr>
      <vt:lpstr>Výkon vlastnického práva</vt:lpstr>
      <vt:lpstr>Sousedská práva (§ 1013)</vt:lpstr>
      <vt:lpstr>Dělení imisí</vt:lpstr>
      <vt:lpstr>Dělení imisí</vt:lpstr>
      <vt:lpstr>Dělení imisí</vt:lpstr>
      <vt:lpstr>Imise – provoz závodu</vt:lpstr>
      <vt:lpstr>Imise – obrana</vt:lpstr>
      <vt:lpstr>Omezení vlastnického práva</vt:lpstr>
      <vt:lpstr>Omezení vlastnického práva</vt:lpstr>
      <vt:lpstr>Omezení vlastnického práva</vt:lpstr>
      <vt:lpstr>Omezení vlastnického práva</vt:lpstr>
      <vt:lpstr>Omezení vlastnického práva</vt:lpstr>
      <vt:lpstr>Omezení vlastnického práva</vt:lpstr>
      <vt:lpstr>Omezení vlastnického práva</vt:lpstr>
      <vt:lpstr>Vyvlastnění (expropriace) a omezení vl. práva</vt:lpstr>
      <vt:lpstr>Ochrana vlastnického práva</vt:lpstr>
      <vt:lpstr>Ochrana vlastnického práva</vt:lpstr>
      <vt:lpstr>Nabývání vlastnického práva</vt:lpstr>
      <vt:lpstr>Dělení způsobů nabytí vlastnického práva</vt:lpstr>
      <vt:lpstr>Nabytí vlastnického práva</vt:lpstr>
      <vt:lpstr>Nabývání vlastnického práva</vt:lpstr>
      <vt:lpstr>Originární nabývání vl. p.</vt:lpstr>
      <vt:lpstr>Přivlastnění (§ 1045 a násl.)</vt:lpstr>
      <vt:lpstr>Nález (§ 1051)</vt:lpstr>
      <vt:lpstr>Nález (§ 1051)</vt:lpstr>
      <vt:lpstr>Přirozený přírůstek (§ 1066 a násl.)</vt:lpstr>
      <vt:lpstr>Umělý přírůstek (§ 1074 a násl.)</vt:lpstr>
      <vt:lpstr>Nabývání smlouvou (§ 1099) – převod</vt:lpstr>
      <vt:lpstr>Nabývání smlouvou (§ 1099) – převod</vt:lpstr>
      <vt:lpstr>Převod vl. p. k movité věci (§ 1101 a násl.)</vt:lpstr>
      <vt:lpstr>Společná ustanovení o převodu vl. p. (§ 1106 a násl.)</vt:lpstr>
      <vt:lpstr>Nabytí vlastnického práva od neoprávněného (§ 1109)</vt:lpstr>
      <vt:lpstr>Nabytí vlastnického práva od neoprávněného (§ 1110)</vt:lpstr>
      <vt:lpstr>Zánik vlastnického práva</vt:lpstr>
      <vt:lpstr>Spoluvlastnictví </vt:lpstr>
      <vt:lpstr>Druhy majetkových společenství</vt:lpstr>
      <vt:lpstr>Spoluvlastnictví</vt:lpstr>
      <vt:lpstr>Vznik, subjekty PS</vt:lpstr>
      <vt:lpstr>Obsah spoluvlastnictví</vt:lpstr>
      <vt:lpstr>Spoluvlastnický podíl</vt:lpstr>
      <vt:lpstr>Spoluvlastnický podíl – nakládání s podílem</vt:lpstr>
      <vt:lpstr>Spoluvlastnický podíl – nakládání s podílem</vt:lpstr>
      <vt:lpstr>Správa společné věci</vt:lpstr>
      <vt:lpstr>Správa společné věci</vt:lpstr>
      <vt:lpstr>Správa společné věci</vt:lpstr>
      <vt:lpstr>Správa společné věci</vt:lpstr>
      <vt:lpstr>Správce společné věci</vt:lpstr>
      <vt:lpstr>Oddělení ze spoluvlastnictví a zrušení spoluvlastnictví</vt:lpstr>
      <vt:lpstr>Oddělení ze spoluvlastnictví a zrušení spoluvlastnictví</vt:lpstr>
      <vt:lpstr>Oddělení ze spoluvlastnictví a zrušení spoluvlastnictví</vt:lpstr>
      <vt:lpstr>Odklad zrušení spoluvlastnictví</vt:lpstr>
      <vt:lpstr>Odklad zrušení spoluvlastnictví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Blanka Vítová</cp:lastModifiedBy>
  <cp:revision>135</cp:revision>
  <cp:lastPrinted>2013-09-13T08:26:54Z</cp:lastPrinted>
  <dcterms:created xsi:type="dcterms:W3CDTF">2013-09-15T17:50:48Z</dcterms:created>
  <dcterms:modified xsi:type="dcterms:W3CDTF">2015-11-15T18:11:45Z</dcterms:modified>
</cp:coreProperties>
</file>