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29.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_rels/notesSlide4.xml.rels" ContentType="application/vnd.openxmlformats-package.relationships+xml"/>
  <Override PartName="/ppt/notesSlides/_rels/notesSlide29.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27.xml.rels" ContentType="application/vnd.openxmlformats-package.relationships+xml"/>
  <Override PartName="/ppt/notesSlides/_rels/notesSlide28.xml.rels" ContentType="application/vnd.openxmlformats-package.relationships+xml"/>
  <Override PartName="/ppt/notesSlides/_rels/notesSlide30.xml.rels" ContentType="application/vnd.openxmlformats-package.relationships+xml"/>
  <Override PartName="/ppt/notesSlides/_rels/notesSlide31.xml.rels" ContentType="application/vnd.openxmlformats-package.relationships+xml"/>
  <Override PartName="/ppt/notesSlides/_rels/notesSlide32.xml.rels" ContentType="application/vnd.openxmlformats-package.relationships+xml"/>
  <Override PartName="/ppt/notesSlides/_rels/notesSlide33.xml.rels" ContentType="application/vnd.openxmlformats-package.relationships+xml"/>
  <Override PartName="/ppt/notesSlides/_rels/notesSlide34.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media/image1.png" ContentType="image/png"/>
  <Override PartName="/ppt/media/image2.png" ContentType="image/png"/>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Lst>
  <p:sldSz cx="9144000" cy="6858000"/>
  <p:notesSz cx="6797675" cy="99282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1800" spc="-1" strike="noStrike">
                <a:solidFill>
                  <a:srgbClr val="000000"/>
                </a:solidFill>
                <a:latin typeface="Calibri"/>
              </a:rPr>
              <a:t>Klikněte pro přesun snímku</a:t>
            </a:r>
            <a:endParaRPr b="0" lang="en-US" sz="1800" spc="-1" strike="noStrike">
              <a:solidFill>
                <a:srgbClr val="000000"/>
              </a:solidFill>
              <a:latin typeface="Calibri"/>
            </a:endParaRPr>
          </a:p>
        </p:txBody>
      </p:sp>
      <p:sp>
        <p:nvSpPr>
          <p:cNvPr id="83"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0">
              <a:buNone/>
            </a:pPr>
            <a:r>
              <a:rPr b="0" lang="cs-CZ" sz="2000" spc="-1" strike="noStrike">
                <a:solidFill>
                  <a:srgbClr val="000000"/>
                </a:solidFill>
                <a:latin typeface="Arial"/>
              </a:rPr>
              <a:t>Klikněte pro úpravu formátu komentářů</a:t>
            </a:r>
            <a:endParaRPr b="0" lang="cs-CZ" sz="2000" spc="-1" strike="noStrike">
              <a:solidFill>
                <a:srgbClr val="000000"/>
              </a:solidFill>
              <a:latin typeface="Arial"/>
            </a:endParaRPr>
          </a:p>
        </p:txBody>
      </p:sp>
      <p:sp>
        <p:nvSpPr>
          <p:cNvPr id="84"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cs-CZ" sz="1400" spc="-1" strike="noStrike">
                <a:solidFill>
                  <a:srgbClr val="000000"/>
                </a:solidFill>
                <a:latin typeface="Times New Roman"/>
              </a:rPr>
              <a:t>&lt;záhlaví&gt;</a:t>
            </a:r>
            <a:endParaRPr b="0" lang="cs-CZ" sz="1400" spc="-1" strike="noStrike">
              <a:solidFill>
                <a:srgbClr val="000000"/>
              </a:solidFill>
              <a:latin typeface="Times New Roman"/>
            </a:endParaRPr>
          </a:p>
        </p:txBody>
      </p:sp>
      <p:sp>
        <p:nvSpPr>
          <p:cNvPr id="85"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indent="0" algn="r">
              <a:buNone/>
              <a:defRPr b="0" lang="cs-CZ" sz="1400" spc="-1" strike="noStrike">
                <a:solidFill>
                  <a:srgbClr val="000000"/>
                </a:solidFill>
                <a:latin typeface="Times New Roman"/>
              </a:defRPr>
            </a:lvl1pPr>
          </a:lstStyle>
          <a:p>
            <a:pPr indent="0" algn="r">
              <a:buNone/>
            </a:pPr>
            <a:r>
              <a:rPr b="0" lang="cs-CZ" sz="1400" spc="-1" strike="noStrike">
                <a:solidFill>
                  <a:srgbClr val="000000"/>
                </a:solidFill>
                <a:latin typeface="Times New Roman"/>
              </a:rPr>
              <a:t>&lt;datum/čas&gt;</a:t>
            </a:r>
            <a:endParaRPr b="0" lang="cs-CZ" sz="1400" spc="-1" strike="noStrike">
              <a:solidFill>
                <a:srgbClr val="000000"/>
              </a:solidFill>
              <a:latin typeface="Times New Roman"/>
            </a:endParaRPr>
          </a:p>
        </p:txBody>
      </p:sp>
      <p:sp>
        <p:nvSpPr>
          <p:cNvPr id="86"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indent="0">
              <a:buNone/>
              <a:defRPr b="0" lang="cs-CZ" sz="1400" spc="-1" strike="noStrike">
                <a:solidFill>
                  <a:srgbClr val="000000"/>
                </a:solidFill>
                <a:latin typeface="Times New Roman"/>
              </a:defRPr>
            </a:lvl1pPr>
          </a:lstStyle>
          <a:p>
            <a:pPr indent="0">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87"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indent="0" algn="r">
              <a:buNone/>
              <a:defRPr b="0" lang="cs-CZ" sz="1400" spc="-1" strike="noStrike">
                <a:solidFill>
                  <a:srgbClr val="000000"/>
                </a:solidFill>
                <a:latin typeface="Times New Roman"/>
              </a:defRPr>
            </a:lvl1pPr>
          </a:lstStyle>
          <a:p>
            <a:pPr indent="0" algn="r">
              <a:buNone/>
            </a:pPr>
            <a:fld id="{B3A461AA-7B6B-498D-B13D-44CF3CA0749E}" type="slidenum">
              <a:rPr b="0" lang="cs-CZ" sz="1400" spc="-1" strike="noStrike">
                <a:solidFill>
                  <a:srgbClr val="000000"/>
                </a:solidFill>
                <a:latin typeface="Times New Roman"/>
              </a:rPr>
              <a:t>&lt;číslo&gt;</a:t>
            </a:fld>
            <a:endParaRPr b="0" lang="cs-CZ"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sldImg"/>
          </p:nvPr>
        </p:nvSpPr>
        <p:spPr>
          <a:xfrm>
            <a:off x="917640" y="744480"/>
            <a:ext cx="4962240" cy="3722400"/>
          </a:xfrm>
          <a:prstGeom prst="rect">
            <a:avLst/>
          </a:prstGeom>
          <a:ln w="0">
            <a:noFill/>
          </a:ln>
        </p:spPr>
      </p:sp>
      <p:sp>
        <p:nvSpPr>
          <p:cNvPr id="195"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196" name="PlaceHolder 3"/>
          <p:cNvSpPr>
            <a:spLocks noGrp="1"/>
          </p:cNvSpPr>
          <p:nvPr>
            <p:ph type="sldNum" idx="40"/>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72AC3490-7AF2-4B33-A2FD-DE86DCB1C280}"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type="sldImg"/>
          </p:nvPr>
        </p:nvSpPr>
        <p:spPr>
          <a:xfrm>
            <a:off x="917640" y="744480"/>
            <a:ext cx="4962240" cy="3722400"/>
          </a:xfrm>
          <a:prstGeom prst="rect">
            <a:avLst/>
          </a:prstGeom>
          <a:ln w="0">
            <a:noFill/>
          </a:ln>
        </p:spPr>
      </p:sp>
      <p:sp>
        <p:nvSpPr>
          <p:cNvPr id="198"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199" name="PlaceHolder 3"/>
          <p:cNvSpPr>
            <a:spLocks noGrp="1"/>
          </p:cNvSpPr>
          <p:nvPr>
            <p:ph type="sldNum" idx="41"/>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A25C9A9E-993A-4658-B524-48C44BE337A0}"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sldImg"/>
          </p:nvPr>
        </p:nvSpPr>
        <p:spPr>
          <a:xfrm>
            <a:off x="917640" y="744480"/>
            <a:ext cx="4962240" cy="3722400"/>
          </a:xfrm>
          <a:prstGeom prst="rect">
            <a:avLst/>
          </a:prstGeom>
          <a:ln w="0">
            <a:noFill/>
          </a:ln>
        </p:spPr>
      </p:sp>
      <p:sp>
        <p:nvSpPr>
          <p:cNvPr id="201"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02" name="PlaceHolder 3"/>
          <p:cNvSpPr>
            <a:spLocks noGrp="1"/>
          </p:cNvSpPr>
          <p:nvPr>
            <p:ph type="sldNum" idx="42"/>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2EA95726-F69E-4FDE-9FB6-C512F115C4DE}"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PlaceHolder 1"/>
          <p:cNvSpPr>
            <a:spLocks noGrp="1"/>
          </p:cNvSpPr>
          <p:nvPr>
            <p:ph type="sldImg"/>
          </p:nvPr>
        </p:nvSpPr>
        <p:spPr>
          <a:xfrm>
            <a:off x="917640" y="744480"/>
            <a:ext cx="4962240" cy="3722400"/>
          </a:xfrm>
          <a:prstGeom prst="rect">
            <a:avLst/>
          </a:prstGeom>
          <a:ln w="0">
            <a:noFill/>
          </a:ln>
        </p:spPr>
      </p:sp>
      <p:sp>
        <p:nvSpPr>
          <p:cNvPr id="204"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05" name="PlaceHolder 3"/>
          <p:cNvSpPr>
            <a:spLocks noGrp="1"/>
          </p:cNvSpPr>
          <p:nvPr>
            <p:ph type="sldNum" idx="43"/>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6964D422-0224-4705-BB21-8D7D80C22D15}"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sldImg"/>
          </p:nvPr>
        </p:nvSpPr>
        <p:spPr>
          <a:xfrm>
            <a:off x="917640" y="744480"/>
            <a:ext cx="4962240" cy="3722400"/>
          </a:xfrm>
          <a:prstGeom prst="rect">
            <a:avLst/>
          </a:prstGeom>
          <a:ln w="0">
            <a:noFill/>
          </a:ln>
        </p:spPr>
      </p:sp>
      <p:sp>
        <p:nvSpPr>
          <p:cNvPr id="207"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08" name="PlaceHolder 3"/>
          <p:cNvSpPr>
            <a:spLocks noGrp="1"/>
          </p:cNvSpPr>
          <p:nvPr>
            <p:ph type="sldNum" idx="44"/>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9D45C07A-8B48-435A-BB01-87F8159BB40B}"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sldImg"/>
          </p:nvPr>
        </p:nvSpPr>
        <p:spPr>
          <a:xfrm>
            <a:off x="917640" y="744480"/>
            <a:ext cx="4962240" cy="3722400"/>
          </a:xfrm>
          <a:prstGeom prst="rect">
            <a:avLst/>
          </a:prstGeom>
          <a:ln w="0">
            <a:noFill/>
          </a:ln>
        </p:spPr>
      </p:sp>
      <p:sp>
        <p:nvSpPr>
          <p:cNvPr id="210"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11" name="PlaceHolder 3"/>
          <p:cNvSpPr>
            <a:spLocks noGrp="1"/>
          </p:cNvSpPr>
          <p:nvPr>
            <p:ph type="sldNum" idx="45"/>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F4752D93-277D-4780-B2C4-6E81076785CE}"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sldImg"/>
          </p:nvPr>
        </p:nvSpPr>
        <p:spPr>
          <a:xfrm>
            <a:off x="917640" y="744480"/>
            <a:ext cx="4962240" cy="3722400"/>
          </a:xfrm>
          <a:prstGeom prst="rect">
            <a:avLst/>
          </a:prstGeom>
          <a:ln w="0">
            <a:noFill/>
          </a:ln>
        </p:spPr>
      </p:sp>
      <p:sp>
        <p:nvSpPr>
          <p:cNvPr id="213"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14" name="PlaceHolder 3"/>
          <p:cNvSpPr>
            <a:spLocks noGrp="1"/>
          </p:cNvSpPr>
          <p:nvPr>
            <p:ph type="sldNum" idx="46"/>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323D2C58-77E7-4BCC-9BB3-F1C56A210844}"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type="sldImg"/>
          </p:nvPr>
        </p:nvSpPr>
        <p:spPr>
          <a:xfrm>
            <a:off x="917640" y="744480"/>
            <a:ext cx="4962240" cy="3722400"/>
          </a:xfrm>
          <a:prstGeom prst="rect">
            <a:avLst/>
          </a:prstGeom>
          <a:ln w="0">
            <a:noFill/>
          </a:ln>
        </p:spPr>
      </p:sp>
      <p:sp>
        <p:nvSpPr>
          <p:cNvPr id="216"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17" name="PlaceHolder 3"/>
          <p:cNvSpPr>
            <a:spLocks noGrp="1"/>
          </p:cNvSpPr>
          <p:nvPr>
            <p:ph type="sldNum" idx="47"/>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2E5E7D00-F92C-420A-892C-42D5A3D4EC88}"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PlaceHolder 1"/>
          <p:cNvSpPr>
            <a:spLocks noGrp="1"/>
          </p:cNvSpPr>
          <p:nvPr>
            <p:ph type="sldImg"/>
          </p:nvPr>
        </p:nvSpPr>
        <p:spPr>
          <a:xfrm>
            <a:off x="917640" y="744480"/>
            <a:ext cx="4962240" cy="3722400"/>
          </a:xfrm>
          <a:prstGeom prst="rect">
            <a:avLst/>
          </a:prstGeom>
          <a:ln w="0">
            <a:noFill/>
          </a:ln>
        </p:spPr>
      </p:sp>
      <p:sp>
        <p:nvSpPr>
          <p:cNvPr id="219"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20" name="PlaceHolder 3"/>
          <p:cNvSpPr>
            <a:spLocks noGrp="1"/>
          </p:cNvSpPr>
          <p:nvPr>
            <p:ph type="sldNum" idx="48"/>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10D48BE1-C8D0-44CC-9200-1E0A942165D8}"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type="sldImg"/>
          </p:nvPr>
        </p:nvSpPr>
        <p:spPr>
          <a:xfrm>
            <a:off x="917640" y="744480"/>
            <a:ext cx="4962240" cy="3722400"/>
          </a:xfrm>
          <a:prstGeom prst="rect">
            <a:avLst/>
          </a:prstGeom>
          <a:ln w="0">
            <a:noFill/>
          </a:ln>
        </p:spPr>
      </p:sp>
      <p:sp>
        <p:nvSpPr>
          <p:cNvPr id="222"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223" name="PlaceHolder 3"/>
          <p:cNvSpPr>
            <a:spLocks noGrp="1"/>
          </p:cNvSpPr>
          <p:nvPr>
            <p:ph type="sldNum" idx="49"/>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85EBB185-BC3E-41DD-BF08-CA386E0DD634}"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sldImg"/>
          </p:nvPr>
        </p:nvSpPr>
        <p:spPr>
          <a:xfrm>
            <a:off x="917640" y="744480"/>
            <a:ext cx="4962240" cy="3722400"/>
          </a:xfrm>
          <a:prstGeom prst="rect">
            <a:avLst/>
          </a:prstGeom>
          <a:ln w="0">
            <a:noFill/>
          </a:ln>
        </p:spPr>
      </p:sp>
      <p:sp>
        <p:nvSpPr>
          <p:cNvPr id="186"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187" name="PlaceHolder 3"/>
          <p:cNvSpPr>
            <a:spLocks noGrp="1"/>
          </p:cNvSpPr>
          <p:nvPr>
            <p:ph type="sldNum" idx="37"/>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ED819286-991F-48F8-BEF3-6F8E4F3E00B3}" type="slidenum">
              <a:rPr b="0" lang="cs-CZ" sz="1200" spc="-1" strike="noStrike">
                <a:solidFill>
                  <a:srgbClr val="000000"/>
                </a:solidFill>
                <a:latin typeface="+mn-lt"/>
                <a:ea typeface="+mn-ea"/>
              </a:rPr>
              <a:t>35</a:t>
            </a:fld>
            <a:endParaRPr b="0" lang="cs-CZ" sz="1200" spc="-1" strike="noStrike">
              <a:solidFill>
                <a:srgbClr val="000000"/>
              </a:solidFill>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sldImg"/>
          </p:nvPr>
        </p:nvSpPr>
        <p:spPr>
          <a:xfrm>
            <a:off x="917640" y="744480"/>
            <a:ext cx="4962240" cy="3722400"/>
          </a:xfrm>
          <a:prstGeom prst="rect">
            <a:avLst/>
          </a:prstGeom>
          <a:ln w="0">
            <a:noFill/>
          </a:ln>
        </p:spPr>
      </p:sp>
      <p:sp>
        <p:nvSpPr>
          <p:cNvPr id="189"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190" name="PlaceHolder 3"/>
          <p:cNvSpPr>
            <a:spLocks noGrp="1"/>
          </p:cNvSpPr>
          <p:nvPr>
            <p:ph type="sldNum" idx="38"/>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1DD466B9-5B4F-4201-A8CC-35AE5B614CDA}" type="slidenum">
              <a:rPr b="0" lang="cs-CZ" sz="1200" spc="-1" strike="noStrike">
                <a:solidFill>
                  <a:srgbClr val="000000"/>
                </a:solidFill>
                <a:latin typeface="+mn-lt"/>
                <a:ea typeface="+mn-ea"/>
              </a:rPr>
              <a:t>35</a:t>
            </a:fld>
            <a:endParaRPr b="0" lang="cs-CZ" sz="1200" spc="-1" strike="noStrike">
              <a:solidFill>
                <a:srgbClr val="000000"/>
              </a:solidFill>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sldImg"/>
          </p:nvPr>
        </p:nvSpPr>
        <p:spPr>
          <a:xfrm>
            <a:off x="917640" y="744480"/>
            <a:ext cx="4962240" cy="3722400"/>
          </a:xfrm>
          <a:prstGeom prst="rect">
            <a:avLst/>
          </a:prstGeom>
          <a:ln w="0">
            <a:noFill/>
          </a:ln>
        </p:spPr>
      </p:sp>
      <p:sp>
        <p:nvSpPr>
          <p:cNvPr id="192" name="PlaceHolder 2"/>
          <p:cNvSpPr>
            <a:spLocks noGrp="1"/>
          </p:cNvSpPr>
          <p:nvPr>
            <p:ph type="body"/>
          </p:nvPr>
        </p:nvSpPr>
        <p:spPr>
          <a:xfrm>
            <a:off x="679320" y="4716360"/>
            <a:ext cx="5438520" cy="4466880"/>
          </a:xfrm>
          <a:prstGeom prst="rect">
            <a:avLst/>
          </a:prstGeom>
          <a:noFill/>
          <a:ln w="0">
            <a:noFill/>
          </a:ln>
        </p:spPr>
        <p:txBody>
          <a:bodyPr anchor="t">
            <a:noAutofit/>
          </a:bodyPr>
          <a:p>
            <a:pPr marL="216000" indent="0">
              <a:buNone/>
            </a:pPr>
            <a:endParaRPr b="0" lang="cs-CZ" sz="1800" spc="-1" strike="noStrike">
              <a:solidFill>
                <a:srgbClr val="000000"/>
              </a:solidFill>
              <a:latin typeface="Arial"/>
            </a:endParaRPr>
          </a:p>
        </p:txBody>
      </p:sp>
      <p:sp>
        <p:nvSpPr>
          <p:cNvPr id="193" name="PlaceHolder 3"/>
          <p:cNvSpPr>
            <a:spLocks noGrp="1"/>
          </p:cNvSpPr>
          <p:nvPr>
            <p:ph type="sldNum" idx="39"/>
          </p:nvPr>
        </p:nvSpPr>
        <p:spPr>
          <a:xfrm>
            <a:off x="3849840" y="9429840"/>
            <a:ext cx="2945880" cy="496440"/>
          </a:xfrm>
          <a:prstGeom prst="rect">
            <a:avLst/>
          </a:prstGeom>
          <a:noFill/>
          <a:ln w="0">
            <a:noFill/>
          </a:ln>
        </p:spPr>
        <p:txBody>
          <a:bodyPr anchor="b">
            <a:noAutofit/>
          </a:bodyPr>
          <a:lstStyle>
            <a:lvl1pPr indent="0" algn="r">
              <a:lnSpc>
                <a:spcPct val="100000"/>
              </a:lnSpc>
              <a:buNone/>
              <a:defRPr b="0" lang="cs-CZ" sz="1200" spc="-1" strike="noStrike">
                <a:solidFill>
                  <a:srgbClr val="000000"/>
                </a:solidFill>
                <a:latin typeface="+mn-lt"/>
                <a:ea typeface="+mn-ea"/>
              </a:defRPr>
            </a:lvl1pPr>
          </a:lstStyle>
          <a:p>
            <a:pPr indent="0" algn="r">
              <a:lnSpc>
                <a:spcPct val="100000"/>
              </a:lnSpc>
              <a:buNone/>
            </a:pPr>
            <a:fld id="{7B2B241D-CC8E-4BCB-8DA2-8366A994EA29}" type="slidenum">
              <a:rPr b="0" lang="cs-CZ" sz="1200" spc="-1" strike="noStrike">
                <a:solidFill>
                  <a:srgbClr val="000000"/>
                </a:solidFill>
                <a:latin typeface="+mn-lt"/>
                <a:ea typeface="+mn-ea"/>
              </a:rPr>
              <a:t>&lt;číslo&gt;</a:t>
            </a:fld>
            <a:endParaRPr b="0" lang="cs-CZ" sz="12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8EA3DAF-5EAD-4324-B369-EAB08B79EB9E}" type="slidenum">
              <a:t>&lt;#&gt;</a:t>
            </a:fld>
          </a:p>
        </p:txBody>
      </p:sp>
      <p:sp>
        <p:nvSpPr>
          <p:cNvPr id="4" name="PlaceHolder 3"/>
          <p:cNvSpPr>
            <a:spLocks noGrp="1"/>
          </p:cNvSpPr>
          <p:nvPr>
            <p:ph type="dt" idx="1"/>
          </p:nvPr>
        </p:nvSpPr>
        <p:spPr/>
        <p:txBody>
          <a:bodyPr/>
          <a:p>
            <a:r>
              <a:rPr lang="cs-C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27" name="PlaceHolder 2"/>
          <p:cNvSpPr>
            <a:spLocks noGrp="1"/>
          </p:cNvSpPr>
          <p:nvPr>
            <p:ph/>
          </p:nvPr>
        </p:nvSpPr>
        <p:spPr>
          <a:xfrm>
            <a:off x="457200" y="1600200"/>
            <a:ext cx="822924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28" name="PlaceHolder 3"/>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2CD827FE-1429-4682-9BEB-F11402F8EB7C}"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30"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31"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32"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33" name="PlaceHolder 5"/>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9B5A7226-2262-4411-A986-EFA2F337BDCD}" type="slidenum">
              <a:t>&lt;#&gt;</a:t>
            </a:fld>
          </a:p>
        </p:txBody>
      </p:sp>
      <p:sp>
        <p:nvSpPr>
          <p:cNvPr id="9" name="PlaceHolder 8"/>
          <p:cNvSpPr>
            <a:spLocks noGrp="1"/>
          </p:cNvSpPr>
          <p:nvPr>
            <p:ph type="dt" idx="1"/>
          </p:nvPr>
        </p:nvSpPr>
        <p:spPr/>
        <p:txBody>
          <a:bodyPr/>
          <a:p>
            <a:r>
              <a:rPr lang="cs-C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35" name="PlaceHolder 2"/>
          <p:cNvSpPr>
            <a:spLocks noGrp="1"/>
          </p:cNvSpPr>
          <p:nvPr>
            <p:ph/>
          </p:nvPr>
        </p:nvSpPr>
        <p:spPr>
          <a:xfrm>
            <a:off x="457200" y="160020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36" name="PlaceHolder 3"/>
          <p:cNvSpPr>
            <a:spLocks noGrp="1"/>
          </p:cNvSpPr>
          <p:nvPr>
            <p:ph/>
          </p:nvPr>
        </p:nvSpPr>
        <p:spPr>
          <a:xfrm>
            <a:off x="3239640" y="160020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37" name="PlaceHolder 4"/>
          <p:cNvSpPr>
            <a:spLocks noGrp="1"/>
          </p:cNvSpPr>
          <p:nvPr>
            <p:ph/>
          </p:nvPr>
        </p:nvSpPr>
        <p:spPr>
          <a:xfrm>
            <a:off x="6022080" y="160020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38" name="PlaceHolder 5"/>
          <p:cNvSpPr>
            <a:spLocks noGrp="1"/>
          </p:cNvSpPr>
          <p:nvPr>
            <p:ph/>
          </p:nvPr>
        </p:nvSpPr>
        <p:spPr>
          <a:xfrm>
            <a:off x="457200" y="396432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39" name="PlaceHolder 6"/>
          <p:cNvSpPr>
            <a:spLocks noGrp="1"/>
          </p:cNvSpPr>
          <p:nvPr>
            <p:ph/>
          </p:nvPr>
        </p:nvSpPr>
        <p:spPr>
          <a:xfrm>
            <a:off x="3239640" y="396432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40" name="PlaceHolder 7"/>
          <p:cNvSpPr>
            <a:spLocks noGrp="1"/>
          </p:cNvSpPr>
          <p:nvPr>
            <p:ph/>
          </p:nvPr>
        </p:nvSpPr>
        <p:spPr>
          <a:xfrm>
            <a:off x="6022080" y="396432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3F250D53-F2FC-4DF1-9387-65BE5690BD48}" type="slidenum">
              <a:t>&lt;#&gt;</a:t>
            </a:fld>
          </a:p>
        </p:txBody>
      </p:sp>
      <p:sp>
        <p:nvSpPr>
          <p:cNvPr id="11" name="PlaceHolder 10"/>
          <p:cNvSpPr>
            <a:spLocks noGrp="1"/>
          </p:cNvSpPr>
          <p:nvPr>
            <p:ph type="dt" idx="1"/>
          </p:nvPr>
        </p:nvSpPr>
        <p:spPr/>
        <p:txBody>
          <a:bodyPr/>
          <a:p>
            <a:r>
              <a:rPr lang="cs-CZ"/>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01E61F27-2392-4510-A863-10806D1E4F42}" type="slidenum">
              <a:t>&lt;#&gt;</a:t>
            </a:fld>
          </a:p>
        </p:txBody>
      </p:sp>
      <p:sp>
        <p:nvSpPr>
          <p:cNvPr id="4" name="PlaceHolder 3"/>
          <p:cNvSpPr>
            <a:spLocks noGrp="1"/>
          </p:cNvSpPr>
          <p:nvPr>
            <p:ph type="dt" idx="4"/>
          </p:nvPr>
        </p:nvSpPr>
        <p:spPr/>
        <p:txBody>
          <a:bodyPr/>
          <a:p>
            <a:r>
              <a:rPr lang="cs-CZ"/>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47" name="PlaceHolder 2"/>
          <p:cNvSpPr>
            <a:spLocks noGrp="1"/>
          </p:cNvSpPr>
          <p:nvPr>
            <p:ph type="subTitle"/>
          </p:nvPr>
        </p:nvSpPr>
        <p:spPr>
          <a:xfrm>
            <a:off x="457200" y="1600200"/>
            <a:ext cx="8229240" cy="45255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D01D0C1F-D91B-44B5-9857-86A5CDCD3F1B}"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49" name="PlaceHolder 2"/>
          <p:cNvSpPr>
            <a:spLocks noGrp="1"/>
          </p:cNvSpPr>
          <p:nvPr>
            <p:ph/>
          </p:nvPr>
        </p:nvSpPr>
        <p:spPr>
          <a:xfrm>
            <a:off x="457200" y="1600200"/>
            <a:ext cx="822924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C46A45EA-AEAE-44B0-9526-C924DE715A75}"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51"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52"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B46E2CDC-C7D2-4C51-ACDF-92F366AA9DCC}"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4282A6EE-23DA-4836-A1D4-9918657B64A6}"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4680"/>
            <a:ext cx="8229240" cy="529776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08CC1137-222E-4078-9EAB-81271065CC26}"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56"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57"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58"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A875057E-AF74-4DC4-BA68-891F2E247976}"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6" name="PlaceHolder 2"/>
          <p:cNvSpPr>
            <a:spLocks noGrp="1"/>
          </p:cNvSpPr>
          <p:nvPr>
            <p:ph type="subTitle"/>
          </p:nvPr>
        </p:nvSpPr>
        <p:spPr>
          <a:xfrm>
            <a:off x="457200" y="1600200"/>
            <a:ext cx="8229240" cy="45255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0E3FE0B-B63F-42EC-BD20-19072EEB8733}"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60"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1"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2" name="PlaceHolder 4"/>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EABDF921-6876-4161-B169-7EB4238DBAA9}"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64"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5"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6" name="PlaceHolder 4"/>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31FA4E71-5621-433F-BBBC-AF57F48648C6}"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68" name="PlaceHolder 2"/>
          <p:cNvSpPr>
            <a:spLocks noGrp="1"/>
          </p:cNvSpPr>
          <p:nvPr>
            <p:ph/>
          </p:nvPr>
        </p:nvSpPr>
        <p:spPr>
          <a:xfrm>
            <a:off x="457200" y="1600200"/>
            <a:ext cx="822924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9" name="PlaceHolder 3"/>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5C17B330-B25A-40F0-9588-0649CA719D22}"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71"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2"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3"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4" name="PlaceHolder 5"/>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8925EE42-7BF9-4C87-A937-5D1C1529CE80}" type="slidenum">
              <a:t>&lt;#&gt;</a:t>
            </a:fld>
          </a:p>
        </p:txBody>
      </p:sp>
      <p:sp>
        <p:nvSpPr>
          <p:cNvPr id="9" name="PlaceHolder 8"/>
          <p:cNvSpPr>
            <a:spLocks noGrp="1"/>
          </p:cNvSpPr>
          <p:nvPr>
            <p:ph type="dt" idx="4"/>
          </p:nvPr>
        </p:nvSpPr>
        <p:spPr/>
        <p:txBody>
          <a:bodyPr/>
          <a:p>
            <a:r>
              <a:rPr lang="cs-CZ"/>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76" name="PlaceHolder 2"/>
          <p:cNvSpPr>
            <a:spLocks noGrp="1"/>
          </p:cNvSpPr>
          <p:nvPr>
            <p:ph/>
          </p:nvPr>
        </p:nvSpPr>
        <p:spPr>
          <a:xfrm>
            <a:off x="457200" y="160020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7" name="PlaceHolder 3"/>
          <p:cNvSpPr>
            <a:spLocks noGrp="1"/>
          </p:cNvSpPr>
          <p:nvPr>
            <p:ph/>
          </p:nvPr>
        </p:nvSpPr>
        <p:spPr>
          <a:xfrm>
            <a:off x="3239640" y="160020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8" name="PlaceHolder 4"/>
          <p:cNvSpPr>
            <a:spLocks noGrp="1"/>
          </p:cNvSpPr>
          <p:nvPr>
            <p:ph/>
          </p:nvPr>
        </p:nvSpPr>
        <p:spPr>
          <a:xfrm>
            <a:off x="6022080" y="160020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79" name="PlaceHolder 5"/>
          <p:cNvSpPr>
            <a:spLocks noGrp="1"/>
          </p:cNvSpPr>
          <p:nvPr>
            <p:ph/>
          </p:nvPr>
        </p:nvSpPr>
        <p:spPr>
          <a:xfrm>
            <a:off x="457200" y="396432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80" name="PlaceHolder 6"/>
          <p:cNvSpPr>
            <a:spLocks noGrp="1"/>
          </p:cNvSpPr>
          <p:nvPr>
            <p:ph/>
          </p:nvPr>
        </p:nvSpPr>
        <p:spPr>
          <a:xfrm>
            <a:off x="3239640" y="396432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81" name="PlaceHolder 7"/>
          <p:cNvSpPr>
            <a:spLocks noGrp="1"/>
          </p:cNvSpPr>
          <p:nvPr>
            <p:ph/>
          </p:nvPr>
        </p:nvSpPr>
        <p:spPr>
          <a:xfrm>
            <a:off x="6022080" y="3964320"/>
            <a:ext cx="26496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373AE03F-4D93-4844-8F8D-3F35B2DBB401}" type="slidenum">
              <a:t>&lt;#&gt;</a:t>
            </a:fld>
          </a:p>
        </p:txBody>
      </p:sp>
      <p:sp>
        <p:nvSpPr>
          <p:cNvPr id="11" name="PlaceHolder 10"/>
          <p:cNvSpPr>
            <a:spLocks noGrp="1"/>
          </p:cNvSpPr>
          <p:nvPr>
            <p:ph type="dt" idx="4"/>
          </p:nvPr>
        </p:nvSpPr>
        <p:spPr/>
        <p:txBody>
          <a:bodyPr/>
          <a:p>
            <a:r>
              <a:rPr lang="cs-C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8" name="PlaceHolder 2"/>
          <p:cNvSpPr>
            <a:spLocks noGrp="1"/>
          </p:cNvSpPr>
          <p:nvPr>
            <p:ph/>
          </p:nvPr>
        </p:nvSpPr>
        <p:spPr>
          <a:xfrm>
            <a:off x="457200" y="1600200"/>
            <a:ext cx="822924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1F32097-268B-4332-B8A6-993ADE971514}"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10"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11"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1A826DCE-94B4-4F16-B7E4-1AB3350DA044}"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DF905FE6-8CBD-4C71-87F8-FEBB37DDE01C}"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C3E5B38A-806B-47E2-B67E-AE44BF15B25A}"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15"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16"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17"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5440951-3E46-4EE8-B413-033596FE37A0}"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19"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20"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21" name="PlaceHolder 4"/>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6D2ED7A0-B3B3-401E-938C-83C1C3AD89E2}"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Calibri"/>
            </a:endParaRPr>
          </a:p>
        </p:txBody>
      </p:sp>
      <p:sp>
        <p:nvSpPr>
          <p:cNvPr id="23"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24"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25" name="PlaceHolder 4"/>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C209DF83-36BD-4D9A-8500-32618F45B1EC}" type="slidenum">
              <a:t>&lt;#&gt;</a:t>
            </a:fld>
          </a:p>
        </p:txBody>
      </p:sp>
      <p:sp>
        <p:nvSpPr>
          <p:cNvPr id="8" name="PlaceHolder 7"/>
          <p:cNvSpPr>
            <a:spLocks noGrp="1"/>
          </p:cNvSpPr>
          <p:nvPr>
            <p:ph type="dt" idx="1"/>
          </p:nvPr>
        </p:nvSpPr>
        <p:spPr/>
        <p:txBody>
          <a:bodyPr/>
          <a:p>
            <a:r>
              <a:rPr lang="cs-C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a:noFill/>
          <a:ln w="0">
            <a:noFill/>
          </a:ln>
        </p:spPr>
        <p:txBody>
          <a:bodyPr anchor="ctr">
            <a:noAutofit/>
          </a:bodyPr>
          <a:p>
            <a:pPr indent="0" algn="ctr">
              <a:lnSpc>
                <a:spcPct val="100000"/>
              </a:lnSpc>
              <a:buNone/>
            </a:pPr>
            <a:r>
              <a:rPr b="0" lang="cs-CZ" sz="4400" spc="-1" strike="noStrike">
                <a:solidFill>
                  <a:srgbClr val="000000"/>
                </a:solidFill>
                <a:latin typeface="Calibri"/>
              </a:rPr>
              <a:t>Kliknutím lze upravit styl.</a:t>
            </a:r>
            <a:endParaRPr b="0" lang="en-US" sz="4400" spc="-1" strike="noStrike">
              <a:solidFill>
                <a:srgbClr val="000000"/>
              </a:solidFill>
              <a:latin typeface="Calibri"/>
            </a:endParaRPr>
          </a:p>
        </p:txBody>
      </p:sp>
      <p:sp>
        <p:nvSpPr>
          <p:cNvPr id="1" name="PlaceHolder 2"/>
          <p:cNvSpPr>
            <a:spLocks noGrp="1"/>
          </p:cNvSpPr>
          <p:nvPr>
            <p:ph type="dt" idx="1"/>
          </p:nvPr>
        </p:nvSpPr>
        <p:spPr>
          <a:xfrm>
            <a:off x="457200" y="6356520"/>
            <a:ext cx="2133360" cy="364680"/>
          </a:xfrm>
          <a:prstGeom prst="rect">
            <a:avLst/>
          </a:prstGeom>
          <a:noFill/>
          <a:ln w="0">
            <a:noFill/>
          </a:ln>
        </p:spPr>
        <p:txBody>
          <a:bodyPr anchor="ctr">
            <a:noAutofit/>
          </a:bodyPr>
          <a:lstStyle>
            <a:lvl1pPr indent="0">
              <a:lnSpc>
                <a:spcPct val="100000"/>
              </a:lnSpc>
              <a:buNone/>
              <a:defRPr b="0" lang="en-US" sz="1200" spc="-1" strike="noStrike">
                <a:solidFill>
                  <a:srgbClr val="8b8b8b"/>
                </a:solidFill>
                <a:latin typeface="Calibri"/>
              </a:defRPr>
            </a:lvl1pPr>
          </a:lstStyle>
          <a:p>
            <a:pPr indent="0">
              <a:lnSpc>
                <a:spcPct val="100000"/>
              </a:lnSpc>
              <a:buNone/>
            </a:pPr>
            <a:r>
              <a:rPr b="0" lang="en-US" sz="1200" spc="-1" strike="noStrike">
                <a:solidFill>
                  <a:srgbClr val="8b8b8b"/>
                </a:solidFill>
                <a:latin typeface="Calibri"/>
              </a:rPr>
              <a:t>&lt;datum/čas&gt;</a:t>
            </a:r>
            <a:endParaRPr b="0" lang="cs-CZ" sz="1200" spc="-1" strike="noStrike">
              <a:solidFill>
                <a:srgbClr val="000000"/>
              </a:solidFill>
              <a:latin typeface="Times New Roman"/>
            </a:endParaRPr>
          </a:p>
        </p:txBody>
      </p:sp>
      <p:sp>
        <p:nvSpPr>
          <p:cNvPr id="2" name="PlaceHolder 3"/>
          <p:cNvSpPr>
            <a:spLocks noGrp="1"/>
          </p:cNvSpPr>
          <p:nvPr>
            <p:ph type="ftr" idx="2"/>
          </p:nvPr>
        </p:nvSpPr>
        <p:spPr>
          <a:xfrm>
            <a:off x="3124080" y="6356520"/>
            <a:ext cx="289512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3" name="PlaceHolder 4"/>
          <p:cNvSpPr>
            <a:spLocks noGrp="1"/>
          </p:cNvSpPr>
          <p:nvPr>
            <p:ph type="sldNum" idx="3"/>
          </p:nvPr>
        </p:nvSpPr>
        <p:spPr>
          <a:xfrm>
            <a:off x="6553080" y="6356520"/>
            <a:ext cx="2133360" cy="364680"/>
          </a:xfrm>
          <a:prstGeom prst="rect">
            <a:avLst/>
          </a:prstGeom>
          <a:noFill/>
          <a:ln w="0">
            <a:noFill/>
          </a:ln>
        </p:spPr>
        <p:txBody>
          <a:bodyPr anchor="ctr">
            <a:noAutofit/>
          </a:bodyPr>
          <a:lstStyle>
            <a:lvl1pPr indent="0" algn="r">
              <a:lnSpc>
                <a:spcPct val="100000"/>
              </a:lnSpc>
              <a:buNone/>
              <a:defRPr b="0" lang="en-US" sz="1200" spc="-1" strike="noStrike">
                <a:solidFill>
                  <a:srgbClr val="8b8b8b"/>
                </a:solidFill>
                <a:latin typeface="Calibri"/>
              </a:defRPr>
            </a:lvl1pPr>
          </a:lstStyle>
          <a:p>
            <a:pPr indent="0" algn="r">
              <a:lnSpc>
                <a:spcPct val="100000"/>
              </a:lnSpc>
              <a:buNone/>
            </a:pPr>
            <a:fld id="{145EED08-8728-4D8C-BA56-AF63AA6DE6EA}" type="slidenum">
              <a:rPr b="0" lang="en-US" sz="1200" spc="-1" strike="noStrike">
                <a:solidFill>
                  <a:srgbClr val="8b8b8b"/>
                </a:solidFill>
                <a:latin typeface="Calibri"/>
              </a:rPr>
              <a:t>&lt;číslo&gt;</a:t>
            </a:fld>
            <a:endParaRPr b="0" lang="cs-CZ" sz="1200" spc="-1" strike="noStrike">
              <a:solidFill>
                <a:srgbClr val="000000"/>
              </a:solidFill>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pc="-1" strike="noStrike">
                <a:solidFill>
                  <a:srgbClr val="000000"/>
                </a:solidFill>
                <a:latin typeface="Calibri"/>
              </a:rPr>
              <a:t>Klikněte pro úpravu formátu textu osnovy</a:t>
            </a:r>
            <a:endParaRPr b="0" lang="en-US" sz="32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400" spc="-1" strike="noStrike">
                <a:solidFill>
                  <a:srgbClr val="000000"/>
                </a:solidFill>
                <a:latin typeface="Calibri"/>
              </a:rPr>
              <a:t>Druhá úroveň</a:t>
            </a:r>
            <a:endParaRPr b="0" lang="en-US" sz="24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2000" spc="-1" strike="noStrike">
                <a:solidFill>
                  <a:srgbClr val="000000"/>
                </a:solidFill>
                <a:latin typeface="Calibri"/>
              </a:rPr>
              <a:t>Třetí úroveň</a:t>
            </a:r>
            <a:endParaRPr b="0" lang="en-US" sz="20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2000" spc="-1" strike="noStrike">
                <a:solidFill>
                  <a:srgbClr val="000000"/>
                </a:solidFill>
                <a:latin typeface="Calibri"/>
              </a:rPr>
              <a:t>Čtvrtá úroveň osnovy</a:t>
            </a:r>
            <a:endParaRPr b="0" lang="en-US" sz="20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Pátá úroveň osnovy</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Šestá úroveň</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Sedmá úroveň</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cs-CZ" sz="4400" spc="-1" strike="noStrike">
                <a:solidFill>
                  <a:srgbClr val="000000"/>
                </a:solidFill>
                <a:latin typeface="Calibri"/>
              </a:rPr>
              <a:t>Kliknutím lze upravit styl.</a:t>
            </a:r>
            <a:endParaRPr b="0" lang="en-US" sz="4400" spc="-1" strike="noStrike">
              <a:solidFill>
                <a:srgbClr val="000000"/>
              </a:solidFill>
              <a:latin typeface="Calibri"/>
            </a:endParaRPr>
          </a:p>
        </p:txBody>
      </p:sp>
      <p:sp>
        <p:nvSpPr>
          <p:cNvPr id="42" name="PlaceHolder 2"/>
          <p:cNvSpPr>
            <a:spLocks noGrp="1"/>
          </p:cNvSpPr>
          <p:nvPr>
            <p:ph type="body"/>
          </p:nvPr>
        </p:nvSpPr>
        <p:spPr>
          <a:xfrm>
            <a:off x="457200" y="1600200"/>
            <a:ext cx="8229240" cy="4525560"/>
          </a:xfrm>
          <a:prstGeom prst="rect">
            <a:avLst/>
          </a:prstGeom>
          <a:noFill/>
          <a:ln w="0">
            <a:noFill/>
          </a:ln>
        </p:spPr>
        <p:txBody>
          <a:bodyPr anchor="t">
            <a:noAutofit/>
          </a:bodyPr>
          <a:p>
            <a:pPr marL="343080" indent="-343080">
              <a:lnSpc>
                <a:spcPct val="100000"/>
              </a:lnSpc>
              <a:spcBef>
                <a:spcPts val="641"/>
              </a:spcBef>
              <a:buClr>
                <a:srgbClr val="000000"/>
              </a:buClr>
              <a:buFont typeface="Arial"/>
              <a:buChar char="•"/>
            </a:pPr>
            <a:r>
              <a:rPr b="0" lang="cs-CZ" sz="3200" spc="-1" strike="noStrike">
                <a:solidFill>
                  <a:srgbClr val="000000"/>
                </a:solidFill>
                <a:latin typeface="Calibri"/>
              </a:rPr>
              <a:t>Kliknutím lze upravit styly předlohy textu.</a:t>
            </a:r>
            <a:endParaRPr b="0" lang="en-US" sz="3200" spc="-1" strike="noStrike">
              <a:solidFill>
                <a:srgbClr val="000000"/>
              </a:solidFill>
              <a:latin typeface="Calibri"/>
            </a:endParaRPr>
          </a:p>
          <a:p>
            <a:pPr lvl="1" marL="743040" indent="-285840">
              <a:lnSpc>
                <a:spcPct val="100000"/>
              </a:lnSpc>
              <a:spcBef>
                <a:spcPts val="561"/>
              </a:spcBef>
              <a:buClr>
                <a:srgbClr val="000000"/>
              </a:buClr>
              <a:buFont typeface="Arial"/>
              <a:buChar char="–"/>
            </a:pPr>
            <a:r>
              <a:rPr b="0" lang="cs-CZ" sz="2800" spc="-1" strike="noStrike">
                <a:solidFill>
                  <a:srgbClr val="000000"/>
                </a:solidFill>
                <a:latin typeface="Calibri"/>
              </a:rPr>
              <a:t>Druhá úroveň</a:t>
            </a:r>
            <a:endParaRPr b="0" lang="en-US" sz="2800" spc="-1" strike="noStrike">
              <a:solidFill>
                <a:srgbClr val="000000"/>
              </a:solidFill>
              <a:latin typeface="Calibri"/>
            </a:endParaRPr>
          </a:p>
          <a:p>
            <a:pPr lvl="2" marL="1143000" indent="-228600">
              <a:lnSpc>
                <a:spcPct val="100000"/>
              </a:lnSpc>
              <a:spcBef>
                <a:spcPts val="479"/>
              </a:spcBef>
              <a:buClr>
                <a:srgbClr val="000000"/>
              </a:buClr>
              <a:buFont typeface="Arial"/>
              <a:buChar char="•"/>
            </a:pPr>
            <a:r>
              <a:rPr b="0" lang="cs-CZ" sz="2400" spc="-1" strike="noStrike">
                <a:solidFill>
                  <a:srgbClr val="000000"/>
                </a:solidFill>
                <a:latin typeface="Calibri"/>
              </a:rPr>
              <a:t>Třetí úroveň</a:t>
            </a:r>
            <a:endParaRPr b="0" lang="en-US" sz="2400" spc="-1" strike="noStrike">
              <a:solidFill>
                <a:srgbClr val="000000"/>
              </a:solidFill>
              <a:latin typeface="Calibri"/>
            </a:endParaRPr>
          </a:p>
          <a:p>
            <a:pPr lvl="3" marL="1600200" indent="-228600">
              <a:lnSpc>
                <a:spcPct val="100000"/>
              </a:lnSpc>
              <a:spcBef>
                <a:spcPts val="400"/>
              </a:spcBef>
              <a:buClr>
                <a:srgbClr val="000000"/>
              </a:buClr>
              <a:buFont typeface="Arial"/>
              <a:buChar char="–"/>
            </a:pPr>
            <a:r>
              <a:rPr b="0" lang="cs-CZ" sz="2000" spc="-1" strike="noStrike">
                <a:solidFill>
                  <a:srgbClr val="000000"/>
                </a:solidFill>
                <a:latin typeface="Calibri"/>
              </a:rPr>
              <a:t>Čtvrtá úroveň</a:t>
            </a:r>
            <a:endParaRPr b="0" lang="en-US" sz="2000" spc="-1" strike="noStrike">
              <a:solidFill>
                <a:srgbClr val="000000"/>
              </a:solidFill>
              <a:latin typeface="Calibri"/>
            </a:endParaRPr>
          </a:p>
          <a:p>
            <a:pPr lvl="4" marL="2057400" indent="-228600">
              <a:lnSpc>
                <a:spcPct val="100000"/>
              </a:lnSpc>
              <a:spcBef>
                <a:spcPts val="400"/>
              </a:spcBef>
              <a:buClr>
                <a:srgbClr val="000000"/>
              </a:buClr>
              <a:buFont typeface="Arial"/>
              <a:buChar char="»"/>
            </a:pPr>
            <a:r>
              <a:rPr b="0" lang="cs-CZ" sz="2000" spc="-1" strike="noStrike">
                <a:solidFill>
                  <a:srgbClr val="000000"/>
                </a:solidFill>
                <a:latin typeface="Calibri"/>
              </a:rPr>
              <a:t>Pátá úroveň</a:t>
            </a:r>
            <a:endParaRPr b="0" lang="en-US" sz="2000" spc="-1" strike="noStrike">
              <a:solidFill>
                <a:srgbClr val="000000"/>
              </a:solidFill>
              <a:latin typeface="Calibri"/>
            </a:endParaRPr>
          </a:p>
        </p:txBody>
      </p:sp>
      <p:sp>
        <p:nvSpPr>
          <p:cNvPr id="43" name="PlaceHolder 3"/>
          <p:cNvSpPr>
            <a:spLocks noGrp="1"/>
          </p:cNvSpPr>
          <p:nvPr>
            <p:ph type="dt" idx="4"/>
          </p:nvPr>
        </p:nvSpPr>
        <p:spPr>
          <a:xfrm>
            <a:off x="457200" y="6356520"/>
            <a:ext cx="2133360" cy="364680"/>
          </a:xfrm>
          <a:prstGeom prst="rect">
            <a:avLst/>
          </a:prstGeom>
          <a:noFill/>
          <a:ln w="0">
            <a:noFill/>
          </a:ln>
        </p:spPr>
        <p:txBody>
          <a:bodyPr anchor="ctr">
            <a:noAutofit/>
          </a:bodyPr>
          <a:lstStyle>
            <a:lvl1pPr indent="0">
              <a:lnSpc>
                <a:spcPct val="100000"/>
              </a:lnSpc>
              <a:buNone/>
              <a:defRPr b="0" lang="en-US" sz="1200" spc="-1" strike="noStrike">
                <a:solidFill>
                  <a:srgbClr val="8b8b8b"/>
                </a:solidFill>
                <a:latin typeface="Calibri"/>
              </a:defRPr>
            </a:lvl1pPr>
          </a:lstStyle>
          <a:p>
            <a:pPr indent="0">
              <a:lnSpc>
                <a:spcPct val="100000"/>
              </a:lnSpc>
              <a:buNone/>
            </a:pPr>
            <a:r>
              <a:rPr b="0" lang="en-US" sz="1200" spc="-1" strike="noStrike">
                <a:solidFill>
                  <a:srgbClr val="8b8b8b"/>
                </a:solidFill>
                <a:latin typeface="Calibri"/>
              </a:rPr>
              <a:t>&lt;datum/čas&gt;</a:t>
            </a:r>
            <a:endParaRPr b="0" lang="cs-CZ" sz="1200" spc="-1" strike="noStrike">
              <a:solidFill>
                <a:srgbClr val="000000"/>
              </a:solidFill>
              <a:latin typeface="Times New Roman"/>
            </a:endParaRPr>
          </a:p>
        </p:txBody>
      </p:sp>
      <p:sp>
        <p:nvSpPr>
          <p:cNvPr id="44" name="PlaceHolder 4"/>
          <p:cNvSpPr>
            <a:spLocks noGrp="1"/>
          </p:cNvSpPr>
          <p:nvPr>
            <p:ph type="ftr" idx="5"/>
          </p:nvPr>
        </p:nvSpPr>
        <p:spPr>
          <a:xfrm>
            <a:off x="3124080" y="6356520"/>
            <a:ext cx="289512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45" name="PlaceHolder 5"/>
          <p:cNvSpPr>
            <a:spLocks noGrp="1"/>
          </p:cNvSpPr>
          <p:nvPr>
            <p:ph type="sldNum" idx="6"/>
          </p:nvPr>
        </p:nvSpPr>
        <p:spPr>
          <a:xfrm>
            <a:off x="6553080" y="6356520"/>
            <a:ext cx="2133360" cy="364680"/>
          </a:xfrm>
          <a:prstGeom prst="rect">
            <a:avLst/>
          </a:prstGeom>
          <a:noFill/>
          <a:ln w="0">
            <a:noFill/>
          </a:ln>
        </p:spPr>
        <p:txBody>
          <a:bodyPr anchor="ctr">
            <a:noAutofit/>
          </a:bodyPr>
          <a:lstStyle>
            <a:lvl1pPr indent="0" algn="r">
              <a:lnSpc>
                <a:spcPct val="100000"/>
              </a:lnSpc>
              <a:buNone/>
              <a:defRPr b="0" lang="en-US" sz="1200" spc="-1" strike="noStrike">
                <a:solidFill>
                  <a:srgbClr val="8b8b8b"/>
                </a:solidFill>
                <a:latin typeface="Calibri"/>
              </a:defRPr>
            </a:lvl1pPr>
          </a:lstStyle>
          <a:p>
            <a:pPr indent="0" algn="r">
              <a:lnSpc>
                <a:spcPct val="100000"/>
              </a:lnSpc>
              <a:buNone/>
            </a:pPr>
            <a:fld id="{A1757EA0-A41D-47B6-96C9-2B8FE5F7872E}" type="slidenum">
              <a:rPr b="0" lang="en-US" sz="1200" spc="-1" strike="noStrike">
                <a:solidFill>
                  <a:srgbClr val="8b8b8b"/>
                </a:solidFill>
                <a:latin typeface="Calibri"/>
              </a:rPr>
              <a:t>&lt;číslo&gt;</a:t>
            </a:fld>
            <a:endParaRPr b="0" lang="cs-CZ"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Relationship Id="rId3"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Relationship Id="rId3"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685800" y="2721240"/>
            <a:ext cx="8125920" cy="1813680"/>
          </a:xfrm>
          <a:prstGeom prst="rect">
            <a:avLst/>
          </a:prstGeom>
          <a:noFill/>
          <a:ln w="0">
            <a:noFill/>
          </a:ln>
        </p:spPr>
        <p:txBody>
          <a:bodyPr lIns="0" rIns="0" tIns="0" bIns="0" anchor="t">
            <a:normAutofit/>
          </a:bodyPr>
          <a:p>
            <a:pPr indent="0" algn="ctr">
              <a:lnSpc>
                <a:spcPct val="100000"/>
              </a:lnSpc>
              <a:buNone/>
            </a:pPr>
            <a:r>
              <a:rPr b="1" lang="cs-CZ" sz="5400" spc="-1" strike="noStrike" cap="small">
                <a:solidFill>
                  <a:srgbClr val="d10202"/>
                </a:solidFill>
                <a:latin typeface="Calibri"/>
              </a:rPr>
              <a:t>Právní skutečnosti</a:t>
            </a:r>
            <a:br>
              <a:rPr sz="3000"/>
            </a:br>
            <a:endParaRPr b="0" lang="en-US" sz="5400" spc="-1" strike="noStrike">
              <a:solidFill>
                <a:srgbClr val="000000"/>
              </a:solidFill>
              <a:latin typeface="Calibri"/>
            </a:endParaRPr>
          </a:p>
        </p:txBody>
      </p:sp>
      <p:sp>
        <p:nvSpPr>
          <p:cNvPr id="89" name="Title 1"/>
          <p:cNvSpPr/>
          <p:nvPr/>
        </p:nvSpPr>
        <p:spPr>
          <a:xfrm>
            <a:off x="685800" y="4845600"/>
            <a:ext cx="6718320" cy="1215360"/>
          </a:xfrm>
          <a:prstGeom prst="rect">
            <a:avLst/>
          </a:prstGeom>
          <a:noFill/>
          <a:ln w="0">
            <a:noFill/>
          </a:ln>
        </p:spPr>
        <p:style>
          <a:lnRef idx="0"/>
          <a:fillRef idx="0"/>
          <a:effectRef idx="0"/>
          <a:fontRef idx="minor"/>
        </p:style>
        <p:txBody>
          <a:bodyPr lIns="0" rIns="0" tIns="0" bIns="0" anchor="t">
            <a:normAutofit/>
          </a:bodyPr>
          <a:p>
            <a:pPr>
              <a:lnSpc>
                <a:spcPct val="100000"/>
              </a:lnSpc>
            </a:pPr>
            <a:endParaRPr b="1" lang="en-US" sz="29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693000"/>
            <a:ext cx="8229240" cy="723960"/>
          </a:xfrm>
          <a:prstGeom prst="rect">
            <a:avLst/>
          </a:prstGeom>
          <a:noFill/>
          <a:ln w="0">
            <a:noFill/>
          </a:ln>
        </p:spPr>
        <p:txBody>
          <a:bodyPr anchor="ctr">
            <a:normAutofit fontScale="98000"/>
          </a:bodyPr>
          <a:p>
            <a:pPr indent="0" algn="ctr">
              <a:lnSpc>
                <a:spcPct val="100000"/>
              </a:lnSpc>
              <a:buNone/>
            </a:pPr>
            <a:r>
              <a:rPr b="1" lang="cs-CZ" sz="4000" spc="-1" strike="noStrike">
                <a:solidFill>
                  <a:srgbClr val="d10202"/>
                </a:solidFill>
                <a:latin typeface="Calibri"/>
              </a:rPr>
              <a:t>Výklad právních jednání (§ 555 a násl.)</a:t>
            </a:r>
            <a:endParaRPr b="0" lang="en-US" sz="4000" spc="-1" strike="noStrike">
              <a:solidFill>
                <a:srgbClr val="000000"/>
              </a:solidFill>
              <a:latin typeface="Calibri"/>
            </a:endParaRPr>
          </a:p>
        </p:txBody>
      </p:sp>
      <p:sp>
        <p:nvSpPr>
          <p:cNvPr id="110" name="PlaceHolder 2"/>
          <p:cNvSpPr>
            <a:spLocks noGrp="1"/>
          </p:cNvSpPr>
          <p:nvPr>
            <p:ph/>
          </p:nvPr>
        </p:nvSpPr>
        <p:spPr>
          <a:xfrm>
            <a:off x="457200" y="1600200"/>
            <a:ext cx="8229240" cy="4525560"/>
          </a:xfrm>
          <a:prstGeom prst="rect">
            <a:avLst/>
          </a:prstGeom>
          <a:noFill/>
          <a:ln w="0">
            <a:noFill/>
          </a:ln>
        </p:spPr>
        <p:txBody>
          <a:bodyPr anchor="t">
            <a:normAutofit fontScale="75000"/>
          </a:bodyPr>
          <a:p>
            <a:pPr marL="806760" indent="0">
              <a:lnSpc>
                <a:spcPct val="100000"/>
              </a:lnSpc>
              <a:spcBef>
                <a:spcPts val="320"/>
              </a:spcBef>
              <a:buNone/>
              <a:tabLst>
                <a:tab algn="l" pos="0"/>
              </a:tabLst>
            </a:pPr>
            <a:endParaRPr b="0" lang="en-US" sz="1600" spc="-1" strike="noStrike">
              <a:solidFill>
                <a:srgbClr val="000000"/>
              </a:solidFill>
              <a:latin typeface="Calibri"/>
            </a:endParaRPr>
          </a:p>
          <a:p>
            <a:pPr marL="302400" indent="-30240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Právní jednání se </a:t>
            </a:r>
            <a:r>
              <a:rPr b="1" lang="cs-CZ" sz="2800" spc="-1" strike="noStrike">
                <a:solidFill>
                  <a:srgbClr val="000000"/>
                </a:solidFill>
                <a:latin typeface="Calibri"/>
              </a:rPr>
              <a:t>posuzuje podle svého obsahu</a:t>
            </a:r>
            <a:r>
              <a:rPr b="0" lang="cs-CZ" sz="2800" spc="-1" strike="noStrike">
                <a:solidFill>
                  <a:srgbClr val="000000"/>
                </a:solidFill>
                <a:latin typeface="Calibri"/>
              </a:rPr>
              <a:t> (ne podle názvu nebo označení) -&gt; má-li být určitým PJ zastřeno jiné PJ, posoudí se podle jeho pravé povahy</a:t>
            </a:r>
            <a:endParaRPr b="0" lang="en-US" sz="2800" spc="-1" strike="noStrike">
              <a:solidFill>
                <a:srgbClr val="000000"/>
              </a:solidFill>
              <a:latin typeface="Calibri"/>
            </a:endParaRPr>
          </a:p>
          <a:p>
            <a:pPr marL="302400" indent="-30240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Co je </a:t>
            </a:r>
            <a:r>
              <a:rPr b="1" lang="cs-CZ" sz="2800" spc="-1" strike="noStrike">
                <a:solidFill>
                  <a:srgbClr val="000000"/>
                </a:solidFill>
                <a:latin typeface="Calibri"/>
              </a:rPr>
              <a:t>vyjádřeno slovy nebo jinak</a:t>
            </a:r>
            <a:r>
              <a:rPr b="0" lang="cs-CZ" sz="2800" spc="-1" strike="noStrike">
                <a:solidFill>
                  <a:srgbClr val="000000"/>
                </a:solidFill>
                <a:latin typeface="Calibri"/>
              </a:rPr>
              <a:t> =&gt; vyloží se podle úmyslu jednajícího, byl-li takový úmysl druhé straně znám, anebo musela-li o něm vědět.</a:t>
            </a:r>
            <a:endParaRPr b="0" lang="en-US" sz="2800" spc="-1" strike="noStrike">
              <a:solidFill>
                <a:srgbClr val="000000"/>
              </a:solidFill>
              <a:latin typeface="Calibri"/>
            </a:endParaRPr>
          </a:p>
          <a:p>
            <a:pPr indent="0">
              <a:lnSpc>
                <a:spcPct val="100000"/>
              </a:lnSpc>
              <a:spcBef>
                <a:spcPts val="561"/>
              </a:spcBef>
              <a:buNone/>
              <a:tabLst>
                <a:tab algn="l" pos="0"/>
              </a:tabLst>
            </a:pPr>
            <a:r>
              <a:rPr b="0" lang="cs-CZ" sz="2800" spc="-1" strike="noStrike">
                <a:solidFill>
                  <a:srgbClr val="000000"/>
                </a:solidFill>
                <a:latin typeface="Calibri"/>
              </a:rPr>
              <a:t>x </a:t>
            </a:r>
            <a:r>
              <a:rPr b="0" i="1" lang="cs-CZ" sz="2800" spc="-1" strike="noStrike">
                <a:solidFill>
                  <a:srgbClr val="000000"/>
                </a:solidFill>
                <a:latin typeface="Calibri"/>
              </a:rPr>
              <a:t>Nelze-li zjistit úmysl jednajícího, přisuzuje se projevu vůle význam, jaký by mu zpravidla přikládala osoba v postavení toho, jemuž je projev vůle určen</a:t>
            </a:r>
            <a:r>
              <a:rPr b="0" lang="cs-CZ" sz="2800" spc="-1" strike="noStrike">
                <a:solidFill>
                  <a:srgbClr val="000000"/>
                </a:solidFill>
                <a:latin typeface="Calibri"/>
              </a:rPr>
              <a:t>.</a:t>
            </a:r>
            <a:endParaRPr b="0" lang="en-US" sz="2800" spc="-1" strike="noStrike">
              <a:solidFill>
                <a:srgbClr val="000000"/>
              </a:solidFill>
              <a:latin typeface="Calibri"/>
            </a:endParaRPr>
          </a:p>
          <a:p>
            <a:pPr marL="302400" indent="-30240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Při výkladu projevu vůle se přihlédne k </a:t>
            </a:r>
            <a:r>
              <a:rPr b="1" lang="cs-CZ" sz="2800" spc="-1" strike="noStrike">
                <a:solidFill>
                  <a:srgbClr val="000000"/>
                </a:solidFill>
                <a:latin typeface="Calibri"/>
              </a:rPr>
              <a:t>praxi</a:t>
            </a:r>
            <a:r>
              <a:rPr b="0" lang="cs-CZ" sz="2800" spc="-1" strike="noStrike">
                <a:solidFill>
                  <a:srgbClr val="000000"/>
                </a:solidFill>
                <a:latin typeface="Calibri"/>
              </a:rPr>
              <a:t> zavedené mezi stranami v právním styku, k tomu, </a:t>
            </a:r>
            <a:r>
              <a:rPr b="1" lang="cs-CZ" sz="2800" spc="-1" strike="noStrike">
                <a:solidFill>
                  <a:srgbClr val="000000"/>
                </a:solidFill>
                <a:latin typeface="Calibri"/>
              </a:rPr>
              <a:t>co</a:t>
            </a:r>
            <a:r>
              <a:rPr b="0" lang="cs-CZ" sz="2800" spc="-1" strike="noStrike">
                <a:solidFill>
                  <a:srgbClr val="000000"/>
                </a:solidFill>
                <a:latin typeface="Calibri"/>
              </a:rPr>
              <a:t> právnímu jednání </a:t>
            </a:r>
            <a:r>
              <a:rPr b="1" lang="cs-CZ" sz="2800" spc="-1" strike="noStrike">
                <a:solidFill>
                  <a:srgbClr val="000000"/>
                </a:solidFill>
                <a:latin typeface="Calibri"/>
              </a:rPr>
              <a:t>předcházelo</a:t>
            </a:r>
            <a:r>
              <a:rPr b="0" lang="cs-CZ" sz="2800" spc="-1" strike="noStrike">
                <a:solidFill>
                  <a:srgbClr val="000000"/>
                </a:solidFill>
                <a:latin typeface="Calibri"/>
              </a:rPr>
              <a:t>, i k tomu, jak strany </a:t>
            </a:r>
            <a:r>
              <a:rPr b="1" lang="cs-CZ" sz="2800" spc="-1" strike="noStrike">
                <a:solidFill>
                  <a:srgbClr val="000000"/>
                </a:solidFill>
                <a:latin typeface="Calibri"/>
              </a:rPr>
              <a:t>následně daly najevo</a:t>
            </a:r>
            <a:r>
              <a:rPr b="0" lang="cs-CZ" sz="2800" spc="-1" strike="noStrike">
                <a:solidFill>
                  <a:srgbClr val="000000"/>
                </a:solidFill>
                <a:latin typeface="Calibri"/>
              </a:rPr>
              <a:t>, jaký obsah a význam právnímu jednání přikládají.</a:t>
            </a:r>
            <a:endParaRPr b="0" lang="en-US" sz="2800" spc="-1" strike="noStrike">
              <a:solidFill>
                <a:srgbClr val="000000"/>
              </a:solidFill>
              <a:latin typeface="Calibri"/>
            </a:endParaRPr>
          </a:p>
        </p:txBody>
      </p:sp>
      <p:sp>
        <p:nvSpPr>
          <p:cNvPr id="111" name="PlaceHolder 3"/>
          <p:cNvSpPr>
            <a:spLocks noGrp="1"/>
          </p:cNvSpPr>
          <p:nvPr>
            <p:ph type="ftr" idx="13"/>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693000"/>
            <a:ext cx="8229240" cy="723960"/>
          </a:xfrm>
          <a:prstGeom prst="rect">
            <a:avLst/>
          </a:prstGeom>
          <a:noFill/>
          <a:ln w="0">
            <a:noFill/>
          </a:ln>
        </p:spPr>
        <p:txBody>
          <a:bodyPr anchor="ctr">
            <a:normAutofit fontScale="98000"/>
          </a:bodyPr>
          <a:p>
            <a:pPr indent="0" algn="ctr">
              <a:lnSpc>
                <a:spcPct val="100000"/>
              </a:lnSpc>
              <a:buNone/>
            </a:pPr>
            <a:r>
              <a:rPr b="1" lang="cs-CZ" sz="4000" spc="-1" strike="noStrike">
                <a:solidFill>
                  <a:srgbClr val="d10202"/>
                </a:solidFill>
                <a:latin typeface="Calibri"/>
              </a:rPr>
              <a:t>Výklad právních jednání (§ 555 a násl.)</a:t>
            </a:r>
            <a:endParaRPr b="0" lang="en-US" sz="4000" spc="-1" strike="noStrike">
              <a:solidFill>
                <a:srgbClr val="000000"/>
              </a:solidFill>
              <a:latin typeface="Calibri"/>
            </a:endParaRPr>
          </a:p>
        </p:txBody>
      </p:sp>
      <p:sp>
        <p:nvSpPr>
          <p:cNvPr id="113"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Připouští-li použitý </a:t>
            </a:r>
            <a:r>
              <a:rPr b="1" lang="cs-CZ" sz="2800" spc="-1" strike="noStrike">
                <a:solidFill>
                  <a:srgbClr val="000000"/>
                </a:solidFill>
                <a:latin typeface="Calibri"/>
              </a:rPr>
              <a:t>výraz různý výklad</a:t>
            </a:r>
            <a:r>
              <a:rPr b="0" lang="cs-CZ" sz="2800" spc="-1" strike="noStrike">
                <a:solidFill>
                  <a:srgbClr val="000000"/>
                </a:solidFill>
                <a:latin typeface="Calibri"/>
              </a:rPr>
              <a:t>, vyloží se v pochybnostech </a:t>
            </a:r>
            <a:r>
              <a:rPr b="1" lang="cs-CZ" sz="2800" spc="-1" strike="noStrike">
                <a:solidFill>
                  <a:srgbClr val="000000"/>
                </a:solidFill>
                <a:latin typeface="Calibri"/>
              </a:rPr>
              <a:t>k tíži toho, kdo výrazu použil jako první</a:t>
            </a:r>
            <a:r>
              <a:rPr b="0" lang="cs-CZ" sz="2800" spc="-1" strike="noStrike">
                <a:solidFill>
                  <a:srgbClr val="000000"/>
                </a:solidFill>
                <a:latin typeface="Calibri"/>
              </a:rPr>
              <a:t>.</a:t>
            </a:r>
            <a:endParaRPr b="0" lang="en-US" sz="28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V právním styku </a:t>
            </a:r>
            <a:r>
              <a:rPr b="1" lang="cs-CZ" sz="2800" spc="-1" strike="noStrike" u="sng">
                <a:solidFill>
                  <a:srgbClr val="000000"/>
                </a:solidFill>
                <a:uFillTx/>
                <a:latin typeface="Calibri"/>
              </a:rPr>
              <a:t>s podnikatelem</a:t>
            </a:r>
            <a:r>
              <a:rPr b="0" lang="cs-CZ" sz="2800" spc="-1" strike="noStrike">
                <a:solidFill>
                  <a:srgbClr val="000000"/>
                </a:solidFill>
                <a:latin typeface="Calibri"/>
              </a:rPr>
              <a:t> se k výrazu připouštějícímu různý výklad přisoudí význam, jaký má v takovém styku </a:t>
            </a:r>
            <a:r>
              <a:rPr b="1" lang="cs-CZ" sz="2800" spc="-1" strike="noStrike">
                <a:solidFill>
                  <a:srgbClr val="000000"/>
                </a:solidFill>
                <a:latin typeface="Calibri"/>
              </a:rPr>
              <a:t>pravidelně</a:t>
            </a:r>
            <a:r>
              <a:rPr b="0" lang="cs-CZ" sz="2800" spc="-1" strike="noStrike">
                <a:solidFill>
                  <a:srgbClr val="000000"/>
                </a:solidFill>
                <a:latin typeface="Calibri"/>
              </a:rPr>
              <a:t>.</a:t>
            </a:r>
            <a:endParaRPr b="0" lang="en-US" sz="28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V právním styku </a:t>
            </a:r>
            <a:r>
              <a:rPr b="1" lang="cs-CZ" sz="2800" spc="-1" strike="noStrike" u="sng">
                <a:solidFill>
                  <a:srgbClr val="000000"/>
                </a:solidFill>
                <a:uFillTx/>
                <a:latin typeface="Calibri"/>
              </a:rPr>
              <a:t>podnikatelů</a:t>
            </a:r>
            <a:r>
              <a:rPr b="0" lang="cs-CZ" sz="2800" spc="-1" strike="noStrike">
                <a:solidFill>
                  <a:srgbClr val="000000"/>
                </a:solidFill>
                <a:latin typeface="Calibri"/>
              </a:rPr>
              <a:t> se přihlíží k </a:t>
            </a:r>
            <a:r>
              <a:rPr b="1" lang="cs-CZ" sz="2800" spc="-1" strike="noStrike">
                <a:solidFill>
                  <a:srgbClr val="000000"/>
                </a:solidFill>
                <a:latin typeface="Calibri"/>
              </a:rPr>
              <a:t>obchodním zvyklostem</a:t>
            </a:r>
            <a:r>
              <a:rPr b="0" lang="cs-CZ" sz="2800" spc="-1" strike="noStrike">
                <a:solidFill>
                  <a:srgbClr val="000000"/>
                </a:solidFill>
                <a:latin typeface="Calibri"/>
              </a:rPr>
              <a:t> zachovávaným obecně, anebo v daném odvětví, ledaže to vyloučí ujednání stran nebo zákon.</a:t>
            </a:r>
            <a:endParaRPr b="0" lang="en-US" sz="2800" spc="-1" strike="noStrike">
              <a:solidFill>
                <a:srgbClr val="000000"/>
              </a:solidFill>
              <a:latin typeface="Calibri"/>
            </a:endParaRPr>
          </a:p>
          <a:p>
            <a:pPr indent="0">
              <a:lnSpc>
                <a:spcPct val="100000"/>
              </a:lnSpc>
              <a:spcBef>
                <a:spcPts val="561"/>
              </a:spcBef>
              <a:buNone/>
              <a:tabLst>
                <a:tab algn="l" pos="0"/>
              </a:tabLst>
            </a:pPr>
            <a:endParaRPr b="0" lang="en-US" sz="2800" spc="-1" strike="noStrike">
              <a:solidFill>
                <a:srgbClr val="000000"/>
              </a:solidFill>
              <a:latin typeface="Calibri"/>
            </a:endParaRPr>
          </a:p>
        </p:txBody>
      </p:sp>
      <p:sp>
        <p:nvSpPr>
          <p:cNvPr id="114" name="PlaceHolder 3"/>
          <p:cNvSpPr>
            <a:spLocks noGrp="1"/>
          </p:cNvSpPr>
          <p:nvPr>
            <p:ph type="ftr" idx="14"/>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Forma právních jednání (§ 559)</a:t>
            </a:r>
            <a:endParaRPr b="0" lang="en-US" sz="4000" spc="-1" strike="noStrike">
              <a:solidFill>
                <a:srgbClr val="000000"/>
              </a:solidFill>
              <a:latin typeface="Calibri"/>
            </a:endParaRPr>
          </a:p>
        </p:txBody>
      </p:sp>
      <p:sp>
        <p:nvSpPr>
          <p:cNvPr id="116" name="PlaceHolder 2"/>
          <p:cNvSpPr>
            <a:spLocks noGrp="1"/>
          </p:cNvSpPr>
          <p:nvPr>
            <p:ph/>
          </p:nvPr>
        </p:nvSpPr>
        <p:spPr>
          <a:xfrm>
            <a:off x="457200" y="1600200"/>
            <a:ext cx="8229240" cy="4525560"/>
          </a:xfrm>
          <a:prstGeom prst="rect">
            <a:avLst/>
          </a:prstGeom>
          <a:noFill/>
          <a:ln w="0">
            <a:noFill/>
          </a:ln>
        </p:spPr>
        <p:txBody>
          <a:bodyPr anchor="t">
            <a:normAutofit fontScale="95000"/>
          </a:bodyPr>
          <a:p>
            <a:pPr marL="938520" indent="0">
              <a:lnSpc>
                <a:spcPct val="100000"/>
              </a:lnSpc>
              <a:spcBef>
                <a:spcPts val="320"/>
              </a:spcBef>
              <a:buNone/>
              <a:tabLst>
                <a:tab algn="l" pos="0"/>
              </a:tabLst>
            </a:pPr>
            <a:endParaRPr b="0" lang="en-US" sz="1600" spc="-1" strike="noStrike">
              <a:solidFill>
                <a:srgbClr val="000000"/>
              </a:solidFill>
              <a:latin typeface="Calibri"/>
            </a:endParaRPr>
          </a:p>
          <a:p>
            <a:pPr marL="187560" indent="-187560">
              <a:lnSpc>
                <a:spcPct val="100000"/>
              </a:lnSpc>
              <a:spcBef>
                <a:spcPts val="519"/>
              </a:spcBef>
              <a:buClr>
                <a:srgbClr val="000000"/>
              </a:buClr>
              <a:buFont typeface="Arial"/>
              <a:buChar char="•"/>
              <a:tabLst>
                <a:tab algn="l" pos="0"/>
              </a:tabLst>
            </a:pPr>
            <a:r>
              <a:rPr b="0" lang="cs-CZ" sz="2600" spc="-1" strike="noStrike">
                <a:solidFill>
                  <a:srgbClr val="000000"/>
                </a:solidFill>
                <a:latin typeface="Calibri"/>
              </a:rPr>
              <a:t>Každý má právo zvolit si pro právní jednání </a:t>
            </a:r>
            <a:r>
              <a:rPr b="1" lang="cs-CZ" sz="2600" spc="-1" strike="noStrike">
                <a:solidFill>
                  <a:srgbClr val="000000"/>
                </a:solidFill>
                <a:latin typeface="Calibri"/>
              </a:rPr>
              <a:t>libovolnou formu</a:t>
            </a:r>
            <a:r>
              <a:rPr b="0" lang="cs-CZ" sz="2600" spc="-1" strike="noStrike">
                <a:solidFill>
                  <a:srgbClr val="000000"/>
                </a:solidFill>
                <a:latin typeface="Calibri"/>
              </a:rPr>
              <a:t>, </a:t>
            </a:r>
            <a:endParaRPr b="0" lang="en-US" sz="2600" spc="-1" strike="noStrike">
              <a:solidFill>
                <a:srgbClr val="000000"/>
              </a:solidFill>
              <a:latin typeface="Calibri"/>
            </a:endParaRPr>
          </a:p>
          <a:p>
            <a:pPr lvl="1" marL="469800" indent="-187560">
              <a:lnSpc>
                <a:spcPct val="100000"/>
              </a:lnSpc>
              <a:spcBef>
                <a:spcPts val="519"/>
              </a:spcBef>
              <a:buClr>
                <a:srgbClr val="000000"/>
              </a:buClr>
              <a:buFont typeface="Arial"/>
              <a:buChar char="•"/>
              <a:tabLst>
                <a:tab algn="l" pos="0"/>
              </a:tabLst>
            </a:pPr>
            <a:r>
              <a:rPr b="0" lang="cs-CZ" sz="2600" spc="-1" strike="noStrike">
                <a:solidFill>
                  <a:srgbClr val="000000"/>
                </a:solidFill>
                <a:latin typeface="Calibri"/>
              </a:rPr>
              <a:t>není-li ve volbě formy omezen ujednáním nebo </a:t>
            </a:r>
            <a:endParaRPr b="0" lang="en-US" sz="2600" spc="-1" strike="noStrike">
              <a:solidFill>
                <a:srgbClr val="000000"/>
              </a:solidFill>
              <a:latin typeface="Calibri"/>
            </a:endParaRPr>
          </a:p>
          <a:p>
            <a:pPr lvl="1" marL="469800" indent="-187560">
              <a:lnSpc>
                <a:spcPct val="100000"/>
              </a:lnSpc>
              <a:spcBef>
                <a:spcPts val="519"/>
              </a:spcBef>
              <a:buClr>
                <a:srgbClr val="000000"/>
              </a:buClr>
              <a:buFont typeface="Arial"/>
              <a:buChar char="•"/>
              <a:tabLst>
                <a:tab algn="l" pos="0"/>
              </a:tabLst>
            </a:pPr>
            <a:r>
              <a:rPr b="0" lang="cs-CZ" sz="2600" spc="-1" strike="noStrike">
                <a:solidFill>
                  <a:srgbClr val="000000"/>
                </a:solidFill>
                <a:latin typeface="Calibri"/>
              </a:rPr>
              <a:t>zákonem.</a:t>
            </a:r>
            <a:endParaRPr b="0" lang="en-US" sz="2600" spc="-1" strike="noStrike">
              <a:solidFill>
                <a:srgbClr val="000000"/>
              </a:solidFill>
              <a:latin typeface="Calibri"/>
            </a:endParaRPr>
          </a:p>
          <a:p>
            <a:pPr lvl="1" marL="751320" indent="-469080">
              <a:lnSpc>
                <a:spcPct val="100000"/>
              </a:lnSpc>
              <a:spcBef>
                <a:spcPts val="519"/>
              </a:spcBef>
              <a:buClr>
                <a:srgbClr val="000000"/>
              </a:buClr>
              <a:buFont typeface="Arial"/>
              <a:buChar char="–"/>
              <a:tabLst>
                <a:tab algn="l" pos="0"/>
              </a:tabLst>
            </a:pPr>
            <a:r>
              <a:rPr b="1" lang="cs-CZ" sz="2600" spc="-1" strike="noStrike">
                <a:solidFill>
                  <a:srgbClr val="000000"/>
                </a:solidFill>
                <a:latin typeface="Calibri"/>
              </a:rPr>
              <a:t>písemnou formu</a:t>
            </a:r>
            <a:r>
              <a:rPr b="0" lang="cs-CZ" sz="2600" spc="-1" strike="noStrike">
                <a:solidFill>
                  <a:srgbClr val="000000"/>
                </a:solidFill>
                <a:latin typeface="Calibri"/>
              </a:rPr>
              <a:t> ze zákona vyžaduje právní jednání, kterým se zřizuje nebo převádí věcné právo k nemovité věci, jakož i právní jednání, kterým se takové právo mění nebo ruší -&gt; jedná-li více osob, vyžadují se jejich projevy na téže listině</a:t>
            </a:r>
            <a:endParaRPr b="0" lang="en-US" sz="2600" spc="-1" strike="noStrike">
              <a:solidFill>
                <a:srgbClr val="000000"/>
              </a:solidFill>
              <a:latin typeface="Calibri"/>
            </a:endParaRPr>
          </a:p>
          <a:p>
            <a:pPr lvl="1" marL="751320" indent="-469080">
              <a:lnSpc>
                <a:spcPct val="100000"/>
              </a:lnSpc>
              <a:spcBef>
                <a:spcPts val="479"/>
              </a:spcBef>
              <a:buClr>
                <a:srgbClr val="000000"/>
              </a:buClr>
              <a:buFont typeface="Arial"/>
              <a:buChar char="–"/>
              <a:tabLst>
                <a:tab algn="l" pos="0"/>
              </a:tabLst>
            </a:pPr>
            <a:r>
              <a:rPr b="0" lang="cs-CZ" sz="2400" spc="-1" strike="noStrike">
                <a:solidFill>
                  <a:srgbClr val="000000"/>
                </a:solidFill>
                <a:latin typeface="Calibri"/>
              </a:rPr>
              <a:t>k platnosti PJ učiněného v písemné formě se vyžaduje </a:t>
            </a:r>
            <a:r>
              <a:rPr b="1" lang="cs-CZ" sz="2400" spc="-1" strike="noStrike">
                <a:solidFill>
                  <a:srgbClr val="000000"/>
                </a:solidFill>
                <a:latin typeface="Calibri"/>
              </a:rPr>
              <a:t>podpis jednajícího</a:t>
            </a:r>
            <a:endParaRPr b="0" lang="en-US" sz="2400" spc="-1" strike="noStrike">
              <a:solidFill>
                <a:srgbClr val="000000"/>
              </a:solidFill>
              <a:latin typeface="Calibri"/>
            </a:endParaRPr>
          </a:p>
        </p:txBody>
      </p:sp>
      <p:sp>
        <p:nvSpPr>
          <p:cNvPr id="117" name="PlaceHolder 3"/>
          <p:cNvSpPr>
            <a:spLocks noGrp="1"/>
          </p:cNvSpPr>
          <p:nvPr>
            <p:ph type="ftr" idx="15"/>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Forma právních jednání (§ 559)</a:t>
            </a:r>
            <a:endParaRPr b="0" lang="en-US" sz="4000" spc="-1" strike="noStrike">
              <a:solidFill>
                <a:srgbClr val="000000"/>
              </a:solidFill>
              <a:latin typeface="Calibri"/>
            </a:endParaRPr>
          </a:p>
        </p:txBody>
      </p:sp>
      <p:sp>
        <p:nvSpPr>
          <p:cNvPr id="119"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182880" indent="-1828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Vyžaduje-li zákon pro právní jednání určitou formu, lze obsah PJ změnit projevem vůle v téže nebo přísnější formě</a:t>
            </a:r>
            <a:endParaRPr b="0" lang="en-US" sz="2800" spc="-1" strike="noStrike">
              <a:solidFill>
                <a:srgbClr val="000000"/>
              </a:solidFill>
              <a:latin typeface="Calibri"/>
            </a:endParaRPr>
          </a:p>
          <a:p>
            <a:pPr marL="182880" indent="-1828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Vyžaduje-li tuto formu jen ujednání stran, lze obsah PJ změnit i v jiné formě, pokud to ujednání stran nevylučuje</a:t>
            </a:r>
            <a:endParaRPr b="0" lang="en-US" sz="2800" spc="-1" strike="noStrike">
              <a:solidFill>
                <a:srgbClr val="000000"/>
              </a:solidFill>
              <a:latin typeface="Calibri"/>
            </a:endParaRPr>
          </a:p>
        </p:txBody>
      </p:sp>
      <p:sp>
        <p:nvSpPr>
          <p:cNvPr id="120" name="PlaceHolder 3"/>
          <p:cNvSpPr>
            <a:spLocks noGrp="1"/>
          </p:cNvSpPr>
          <p:nvPr>
            <p:ph type="ftr" idx="16"/>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Právní jednání vůči nepřítomné osobě</a:t>
            </a:r>
            <a:endParaRPr b="0" lang="en-US" sz="4000" spc="-1" strike="noStrike">
              <a:solidFill>
                <a:srgbClr val="000000"/>
              </a:solidFill>
              <a:latin typeface="Calibri"/>
            </a:endParaRPr>
          </a:p>
        </p:txBody>
      </p:sp>
      <p:sp>
        <p:nvSpPr>
          <p:cNvPr id="122"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519"/>
              </a:spcBef>
              <a:buClr>
                <a:srgbClr val="000000"/>
              </a:buClr>
              <a:buFont typeface="Arial"/>
              <a:buChar char="•"/>
              <a:tabLst>
                <a:tab algn="l" pos="0"/>
              </a:tabLst>
            </a:pPr>
            <a:r>
              <a:rPr b="0" lang="cs-CZ" sz="2600" spc="-1" strike="noStrike">
                <a:solidFill>
                  <a:srgbClr val="000000"/>
                </a:solidFill>
                <a:latin typeface="Calibri"/>
              </a:rPr>
              <a:t>Právní jednání působí vůči nepřítomné osobě od okamžiku, kdy jí projev vůle </a:t>
            </a:r>
            <a:r>
              <a:rPr b="1" lang="cs-CZ" sz="2600" spc="-1" strike="noStrike">
                <a:solidFill>
                  <a:srgbClr val="000000"/>
                </a:solidFill>
                <a:latin typeface="Calibri"/>
              </a:rPr>
              <a:t>dojde</a:t>
            </a:r>
            <a:endParaRPr b="0" lang="en-US" sz="2600" spc="-1" strike="noStrike">
              <a:solidFill>
                <a:srgbClr val="000000"/>
              </a:solidFill>
              <a:latin typeface="Calibri"/>
            </a:endParaRPr>
          </a:p>
          <a:p>
            <a:pPr indent="0">
              <a:lnSpc>
                <a:spcPct val="100000"/>
              </a:lnSpc>
              <a:spcBef>
                <a:spcPts val="519"/>
              </a:spcBef>
              <a:buNone/>
              <a:tabLst>
                <a:tab algn="l" pos="0"/>
              </a:tabLst>
            </a:pPr>
            <a:r>
              <a:rPr b="0" lang="cs-CZ" sz="2600" spc="-1" strike="noStrike">
                <a:solidFill>
                  <a:srgbClr val="000000"/>
                </a:solidFill>
                <a:latin typeface="Calibri"/>
              </a:rPr>
              <a:t>X</a:t>
            </a:r>
            <a:r>
              <a:rPr b="1" lang="cs-CZ" sz="2600" spc="-1" strike="noStrike">
                <a:solidFill>
                  <a:srgbClr val="000000"/>
                </a:solidFill>
                <a:latin typeface="Calibri"/>
              </a:rPr>
              <a:t> </a:t>
            </a:r>
            <a:r>
              <a:rPr b="0" lang="cs-CZ" sz="2200" spc="-1" strike="noStrike">
                <a:solidFill>
                  <a:srgbClr val="000000"/>
                </a:solidFill>
                <a:latin typeface="Calibri"/>
              </a:rPr>
              <a:t>zmaří-li vědomě druhá strana dojití, platí, že řádně došlo.</a:t>
            </a:r>
            <a:endParaRPr b="0" lang="en-US" sz="2200" spc="-1" strike="noStrike">
              <a:solidFill>
                <a:srgbClr val="000000"/>
              </a:solidFill>
              <a:latin typeface="Calibri"/>
            </a:endParaRPr>
          </a:p>
          <a:p>
            <a:pPr marL="343080" indent="-343080">
              <a:lnSpc>
                <a:spcPct val="100000"/>
              </a:lnSpc>
              <a:spcBef>
                <a:spcPts val="519"/>
              </a:spcBef>
              <a:buClr>
                <a:srgbClr val="000000"/>
              </a:buClr>
              <a:buFont typeface="Arial"/>
              <a:buChar char="•"/>
              <a:tabLst>
                <a:tab algn="l" pos="0"/>
              </a:tabLst>
            </a:pPr>
            <a:r>
              <a:rPr b="0" lang="cs-CZ" sz="2600" spc="-1" strike="noStrike">
                <a:solidFill>
                  <a:srgbClr val="000000"/>
                </a:solidFill>
                <a:latin typeface="Calibri"/>
              </a:rPr>
              <a:t>PJ nepůsobí vůči osobě, kt. </a:t>
            </a:r>
            <a:r>
              <a:rPr b="1" lang="cs-CZ" sz="2600" spc="-1" strike="noStrike">
                <a:solidFill>
                  <a:srgbClr val="000000"/>
                </a:solidFill>
                <a:latin typeface="Calibri"/>
              </a:rPr>
              <a:t>není plně svéprávná</a:t>
            </a:r>
            <a:r>
              <a:rPr b="0" lang="cs-CZ" sz="2600" spc="-1" strike="noStrike">
                <a:solidFill>
                  <a:srgbClr val="000000"/>
                </a:solidFill>
                <a:latin typeface="Calibri"/>
              </a:rPr>
              <a:t>, dříve, než projev vůle dojde jejímu zákonnému zástupci nebo opatrovníkovi x sleduje-li PJ jen právní výhodu, působí PJ od okamžiku, kdy je učiněno vůči této osobě</a:t>
            </a:r>
            <a:endParaRPr b="0" lang="en-US" sz="2600" spc="-1" strike="noStrike">
              <a:solidFill>
                <a:srgbClr val="000000"/>
              </a:solidFill>
              <a:latin typeface="Calibri"/>
            </a:endParaRPr>
          </a:p>
        </p:txBody>
      </p:sp>
      <p:sp>
        <p:nvSpPr>
          <p:cNvPr id="123" name="PlaceHolder 3"/>
          <p:cNvSpPr>
            <a:spLocks noGrp="1"/>
          </p:cNvSpPr>
          <p:nvPr>
            <p:ph type="ftr" idx="17"/>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Právní jednání vůči nepřítomné osobě</a:t>
            </a:r>
            <a:endParaRPr b="0" lang="en-US" sz="4000" spc="-1" strike="noStrike">
              <a:solidFill>
                <a:srgbClr val="000000"/>
              </a:solidFill>
              <a:latin typeface="Calibri"/>
            </a:endParaRPr>
          </a:p>
        </p:txBody>
      </p:sp>
      <p:sp>
        <p:nvSpPr>
          <p:cNvPr id="125"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1" lang="cs-CZ" sz="2800" spc="-1" strike="noStrike">
                <a:solidFill>
                  <a:srgbClr val="000000"/>
                </a:solidFill>
                <a:latin typeface="Calibri"/>
              </a:rPr>
              <a:t>Odvolání projevu vůle</a:t>
            </a:r>
            <a:r>
              <a:rPr b="0" lang="cs-CZ" sz="2800" spc="-1" strike="noStrike">
                <a:solidFill>
                  <a:srgbClr val="000000"/>
                </a:solidFill>
                <a:latin typeface="Calibri"/>
              </a:rPr>
              <a:t> -&gt; § 572</a:t>
            </a:r>
            <a:endParaRPr b="0" lang="en-US" sz="2800" spc="-1" strike="noStrike">
              <a:solidFill>
                <a:srgbClr val="000000"/>
              </a:solidFill>
              <a:latin typeface="Calibri"/>
            </a:endParaRPr>
          </a:p>
          <a:p>
            <a:pPr indent="0">
              <a:lnSpc>
                <a:spcPct val="100000"/>
              </a:lnSpc>
              <a:spcBef>
                <a:spcPts val="561"/>
              </a:spcBef>
              <a:buNone/>
              <a:tabLst>
                <a:tab algn="l" pos="0"/>
              </a:tabLst>
            </a:pPr>
            <a:endParaRPr b="0" lang="en-US" sz="28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1" lang="cs-CZ" sz="2800" spc="-1" strike="noStrike">
                <a:solidFill>
                  <a:srgbClr val="000000"/>
                </a:solidFill>
                <a:latin typeface="Calibri"/>
              </a:rPr>
              <a:t>Domněnka doby dojití</a:t>
            </a:r>
            <a:r>
              <a:rPr b="0" lang="cs-CZ" sz="2800" spc="-1" strike="noStrike">
                <a:solidFill>
                  <a:srgbClr val="000000"/>
                </a:solidFill>
                <a:latin typeface="Calibri"/>
              </a:rPr>
              <a:t> -&gt; § 573</a:t>
            </a:r>
            <a:endParaRPr b="0" lang="en-US" sz="2800" spc="-1" strike="noStrike">
              <a:solidFill>
                <a:srgbClr val="000000"/>
              </a:solidFill>
              <a:latin typeface="Calibri"/>
            </a:endParaRPr>
          </a:p>
        </p:txBody>
      </p:sp>
      <p:sp>
        <p:nvSpPr>
          <p:cNvPr id="126" name="PlaceHolder 3"/>
          <p:cNvSpPr>
            <a:spLocks noGrp="1"/>
          </p:cNvSpPr>
          <p:nvPr>
            <p:ph type="ftr" idx="18"/>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Neplatnost právních jednání</a:t>
            </a:r>
            <a:endParaRPr b="0" lang="en-US" sz="4000" spc="-1" strike="noStrike">
              <a:solidFill>
                <a:srgbClr val="000000"/>
              </a:solidFill>
              <a:latin typeface="Calibri"/>
            </a:endParaRPr>
          </a:p>
        </p:txBody>
      </p:sp>
      <p:sp>
        <p:nvSpPr>
          <p:cNvPr id="128"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1" lang="cs-CZ" sz="3200" spc="-1" strike="noStrike">
                <a:solidFill>
                  <a:srgbClr val="000000"/>
                </a:solidFill>
                <a:latin typeface="Calibri"/>
              </a:rPr>
              <a:t>Zásada</a:t>
            </a:r>
            <a:r>
              <a:rPr b="0" lang="cs-CZ" sz="3200" spc="-1" strike="noStrike">
                <a:solidFill>
                  <a:srgbClr val="000000"/>
                </a:solidFill>
                <a:latin typeface="Calibri"/>
              </a:rPr>
              <a:t>: na právní jednání je třeba spíše hledět jako na platné než jako na neplatné (při jeho výkladu)</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má-li neplatné PJ náležitosti jiného PJ, kt. je platné, platí toto jiné PJ, pokud je z okolností zřejmé, že vyjadřuje vůli jednající osoby</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chyby v psaní nebo v počtech -&gt; § 578</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p:txBody>
      </p:sp>
      <p:sp>
        <p:nvSpPr>
          <p:cNvPr id="129" name="PlaceHolder 3"/>
          <p:cNvSpPr>
            <a:spLocks noGrp="1"/>
          </p:cNvSpPr>
          <p:nvPr>
            <p:ph type="ftr" idx="19"/>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Neplatnost právních jednání</a:t>
            </a:r>
            <a:endParaRPr b="0" lang="en-US" sz="4000" spc="-1" strike="noStrike">
              <a:solidFill>
                <a:srgbClr val="000000"/>
              </a:solidFill>
              <a:latin typeface="Calibri"/>
            </a:endParaRPr>
          </a:p>
        </p:txBody>
      </p:sp>
      <p:sp>
        <p:nvSpPr>
          <p:cNvPr id="131"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způsobil-li někdo neplatnost PJ:</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nemá právo namítnout neplatnost, nebo uplatnit z neplatného PJ pro sebe výhodu (tzv. námitka neplatnosti)</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nahradí škodu z toho vzniklou straně, která o neplatnosti nevěděla</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p:txBody>
      </p:sp>
      <p:sp>
        <p:nvSpPr>
          <p:cNvPr id="132" name="PlaceHolder 3"/>
          <p:cNvSpPr>
            <a:spLocks noGrp="1"/>
          </p:cNvSpPr>
          <p:nvPr>
            <p:ph type="ftr" idx="20"/>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Důvody neplatnosti</a:t>
            </a:r>
            <a:endParaRPr b="0" lang="en-US" sz="4000" spc="-1" strike="noStrike">
              <a:solidFill>
                <a:srgbClr val="000000"/>
              </a:solidFill>
              <a:latin typeface="Calibri"/>
            </a:endParaRPr>
          </a:p>
        </p:txBody>
      </p:sp>
      <p:sp>
        <p:nvSpPr>
          <p:cNvPr id="134"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561"/>
              </a:spcBef>
              <a:buClr>
                <a:srgbClr val="ff0000"/>
              </a:buClr>
              <a:buFont typeface="Arial"/>
              <a:buChar char="•"/>
              <a:tabLst>
                <a:tab algn="l" pos="0"/>
              </a:tabLst>
            </a:pPr>
            <a:r>
              <a:rPr b="0" lang="cs-CZ" sz="2800" spc="-1" strike="noStrike">
                <a:solidFill>
                  <a:srgbClr val="ff0000"/>
                </a:solidFill>
                <a:latin typeface="Calibri"/>
              </a:rPr>
              <a:t>Neplatné je právní jednání, které</a:t>
            </a:r>
            <a:r>
              <a:rPr b="0" lang="cs-CZ" sz="2800" spc="-1" strike="noStrike">
                <a:solidFill>
                  <a:srgbClr val="000000"/>
                </a:solidFill>
                <a:latin typeface="Calibri"/>
              </a:rPr>
              <a:t>:</a:t>
            </a:r>
            <a:endParaRPr b="0" lang="en-US" sz="2800" spc="-1" strike="noStrike">
              <a:solidFill>
                <a:srgbClr val="000000"/>
              </a:solidFill>
              <a:latin typeface="Calibri"/>
            </a:endParaRPr>
          </a:p>
          <a:p>
            <a:pPr lvl="1" marL="743040" indent="-28584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se příčí dobrým mravům</a:t>
            </a:r>
            <a:endParaRPr b="0" lang="en-US" sz="2800" spc="-1" strike="noStrike">
              <a:solidFill>
                <a:srgbClr val="000000"/>
              </a:solidFill>
              <a:latin typeface="Calibri"/>
            </a:endParaRPr>
          </a:p>
          <a:p>
            <a:pPr lvl="1" marL="743040" indent="-28584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odporuje zákonu, pokud to smysl a účel zákona vyžaduje</a:t>
            </a:r>
            <a:endParaRPr b="0" lang="en-US" sz="2800" spc="-1" strike="noStrike">
              <a:solidFill>
                <a:srgbClr val="000000"/>
              </a:solidFill>
              <a:latin typeface="Calibri"/>
            </a:endParaRPr>
          </a:p>
          <a:p>
            <a:pPr lvl="1" marL="743040" indent="-28584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pokud má být podle něho plněno něco nemožného (např. modré z nebe)</a:t>
            </a:r>
            <a:endParaRPr b="0" lang="en-US" sz="2800" spc="-1" strike="noStrike">
              <a:solidFill>
                <a:srgbClr val="000000"/>
              </a:solidFill>
              <a:latin typeface="Calibri"/>
            </a:endParaRPr>
          </a:p>
          <a:p>
            <a:pPr indent="0" algn="just">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35" name="PlaceHolder 3"/>
          <p:cNvSpPr>
            <a:spLocks noGrp="1"/>
          </p:cNvSpPr>
          <p:nvPr>
            <p:ph type="ftr" idx="21"/>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Důvody neplatnosti</a:t>
            </a:r>
            <a:endParaRPr b="0" lang="en-US" sz="4000" spc="-1" strike="noStrike">
              <a:solidFill>
                <a:srgbClr val="000000"/>
              </a:solidFill>
              <a:latin typeface="Calibri"/>
            </a:endParaRPr>
          </a:p>
        </p:txBody>
      </p:sp>
      <p:sp>
        <p:nvSpPr>
          <p:cNvPr id="137"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Není-li osoba plně svéprávná, je neplatné právní jednání, ke kterému není způsobilá. Neplatné je i právní jednání osoby jednající v duševní poruše, která ji činí neschopnou právně jednat.</a:t>
            </a:r>
            <a:endParaRPr b="0" lang="en-US" sz="2800" spc="-1" strike="noStrike">
              <a:solidFill>
                <a:srgbClr val="000000"/>
              </a:solidFill>
              <a:latin typeface="Calibri"/>
            </a:endParaRPr>
          </a:p>
          <a:p>
            <a:pPr indent="0">
              <a:lnSpc>
                <a:spcPct val="100000"/>
              </a:lnSpc>
              <a:spcBef>
                <a:spcPts val="561"/>
              </a:spcBef>
              <a:buNone/>
              <a:tabLst>
                <a:tab algn="l" pos="0"/>
              </a:tabLst>
            </a:pPr>
            <a:endParaRPr b="0" lang="en-US" sz="28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Není-li právní jednání učiněno ve formě ujednané stranami nebo stanovené zákonem, je neplatné, ledaže strany vadu dodatečně zhojí. </a:t>
            </a:r>
            <a:endParaRPr b="0" lang="en-US" sz="2800" spc="-1" strike="noStrike">
              <a:solidFill>
                <a:srgbClr val="000000"/>
              </a:solidFill>
              <a:latin typeface="Calibri"/>
            </a:endParaRPr>
          </a:p>
          <a:p>
            <a:pPr indent="0" algn="just">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38" name="PlaceHolder 3"/>
          <p:cNvSpPr>
            <a:spLocks noGrp="1"/>
          </p:cNvSpPr>
          <p:nvPr>
            <p:ph type="ftr" idx="22"/>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cs-CZ" sz="4400" spc="-1" strike="noStrike">
                <a:solidFill>
                  <a:srgbClr val="000000"/>
                </a:solidFill>
                <a:latin typeface="Calibri"/>
              </a:rPr>
              <a:t>Právní skutečnosti obecně</a:t>
            </a:r>
            <a:endParaRPr b="0" lang="en-US" sz="4400" spc="-1" strike="noStrike">
              <a:solidFill>
                <a:srgbClr val="000000"/>
              </a:solidFill>
              <a:latin typeface="Calibri"/>
            </a:endParaRPr>
          </a:p>
        </p:txBody>
      </p:sp>
      <p:sp>
        <p:nvSpPr>
          <p:cNvPr id="91" name="PlaceHolder 2"/>
          <p:cNvSpPr>
            <a:spLocks noGrp="1"/>
          </p:cNvSpPr>
          <p:nvPr>
            <p:ph/>
          </p:nvPr>
        </p:nvSpPr>
        <p:spPr>
          <a:xfrm>
            <a:off x="457200" y="1600200"/>
            <a:ext cx="8229240" cy="4525560"/>
          </a:xfrm>
          <a:prstGeom prst="rect">
            <a:avLst/>
          </a:prstGeom>
          <a:noFill/>
          <a:ln w="0">
            <a:noFill/>
          </a:ln>
        </p:spPr>
        <p:txBody>
          <a:bodyPr anchor="t">
            <a:normAutofit fontScale="85000"/>
          </a:bodyPr>
          <a:p>
            <a:pPr indent="0">
              <a:lnSpc>
                <a:spcPct val="100000"/>
              </a:lnSpc>
              <a:spcBef>
                <a:spcPts val="641"/>
              </a:spcBef>
              <a:buNone/>
              <a:tabLst>
                <a:tab algn="l" pos="0"/>
              </a:tabLst>
            </a:pPr>
            <a:r>
              <a:rPr b="0" lang="cs-CZ" sz="3200" spc="-1" strike="noStrike">
                <a:solidFill>
                  <a:srgbClr val="000000"/>
                </a:solidFill>
                <a:latin typeface="Calibri"/>
              </a:rPr>
              <a:t>Jednotlivé občanskoprávní vztahy vznikají, mění se a zanikají na základě různých právních skutečností. Právními skutečnostmi jsou tedy takové skutečnosti, se kterými právní řád spojuje vznik, změnu nebo zánik práv a povinností. Právně významnou skutečností mohou být:</a:t>
            </a:r>
            <a:endParaRPr b="0" lang="en-US" sz="3200" spc="-1" strike="noStrike">
              <a:solidFill>
                <a:srgbClr val="000000"/>
              </a:solidFill>
              <a:latin typeface="Calibri"/>
            </a:endParaRPr>
          </a:p>
          <a:p>
            <a:pPr indent="0">
              <a:lnSpc>
                <a:spcPct val="100000"/>
              </a:lnSpc>
              <a:spcBef>
                <a:spcPts val="641"/>
              </a:spcBef>
              <a:buNone/>
              <a:tabLst>
                <a:tab algn="l" pos="0"/>
              </a:tabLst>
            </a:pPr>
            <a:r>
              <a:rPr b="0" lang="cs-CZ" sz="3200" spc="-1" strike="noStrike">
                <a:solidFill>
                  <a:srgbClr val="000000"/>
                </a:solidFill>
                <a:latin typeface="Calibri"/>
              </a:rPr>
              <a:t>- skutečnosti spočívající v určitém chování subjektů práva (ať již ve volním chování nebo v chování </a:t>
            </a:r>
            <a:endParaRPr b="0" lang="en-US" sz="3200" spc="-1" strike="noStrike">
              <a:solidFill>
                <a:srgbClr val="000000"/>
              </a:solidFill>
              <a:latin typeface="Calibri"/>
            </a:endParaRPr>
          </a:p>
          <a:p>
            <a:pPr indent="0">
              <a:lnSpc>
                <a:spcPct val="100000"/>
              </a:lnSpc>
              <a:spcBef>
                <a:spcPts val="641"/>
              </a:spcBef>
              <a:buNone/>
              <a:tabLst>
                <a:tab algn="l" pos="0"/>
              </a:tabLst>
            </a:pPr>
            <a:r>
              <a:rPr b="0" lang="cs-CZ" sz="3200" spc="-1" strike="noStrike">
                <a:solidFill>
                  <a:srgbClr val="000000"/>
                </a:solidFill>
                <a:latin typeface="Calibri"/>
              </a:rPr>
              <a:t>nezávislém na vůli subjektu, tzv. právní události), nebo</a:t>
            </a:r>
            <a:endParaRPr b="0" lang="en-US" sz="3200" spc="-1" strike="noStrike">
              <a:solidFill>
                <a:srgbClr val="000000"/>
              </a:solidFill>
              <a:latin typeface="Calibri"/>
            </a:endParaRPr>
          </a:p>
          <a:p>
            <a:pPr indent="0">
              <a:lnSpc>
                <a:spcPct val="100000"/>
              </a:lnSpc>
              <a:spcBef>
                <a:spcPts val="641"/>
              </a:spcBef>
              <a:buNone/>
              <a:tabLst>
                <a:tab algn="l" pos="0"/>
              </a:tabLst>
            </a:pPr>
            <a:r>
              <a:rPr b="0" lang="cs-CZ" sz="3200" spc="-1" strike="noStrike">
                <a:solidFill>
                  <a:srgbClr val="000000"/>
                </a:solidFill>
                <a:latin typeface="Calibri"/>
              </a:rPr>
              <a:t>- konstitutivní rozhodnutí státních orgánů (soudů, obcí apod.)</a:t>
            </a:r>
            <a:endParaRPr b="0" lang="en-US"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Omyl</a:t>
            </a:r>
            <a:endParaRPr b="0" lang="en-US" sz="4000" spc="-1" strike="noStrike">
              <a:solidFill>
                <a:srgbClr val="000000"/>
              </a:solidFill>
              <a:latin typeface="Calibri"/>
            </a:endParaRPr>
          </a:p>
        </p:txBody>
      </p:sp>
      <p:sp>
        <p:nvSpPr>
          <p:cNvPr id="140"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Jednal-li někdo v omylu o </a:t>
            </a:r>
            <a:r>
              <a:rPr b="1" lang="cs-CZ" sz="3200" spc="-1" strike="noStrike">
                <a:solidFill>
                  <a:srgbClr val="000000"/>
                </a:solidFill>
                <a:latin typeface="Calibri"/>
              </a:rPr>
              <a:t>rozhodující okolnosti</a:t>
            </a:r>
            <a:r>
              <a:rPr b="0" lang="cs-CZ" sz="3200" spc="-1" strike="noStrike">
                <a:solidFill>
                  <a:srgbClr val="000000"/>
                </a:solidFill>
                <a:latin typeface="Calibri"/>
              </a:rPr>
              <a:t> a byl-li v omyl uveden druhou stranou, je právní jednání neplatné.</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omyl o </a:t>
            </a:r>
            <a:r>
              <a:rPr b="1" lang="cs-CZ" sz="3200" spc="-1" strike="noStrike">
                <a:solidFill>
                  <a:srgbClr val="000000"/>
                </a:solidFill>
                <a:latin typeface="Calibri"/>
              </a:rPr>
              <a:t>vedlejší okolnosti</a:t>
            </a:r>
            <a:r>
              <a:rPr b="0" lang="cs-CZ" sz="3200" spc="-1" strike="noStrike">
                <a:solidFill>
                  <a:srgbClr val="000000"/>
                </a:solidFill>
                <a:latin typeface="Calibri"/>
              </a:rPr>
              <a:t>, kterou ani strany neprohlásily za rozhodující -&gt; platné PJ + přiměřená náhrada škody</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omyl vyvolaný </a:t>
            </a:r>
            <a:r>
              <a:rPr b="1" lang="cs-CZ" sz="3200" spc="-1" strike="noStrike">
                <a:solidFill>
                  <a:srgbClr val="000000"/>
                </a:solidFill>
                <a:latin typeface="Calibri"/>
              </a:rPr>
              <a:t>lstí</a:t>
            </a:r>
            <a:r>
              <a:rPr b="0" lang="cs-CZ" sz="3200" spc="-1" strike="noStrike">
                <a:solidFill>
                  <a:srgbClr val="000000"/>
                </a:solidFill>
                <a:latin typeface="Calibri"/>
              </a:rPr>
              <a:t> -&gt; neplatné PJ, třebaže se omyl týká jen vedlejší okolnosti</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gn="just">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41" name="PlaceHolder 3"/>
          <p:cNvSpPr>
            <a:spLocks noGrp="1"/>
          </p:cNvSpPr>
          <p:nvPr>
            <p:ph type="ftr" idx="23"/>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PlaceHolder 1"/>
          <p:cNvSpPr>
            <a:spLocks noGrp="1"/>
          </p:cNvSpPr>
          <p:nvPr>
            <p:ph type="title"/>
          </p:nvPr>
        </p:nvSpPr>
        <p:spPr>
          <a:xfrm>
            <a:off x="457200" y="274680"/>
            <a:ext cx="8229240" cy="1142640"/>
          </a:xfrm>
          <a:prstGeom prst="rect">
            <a:avLst/>
          </a:prstGeom>
          <a:noFill/>
          <a:ln w="0">
            <a:noFill/>
          </a:ln>
        </p:spPr>
        <p:txBody>
          <a:bodyPr anchor="ctr">
            <a:normAutofit fontScale="77000"/>
          </a:bodyPr>
          <a:p>
            <a:pPr indent="0" algn="ctr">
              <a:lnSpc>
                <a:spcPct val="100000"/>
              </a:lnSpc>
              <a:buNone/>
            </a:pPr>
            <a:r>
              <a:rPr b="0" lang="cs-CZ" sz="4400" spc="-1" strike="noStrike">
                <a:solidFill>
                  <a:srgbClr val="000000"/>
                </a:solidFill>
                <a:latin typeface="Calibri"/>
              </a:rPr>
              <a:t>Pohrůžka tělesného nebo duševního násilí (bezprávná výhružka)</a:t>
            </a:r>
            <a:endParaRPr b="0" lang="en-US" sz="4400" spc="-1" strike="noStrike">
              <a:solidFill>
                <a:srgbClr val="000000"/>
              </a:solidFill>
              <a:latin typeface="Calibri"/>
            </a:endParaRPr>
          </a:p>
        </p:txBody>
      </p:sp>
      <p:sp>
        <p:nvSpPr>
          <p:cNvPr id="143" name="PlaceHolder 2"/>
          <p:cNvSpPr>
            <a:spLocks noGrp="1"/>
          </p:cNvSpPr>
          <p:nvPr>
            <p:ph/>
          </p:nvPr>
        </p:nvSpPr>
        <p:spPr>
          <a:xfrm>
            <a:off x="457200" y="1600200"/>
            <a:ext cx="8229240" cy="4525560"/>
          </a:xfrm>
          <a:prstGeom prst="rect">
            <a:avLst/>
          </a:prstGeom>
          <a:noFill/>
          <a:ln w="0">
            <a:noFill/>
          </a:ln>
        </p:spPr>
        <p:txBody>
          <a:bodyPr anchor="t">
            <a:normAutofit fontScale="70000"/>
          </a:bodyPr>
          <a:p>
            <a:pPr marL="309600" indent="-309600">
              <a:lnSpc>
                <a:spcPct val="100000"/>
              </a:lnSpc>
              <a:spcBef>
                <a:spcPts val="641"/>
              </a:spcBef>
              <a:buClr>
                <a:srgbClr val="000000"/>
              </a:buClr>
              <a:buFont typeface="Arial"/>
              <a:buChar char="•"/>
            </a:pPr>
            <a:r>
              <a:rPr b="0" lang="cs-CZ" sz="3200" spc="-1" strike="noStrike">
                <a:solidFill>
                  <a:srgbClr val="000000"/>
                </a:solidFill>
                <a:latin typeface="Calibri"/>
              </a:rPr>
              <a:t>Osoba, která byla k právnímu jednání přinucena hrozbou tělesného nebo duševního násilí vyvolávající vzhledem k významu a pravděpodobnosti hrozícího nebezpečí i k osobním vlastnostem toho, jemuž bylo vyhrožováno, jeho důvodnou obavu, má právo namítnout (dovolat se) neplatnost právního jednání.</a:t>
            </a:r>
            <a:endParaRPr b="0" lang="en-US" sz="3200" spc="-1" strike="noStrike">
              <a:solidFill>
                <a:srgbClr val="000000"/>
              </a:solidFill>
              <a:latin typeface="Calibri"/>
            </a:endParaRPr>
          </a:p>
          <a:p>
            <a:pPr marL="309600" indent="-309600">
              <a:lnSpc>
                <a:spcPct val="100000"/>
              </a:lnSpc>
              <a:spcBef>
                <a:spcPts val="641"/>
              </a:spcBef>
              <a:buClr>
                <a:srgbClr val="000000"/>
              </a:buClr>
              <a:buFont typeface="Arial"/>
              <a:buChar char="•"/>
            </a:pPr>
            <a:r>
              <a:rPr b="0" lang="cs-CZ" sz="3200" spc="-1" strike="noStrike">
                <a:solidFill>
                  <a:srgbClr val="000000"/>
                </a:solidFill>
                <a:latin typeface="Calibri"/>
              </a:rPr>
              <a:t>Mezi podmínky bezprávné výhružky patří zejména její intenzita – musí jít o výhrůžku takového druhu a takové intenzity, aby podle okolností a povahy konkrétního případu u toho, vůči komu jí bylo použito, vzbudila důvodnou bázeň a výhrůžka musí být adresována tomu, jehož právní jednání se vynucuje, nebo osobám jemu blízkým (není bezprávnou výhružkou, pokud věřitel např. řekne dlužníkovi „No teda jestli mi to nevrátíš, tak já tě fakt asi zabiju!“).</a:t>
            </a:r>
            <a:endParaRPr b="0" lang="en-US"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c00000"/>
                </a:solidFill>
                <a:latin typeface="Calibri"/>
              </a:rPr>
              <a:t>Následky neplatnosti (§ 586 a násl.)</a:t>
            </a:r>
            <a:endParaRPr b="0" lang="en-US" sz="4000" spc="-1" strike="noStrike">
              <a:solidFill>
                <a:srgbClr val="000000"/>
              </a:solidFill>
              <a:latin typeface="Calibri"/>
            </a:endParaRPr>
          </a:p>
        </p:txBody>
      </p:sp>
      <p:sp>
        <p:nvSpPr>
          <p:cNvPr id="145"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457200" indent="-457200">
              <a:lnSpc>
                <a:spcPct val="100000"/>
              </a:lnSpc>
              <a:spcBef>
                <a:spcPts val="400"/>
              </a:spcBef>
              <a:buClr>
                <a:srgbClr val="ff0000"/>
              </a:buClr>
              <a:buFont typeface="Arial"/>
              <a:buAutoNum type="arabicParenR"/>
              <a:tabLst>
                <a:tab algn="l" pos="0"/>
              </a:tabLst>
            </a:pPr>
            <a:r>
              <a:rPr b="1" lang="cs-CZ" sz="2000" spc="-1" strike="noStrike">
                <a:solidFill>
                  <a:srgbClr val="ff0000"/>
                </a:solidFill>
                <a:latin typeface="Calibri"/>
              </a:rPr>
              <a:t>Relativní neplatnost</a:t>
            </a: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nSpc>
                <a:spcPct val="100000"/>
              </a:lnSpc>
              <a:spcBef>
                <a:spcPts val="400"/>
              </a:spcBef>
              <a:buNone/>
              <a:tabLst>
                <a:tab algn="l" pos="0"/>
              </a:tabLst>
            </a:pPr>
            <a:r>
              <a:rPr b="0" lang="cs-CZ" sz="2000" spc="-1" strike="noStrike">
                <a:solidFill>
                  <a:srgbClr val="000000"/>
                </a:solidFill>
                <a:latin typeface="Calibri"/>
              </a:rPr>
              <a:t>a) Je-li neplatnost právního jednání stanovena na </a:t>
            </a:r>
            <a:r>
              <a:rPr b="1" lang="cs-CZ" sz="2000" spc="-1" strike="noStrike">
                <a:solidFill>
                  <a:srgbClr val="000000"/>
                </a:solidFill>
                <a:latin typeface="Calibri"/>
              </a:rPr>
              <a:t>ochranu zájmu určité osoby</a:t>
            </a:r>
            <a:r>
              <a:rPr b="0" lang="cs-CZ" sz="2000" spc="-1" strike="noStrike">
                <a:solidFill>
                  <a:srgbClr val="000000"/>
                </a:solidFill>
                <a:latin typeface="Calibri"/>
              </a:rPr>
              <a:t>, může vznést námitku neplatnosti </a:t>
            </a:r>
            <a:r>
              <a:rPr b="1" lang="cs-CZ" sz="2000" spc="-1" strike="noStrike">
                <a:solidFill>
                  <a:srgbClr val="000000"/>
                </a:solidFill>
                <a:latin typeface="Calibri"/>
              </a:rPr>
              <a:t>jen tato osoba</a:t>
            </a:r>
            <a:r>
              <a:rPr b="0" lang="cs-CZ" sz="2000" spc="-1" strike="noStrike">
                <a:solidFill>
                  <a:srgbClr val="000000"/>
                </a:solidFill>
                <a:latin typeface="Calibri"/>
              </a:rPr>
              <a:t>.</a:t>
            </a:r>
            <a:endParaRPr b="0" lang="en-US" sz="2000" spc="-1" strike="noStrike">
              <a:solidFill>
                <a:srgbClr val="000000"/>
              </a:solidFill>
              <a:latin typeface="Calibri"/>
            </a:endParaRPr>
          </a:p>
          <a:p>
            <a:pPr marL="343080" indent="-343080">
              <a:lnSpc>
                <a:spcPct val="100000"/>
              </a:lnSpc>
              <a:spcBef>
                <a:spcPts val="400"/>
              </a:spcBef>
              <a:buClr>
                <a:srgbClr val="000000"/>
              </a:buClr>
              <a:buFont typeface="Arial"/>
              <a:buChar char="•"/>
              <a:tabLst>
                <a:tab algn="l" pos="0"/>
              </a:tabLst>
            </a:pPr>
            <a:r>
              <a:rPr b="1" lang="cs-CZ" sz="2000" spc="-1" strike="noStrike">
                <a:solidFill>
                  <a:srgbClr val="000000"/>
                </a:solidFill>
                <a:latin typeface="Calibri"/>
              </a:rPr>
              <a:t>Nenamítne-li</a:t>
            </a:r>
            <a:r>
              <a:rPr b="0" lang="cs-CZ" sz="2000" spc="-1" strike="noStrike">
                <a:solidFill>
                  <a:srgbClr val="000000"/>
                </a:solidFill>
                <a:latin typeface="Calibri"/>
              </a:rPr>
              <a:t> oprávněná osoba neplatnost právního jednání -&gt; považuje se </a:t>
            </a:r>
            <a:r>
              <a:rPr b="1" lang="cs-CZ" sz="2000" spc="-1" strike="noStrike">
                <a:solidFill>
                  <a:srgbClr val="000000"/>
                </a:solidFill>
                <a:latin typeface="Calibri"/>
              </a:rPr>
              <a:t>právní jednání za platné</a:t>
            </a:r>
            <a:r>
              <a:rPr b="0" lang="cs-CZ" sz="2000" spc="-1" strike="noStrike">
                <a:solidFill>
                  <a:srgbClr val="000000"/>
                </a:solidFill>
                <a:latin typeface="Calibri"/>
              </a:rPr>
              <a:t>.</a:t>
            </a: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gn="just">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46" name="PlaceHolder 3"/>
          <p:cNvSpPr>
            <a:spLocks noGrp="1"/>
          </p:cNvSpPr>
          <p:nvPr>
            <p:ph type="ftr" idx="24"/>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c00000"/>
                </a:solidFill>
                <a:latin typeface="Calibri"/>
              </a:rPr>
              <a:t>Následky neplatnosti</a:t>
            </a:r>
            <a:endParaRPr b="0" lang="en-US" sz="4000" spc="-1" strike="noStrike">
              <a:solidFill>
                <a:srgbClr val="000000"/>
              </a:solidFill>
              <a:latin typeface="Calibri"/>
            </a:endParaRPr>
          </a:p>
        </p:txBody>
      </p:sp>
      <p:sp>
        <p:nvSpPr>
          <p:cNvPr id="148"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indent="0">
              <a:lnSpc>
                <a:spcPct val="100000"/>
              </a:lnSpc>
              <a:spcBef>
                <a:spcPts val="400"/>
              </a:spcBef>
              <a:buNone/>
              <a:tabLst>
                <a:tab algn="l" pos="0"/>
              </a:tabLst>
            </a:pPr>
            <a:r>
              <a:rPr b="1" lang="cs-CZ" sz="2000" spc="-1" strike="noStrike">
                <a:solidFill>
                  <a:srgbClr val="ff0000"/>
                </a:solidFill>
                <a:latin typeface="Calibri"/>
              </a:rPr>
              <a:t>2) Absolutní neplatnost</a:t>
            </a: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marL="343080" indent="-343080">
              <a:lnSpc>
                <a:spcPct val="100000"/>
              </a:lnSpc>
              <a:spcBef>
                <a:spcPts val="400"/>
              </a:spcBef>
              <a:buClr>
                <a:srgbClr val="000000"/>
              </a:buClr>
              <a:buFont typeface="Arial"/>
              <a:buChar char="•"/>
              <a:tabLst>
                <a:tab algn="l" pos="0"/>
              </a:tabLst>
            </a:pPr>
            <a:r>
              <a:rPr b="1" lang="cs-CZ" sz="2000" spc="-1" strike="noStrike">
                <a:solidFill>
                  <a:srgbClr val="000000"/>
                </a:solidFill>
                <a:latin typeface="Calibri"/>
              </a:rPr>
              <a:t>Soud přihlédne </a:t>
            </a:r>
            <a:r>
              <a:rPr b="1" lang="cs-CZ" sz="2000" spc="-1" strike="noStrike" u="sng">
                <a:solidFill>
                  <a:srgbClr val="000000"/>
                </a:solidFill>
                <a:uFillTx/>
                <a:latin typeface="Calibri"/>
              </a:rPr>
              <a:t>i bez návrhu </a:t>
            </a:r>
            <a:r>
              <a:rPr b="1" lang="cs-CZ" sz="2000" spc="-1" strike="noStrike">
                <a:solidFill>
                  <a:srgbClr val="000000"/>
                </a:solidFill>
                <a:latin typeface="Calibri"/>
              </a:rPr>
              <a:t>k neplatnosti</a:t>
            </a:r>
            <a:r>
              <a:rPr b="0" lang="cs-CZ" sz="2000" spc="-1" strike="noStrike">
                <a:solidFill>
                  <a:srgbClr val="000000"/>
                </a:solidFill>
                <a:latin typeface="Calibri"/>
              </a:rPr>
              <a:t> právního jednání, které:</a:t>
            </a: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marL="457200" indent="-457200">
              <a:lnSpc>
                <a:spcPct val="100000"/>
              </a:lnSpc>
              <a:spcBef>
                <a:spcPts val="400"/>
              </a:spcBef>
              <a:buClr>
                <a:srgbClr val="000000"/>
              </a:buClr>
              <a:buFont typeface="Arial"/>
              <a:buAutoNum type="alphaLcParenR"/>
              <a:tabLst>
                <a:tab algn="l" pos="0"/>
              </a:tabLst>
            </a:pPr>
            <a:r>
              <a:rPr b="0" lang="cs-CZ" sz="2000" spc="-1" strike="noStrike">
                <a:solidFill>
                  <a:srgbClr val="000000"/>
                </a:solidFill>
                <a:latin typeface="Calibri"/>
              </a:rPr>
              <a:t>se zjevně příčí dobrým mravům,</a:t>
            </a:r>
            <a:endParaRPr b="0" lang="en-US" sz="2000" spc="-1" strike="noStrike">
              <a:solidFill>
                <a:srgbClr val="000000"/>
              </a:solidFill>
              <a:latin typeface="Calibri"/>
            </a:endParaRPr>
          </a:p>
          <a:p>
            <a:pPr marL="457200" indent="-457200">
              <a:lnSpc>
                <a:spcPct val="100000"/>
              </a:lnSpc>
              <a:spcBef>
                <a:spcPts val="400"/>
              </a:spcBef>
              <a:buClr>
                <a:srgbClr val="000000"/>
              </a:buClr>
              <a:buFont typeface="Arial"/>
              <a:buAutoNum type="alphaLcParenR"/>
              <a:tabLst>
                <a:tab algn="l" pos="0"/>
              </a:tabLst>
            </a:pPr>
            <a:r>
              <a:rPr b="0" lang="cs-CZ" sz="2000" spc="-1" strike="noStrike">
                <a:solidFill>
                  <a:srgbClr val="000000"/>
                </a:solidFill>
                <a:latin typeface="Calibri"/>
              </a:rPr>
              <a:t>odporuje zákonu a zjevně narušuje veřejný pořádek;</a:t>
            </a:r>
            <a:endParaRPr b="0" lang="en-US" sz="2000" spc="-1" strike="noStrike">
              <a:solidFill>
                <a:srgbClr val="000000"/>
              </a:solidFill>
              <a:latin typeface="Calibri"/>
            </a:endParaRPr>
          </a:p>
          <a:p>
            <a:pPr marL="457200" indent="-457200">
              <a:lnSpc>
                <a:spcPct val="100000"/>
              </a:lnSpc>
              <a:spcBef>
                <a:spcPts val="400"/>
              </a:spcBef>
              <a:buClr>
                <a:srgbClr val="000000"/>
              </a:buClr>
              <a:buFont typeface="Arial"/>
              <a:buAutoNum type="alphaLcParenR"/>
              <a:tabLst>
                <a:tab algn="l" pos="0"/>
              </a:tabLst>
            </a:pPr>
            <a:r>
              <a:rPr b="0" lang="cs-CZ" sz="2000" spc="-1" strike="noStrike">
                <a:solidFill>
                  <a:srgbClr val="000000"/>
                </a:solidFill>
                <a:latin typeface="Calibri"/>
              </a:rPr>
              <a:t>nebo když právní jednání zavazuje k plnění od počátku nemožnému.</a:t>
            </a: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nSpc>
                <a:spcPct val="100000"/>
              </a:lnSpc>
              <a:spcBef>
                <a:spcPts val="400"/>
              </a:spcBef>
              <a:buNone/>
              <a:tabLst>
                <a:tab algn="l" pos="0"/>
              </a:tabLst>
            </a:pPr>
            <a:r>
              <a:rPr b="1" lang="cs-CZ" sz="2000" spc="-1" strike="noStrike">
                <a:solidFill>
                  <a:srgbClr val="000000"/>
                </a:solidFill>
                <a:latin typeface="Calibri"/>
              </a:rPr>
              <a:t>-&gt; preference relativní neplatnosti před neplatností absolutní</a:t>
            </a: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gn="just">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49" name="PlaceHolder 3"/>
          <p:cNvSpPr>
            <a:spLocks noGrp="1"/>
          </p:cNvSpPr>
          <p:nvPr>
            <p:ph type="ftr" idx="25"/>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c00000"/>
                </a:solidFill>
                <a:latin typeface="Calibri"/>
              </a:rPr>
              <a:t>Relativní neúčinnost</a:t>
            </a:r>
            <a:endParaRPr b="0" lang="en-US" sz="4000" spc="-1" strike="noStrike">
              <a:solidFill>
                <a:srgbClr val="000000"/>
              </a:solidFill>
              <a:latin typeface="Calibri"/>
            </a:endParaRPr>
          </a:p>
        </p:txBody>
      </p:sp>
      <p:sp>
        <p:nvSpPr>
          <p:cNvPr id="151"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Zkracuje-li PJ dlužníka uspokojení vykonatelné pohledávky věřitele, má věřitel právo domáhat se, aby soud určil, že právní jednání dlužníka, není vůči věřiteli právně účinné.</a:t>
            </a:r>
            <a:endParaRPr b="0" lang="en-US" sz="28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Neúčinnost PJ dlužníka se zakládá rozhodnutím soudu o žalobě věřitele, kterou bylo odporováno PJ dlužníka -&gt; odpůrčí žaloba</a:t>
            </a:r>
            <a:endParaRPr b="0" lang="en-US" sz="28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nSpc>
                <a:spcPct val="100000"/>
              </a:lnSpc>
              <a:spcBef>
                <a:spcPts val="400"/>
              </a:spcBef>
              <a:buNone/>
              <a:tabLst>
                <a:tab algn="l" pos="0"/>
              </a:tabLst>
            </a:pPr>
            <a:endParaRPr b="0" lang="en-US" sz="2000" spc="-1" strike="noStrike">
              <a:solidFill>
                <a:srgbClr val="000000"/>
              </a:solidFill>
              <a:latin typeface="Calibri"/>
            </a:endParaRPr>
          </a:p>
          <a:p>
            <a:pPr indent="0" algn="just">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52" name="PlaceHolder 3"/>
          <p:cNvSpPr>
            <a:spLocks noGrp="1"/>
          </p:cNvSpPr>
          <p:nvPr>
            <p:ph type="ftr" idx="26"/>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c00000"/>
                </a:solidFill>
                <a:latin typeface="Calibri"/>
              </a:rPr>
              <a:t>Právní události (§ 600)</a:t>
            </a:r>
            <a:endParaRPr b="0" lang="en-US" sz="4000" spc="-1" strike="noStrike">
              <a:solidFill>
                <a:srgbClr val="000000"/>
              </a:solidFill>
              <a:latin typeface="Calibri"/>
            </a:endParaRPr>
          </a:p>
        </p:txBody>
      </p:sp>
      <p:sp>
        <p:nvSpPr>
          <p:cNvPr id="154"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zákon stanoví, která práva a které povinnosti vznikají, mění se nebo zanikají z právních skutečností </a:t>
            </a:r>
            <a:r>
              <a:rPr b="1" lang="cs-CZ" sz="3200" spc="-1" strike="noStrike" u="sng">
                <a:solidFill>
                  <a:srgbClr val="000000"/>
                </a:solidFill>
                <a:uFillTx/>
                <a:latin typeface="Calibri"/>
              </a:rPr>
              <a:t>nezávislých</a:t>
            </a:r>
            <a:r>
              <a:rPr b="0" lang="cs-CZ" sz="3200" spc="-1" strike="noStrike">
                <a:solidFill>
                  <a:srgbClr val="000000"/>
                </a:solidFill>
                <a:latin typeface="Calibri"/>
              </a:rPr>
              <a:t> na vůli osoby; takový následek může určit rovněž ujednání stran</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Např. úmrtí, protiprávní stav, povodeň</a:t>
            </a:r>
            <a:endParaRPr b="0" lang="en-US" sz="3200" spc="-1" strike="noStrike">
              <a:solidFill>
                <a:srgbClr val="000000"/>
              </a:solidFill>
              <a:latin typeface="Calibri"/>
            </a:endParaRPr>
          </a:p>
          <a:p>
            <a:pPr indent="0" algn="just">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55" name="PlaceHolder 3"/>
          <p:cNvSpPr>
            <a:spLocks noGrp="1"/>
          </p:cNvSpPr>
          <p:nvPr>
            <p:ph type="ftr" idx="27"/>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PlaceHolder 1"/>
          <p:cNvSpPr>
            <a:spLocks noGrp="1"/>
          </p:cNvSpPr>
          <p:nvPr>
            <p:ph type="title"/>
          </p:nvPr>
        </p:nvSpPr>
        <p:spPr>
          <a:xfrm>
            <a:off x="685800" y="2721240"/>
            <a:ext cx="8125920" cy="1813680"/>
          </a:xfrm>
          <a:prstGeom prst="rect">
            <a:avLst/>
          </a:prstGeom>
          <a:noFill/>
          <a:ln w="0">
            <a:noFill/>
          </a:ln>
        </p:spPr>
        <p:txBody>
          <a:bodyPr lIns="0" rIns="0" tIns="0" bIns="0" anchor="t">
            <a:normAutofit fontScale="86000"/>
          </a:bodyPr>
          <a:p>
            <a:pPr indent="0" algn="ctr">
              <a:lnSpc>
                <a:spcPct val="100000"/>
              </a:lnSpc>
              <a:buNone/>
            </a:pPr>
            <a:r>
              <a:rPr b="1" lang="cs-CZ" sz="5400" spc="-1" strike="noStrike" cap="small">
                <a:solidFill>
                  <a:srgbClr val="d10202"/>
                </a:solidFill>
                <a:latin typeface="Calibri"/>
              </a:rPr>
              <a:t>Význam času, Promlčení, Prekluze</a:t>
            </a:r>
            <a:br>
              <a:rPr sz="3000"/>
            </a:br>
            <a:endParaRPr b="0" lang="en-US" sz="5400" spc="-1" strike="noStrike">
              <a:solidFill>
                <a:srgbClr val="000000"/>
              </a:solidFill>
              <a:latin typeface="Calibri"/>
            </a:endParaRPr>
          </a:p>
        </p:txBody>
      </p:sp>
      <p:sp>
        <p:nvSpPr>
          <p:cNvPr id="157" name="Title 1"/>
          <p:cNvSpPr/>
          <p:nvPr/>
        </p:nvSpPr>
        <p:spPr>
          <a:xfrm>
            <a:off x="685800" y="4845600"/>
            <a:ext cx="6718320" cy="1215360"/>
          </a:xfrm>
          <a:prstGeom prst="rect">
            <a:avLst/>
          </a:prstGeom>
          <a:noFill/>
          <a:ln w="0">
            <a:noFill/>
          </a:ln>
        </p:spPr>
        <p:style>
          <a:lnRef idx="0"/>
          <a:fillRef idx="0"/>
          <a:effectRef idx="0"/>
          <a:fontRef idx="minor"/>
        </p:style>
        <p:txBody>
          <a:bodyPr lIns="0" rIns="0" tIns="0" bIns="0" anchor="t">
            <a:normAutofit/>
          </a:bodyPr>
          <a:p>
            <a:pPr>
              <a:lnSpc>
                <a:spcPct val="100000"/>
              </a:lnSpc>
            </a:pPr>
            <a:endParaRPr b="1" lang="en-US" sz="29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Význam času</a:t>
            </a:r>
            <a:endParaRPr b="0" lang="en-US" sz="4000" spc="-1" strike="noStrike">
              <a:solidFill>
                <a:srgbClr val="000000"/>
              </a:solidFill>
              <a:latin typeface="Calibri"/>
            </a:endParaRPr>
          </a:p>
        </p:txBody>
      </p:sp>
      <p:sp>
        <p:nvSpPr>
          <p:cNvPr id="159" name="PlaceHolder 2"/>
          <p:cNvSpPr>
            <a:spLocks noGrp="1"/>
          </p:cNvSpPr>
          <p:nvPr>
            <p:ph/>
          </p:nvPr>
        </p:nvSpPr>
        <p:spPr>
          <a:xfrm>
            <a:off x="457200" y="1600200"/>
            <a:ext cx="8229240" cy="4525560"/>
          </a:xfrm>
          <a:prstGeom prst="rect">
            <a:avLst/>
          </a:prstGeom>
          <a:noFill/>
          <a:ln w="0">
            <a:noFill/>
          </a:ln>
        </p:spPr>
        <p:txBody>
          <a:bodyPr anchor="t">
            <a:normAutofit fontScale="94000"/>
          </a:bodyPr>
          <a:p>
            <a:pPr marL="928800" indent="0">
              <a:lnSpc>
                <a:spcPct val="100000"/>
              </a:lnSpc>
              <a:spcBef>
                <a:spcPts val="320"/>
              </a:spcBef>
              <a:buNone/>
              <a:tabLst>
                <a:tab algn="l" pos="0"/>
              </a:tabLst>
            </a:pPr>
            <a:endParaRPr b="0" lang="en-US" sz="1600" spc="-1" strike="noStrike">
              <a:solidFill>
                <a:srgbClr val="000000"/>
              </a:solidFill>
              <a:latin typeface="Calibri"/>
            </a:endParaRPr>
          </a:p>
          <a:p>
            <a:pPr marL="348480" indent="-3484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Čas je významnou právní skutečností, která může působit vznik, změnu nebo zánik právních vztahů.</a:t>
            </a:r>
            <a:endParaRPr b="0" lang="en-US" sz="3200" spc="-1" strike="noStrike">
              <a:solidFill>
                <a:srgbClr val="000000"/>
              </a:solidFill>
              <a:latin typeface="Calibri"/>
            </a:endParaRPr>
          </a:p>
          <a:p>
            <a:pPr marL="348480" indent="-348480">
              <a:lnSpc>
                <a:spcPct val="100000"/>
              </a:lnSpc>
              <a:spcBef>
                <a:spcPts val="641"/>
              </a:spcBef>
              <a:buClr>
                <a:srgbClr val="000000"/>
              </a:buClr>
              <a:buFont typeface="Arial"/>
              <a:buChar char="•"/>
              <a:tabLst>
                <a:tab algn="l" pos="0"/>
              </a:tabLst>
            </a:pPr>
            <a:r>
              <a:rPr b="0" lang="cs-CZ" sz="3200" spc="-1" strike="noStrike" u="sng">
                <a:solidFill>
                  <a:srgbClr val="000000"/>
                </a:solidFill>
                <a:uFillTx/>
                <a:latin typeface="Calibri"/>
              </a:rPr>
              <a:t>nabývá-li </a:t>
            </a:r>
            <a:r>
              <a:rPr b="0" lang="cs-CZ" sz="3200" spc="-1" strike="noStrike">
                <a:solidFill>
                  <a:srgbClr val="000000"/>
                </a:solidFill>
                <a:latin typeface="Calibri"/>
              </a:rPr>
              <a:t>se právo nebo </a:t>
            </a:r>
            <a:r>
              <a:rPr b="0" lang="cs-CZ" sz="3200" spc="-1" strike="noStrike" u="sng">
                <a:solidFill>
                  <a:srgbClr val="000000"/>
                </a:solidFill>
                <a:uFillTx/>
                <a:latin typeface="Calibri"/>
              </a:rPr>
              <a:t>vzniká-li povinnost</a:t>
            </a:r>
            <a:r>
              <a:rPr b="0" lang="cs-CZ" sz="3200" spc="-1" strike="noStrike">
                <a:solidFill>
                  <a:srgbClr val="000000"/>
                </a:solidFill>
                <a:latin typeface="Calibri"/>
              </a:rPr>
              <a:t> v určitý den -&gt; nabude se nebo vznikne počátkem toho dne (v 0:00:00 hod.)</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marL="348480" indent="-348480">
              <a:lnSpc>
                <a:spcPct val="100000"/>
              </a:lnSpc>
              <a:spcBef>
                <a:spcPts val="641"/>
              </a:spcBef>
              <a:buClr>
                <a:srgbClr val="000000"/>
              </a:buClr>
              <a:buFont typeface="Arial"/>
              <a:buChar char="•"/>
              <a:tabLst>
                <a:tab algn="l" pos="0"/>
              </a:tabLst>
            </a:pPr>
            <a:r>
              <a:rPr b="0" lang="cs-CZ" sz="3200" spc="-1" strike="noStrike" u="sng">
                <a:solidFill>
                  <a:srgbClr val="000000"/>
                </a:solidFill>
                <a:uFillTx/>
                <a:latin typeface="Calibri"/>
              </a:rPr>
              <a:t>X zaniká-li</a:t>
            </a:r>
            <a:r>
              <a:rPr b="0" lang="cs-CZ" sz="3200" spc="-1" strike="noStrike">
                <a:solidFill>
                  <a:srgbClr val="000000"/>
                </a:solidFill>
                <a:latin typeface="Calibri"/>
              </a:rPr>
              <a:t> právo nebo povinnost v určitý den, zanikne koncem toho dne (v 23:59:59 hod.)</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p:txBody>
      </p:sp>
      <p:sp>
        <p:nvSpPr>
          <p:cNvPr id="160" name="PlaceHolder 3"/>
          <p:cNvSpPr>
            <a:spLocks noGrp="1"/>
          </p:cNvSpPr>
          <p:nvPr>
            <p:ph type="ftr" idx="28"/>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Význam času</a:t>
            </a:r>
            <a:endParaRPr b="0" lang="en-US" sz="4000" spc="-1" strike="noStrike">
              <a:solidFill>
                <a:srgbClr val="000000"/>
              </a:solidFill>
              <a:latin typeface="Calibri"/>
            </a:endParaRPr>
          </a:p>
        </p:txBody>
      </p:sp>
      <p:sp>
        <p:nvSpPr>
          <p:cNvPr id="162" name="PlaceHolder 2"/>
          <p:cNvSpPr>
            <a:spLocks noGrp="1"/>
          </p:cNvSpPr>
          <p:nvPr>
            <p:ph/>
          </p:nvPr>
        </p:nvSpPr>
        <p:spPr>
          <a:xfrm>
            <a:off x="457200" y="1600200"/>
            <a:ext cx="8229240" cy="4525560"/>
          </a:xfrm>
          <a:prstGeom prst="rect">
            <a:avLst/>
          </a:prstGeom>
          <a:noFill/>
          <a:ln w="0">
            <a:noFill/>
          </a:ln>
        </p:spPr>
        <p:txBody>
          <a:bodyPr anchor="t">
            <a:normAutofit fontScale="81000"/>
          </a:bodyPr>
          <a:p>
            <a:pPr marL="871200" indent="0">
              <a:lnSpc>
                <a:spcPct val="100000"/>
              </a:lnSpc>
              <a:spcBef>
                <a:spcPts val="320"/>
              </a:spcBef>
              <a:buNone/>
              <a:tabLst>
                <a:tab algn="l" pos="0"/>
              </a:tabLst>
            </a:pPr>
            <a:endParaRPr b="0" lang="en-US" sz="1600" spc="-1" strike="noStrike">
              <a:solidFill>
                <a:srgbClr val="000000"/>
              </a:solidFill>
              <a:latin typeface="Calibri"/>
            </a:endParaRPr>
          </a:p>
          <a:p>
            <a:pPr marL="326880" indent="-3268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práva a povinnosti zaniknou uplynutím doby, na kterou byly omezeny</a:t>
            </a:r>
            <a:endParaRPr b="0" lang="en-US" sz="3200" spc="-1" strike="noStrike">
              <a:solidFill>
                <a:srgbClr val="000000"/>
              </a:solidFill>
              <a:latin typeface="Calibri"/>
            </a:endParaRPr>
          </a:p>
          <a:p>
            <a:pPr marL="326880" indent="-3268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změna v osobě věřitele nebo dlužníka nemá vliv na běh doby nebo lhůty</a:t>
            </a:r>
            <a:endParaRPr b="0" lang="en-US" sz="3200" spc="-1" strike="noStrike">
              <a:solidFill>
                <a:srgbClr val="000000"/>
              </a:solidFill>
              <a:latin typeface="Calibri"/>
            </a:endParaRPr>
          </a:p>
          <a:p>
            <a:pPr marL="326880" indent="-3268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doba x lhůta</a:t>
            </a:r>
            <a:endParaRPr b="0" lang="en-US" sz="3200" spc="-1" strike="noStrike">
              <a:solidFill>
                <a:srgbClr val="000000"/>
              </a:solidFill>
              <a:latin typeface="Calibri"/>
            </a:endParaRPr>
          </a:p>
          <a:p>
            <a:pPr marL="326880" indent="-3268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Má-li se právo vykonat nebo povinnost splnit v určitý den nebo do určitého dne, vyžaduje se, aby se tak stalo v obvyklou denní dobu (např. otevírací doba obchodu), ledaže něco jiného plyne ze zvyklostí, ze zavedené praxe stran, popřípadě ze zvláštních okolností případu.</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p:txBody>
      </p:sp>
      <p:sp>
        <p:nvSpPr>
          <p:cNvPr id="163" name="PlaceHolder 3"/>
          <p:cNvSpPr>
            <a:spLocks noGrp="1"/>
          </p:cNvSpPr>
          <p:nvPr>
            <p:ph type="ftr" idx="29"/>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Počítání času</a:t>
            </a:r>
            <a:endParaRPr b="0" lang="en-US" sz="4000" spc="-1" strike="noStrike">
              <a:solidFill>
                <a:srgbClr val="000000"/>
              </a:solidFill>
              <a:latin typeface="Calibri"/>
            </a:endParaRPr>
          </a:p>
        </p:txBody>
      </p:sp>
      <p:sp>
        <p:nvSpPr>
          <p:cNvPr id="165" name="PlaceHolder 2"/>
          <p:cNvSpPr>
            <a:spLocks noGrp="1"/>
          </p:cNvSpPr>
          <p:nvPr>
            <p:ph/>
          </p:nvPr>
        </p:nvSpPr>
        <p:spPr>
          <a:xfrm>
            <a:off x="457200" y="1600200"/>
            <a:ext cx="8229240" cy="4525560"/>
          </a:xfrm>
          <a:prstGeom prst="rect">
            <a:avLst/>
          </a:prstGeom>
          <a:noFill/>
          <a:ln w="0">
            <a:noFill/>
          </a:ln>
        </p:spPr>
        <p:txBody>
          <a:bodyPr anchor="t">
            <a:normAutofit fontScale="99000"/>
          </a:bodyPr>
          <a:p>
            <a:pPr marL="905040" indent="0">
              <a:lnSpc>
                <a:spcPct val="100000"/>
              </a:lnSpc>
              <a:spcBef>
                <a:spcPts val="320"/>
              </a:spcBef>
              <a:buNone/>
              <a:tabLst>
                <a:tab algn="l" pos="0"/>
              </a:tabLst>
            </a:pPr>
            <a:endParaRPr b="0" lang="en-US" sz="1600" spc="-1" strike="noStrike">
              <a:solidFill>
                <a:srgbClr val="000000"/>
              </a:solidFill>
              <a:latin typeface="Calibri"/>
            </a:endParaRPr>
          </a:p>
          <a:p>
            <a:pPr marL="339480" indent="-339480">
              <a:lnSpc>
                <a:spcPct val="100000"/>
              </a:lnSpc>
              <a:spcBef>
                <a:spcPts val="400"/>
              </a:spcBef>
              <a:buClr>
                <a:srgbClr val="000000"/>
              </a:buClr>
              <a:buFont typeface="Arial"/>
              <a:buChar char="•"/>
              <a:tabLst>
                <a:tab algn="l" pos="0"/>
              </a:tabLst>
            </a:pPr>
            <a:r>
              <a:rPr b="0" lang="cs-CZ" sz="2000" spc="-1" strike="noStrike">
                <a:solidFill>
                  <a:srgbClr val="000000"/>
                </a:solidFill>
                <a:latin typeface="Calibri"/>
              </a:rPr>
              <a:t>Lhůta nebo doba </a:t>
            </a:r>
            <a:r>
              <a:rPr b="1" lang="cs-CZ" sz="2000" spc="-1" strike="noStrike" u="sng">
                <a:solidFill>
                  <a:srgbClr val="000000"/>
                </a:solidFill>
                <a:uFillTx/>
                <a:latin typeface="Calibri"/>
              </a:rPr>
              <a:t>určená podle dnů </a:t>
            </a:r>
            <a:r>
              <a:rPr b="0" i="1" lang="cs-CZ" sz="2000" spc="-1" strike="noStrike" u="sng">
                <a:solidFill>
                  <a:srgbClr val="000000"/>
                </a:solidFill>
                <a:uFillTx/>
                <a:latin typeface="Calibri"/>
              </a:rPr>
              <a:t>počíná</a:t>
            </a:r>
            <a:r>
              <a:rPr b="0" lang="cs-CZ" sz="2000" spc="-1" strike="noStrike">
                <a:solidFill>
                  <a:srgbClr val="000000"/>
                </a:solidFill>
                <a:latin typeface="Calibri"/>
              </a:rPr>
              <a:t> dnem, který následuje po skutečnosti rozhodné pro její počátek.</a:t>
            </a:r>
            <a:endParaRPr b="0" lang="en-US" sz="2000" spc="-1" strike="noStrike">
              <a:solidFill>
                <a:srgbClr val="000000"/>
              </a:solidFill>
              <a:latin typeface="Calibri"/>
            </a:endParaRPr>
          </a:p>
          <a:p>
            <a:pPr lvl="1" marL="735480" indent="-282960">
              <a:lnSpc>
                <a:spcPct val="100000"/>
              </a:lnSpc>
              <a:spcBef>
                <a:spcPts val="400"/>
              </a:spcBef>
              <a:buClr>
                <a:srgbClr val="000000"/>
              </a:buClr>
              <a:buFont typeface="Arial"/>
              <a:buChar char="–"/>
              <a:tabLst>
                <a:tab algn="l" pos="0"/>
              </a:tabLst>
            </a:pPr>
            <a:r>
              <a:rPr b="0" i="1" lang="cs-CZ" sz="2000" spc="-1" strike="noStrike">
                <a:solidFill>
                  <a:srgbClr val="000000"/>
                </a:solidFill>
                <a:latin typeface="Calibri"/>
              </a:rPr>
              <a:t>Např. dne 5.10.2013 si dlužník půjčí peníze na tři dny – lhůta začne běžet 6.10., má vrátit 8.10.2013</a:t>
            </a:r>
            <a:r>
              <a:rPr b="0" lang="cs-CZ" sz="2000" spc="-1" strike="noStrike">
                <a:solidFill>
                  <a:srgbClr val="000000"/>
                </a:solidFill>
                <a:latin typeface="Calibri"/>
              </a:rPr>
              <a:t>.</a:t>
            </a:r>
            <a:endParaRPr b="0" lang="en-US" sz="2000" spc="-1" strike="noStrike">
              <a:solidFill>
                <a:srgbClr val="000000"/>
              </a:solidFill>
              <a:latin typeface="Calibri"/>
            </a:endParaRPr>
          </a:p>
          <a:p>
            <a:pPr marL="339480" indent="-339480">
              <a:lnSpc>
                <a:spcPct val="100000"/>
              </a:lnSpc>
              <a:spcBef>
                <a:spcPts val="400"/>
              </a:spcBef>
              <a:buClr>
                <a:srgbClr val="000000"/>
              </a:buClr>
              <a:buFont typeface="Arial"/>
              <a:buChar char="•"/>
              <a:tabLst>
                <a:tab algn="l" pos="0"/>
              </a:tabLst>
            </a:pPr>
            <a:r>
              <a:rPr b="0" i="1" lang="cs-CZ" sz="2000" spc="-1" strike="noStrike" u="sng">
                <a:solidFill>
                  <a:srgbClr val="000000"/>
                </a:solidFill>
                <a:uFillTx/>
                <a:latin typeface="Calibri"/>
              </a:rPr>
              <a:t>Konec</a:t>
            </a:r>
            <a:r>
              <a:rPr b="0" lang="cs-CZ" sz="2000" spc="-1" strike="noStrike">
                <a:solidFill>
                  <a:srgbClr val="000000"/>
                </a:solidFill>
                <a:latin typeface="Calibri"/>
              </a:rPr>
              <a:t> lhůty nebo doby </a:t>
            </a:r>
            <a:r>
              <a:rPr b="1" lang="cs-CZ" sz="2000" spc="-1" strike="noStrike" u="sng">
                <a:solidFill>
                  <a:srgbClr val="000000"/>
                </a:solidFill>
                <a:uFillTx/>
                <a:latin typeface="Calibri"/>
              </a:rPr>
              <a:t>určené podle týdnů, měsíců nebo let</a:t>
            </a:r>
            <a:r>
              <a:rPr b="0" lang="cs-CZ" sz="2000" spc="-1" strike="noStrike">
                <a:solidFill>
                  <a:srgbClr val="000000"/>
                </a:solidFill>
                <a:latin typeface="Calibri"/>
              </a:rPr>
              <a:t> připadá na den, který se pojmenováním nebo číslem shoduje se dnem, na který připadá skutečnost, od níž se lhůta nebo doba počítá. </a:t>
            </a:r>
            <a:endParaRPr b="0" lang="en-US" sz="2000" spc="-1" strike="noStrike">
              <a:solidFill>
                <a:srgbClr val="000000"/>
              </a:solidFill>
              <a:latin typeface="Calibri"/>
            </a:endParaRPr>
          </a:p>
          <a:p>
            <a:pPr lvl="3" marL="452520" indent="-226080">
              <a:lnSpc>
                <a:spcPct val="100000"/>
              </a:lnSpc>
              <a:spcBef>
                <a:spcPts val="400"/>
              </a:spcBef>
              <a:buClr>
                <a:srgbClr val="000000"/>
              </a:buClr>
              <a:buSzPct val="85000"/>
              <a:buFont typeface="Arial"/>
              <a:buChar char="–"/>
              <a:tabLst>
                <a:tab algn="l" pos="0"/>
              </a:tabLst>
            </a:pPr>
            <a:r>
              <a:rPr b="0" i="1" lang="cs-CZ" sz="2000" spc="-1" strike="noStrike">
                <a:solidFill>
                  <a:srgbClr val="000000"/>
                </a:solidFill>
                <a:latin typeface="Calibri"/>
              </a:rPr>
              <a:t>Např. dne 5.10.2013 si dlužník půjčí peníze na měsíc – má vrátit 5.11.2013</a:t>
            </a:r>
            <a:r>
              <a:rPr b="0" lang="cs-CZ" sz="2000" spc="-1" strike="noStrike">
                <a:solidFill>
                  <a:srgbClr val="000000"/>
                </a:solidFill>
                <a:latin typeface="Calibri"/>
              </a:rPr>
              <a:t>.</a:t>
            </a:r>
            <a:endParaRPr b="0" lang="en-US" sz="2000" spc="-1" strike="noStrike">
              <a:solidFill>
                <a:srgbClr val="000000"/>
              </a:solidFill>
              <a:latin typeface="Calibri"/>
            </a:endParaRPr>
          </a:p>
          <a:p>
            <a:pPr marL="339480" indent="-339480">
              <a:lnSpc>
                <a:spcPct val="100000"/>
              </a:lnSpc>
              <a:spcBef>
                <a:spcPts val="400"/>
              </a:spcBef>
              <a:buClr>
                <a:srgbClr val="000000"/>
              </a:buClr>
              <a:buFont typeface="Arial"/>
              <a:buChar char="•"/>
              <a:tabLst>
                <a:tab algn="l" pos="0"/>
              </a:tabLst>
            </a:pPr>
            <a:r>
              <a:rPr b="0" lang="cs-CZ" sz="2000" spc="-1" strike="noStrike">
                <a:solidFill>
                  <a:srgbClr val="000000"/>
                </a:solidFill>
                <a:latin typeface="Calibri"/>
              </a:rPr>
              <a:t>Není-li takový den v posledním měsíci, připadne konec lhůty nebo doby na poslední den měsíce.</a:t>
            </a:r>
            <a:endParaRPr b="0" lang="en-US" sz="2000" spc="-1" strike="noStrike">
              <a:solidFill>
                <a:srgbClr val="000000"/>
              </a:solidFill>
              <a:latin typeface="Calibri"/>
            </a:endParaRPr>
          </a:p>
          <a:p>
            <a:pPr lvl="1" marL="735480" indent="-282960">
              <a:lnSpc>
                <a:spcPct val="100000"/>
              </a:lnSpc>
              <a:spcBef>
                <a:spcPts val="400"/>
              </a:spcBef>
              <a:buClr>
                <a:srgbClr val="000000"/>
              </a:buClr>
              <a:buFont typeface="Arial"/>
              <a:buChar char="–"/>
              <a:tabLst>
                <a:tab algn="l" pos="0"/>
              </a:tabLst>
            </a:pPr>
            <a:r>
              <a:rPr b="0" i="1" lang="cs-CZ" sz="2000" spc="-1" strike="noStrike">
                <a:solidFill>
                  <a:srgbClr val="000000"/>
                </a:solidFill>
                <a:latin typeface="Calibri"/>
              </a:rPr>
              <a:t>Např. dne 31.10.2013 si dlužník půjčí peníze na měsíc – má vrátit 30.11.2013</a:t>
            </a:r>
            <a:r>
              <a:rPr b="0" lang="cs-CZ" sz="2000" spc="-1" strike="noStrike">
                <a:solidFill>
                  <a:srgbClr val="000000"/>
                </a:solidFill>
                <a:latin typeface="Calibri"/>
              </a:rPr>
              <a:t>.</a:t>
            </a:r>
            <a:endParaRPr b="0" lang="en-US" sz="2000" spc="-1" strike="noStrike">
              <a:solidFill>
                <a:srgbClr val="000000"/>
              </a:solidFill>
              <a:latin typeface="Calibri"/>
            </a:endParaRPr>
          </a:p>
        </p:txBody>
      </p:sp>
      <p:sp>
        <p:nvSpPr>
          <p:cNvPr id="166" name="PlaceHolder 3"/>
          <p:cNvSpPr>
            <a:spLocks noGrp="1"/>
          </p:cNvSpPr>
          <p:nvPr>
            <p:ph type="ftr" idx="30"/>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cs-CZ" sz="4400" spc="-1" strike="noStrike">
                <a:solidFill>
                  <a:srgbClr val="000000"/>
                </a:solidFill>
                <a:latin typeface="Calibri"/>
              </a:rPr>
              <a:t>Právní skutečnosti obecně</a:t>
            </a:r>
            <a:endParaRPr b="0" lang="en-US" sz="4400" spc="-1" strike="noStrike">
              <a:solidFill>
                <a:srgbClr val="000000"/>
              </a:solidFill>
              <a:latin typeface="Calibri"/>
            </a:endParaRPr>
          </a:p>
        </p:txBody>
      </p:sp>
      <p:sp>
        <p:nvSpPr>
          <p:cNvPr id="93" name="PlaceHolder 2"/>
          <p:cNvSpPr>
            <a:spLocks noGrp="1"/>
          </p:cNvSpPr>
          <p:nvPr>
            <p:ph/>
          </p:nvPr>
        </p:nvSpPr>
        <p:spPr>
          <a:xfrm>
            <a:off x="457200" y="1600200"/>
            <a:ext cx="8229240" cy="4525560"/>
          </a:xfrm>
          <a:prstGeom prst="rect">
            <a:avLst/>
          </a:prstGeom>
          <a:noFill/>
          <a:ln w="0">
            <a:noFill/>
          </a:ln>
        </p:spPr>
        <p:txBody>
          <a:bodyPr anchor="t">
            <a:normAutofit fontScale="66000"/>
          </a:bodyPr>
          <a:p>
            <a:pPr marL="291960" indent="-291960">
              <a:lnSpc>
                <a:spcPct val="100000"/>
              </a:lnSpc>
              <a:spcBef>
                <a:spcPts val="641"/>
              </a:spcBef>
              <a:buClr>
                <a:srgbClr val="000000"/>
              </a:buClr>
              <a:buFont typeface="Arial"/>
              <a:buChar char="•"/>
            </a:pPr>
            <a:r>
              <a:rPr b="0" lang="cs-CZ" sz="3200" spc="-1" strike="noStrike">
                <a:solidFill>
                  <a:srgbClr val="000000"/>
                </a:solidFill>
                <a:latin typeface="Calibri"/>
              </a:rPr>
              <a:t>Právní skutečnosti se mohou dělit do několika skupin podle různých kritérií. Základní dělení právních skutečností je na tzv. subjektivní právní skutečnosti a objektivní právní skutečnosti, a to podle uplatnění volního lidského chování na jejich formování. Subjektivní právní skutečnosti tvoří lidské chování. Jsou závislé na lidské vůli a dále se dělí na: </a:t>
            </a:r>
            <a:endParaRPr b="0" lang="en-US" sz="3200" spc="-1" strike="noStrike">
              <a:solidFill>
                <a:srgbClr val="000000"/>
              </a:solidFill>
              <a:latin typeface="Calibri"/>
            </a:endParaRPr>
          </a:p>
          <a:p>
            <a:pPr indent="0">
              <a:lnSpc>
                <a:spcPct val="100000"/>
              </a:lnSpc>
              <a:spcBef>
                <a:spcPts val="641"/>
              </a:spcBef>
              <a:buNone/>
              <a:tabLst>
                <a:tab algn="l" pos="0"/>
              </a:tabLst>
            </a:pPr>
            <a:r>
              <a:rPr b="0" lang="cs-CZ" sz="3200" spc="-1" strike="noStrike">
                <a:solidFill>
                  <a:srgbClr val="000000"/>
                </a:solidFill>
                <a:latin typeface="Calibri"/>
              </a:rPr>
              <a:t>a) chování právem aprobované (dovolené):</a:t>
            </a:r>
            <a:endParaRPr b="0" lang="en-US" sz="3200" spc="-1" strike="noStrike">
              <a:solidFill>
                <a:srgbClr val="000000"/>
              </a:solidFill>
              <a:latin typeface="Calibri"/>
            </a:endParaRPr>
          </a:p>
          <a:p>
            <a:pPr marL="291960" indent="-29196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chování s úmyslem působit právní účinky (zejména právní jednání a rozhodnutí státních orgánů)</a:t>
            </a:r>
            <a:endParaRPr b="0" lang="en-US" sz="3200" spc="-1" strike="noStrike">
              <a:solidFill>
                <a:srgbClr val="000000"/>
              </a:solidFill>
              <a:latin typeface="Calibri"/>
            </a:endParaRPr>
          </a:p>
          <a:p>
            <a:pPr marL="291960" indent="-29196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chování bez úmyslu působit právní účinky (zejména vytvoření autorského díla, vytvoření věci apod.)</a:t>
            </a:r>
            <a:endParaRPr b="0" lang="en-US" sz="3200" spc="-1" strike="noStrike">
              <a:solidFill>
                <a:srgbClr val="000000"/>
              </a:solidFill>
              <a:latin typeface="Calibri"/>
            </a:endParaRPr>
          </a:p>
          <a:p>
            <a:pPr indent="0">
              <a:lnSpc>
                <a:spcPct val="100000"/>
              </a:lnSpc>
              <a:spcBef>
                <a:spcPts val="641"/>
              </a:spcBef>
              <a:buNone/>
              <a:tabLst>
                <a:tab algn="l" pos="0"/>
              </a:tabLst>
            </a:pPr>
            <a:r>
              <a:rPr b="0" lang="cs-CZ" sz="3200" spc="-1" strike="noStrike">
                <a:solidFill>
                  <a:srgbClr val="000000"/>
                </a:solidFill>
                <a:latin typeface="Calibri"/>
              </a:rPr>
              <a:t>b) chování právem reprobované (nedovolené) – tj. projevy vůle v rozporu s objektivním právem – protiprávní jednán</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Počítání času</a:t>
            </a:r>
            <a:endParaRPr b="0" lang="en-US" sz="4000" spc="-1" strike="noStrike">
              <a:solidFill>
                <a:srgbClr val="000000"/>
              </a:solidFill>
              <a:latin typeface="Calibri"/>
            </a:endParaRPr>
          </a:p>
        </p:txBody>
      </p:sp>
      <p:sp>
        <p:nvSpPr>
          <p:cNvPr id="168"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479"/>
              </a:spcBef>
              <a:buClr>
                <a:srgbClr val="000000"/>
              </a:buClr>
              <a:buFont typeface="Arial"/>
              <a:buChar char="•"/>
              <a:tabLst>
                <a:tab algn="l" pos="0"/>
              </a:tabLst>
            </a:pPr>
            <a:r>
              <a:rPr b="1" lang="cs-CZ" sz="2400" spc="-1" strike="noStrike">
                <a:solidFill>
                  <a:srgbClr val="000000"/>
                </a:solidFill>
                <a:latin typeface="Calibri"/>
              </a:rPr>
              <a:t>Polovinou měsíce</a:t>
            </a:r>
            <a:r>
              <a:rPr b="0" lang="cs-CZ" sz="2400" spc="-1" strike="noStrike">
                <a:solidFill>
                  <a:srgbClr val="000000"/>
                </a:solidFill>
                <a:latin typeface="Calibri"/>
              </a:rPr>
              <a:t> se rozumí patnáct dnů a středem měsíce jeho patnáctý den.</a:t>
            </a:r>
            <a:endParaRPr b="0" lang="en-US" sz="2400" spc="-1" strike="noStrike">
              <a:solidFill>
                <a:srgbClr val="000000"/>
              </a:solidFill>
              <a:latin typeface="Calibri"/>
            </a:endParaRPr>
          </a:p>
          <a:p>
            <a:pPr marL="343080" indent="-343080">
              <a:lnSpc>
                <a:spcPct val="100000"/>
              </a:lnSpc>
              <a:spcBef>
                <a:spcPts val="479"/>
              </a:spcBef>
              <a:buClr>
                <a:srgbClr val="000000"/>
              </a:buClr>
              <a:buFont typeface="Arial"/>
              <a:buChar char="•"/>
              <a:tabLst>
                <a:tab algn="l" pos="0"/>
              </a:tabLst>
            </a:pPr>
            <a:r>
              <a:rPr b="0" lang="cs-CZ" sz="2400" spc="-1" strike="noStrike">
                <a:solidFill>
                  <a:srgbClr val="000000"/>
                </a:solidFill>
                <a:latin typeface="Calibri"/>
              </a:rPr>
              <a:t>Je-li lhůta nebo doba určena na jeden nebo více měsíců a část měsíce, počítá se část měsíce naposled.</a:t>
            </a:r>
            <a:endParaRPr b="0" lang="en-US" sz="2400" spc="-1" strike="noStrike">
              <a:solidFill>
                <a:srgbClr val="000000"/>
              </a:solidFill>
              <a:latin typeface="Calibri"/>
            </a:endParaRPr>
          </a:p>
          <a:p>
            <a:pPr marL="343080" indent="-343080">
              <a:lnSpc>
                <a:spcPct val="100000"/>
              </a:lnSpc>
              <a:spcBef>
                <a:spcPts val="479"/>
              </a:spcBef>
              <a:buClr>
                <a:srgbClr val="000000"/>
              </a:buClr>
              <a:buFont typeface="Arial"/>
              <a:buChar char="•"/>
              <a:tabLst>
                <a:tab algn="l" pos="0"/>
              </a:tabLst>
            </a:pPr>
            <a:r>
              <a:rPr b="1" lang="cs-CZ" sz="2400" spc="-1" strike="noStrike">
                <a:solidFill>
                  <a:srgbClr val="000000"/>
                </a:solidFill>
                <a:latin typeface="Calibri"/>
              </a:rPr>
              <a:t>Připadne-li poslední den lhůty na sobotu, neděli nebo svátek, je posledním dnem lhůty pracovní den nejblíže následující</a:t>
            </a:r>
            <a:r>
              <a:rPr b="0" lang="cs-CZ" sz="2400" spc="-1" strike="noStrike">
                <a:solidFill>
                  <a:srgbClr val="000000"/>
                </a:solidFill>
                <a:latin typeface="Calibri"/>
              </a:rPr>
              <a:t>.</a:t>
            </a:r>
            <a:endParaRPr b="0" lang="en-US" sz="2400" spc="-1" strike="noStrike">
              <a:solidFill>
                <a:srgbClr val="000000"/>
              </a:solidFill>
              <a:latin typeface="Calibri"/>
            </a:endParaRPr>
          </a:p>
          <a:p>
            <a:pPr marL="343080" indent="-343080">
              <a:lnSpc>
                <a:spcPct val="100000"/>
              </a:lnSpc>
              <a:spcBef>
                <a:spcPts val="479"/>
              </a:spcBef>
              <a:buClr>
                <a:srgbClr val="000000"/>
              </a:buClr>
              <a:buFont typeface="Arial"/>
              <a:buChar char="•"/>
              <a:tabLst>
                <a:tab algn="l" pos="0"/>
              </a:tabLst>
            </a:pPr>
            <a:r>
              <a:rPr b="0" lang="cs-CZ" sz="2400" spc="-1" strike="noStrike">
                <a:solidFill>
                  <a:srgbClr val="000000"/>
                </a:solidFill>
                <a:latin typeface="Calibri"/>
              </a:rPr>
              <a:t>Lhůta nebo doba určená v kratších časových jednotkách, než jsou dny, se počítá od okamžiku, kdy začne, do okamžiku, kdy skončí.</a:t>
            </a:r>
            <a:endParaRPr b="0" lang="en-US" sz="2400" spc="-1" strike="noStrike">
              <a:solidFill>
                <a:srgbClr val="000000"/>
              </a:solidFill>
              <a:latin typeface="Calibri"/>
            </a:endParaRPr>
          </a:p>
        </p:txBody>
      </p:sp>
      <p:sp>
        <p:nvSpPr>
          <p:cNvPr id="169" name="PlaceHolder 3"/>
          <p:cNvSpPr>
            <a:spLocks noGrp="1"/>
          </p:cNvSpPr>
          <p:nvPr>
            <p:ph type="ftr" idx="31"/>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Promlčení</a:t>
            </a:r>
            <a:endParaRPr b="0" lang="en-US" sz="4000" spc="-1" strike="noStrike">
              <a:solidFill>
                <a:srgbClr val="000000"/>
              </a:solidFill>
              <a:latin typeface="Calibri"/>
            </a:endParaRPr>
          </a:p>
        </p:txBody>
      </p:sp>
      <p:sp>
        <p:nvSpPr>
          <p:cNvPr id="171" name="PlaceHolder 2"/>
          <p:cNvSpPr>
            <a:spLocks noGrp="1"/>
          </p:cNvSpPr>
          <p:nvPr>
            <p:ph/>
          </p:nvPr>
        </p:nvSpPr>
        <p:spPr>
          <a:xfrm>
            <a:off x="457200" y="1600200"/>
            <a:ext cx="8229240" cy="4525560"/>
          </a:xfrm>
          <a:prstGeom prst="rect">
            <a:avLst/>
          </a:prstGeom>
          <a:noFill/>
          <a:ln w="0">
            <a:noFill/>
          </a:ln>
        </p:spPr>
        <p:txBody>
          <a:bodyPr anchor="t">
            <a:normAutofit fontScale="91000"/>
          </a:bodyPr>
          <a:p>
            <a:pPr marL="898920" indent="0">
              <a:lnSpc>
                <a:spcPct val="100000"/>
              </a:lnSpc>
              <a:spcBef>
                <a:spcPts val="320"/>
              </a:spcBef>
              <a:buNone/>
              <a:tabLst>
                <a:tab algn="l" pos="0"/>
              </a:tabLst>
            </a:pPr>
            <a:endParaRPr b="0" lang="en-US" sz="1600" spc="-1" strike="noStrike">
              <a:solidFill>
                <a:srgbClr val="000000"/>
              </a:solidFill>
              <a:latin typeface="Calibri"/>
            </a:endParaRPr>
          </a:p>
          <a:p>
            <a:pPr marL="337320" indent="-33732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Nebylo-li právo vykonáno v promlčecí lhůtě -&gt; promlčí se a dlužník není povinen plnit. Plnil-li však dlužník po uplynutí promlčecí lhůty, nemůže požadovat vrácení toho, co plnil.</a:t>
            </a:r>
            <a:endParaRPr b="0" lang="en-US" sz="3200" spc="-1" strike="noStrike">
              <a:solidFill>
                <a:srgbClr val="000000"/>
              </a:solidFill>
              <a:latin typeface="Calibri"/>
            </a:endParaRPr>
          </a:p>
          <a:p>
            <a:pPr indent="0">
              <a:lnSpc>
                <a:spcPct val="100000"/>
              </a:lnSpc>
              <a:spcBef>
                <a:spcPts val="641"/>
              </a:spcBef>
              <a:buNone/>
              <a:tabLst>
                <a:tab algn="l" pos="0"/>
              </a:tabLst>
            </a:pPr>
            <a:r>
              <a:rPr b="0" lang="cs-CZ" sz="3200" spc="-1" strike="noStrike">
                <a:solidFill>
                  <a:srgbClr val="000000"/>
                </a:solidFill>
                <a:latin typeface="Calibri"/>
              </a:rPr>
              <a:t>=&gt; promlčí se právo, nikoliv nárok</a:t>
            </a:r>
            <a:endParaRPr b="0" lang="en-US" sz="3200" spc="-1" strike="noStrike">
              <a:solidFill>
                <a:srgbClr val="000000"/>
              </a:solidFill>
              <a:latin typeface="Calibri"/>
            </a:endParaRPr>
          </a:p>
          <a:p>
            <a:pPr marL="337320" indent="-33732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K promlčení soud přihlédne, jen </a:t>
            </a:r>
            <a:r>
              <a:rPr b="0" lang="cs-CZ" sz="3200" spc="-1" strike="noStrike" u="sng">
                <a:solidFill>
                  <a:srgbClr val="000000"/>
                </a:solidFill>
                <a:uFillTx/>
                <a:latin typeface="Calibri"/>
              </a:rPr>
              <a:t>namítne-li</a:t>
            </a:r>
            <a:r>
              <a:rPr b="0" lang="cs-CZ" sz="3200" spc="-1" strike="noStrike">
                <a:solidFill>
                  <a:srgbClr val="000000"/>
                </a:solidFill>
                <a:latin typeface="Calibri"/>
              </a:rPr>
              <a:t> dlužník, že je právo promlčeno. </a:t>
            </a:r>
            <a:endParaRPr b="0" lang="en-US" sz="3200" spc="-1" strike="noStrike">
              <a:solidFill>
                <a:srgbClr val="000000"/>
              </a:solidFill>
              <a:latin typeface="Calibri"/>
            </a:endParaRPr>
          </a:p>
          <a:p>
            <a:pPr marL="337320" indent="-33732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Promlčecí lhůta </a:t>
            </a:r>
            <a:r>
              <a:rPr b="0" lang="cs-CZ" sz="3200" spc="-1" strike="noStrike" u="sng">
                <a:solidFill>
                  <a:srgbClr val="000000"/>
                </a:solidFill>
                <a:uFillTx/>
                <a:latin typeface="Calibri"/>
              </a:rPr>
              <a:t>obecně</a:t>
            </a:r>
            <a:r>
              <a:rPr b="0" lang="cs-CZ" sz="3200" spc="-1" strike="noStrike">
                <a:solidFill>
                  <a:srgbClr val="000000"/>
                </a:solidFill>
                <a:latin typeface="Calibri"/>
              </a:rPr>
              <a:t> trvá tři roky (další výjimky).</a:t>
            </a:r>
            <a:endParaRPr b="0" lang="en-US" sz="3200" spc="-1" strike="noStrike">
              <a:solidFill>
                <a:srgbClr val="000000"/>
              </a:solidFill>
              <a:latin typeface="Calibri"/>
            </a:endParaRPr>
          </a:p>
        </p:txBody>
      </p:sp>
      <p:sp>
        <p:nvSpPr>
          <p:cNvPr id="172" name="PlaceHolder 3"/>
          <p:cNvSpPr>
            <a:spLocks noGrp="1"/>
          </p:cNvSpPr>
          <p:nvPr>
            <p:ph type="ftr" idx="32"/>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Promlčení</a:t>
            </a:r>
            <a:endParaRPr b="0" lang="en-US" sz="4000" spc="-1" strike="noStrike">
              <a:solidFill>
                <a:srgbClr val="000000"/>
              </a:solidFill>
              <a:latin typeface="Calibri"/>
            </a:endParaRPr>
          </a:p>
        </p:txBody>
      </p:sp>
      <p:sp>
        <p:nvSpPr>
          <p:cNvPr id="174" name="PlaceHolder 2"/>
          <p:cNvSpPr>
            <a:spLocks noGrp="1"/>
          </p:cNvSpPr>
          <p:nvPr>
            <p:ph/>
          </p:nvPr>
        </p:nvSpPr>
        <p:spPr>
          <a:xfrm>
            <a:off x="457200" y="1600200"/>
            <a:ext cx="8229240" cy="4525560"/>
          </a:xfrm>
          <a:prstGeom prst="rect">
            <a:avLst/>
          </a:prstGeom>
          <a:noFill/>
          <a:ln w="0">
            <a:noFill/>
          </a:ln>
        </p:spPr>
        <p:txBody>
          <a:bodyPr anchor="t">
            <a:normAutofit fontScale="83000"/>
          </a:bodyPr>
          <a:p>
            <a:pPr marL="820080" indent="0">
              <a:lnSpc>
                <a:spcPct val="100000"/>
              </a:lnSpc>
              <a:spcBef>
                <a:spcPts val="320"/>
              </a:spcBef>
              <a:buNone/>
              <a:tabLst>
                <a:tab algn="l" pos="0"/>
              </a:tabLst>
            </a:pPr>
            <a:endParaRPr b="0" lang="en-US" sz="1600" spc="-1" strike="noStrike">
              <a:solidFill>
                <a:srgbClr val="000000"/>
              </a:solidFill>
              <a:latin typeface="Calibri"/>
            </a:endParaRPr>
          </a:p>
          <a:p>
            <a:pPr marL="307440" indent="-307440">
              <a:lnSpc>
                <a:spcPct val="100000"/>
              </a:lnSpc>
              <a:spcBef>
                <a:spcPts val="561"/>
              </a:spcBef>
              <a:buClr>
                <a:srgbClr val="000000"/>
              </a:buClr>
              <a:buFont typeface="Arial"/>
              <a:buChar char="•"/>
              <a:tabLst>
                <a:tab algn="l" pos="0"/>
              </a:tabLst>
            </a:pPr>
            <a:r>
              <a:rPr b="1" lang="cs-CZ" sz="2800" spc="-1" strike="noStrike">
                <a:solidFill>
                  <a:srgbClr val="000000"/>
                </a:solidFill>
                <a:latin typeface="Calibri"/>
              </a:rPr>
              <a:t>promlčují se všechna práva s výjimkou případů stanovených zákonem</a:t>
            </a:r>
            <a:r>
              <a:rPr b="0" lang="cs-CZ" sz="2800" spc="-1" strike="noStrike">
                <a:solidFill>
                  <a:srgbClr val="000000"/>
                </a:solidFill>
                <a:latin typeface="Calibri"/>
              </a:rPr>
              <a:t> -&gt;</a:t>
            </a:r>
            <a:endParaRPr b="0" lang="en-US" sz="2800" spc="-1" strike="noStrike">
              <a:solidFill>
                <a:srgbClr val="000000"/>
              </a:solidFill>
              <a:latin typeface="Calibri"/>
            </a:endParaRPr>
          </a:p>
          <a:p>
            <a:pPr indent="0">
              <a:lnSpc>
                <a:spcPct val="100000"/>
              </a:lnSpc>
              <a:spcBef>
                <a:spcPts val="561"/>
              </a:spcBef>
              <a:buNone/>
              <a:tabLst>
                <a:tab algn="l" pos="0"/>
              </a:tabLst>
            </a:pPr>
            <a:endParaRPr b="0" lang="en-US" sz="2800" spc="-1" strike="noStrike">
              <a:solidFill>
                <a:srgbClr val="000000"/>
              </a:solidFill>
              <a:latin typeface="Calibri"/>
            </a:endParaRPr>
          </a:p>
          <a:p>
            <a:pPr indent="0">
              <a:lnSpc>
                <a:spcPct val="100000"/>
              </a:lnSpc>
              <a:spcBef>
                <a:spcPts val="561"/>
              </a:spcBef>
              <a:buNone/>
              <a:tabLst>
                <a:tab algn="l" pos="0"/>
              </a:tabLst>
            </a:pPr>
            <a:r>
              <a:rPr b="0" lang="cs-CZ" sz="2800" spc="-1" strike="noStrike">
                <a:solidFill>
                  <a:srgbClr val="000000"/>
                </a:solidFill>
                <a:latin typeface="Calibri"/>
              </a:rPr>
              <a:t>a) v případě práva na život, důstojnost, jméno, zdraví, vážnost, čest, soukromí nebo obdobného osobního práva se promlčují jen práva na odčinění újmy způsobené v těchto případech</a:t>
            </a:r>
            <a:endParaRPr b="0" lang="en-US" sz="2800" spc="-1" strike="noStrike">
              <a:solidFill>
                <a:srgbClr val="000000"/>
              </a:solidFill>
              <a:latin typeface="Calibri"/>
            </a:endParaRPr>
          </a:p>
          <a:p>
            <a:pPr indent="0">
              <a:lnSpc>
                <a:spcPct val="100000"/>
              </a:lnSpc>
              <a:spcBef>
                <a:spcPts val="561"/>
              </a:spcBef>
              <a:buNone/>
              <a:tabLst>
                <a:tab algn="l" pos="0"/>
              </a:tabLst>
            </a:pPr>
            <a:r>
              <a:rPr b="0" lang="cs-CZ" sz="2800" spc="-1" strike="noStrike">
                <a:solidFill>
                  <a:srgbClr val="000000"/>
                </a:solidFill>
                <a:latin typeface="Calibri"/>
              </a:rPr>
              <a:t>b) právo na výživné se nepromlčuje, práva na jedn. opětující se plnění však promlčení podléhají</a:t>
            </a:r>
            <a:endParaRPr b="0" lang="en-US" sz="2800" spc="-1" strike="noStrike">
              <a:solidFill>
                <a:srgbClr val="000000"/>
              </a:solidFill>
              <a:latin typeface="Calibri"/>
            </a:endParaRPr>
          </a:p>
          <a:p>
            <a:pPr indent="0">
              <a:lnSpc>
                <a:spcPct val="100000"/>
              </a:lnSpc>
              <a:spcBef>
                <a:spcPts val="561"/>
              </a:spcBef>
              <a:buNone/>
              <a:tabLst>
                <a:tab algn="l" pos="0"/>
              </a:tabLst>
            </a:pPr>
            <a:r>
              <a:rPr b="0" lang="cs-CZ" sz="2800" spc="-1" strike="noStrike">
                <a:solidFill>
                  <a:srgbClr val="000000"/>
                </a:solidFill>
                <a:latin typeface="Calibri"/>
              </a:rPr>
              <a:t>c) nepromlčuje se vlastnické právo, ani právo domáhat se rozdělení společné věci, právo na zřízení nezbytné cesty a právo na vykoupení reálného břemene </a:t>
            </a:r>
            <a:endParaRPr b="0" lang="en-US" sz="2800" spc="-1" strike="noStrike">
              <a:solidFill>
                <a:srgbClr val="000000"/>
              </a:solidFill>
              <a:latin typeface="Calibri"/>
            </a:endParaRPr>
          </a:p>
        </p:txBody>
      </p:sp>
      <p:sp>
        <p:nvSpPr>
          <p:cNvPr id="175" name="PlaceHolder 3"/>
          <p:cNvSpPr>
            <a:spLocks noGrp="1"/>
          </p:cNvSpPr>
          <p:nvPr>
            <p:ph type="ftr" idx="33"/>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Promlčení</a:t>
            </a:r>
            <a:endParaRPr b="0" lang="en-US" sz="4000" spc="-1" strike="noStrike">
              <a:solidFill>
                <a:srgbClr val="000000"/>
              </a:solidFill>
              <a:latin typeface="Calibri"/>
            </a:endParaRPr>
          </a:p>
        </p:txBody>
      </p:sp>
      <p:sp>
        <p:nvSpPr>
          <p:cNvPr id="177" name="PlaceHolder 2"/>
          <p:cNvSpPr>
            <a:spLocks noGrp="1"/>
          </p:cNvSpPr>
          <p:nvPr>
            <p:ph/>
          </p:nvPr>
        </p:nvSpPr>
        <p:spPr>
          <a:xfrm>
            <a:off x="457200" y="1600200"/>
            <a:ext cx="8229240" cy="4525560"/>
          </a:xfrm>
          <a:prstGeom prst="rect">
            <a:avLst/>
          </a:prstGeom>
          <a:noFill/>
          <a:ln w="0">
            <a:noFill/>
          </a:ln>
        </p:spPr>
        <p:txBody>
          <a:bodyPr anchor="t">
            <a:normAutofit fontScale="87000"/>
          </a:bodyPr>
          <a:p>
            <a:pPr indent="0">
              <a:lnSpc>
                <a:spcPct val="100000"/>
              </a:lnSpc>
              <a:spcBef>
                <a:spcPts val="581"/>
              </a:spcBef>
              <a:buNone/>
            </a:pPr>
            <a:endParaRPr b="0" lang="en-US" sz="2900" spc="-1" strike="noStrike">
              <a:solidFill>
                <a:srgbClr val="000000"/>
              </a:solidFill>
              <a:latin typeface="Calibri"/>
            </a:endParaRPr>
          </a:p>
          <a:p>
            <a:pPr marL="322560" indent="-322560">
              <a:lnSpc>
                <a:spcPct val="100000"/>
              </a:lnSpc>
              <a:spcBef>
                <a:spcPts val="581"/>
              </a:spcBef>
              <a:buClr>
                <a:srgbClr val="000000"/>
              </a:buClr>
              <a:buFont typeface="Arial"/>
              <a:buChar char="•"/>
            </a:pPr>
            <a:r>
              <a:rPr b="0" lang="cs-CZ" sz="2900" spc="-1" strike="noStrike">
                <a:solidFill>
                  <a:srgbClr val="000000"/>
                </a:solidFill>
                <a:latin typeface="Calibri"/>
              </a:rPr>
              <a:t>Nebylo-li právo vykonáno v promlčecí lhůtě, promlčí se a dlužník není povinen plnit. </a:t>
            </a:r>
            <a:r>
              <a:rPr b="1" lang="cs-CZ" sz="2900" spc="-1" strike="noStrike">
                <a:solidFill>
                  <a:srgbClr val="000000"/>
                </a:solidFill>
                <a:latin typeface="Calibri"/>
              </a:rPr>
              <a:t>Plnil-li však dlužník po uplynutí promlčecí lhůty, nemůže požadovat vrácení toho, co plnil</a:t>
            </a:r>
            <a:r>
              <a:rPr b="0" lang="cs-CZ" sz="2900" spc="-1" strike="noStrike">
                <a:solidFill>
                  <a:srgbClr val="000000"/>
                </a:solidFill>
                <a:latin typeface="Calibri"/>
              </a:rPr>
              <a:t>.</a:t>
            </a:r>
            <a:endParaRPr b="0" lang="en-US" sz="2900" spc="-1" strike="noStrike">
              <a:solidFill>
                <a:srgbClr val="000000"/>
              </a:solidFill>
              <a:latin typeface="Calibri"/>
            </a:endParaRPr>
          </a:p>
          <a:p>
            <a:pPr indent="0">
              <a:lnSpc>
                <a:spcPct val="100000"/>
              </a:lnSpc>
              <a:spcBef>
                <a:spcPts val="581"/>
              </a:spcBef>
              <a:buNone/>
            </a:pPr>
            <a:endParaRPr b="0" lang="en-US" sz="2900" spc="-1" strike="noStrike">
              <a:solidFill>
                <a:srgbClr val="000000"/>
              </a:solidFill>
              <a:latin typeface="Calibri"/>
            </a:endParaRPr>
          </a:p>
          <a:p>
            <a:pPr marL="322560" indent="-322560">
              <a:lnSpc>
                <a:spcPct val="100000"/>
              </a:lnSpc>
              <a:spcBef>
                <a:spcPts val="581"/>
              </a:spcBef>
              <a:buClr>
                <a:srgbClr val="000000"/>
              </a:buClr>
              <a:buFont typeface="Arial"/>
              <a:buChar char="•"/>
            </a:pPr>
            <a:r>
              <a:rPr b="0" lang="cs-CZ" sz="2900" spc="-1" strike="noStrike">
                <a:solidFill>
                  <a:srgbClr val="000000"/>
                </a:solidFill>
                <a:latin typeface="Calibri"/>
              </a:rPr>
              <a:t>K promlčení soud přihlédne, jen </a:t>
            </a:r>
            <a:r>
              <a:rPr b="0" lang="cs-CZ" sz="2900" spc="-1" strike="noStrike" u="sng">
                <a:solidFill>
                  <a:srgbClr val="000000"/>
                </a:solidFill>
                <a:uFillTx/>
                <a:latin typeface="Calibri"/>
              </a:rPr>
              <a:t>namítne-li</a:t>
            </a:r>
            <a:r>
              <a:rPr b="0" lang="cs-CZ" sz="2900" spc="-1" strike="noStrike">
                <a:solidFill>
                  <a:srgbClr val="000000"/>
                </a:solidFill>
                <a:latin typeface="Calibri"/>
              </a:rPr>
              <a:t> dlužník, že je právo promlčeno.</a:t>
            </a:r>
            <a:endParaRPr b="0" lang="en-US" sz="2900" spc="-1" strike="noStrike">
              <a:solidFill>
                <a:srgbClr val="000000"/>
              </a:solidFill>
              <a:latin typeface="Calibri"/>
            </a:endParaRPr>
          </a:p>
          <a:p>
            <a:pPr marL="322560" indent="-322560">
              <a:lnSpc>
                <a:spcPct val="100000"/>
              </a:lnSpc>
              <a:spcBef>
                <a:spcPts val="581"/>
              </a:spcBef>
              <a:buClr>
                <a:srgbClr val="000000"/>
              </a:buClr>
              <a:buFont typeface="Arial"/>
              <a:buChar char="•"/>
            </a:pPr>
            <a:r>
              <a:rPr b="0" lang="cs-CZ" sz="2900" spc="-1" strike="noStrike">
                <a:solidFill>
                  <a:srgbClr val="000000"/>
                </a:solidFill>
                <a:latin typeface="Calibri"/>
              </a:rPr>
              <a:t>promlčecí lhůta začne běžet od okamžiku, kdy právo mohlo být poprvé s úspěchem uplatněno u soudu (</a:t>
            </a:r>
            <a:r>
              <a:rPr b="0" i="1" lang="cs-CZ" sz="2900" spc="-1" strike="noStrike">
                <a:solidFill>
                  <a:srgbClr val="000000"/>
                </a:solidFill>
                <a:latin typeface="Calibri"/>
              </a:rPr>
              <a:t>actio nata)</a:t>
            </a:r>
            <a:endParaRPr b="0" lang="en-US" sz="2900" spc="-1" strike="noStrike">
              <a:solidFill>
                <a:srgbClr val="000000"/>
              </a:solidFill>
              <a:latin typeface="Calibri"/>
            </a:endParaRPr>
          </a:p>
          <a:p>
            <a:pPr marL="322560" indent="-322560">
              <a:lnSpc>
                <a:spcPct val="100000"/>
              </a:lnSpc>
              <a:spcBef>
                <a:spcPts val="581"/>
              </a:spcBef>
              <a:buClr>
                <a:srgbClr val="000000"/>
              </a:buClr>
              <a:buFont typeface="Arial"/>
              <a:buChar char="•"/>
            </a:pPr>
            <a:r>
              <a:rPr b="0" lang="cs-CZ" sz="2900" spc="-1" strike="noStrike">
                <a:solidFill>
                  <a:srgbClr val="000000"/>
                </a:solidFill>
                <a:latin typeface="Calibri"/>
              </a:rPr>
              <a:t>obecná délka promlčecí lhůty -&gt; 3 roky (§ 629)</a:t>
            </a:r>
            <a:endParaRPr b="0" lang="en-US" sz="2900" spc="-1" strike="noStrike">
              <a:solidFill>
                <a:srgbClr val="000000"/>
              </a:solidFill>
              <a:latin typeface="Calibri"/>
            </a:endParaRPr>
          </a:p>
        </p:txBody>
      </p:sp>
      <p:sp>
        <p:nvSpPr>
          <p:cNvPr id="178" name="PlaceHolder 3"/>
          <p:cNvSpPr>
            <a:spLocks noGrp="1"/>
          </p:cNvSpPr>
          <p:nvPr>
            <p:ph type="ftr" idx="34"/>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Prekluze</a:t>
            </a:r>
            <a:endParaRPr b="0" lang="en-US" sz="4000" spc="-1" strike="noStrike">
              <a:solidFill>
                <a:srgbClr val="000000"/>
              </a:solidFill>
              <a:latin typeface="Calibri"/>
            </a:endParaRPr>
          </a:p>
        </p:txBody>
      </p:sp>
      <p:sp>
        <p:nvSpPr>
          <p:cNvPr id="180"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Nebylo-li právo vykonáno ve stanovené lhůtě, </a:t>
            </a:r>
            <a:r>
              <a:rPr b="1" lang="cs-CZ" sz="2800" spc="-1" strike="noStrike" u="sng">
                <a:solidFill>
                  <a:srgbClr val="000000"/>
                </a:solidFill>
                <a:uFillTx/>
                <a:latin typeface="Calibri"/>
              </a:rPr>
              <a:t>zanikne</a:t>
            </a:r>
            <a:r>
              <a:rPr b="0" lang="cs-CZ" sz="2800" spc="-1" strike="noStrike">
                <a:solidFill>
                  <a:srgbClr val="000000"/>
                </a:solidFill>
                <a:latin typeface="Calibri"/>
              </a:rPr>
              <a:t> jen v případech stanovených zákonem výslovně. </a:t>
            </a:r>
            <a:endParaRPr b="0" lang="en-US" sz="28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K zániku práva soud </a:t>
            </a:r>
            <a:r>
              <a:rPr b="1" lang="cs-CZ" sz="2800" spc="-1" strike="noStrike">
                <a:solidFill>
                  <a:srgbClr val="000000"/>
                </a:solidFill>
                <a:latin typeface="Calibri"/>
              </a:rPr>
              <a:t>přihlédne, i když to dlužník nenamítne</a:t>
            </a:r>
            <a:r>
              <a:rPr b="0" lang="cs-CZ" sz="2800" spc="-1" strike="noStrike">
                <a:solidFill>
                  <a:srgbClr val="000000"/>
                </a:solidFill>
                <a:latin typeface="Calibri"/>
              </a:rPr>
              <a:t>.</a:t>
            </a:r>
            <a:endParaRPr b="0" lang="en-US" sz="2800" spc="-1" strike="noStrike">
              <a:solidFill>
                <a:srgbClr val="000000"/>
              </a:solidFill>
              <a:latin typeface="Calibri"/>
            </a:endParaRPr>
          </a:p>
          <a:p>
            <a:pPr marL="343080" indent="-3430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např. uplatnění nároku z odpovědnosti za vady</a:t>
            </a:r>
            <a:endParaRPr b="0" lang="en-US" sz="2800" spc="-1" strike="noStrike">
              <a:solidFill>
                <a:srgbClr val="000000"/>
              </a:solidFill>
              <a:latin typeface="Calibri"/>
            </a:endParaRPr>
          </a:p>
        </p:txBody>
      </p:sp>
      <p:sp>
        <p:nvSpPr>
          <p:cNvPr id="181" name="PlaceHolder 3"/>
          <p:cNvSpPr>
            <a:spLocks noGrp="1"/>
          </p:cNvSpPr>
          <p:nvPr>
            <p:ph type="ftr" idx="35"/>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693000"/>
            <a:ext cx="8229240" cy="723960"/>
          </a:xfrm>
          <a:prstGeom prst="rect">
            <a:avLst/>
          </a:prstGeom>
          <a:noFill/>
          <a:ln w="0">
            <a:noFill/>
          </a:ln>
        </p:spPr>
        <p:txBody>
          <a:bodyPr anchor="ctr">
            <a:normAutofit fontScale="94000"/>
          </a:bodyPr>
          <a:p>
            <a:pPr indent="0">
              <a:buNone/>
            </a:pPr>
            <a:endParaRPr b="0" lang="en-US" sz="4400" spc="-1" strike="noStrike">
              <a:solidFill>
                <a:srgbClr val="000000"/>
              </a:solidFill>
              <a:latin typeface="Calibri"/>
            </a:endParaRPr>
          </a:p>
        </p:txBody>
      </p:sp>
      <p:sp>
        <p:nvSpPr>
          <p:cNvPr id="183" name="PlaceHolder 2"/>
          <p:cNvSpPr>
            <a:spLocks noGrp="1"/>
          </p:cNvSpPr>
          <p:nvPr>
            <p:ph/>
          </p:nvPr>
        </p:nvSpPr>
        <p:spPr>
          <a:xfrm>
            <a:off x="457200" y="1600200"/>
            <a:ext cx="8229240" cy="4525560"/>
          </a:xfrm>
          <a:prstGeom prst="rect">
            <a:avLst/>
          </a:prstGeom>
          <a:noFill/>
          <a:ln w="0">
            <a:noFill/>
          </a:ln>
        </p:spPr>
        <p:txBody>
          <a:bodyPr anchor="t">
            <a:normAutofit/>
          </a:bodyPr>
          <a:p>
            <a:pPr indent="0" algn="ctr">
              <a:lnSpc>
                <a:spcPct val="100000"/>
              </a:lnSpc>
              <a:buNone/>
              <a:tabLst>
                <a:tab algn="l" pos="0"/>
              </a:tabLst>
            </a:pPr>
            <a:endParaRPr b="0" lang="en-US" sz="6000" spc="-1" strike="noStrike">
              <a:solidFill>
                <a:srgbClr val="000000"/>
              </a:solidFill>
              <a:latin typeface="Calibri"/>
            </a:endParaRPr>
          </a:p>
          <a:p>
            <a:pPr indent="0" algn="ctr">
              <a:lnSpc>
                <a:spcPct val="100000"/>
              </a:lnSpc>
              <a:buNone/>
              <a:tabLst>
                <a:tab algn="l" pos="0"/>
              </a:tabLst>
            </a:pPr>
            <a:r>
              <a:rPr b="1" lang="cs-CZ" sz="6000" spc="-1" strike="noStrike">
                <a:solidFill>
                  <a:srgbClr val="d10202"/>
                </a:solidFill>
                <a:latin typeface="Calibri"/>
              </a:rPr>
              <a:t>Děkuji za pozornost!</a:t>
            </a:r>
            <a:endParaRPr b="0" lang="en-US" sz="6000" spc="-1" strike="noStrike">
              <a:solidFill>
                <a:srgbClr val="000000"/>
              </a:solidFill>
              <a:latin typeface="Calibri"/>
            </a:endParaRPr>
          </a:p>
          <a:p>
            <a:pPr indent="0">
              <a:lnSpc>
                <a:spcPct val="100000"/>
              </a:lnSpc>
              <a:spcBef>
                <a:spcPts val="561"/>
              </a:spcBef>
              <a:buNone/>
              <a:tabLst>
                <a:tab algn="l" pos="0"/>
              </a:tabLst>
            </a:pPr>
            <a:endParaRPr b="0" lang="en-US" sz="2800" spc="-1" strike="noStrike">
              <a:solidFill>
                <a:srgbClr val="000000"/>
              </a:solidFill>
              <a:latin typeface="Calibri"/>
            </a:endParaRPr>
          </a:p>
          <a:p>
            <a:pPr indent="0">
              <a:lnSpc>
                <a:spcPct val="100000"/>
              </a:lnSpc>
              <a:spcBef>
                <a:spcPts val="561"/>
              </a:spcBef>
              <a:buNone/>
              <a:tabLst>
                <a:tab algn="l" pos="0"/>
              </a:tabLst>
            </a:pPr>
            <a:endParaRPr b="0" lang="en-US" sz="2800" spc="-1" strike="noStrike">
              <a:solidFill>
                <a:srgbClr val="000000"/>
              </a:solidFill>
              <a:latin typeface="Calibri"/>
            </a:endParaRPr>
          </a:p>
          <a:p>
            <a:pPr indent="0" algn="ctr">
              <a:lnSpc>
                <a:spcPct val="100000"/>
              </a:lnSpc>
              <a:buNone/>
              <a:tabLst>
                <a:tab algn="l" pos="0"/>
              </a:tabLst>
            </a:pPr>
            <a:endParaRPr b="0" lang="en-US" sz="20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gn="ctr">
              <a:lnSpc>
                <a:spcPct val="100000"/>
              </a:lnSpc>
              <a:buNone/>
              <a:tabLst>
                <a:tab algn="l" pos="0"/>
              </a:tabLst>
            </a:pPr>
            <a:endParaRPr b="0" lang="en-US" sz="24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184" name="PlaceHolder 3"/>
          <p:cNvSpPr>
            <a:spLocks noGrp="1"/>
          </p:cNvSpPr>
          <p:nvPr>
            <p:ph type="ftr" idx="36"/>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Právní jednání</a:t>
            </a:r>
            <a:endParaRPr b="0" lang="en-US" sz="4000" spc="-1" strike="noStrike">
              <a:solidFill>
                <a:srgbClr val="000000"/>
              </a:solidFill>
              <a:latin typeface="Calibri"/>
            </a:endParaRPr>
          </a:p>
        </p:txBody>
      </p:sp>
      <p:sp>
        <p:nvSpPr>
          <p:cNvPr id="95" name="PlaceHolder 2"/>
          <p:cNvSpPr>
            <a:spLocks noGrp="1"/>
          </p:cNvSpPr>
          <p:nvPr>
            <p:ph/>
          </p:nvPr>
        </p:nvSpPr>
        <p:spPr>
          <a:xfrm>
            <a:off x="457200" y="1600200"/>
            <a:ext cx="8229240" cy="4525560"/>
          </a:xfrm>
          <a:prstGeom prst="rect">
            <a:avLst/>
          </a:prstGeom>
          <a:noFill/>
          <a:ln w="0">
            <a:noFill/>
          </a:ln>
        </p:spPr>
        <p:txBody>
          <a:bodyPr anchor="t">
            <a:normAutofit fontScale="81000"/>
          </a:bodyPr>
          <a:p>
            <a:pPr marL="871200" indent="0">
              <a:lnSpc>
                <a:spcPct val="100000"/>
              </a:lnSpc>
              <a:spcBef>
                <a:spcPts val="320"/>
              </a:spcBef>
              <a:buNone/>
              <a:tabLst>
                <a:tab algn="l" pos="0"/>
              </a:tabLst>
            </a:pPr>
            <a:endParaRPr b="0" lang="en-US" sz="1600" spc="-1" strike="noStrike">
              <a:solidFill>
                <a:srgbClr val="000000"/>
              </a:solidFill>
              <a:latin typeface="Calibri"/>
            </a:endParaRPr>
          </a:p>
          <a:p>
            <a:pPr marL="173880" indent="-1738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Právní jednání </a:t>
            </a:r>
            <a:r>
              <a:rPr b="1" lang="cs-CZ" sz="2800" spc="-1" strike="noStrike">
                <a:solidFill>
                  <a:srgbClr val="000000"/>
                </a:solidFill>
                <a:latin typeface="Calibri"/>
              </a:rPr>
              <a:t>vyvolává právní následky</a:t>
            </a:r>
            <a:r>
              <a:rPr b="0" lang="cs-CZ" sz="2800" spc="-1" strike="noStrike">
                <a:solidFill>
                  <a:srgbClr val="000000"/>
                </a:solidFill>
                <a:latin typeface="Calibri"/>
              </a:rPr>
              <a:t>, které jsou v něm vyjádřeny, jakož i právní následky plynoucí ze zákona, dobrých mravů, zvyklostí a zavedené praxe stran (§ 545).</a:t>
            </a:r>
            <a:endParaRPr b="0" lang="en-US" sz="2800" spc="-1" strike="noStrike">
              <a:solidFill>
                <a:srgbClr val="000000"/>
              </a:solidFill>
              <a:latin typeface="Calibri"/>
            </a:endParaRPr>
          </a:p>
          <a:p>
            <a:pPr marL="173880" indent="-173880">
              <a:lnSpc>
                <a:spcPct val="100000"/>
              </a:lnSpc>
              <a:spcBef>
                <a:spcPts val="561"/>
              </a:spcBef>
              <a:buClr>
                <a:srgbClr val="000000"/>
              </a:buClr>
              <a:buFont typeface="Arial"/>
              <a:buChar char="•"/>
              <a:tabLst>
                <a:tab algn="l" pos="0"/>
              </a:tabLst>
            </a:pPr>
            <a:r>
              <a:rPr b="1" lang="cs-CZ" sz="2800" spc="-1" strike="noStrike">
                <a:solidFill>
                  <a:srgbClr val="000000"/>
                </a:solidFill>
                <a:latin typeface="Calibri"/>
              </a:rPr>
              <a:t>Právně lze jednat</a:t>
            </a:r>
            <a:r>
              <a:rPr b="0" lang="cs-CZ" sz="2800" spc="-1" strike="noStrike">
                <a:solidFill>
                  <a:srgbClr val="000000"/>
                </a:solidFill>
                <a:latin typeface="Calibri"/>
              </a:rPr>
              <a:t>:</a:t>
            </a:r>
            <a:endParaRPr b="0" lang="en-US" sz="2800" spc="-1" strike="noStrike">
              <a:solidFill>
                <a:srgbClr val="000000"/>
              </a:solidFill>
              <a:latin typeface="Calibri"/>
            </a:endParaRPr>
          </a:p>
          <a:p>
            <a:pPr marL="326880" indent="-3268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konáním,</a:t>
            </a:r>
            <a:endParaRPr b="0" lang="en-US" sz="2800" spc="-1" strike="noStrike">
              <a:solidFill>
                <a:srgbClr val="000000"/>
              </a:solidFill>
              <a:latin typeface="Calibri"/>
            </a:endParaRPr>
          </a:p>
          <a:p>
            <a:pPr marL="326880" indent="-3268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opomenutím;</a:t>
            </a:r>
            <a:endParaRPr b="0" lang="en-US" sz="2800" spc="-1" strike="noStrike">
              <a:solidFill>
                <a:srgbClr val="000000"/>
              </a:solidFill>
              <a:latin typeface="Calibri"/>
            </a:endParaRPr>
          </a:p>
          <a:p>
            <a:pPr marL="326880" indent="-3268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může se tak stát výslovně nebo jiným způsobem nevzbuzujícím pochybnost o tom, co jednající osoba chtěla projevit.</a:t>
            </a:r>
            <a:endParaRPr b="0" lang="en-US" sz="2800" spc="-1" strike="noStrike">
              <a:solidFill>
                <a:srgbClr val="000000"/>
              </a:solidFill>
              <a:latin typeface="Calibri"/>
            </a:endParaRPr>
          </a:p>
          <a:p>
            <a:pPr indent="0">
              <a:lnSpc>
                <a:spcPct val="100000"/>
              </a:lnSpc>
              <a:spcBef>
                <a:spcPts val="561"/>
              </a:spcBef>
              <a:buNone/>
              <a:tabLst>
                <a:tab algn="l" pos="0"/>
              </a:tabLst>
            </a:pPr>
            <a:endParaRPr b="0" lang="en-US" sz="2800" spc="-1" strike="noStrike">
              <a:solidFill>
                <a:srgbClr val="000000"/>
              </a:solidFill>
              <a:latin typeface="Calibri"/>
            </a:endParaRPr>
          </a:p>
          <a:p>
            <a:pPr marL="173880" indent="-173880">
              <a:lnSpc>
                <a:spcPct val="100000"/>
              </a:lnSpc>
              <a:spcBef>
                <a:spcPts val="561"/>
              </a:spcBef>
              <a:buClr>
                <a:srgbClr val="000000"/>
              </a:buClr>
              <a:buFont typeface="Arial"/>
              <a:buChar char="•"/>
              <a:tabLst>
                <a:tab algn="l" pos="0"/>
              </a:tabLst>
            </a:pPr>
            <a:r>
              <a:rPr b="0" lang="cs-CZ" sz="2800" spc="-1" strike="noStrike">
                <a:solidFill>
                  <a:srgbClr val="000000"/>
                </a:solidFill>
                <a:latin typeface="Calibri"/>
              </a:rPr>
              <a:t>Právní jednání musí obsahem a účelem odpovídat dobrým mravům i zákonu.</a:t>
            </a:r>
            <a:endParaRPr b="0" lang="en-US" sz="2800" spc="-1" strike="noStrike">
              <a:solidFill>
                <a:srgbClr val="000000"/>
              </a:solidFill>
              <a:latin typeface="Calibri"/>
            </a:endParaRPr>
          </a:p>
          <a:p>
            <a:pPr indent="0">
              <a:lnSpc>
                <a:spcPct val="100000"/>
              </a:lnSpc>
              <a:spcBef>
                <a:spcPts val="479"/>
              </a:spcBef>
              <a:buNone/>
              <a:tabLst>
                <a:tab algn="l" pos="0"/>
              </a:tabLst>
            </a:pPr>
            <a:endParaRPr b="0" lang="en-US" sz="2400" spc="-1" strike="noStrike">
              <a:solidFill>
                <a:srgbClr val="000000"/>
              </a:solidFill>
              <a:latin typeface="Calibri"/>
            </a:endParaRPr>
          </a:p>
        </p:txBody>
      </p:sp>
      <p:sp>
        <p:nvSpPr>
          <p:cNvPr id="96" name="PlaceHolder 3"/>
          <p:cNvSpPr>
            <a:spLocks noGrp="1"/>
          </p:cNvSpPr>
          <p:nvPr>
            <p:ph type="ftr" idx="10"/>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cs-CZ" sz="4400" spc="-1" strike="noStrike">
                <a:solidFill>
                  <a:srgbClr val="000000"/>
                </a:solidFill>
                <a:latin typeface="Calibri"/>
              </a:rPr>
              <a:t>Právní jednání</a:t>
            </a:r>
            <a:endParaRPr b="0" lang="en-US" sz="4400" spc="-1" strike="noStrike">
              <a:solidFill>
                <a:srgbClr val="000000"/>
              </a:solidFill>
              <a:latin typeface="Calibri"/>
            </a:endParaRPr>
          </a:p>
        </p:txBody>
      </p:sp>
      <p:sp>
        <p:nvSpPr>
          <p:cNvPr id="98" name="PlaceHolder 2"/>
          <p:cNvSpPr>
            <a:spLocks noGrp="1"/>
          </p:cNvSpPr>
          <p:nvPr>
            <p:ph/>
          </p:nvPr>
        </p:nvSpPr>
        <p:spPr>
          <a:xfrm>
            <a:off x="457200" y="1600200"/>
            <a:ext cx="8229240" cy="4525560"/>
          </a:xfrm>
          <a:prstGeom prst="rect">
            <a:avLst/>
          </a:prstGeom>
          <a:noFill/>
          <a:ln w="0">
            <a:noFill/>
          </a:ln>
        </p:spPr>
        <p:txBody>
          <a:bodyPr anchor="t">
            <a:normAutofit fontScale="75000"/>
          </a:bodyPr>
          <a:p>
            <a:pPr marL="331560" indent="-331560">
              <a:lnSpc>
                <a:spcPct val="100000"/>
              </a:lnSpc>
              <a:spcBef>
                <a:spcPts val="641"/>
              </a:spcBef>
              <a:buClr>
                <a:srgbClr val="000000"/>
              </a:buClr>
              <a:buFont typeface="Arial"/>
              <a:buChar char="•"/>
            </a:pPr>
            <a:r>
              <a:rPr b="0" lang="cs-CZ" sz="3200" spc="-1" strike="noStrike">
                <a:solidFill>
                  <a:srgbClr val="000000"/>
                </a:solidFill>
                <a:latin typeface="Calibri"/>
              </a:rPr>
              <a:t>Právní jednání má své pojmové znaky a náležitosti. Nedostatek pojmových znaků má za následek,</a:t>
            </a:r>
            <a:r>
              <a:rPr b="1" i="1" lang="cs-CZ" sz="3200" spc="-1" strike="noStrike">
                <a:solidFill>
                  <a:srgbClr val="000000"/>
                </a:solidFill>
                <a:latin typeface="Calibri"/>
              </a:rPr>
              <a:t> že právní jednání vůbec nevznikn</a:t>
            </a:r>
            <a:r>
              <a:rPr b="0" lang="cs-CZ" sz="3200" spc="-1" strike="noStrike">
                <a:solidFill>
                  <a:srgbClr val="000000"/>
                </a:solidFill>
                <a:latin typeface="Calibri"/>
              </a:rPr>
              <a:t>e (jakoby neexistovalo), v případě nedostatku náležitostí pak dojde k </a:t>
            </a:r>
            <a:r>
              <a:rPr b="1" i="1" lang="cs-CZ" sz="3200" spc="-1" strike="noStrike">
                <a:solidFill>
                  <a:srgbClr val="000000"/>
                </a:solidFill>
                <a:latin typeface="Calibri"/>
              </a:rPr>
              <a:t>neplatnosti</a:t>
            </a:r>
            <a:r>
              <a:rPr b="0" lang="cs-CZ" sz="3200" spc="-1" strike="noStrike">
                <a:solidFill>
                  <a:srgbClr val="000000"/>
                </a:solidFill>
                <a:latin typeface="Calibri"/>
              </a:rPr>
              <a:t> takového právního jednání.</a:t>
            </a:r>
            <a:endParaRPr b="0" lang="en-US" sz="3200" spc="-1" strike="noStrike">
              <a:solidFill>
                <a:srgbClr val="000000"/>
              </a:solidFill>
              <a:latin typeface="Calibri"/>
            </a:endParaRPr>
          </a:p>
          <a:p>
            <a:pPr marL="331560" indent="-331560">
              <a:lnSpc>
                <a:spcPct val="100000"/>
              </a:lnSpc>
              <a:spcBef>
                <a:spcPts val="641"/>
              </a:spcBef>
              <a:buClr>
                <a:srgbClr val="000000"/>
              </a:buClr>
              <a:buFont typeface="Arial"/>
              <a:buChar char="•"/>
            </a:pPr>
            <a:r>
              <a:rPr b="0" lang="cs-CZ" sz="3200" spc="-1" strike="noStrike">
                <a:solidFill>
                  <a:srgbClr val="000000"/>
                </a:solidFill>
                <a:latin typeface="Calibri"/>
              </a:rPr>
              <a:t>O právní jednání tedy vůbec nejde, chybí-li vůle jednající osoby nebo nebyla-li zjevně projevena vážná vůle.</a:t>
            </a:r>
            <a:endParaRPr b="0" lang="en-US" sz="3200" spc="-1" strike="noStrike">
              <a:solidFill>
                <a:srgbClr val="000000"/>
              </a:solidFill>
              <a:latin typeface="Calibri"/>
            </a:endParaRPr>
          </a:p>
          <a:p>
            <a:pPr marL="331560" indent="-331560">
              <a:lnSpc>
                <a:spcPct val="100000"/>
              </a:lnSpc>
              <a:spcBef>
                <a:spcPts val="641"/>
              </a:spcBef>
              <a:buClr>
                <a:srgbClr val="000000"/>
              </a:buClr>
              <a:buFont typeface="Arial"/>
              <a:buChar char="•"/>
            </a:pPr>
            <a:r>
              <a:rPr b="0" lang="cs-CZ" sz="3200" spc="-1" strike="noStrike">
                <a:solidFill>
                  <a:srgbClr val="000000"/>
                </a:solidFill>
                <a:latin typeface="Calibri"/>
              </a:rPr>
              <a:t>Právní jednání není učiněno vážně (opravdově) tehdy, je-li podle objektivních okolností konkrétního případu zřejmé, že jednající nechtěl svým projevem vůle způsobit právní následky, které s takovým projevem vůle normy občanského práva spojují</a:t>
            </a:r>
            <a:endParaRPr b="0" lang="en-US"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cs-CZ" sz="4400" spc="-1" strike="noStrike">
                <a:solidFill>
                  <a:srgbClr val="000000"/>
                </a:solidFill>
                <a:latin typeface="Calibri"/>
              </a:rPr>
              <a:t>Právní jednání</a:t>
            </a:r>
            <a:endParaRPr b="0" lang="en-US" sz="4400" spc="-1" strike="noStrike">
              <a:solidFill>
                <a:srgbClr val="000000"/>
              </a:solidFill>
              <a:latin typeface="Calibri"/>
            </a:endParaRPr>
          </a:p>
        </p:txBody>
      </p:sp>
      <p:sp>
        <p:nvSpPr>
          <p:cNvPr id="100" name="PlaceHolder 2"/>
          <p:cNvSpPr>
            <a:spLocks noGrp="1"/>
          </p:cNvSpPr>
          <p:nvPr>
            <p:ph/>
          </p:nvPr>
        </p:nvSpPr>
        <p:spPr>
          <a:xfrm>
            <a:off x="457200" y="1600200"/>
            <a:ext cx="8229240" cy="4525560"/>
          </a:xfrm>
          <a:prstGeom prst="rect">
            <a:avLst/>
          </a:prstGeom>
          <a:noFill/>
          <a:ln w="0">
            <a:noFill/>
          </a:ln>
        </p:spPr>
        <p:txBody>
          <a:bodyPr anchor="t">
            <a:normAutofit fontScale="99000"/>
          </a:bodyPr>
          <a:p>
            <a:pPr marL="339480" indent="-339480">
              <a:lnSpc>
                <a:spcPct val="100000"/>
              </a:lnSpc>
              <a:spcBef>
                <a:spcPts val="641"/>
              </a:spcBef>
              <a:buClr>
                <a:srgbClr val="000000"/>
              </a:buClr>
              <a:buFont typeface="Arial"/>
              <a:buChar char="•"/>
            </a:pPr>
            <a:r>
              <a:rPr b="0" lang="cs-CZ" sz="3200" spc="-1" strike="noStrike">
                <a:solidFill>
                  <a:srgbClr val="000000"/>
                </a:solidFill>
                <a:latin typeface="Calibri"/>
              </a:rPr>
              <a:t>O právní jednání nejde ani v případě, kdy nelze pro neurčitost nebo nesrozumitelnost zjistit jeho obsah ani výkladem. Projev je nesrozumitelný, jestliže jednající nedosáhl – vadným slovním nebo jiným zprostředkováním – jasného vyjádření této vůle.</a:t>
            </a:r>
            <a:endParaRPr b="0" lang="en-US" sz="3200" spc="-1" strike="noStrike">
              <a:solidFill>
                <a:srgbClr val="000000"/>
              </a:solidFill>
              <a:latin typeface="Calibri"/>
            </a:endParaRPr>
          </a:p>
          <a:p>
            <a:pPr marL="339480" indent="-339480">
              <a:lnSpc>
                <a:spcPct val="100000"/>
              </a:lnSpc>
              <a:spcBef>
                <a:spcPts val="641"/>
              </a:spcBef>
              <a:buClr>
                <a:srgbClr val="000000"/>
              </a:buClr>
              <a:buFont typeface="Arial"/>
              <a:buChar char="•"/>
            </a:pPr>
            <a:r>
              <a:rPr b="0" lang="cs-CZ" sz="3200" spc="-1" strike="noStrike">
                <a:solidFill>
                  <a:srgbClr val="000000"/>
                </a:solidFill>
                <a:latin typeface="Calibri"/>
              </a:rPr>
              <a:t>Nesrozumitelný je projev vůle tehdy, jestliže nelze zjistit ani výkladem, co jím mělo být vyjádřeno. </a:t>
            </a:r>
            <a:endParaRPr b="0" lang="en-US"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4680"/>
            <a:ext cx="8229240" cy="1142640"/>
          </a:xfrm>
          <a:prstGeom prst="rect">
            <a:avLst/>
          </a:prstGeom>
          <a:noFill/>
          <a:ln w="0">
            <a:noFill/>
          </a:ln>
        </p:spPr>
        <p:txBody>
          <a:bodyPr anchor="ctr">
            <a:noAutofit/>
          </a:bodyPr>
          <a:p>
            <a:pPr indent="0" algn="ctr">
              <a:lnSpc>
                <a:spcPct val="100000"/>
              </a:lnSpc>
              <a:buNone/>
            </a:pPr>
            <a:r>
              <a:rPr b="0" lang="cs-CZ" sz="4400" spc="-1" strike="noStrike">
                <a:solidFill>
                  <a:srgbClr val="000000"/>
                </a:solidFill>
                <a:latin typeface="Calibri"/>
              </a:rPr>
              <a:t>Právní jednání</a:t>
            </a:r>
            <a:endParaRPr b="0" lang="en-US" sz="4400" spc="-1" strike="noStrike">
              <a:solidFill>
                <a:srgbClr val="000000"/>
              </a:solidFill>
              <a:latin typeface="Calibri"/>
            </a:endParaRPr>
          </a:p>
        </p:txBody>
      </p:sp>
      <p:sp>
        <p:nvSpPr>
          <p:cNvPr id="102" name="PlaceHolder 2"/>
          <p:cNvSpPr>
            <a:spLocks noGrp="1"/>
          </p:cNvSpPr>
          <p:nvPr>
            <p:ph/>
          </p:nvPr>
        </p:nvSpPr>
        <p:spPr>
          <a:xfrm>
            <a:off x="457200" y="1600200"/>
            <a:ext cx="8229240" cy="4525560"/>
          </a:xfrm>
          <a:prstGeom prst="rect">
            <a:avLst/>
          </a:prstGeom>
          <a:noFill/>
          <a:ln w="0">
            <a:noFill/>
          </a:ln>
        </p:spPr>
        <p:txBody>
          <a:bodyPr anchor="t">
            <a:normAutofit fontScale="71000"/>
          </a:bodyPr>
          <a:p>
            <a:pPr marL="313920" indent="-313920">
              <a:lnSpc>
                <a:spcPct val="100000"/>
              </a:lnSpc>
              <a:spcBef>
                <a:spcPts val="641"/>
              </a:spcBef>
              <a:buClr>
                <a:srgbClr val="000000"/>
              </a:buClr>
              <a:buFont typeface="Arial"/>
              <a:buChar char="•"/>
            </a:pPr>
            <a:r>
              <a:rPr b="0" lang="cs-CZ" sz="3200" spc="-1" strike="noStrike">
                <a:solidFill>
                  <a:srgbClr val="000000"/>
                </a:solidFill>
                <a:latin typeface="Calibri"/>
              </a:rPr>
              <a:t>Právní jednání je neurčité tehdy, je-li vyjádření projevu sice srozumitelné, ale jeho obsah je neurčitý. </a:t>
            </a:r>
            <a:endParaRPr b="0" lang="en-US" sz="3200" spc="-1" strike="noStrike">
              <a:solidFill>
                <a:srgbClr val="000000"/>
              </a:solidFill>
              <a:latin typeface="Calibri"/>
            </a:endParaRPr>
          </a:p>
          <a:p>
            <a:pPr marL="313920" indent="-313920">
              <a:lnSpc>
                <a:spcPct val="100000"/>
              </a:lnSpc>
              <a:spcBef>
                <a:spcPts val="641"/>
              </a:spcBef>
              <a:buClr>
                <a:srgbClr val="000000"/>
              </a:buClr>
              <a:buFont typeface="Arial"/>
              <a:buChar char="•"/>
            </a:pPr>
            <a:r>
              <a:rPr b="0" lang="cs-CZ" sz="3200" spc="-1" strike="noStrike">
                <a:solidFill>
                  <a:srgbClr val="000000"/>
                </a:solidFill>
                <a:latin typeface="Calibri"/>
              </a:rPr>
              <a:t>Jazykové vyjádření právního jednání lze vykládat prostředky gramatickými (z hlediska možného významu jednotlivých použitých pojmů), logickými (z hlediska vzájemné návaznosti použitých pojmů) či systematickými (z hlediska řazení pojmů ve struktuře celého právního jednání). Interpretace obsahu právního jednání soudem však nemůže v žádném případě nahrazovat či měnit již učiněné projevy vůle (použití zákonných výkladových pravidel směřuje vždy pouze k tomu, aby obsah právního jednání vyjádřeného slovy, které osoba učinila, byl vyložen v souladu se stavem, který existoval v době, kdy bylo jednání činěno).</a:t>
            </a:r>
            <a:endParaRPr b="0" lang="en-US" sz="3200" spc="-1" strike="noStrike">
              <a:solidFill>
                <a:srgbClr val="000000"/>
              </a:solidFill>
              <a:latin typeface="Calibri"/>
            </a:endParaRPr>
          </a:p>
          <a:p>
            <a:pPr indent="0">
              <a:lnSpc>
                <a:spcPct val="100000"/>
              </a:lnSpc>
              <a:spcBef>
                <a:spcPts val="641"/>
              </a:spcBef>
              <a:buNone/>
            </a:pPr>
            <a:endParaRPr b="0" lang="en-US" sz="32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Zdánlivé právní jednání</a:t>
            </a:r>
            <a:endParaRPr b="0" lang="en-US" sz="4000" spc="-1" strike="noStrike">
              <a:solidFill>
                <a:srgbClr val="000000"/>
              </a:solidFill>
              <a:latin typeface="Calibri"/>
            </a:endParaRPr>
          </a:p>
        </p:txBody>
      </p:sp>
      <p:sp>
        <p:nvSpPr>
          <p:cNvPr id="104"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chybí-li vůle jednající osoby</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nebyla-li zjevně projevena vážná vůle</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nelze-li pro neurčitost nebo nesrozumitelnost zjistit jeho obsah ani výkladem</a:t>
            </a:r>
            <a:endParaRPr b="0" lang="en-US" sz="3200" spc="-1" strike="noStrike">
              <a:solidFill>
                <a:srgbClr val="000000"/>
              </a:solidFill>
              <a:latin typeface="Calibri"/>
            </a:endParaRPr>
          </a:p>
        </p:txBody>
      </p:sp>
      <p:sp>
        <p:nvSpPr>
          <p:cNvPr id="105" name="PlaceHolder 3"/>
          <p:cNvSpPr>
            <a:spLocks noGrp="1"/>
          </p:cNvSpPr>
          <p:nvPr>
            <p:ph type="ftr" idx="11"/>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693000"/>
            <a:ext cx="8229240" cy="723960"/>
          </a:xfrm>
          <a:prstGeom prst="rect">
            <a:avLst/>
          </a:prstGeom>
          <a:noFill/>
          <a:ln w="0">
            <a:noFill/>
          </a:ln>
        </p:spPr>
        <p:txBody>
          <a:bodyPr anchor="ctr">
            <a:normAutofit/>
          </a:bodyPr>
          <a:p>
            <a:pPr indent="0" algn="ctr">
              <a:lnSpc>
                <a:spcPct val="100000"/>
              </a:lnSpc>
              <a:buNone/>
            </a:pPr>
            <a:r>
              <a:rPr b="1" lang="cs-CZ" sz="4000" spc="-1" strike="noStrike">
                <a:solidFill>
                  <a:srgbClr val="d10202"/>
                </a:solidFill>
                <a:latin typeface="Calibri"/>
              </a:rPr>
              <a:t>Zdánlivé právní jednání</a:t>
            </a:r>
            <a:endParaRPr b="0" lang="en-US" sz="4000" spc="-1" strike="noStrike">
              <a:solidFill>
                <a:srgbClr val="000000"/>
              </a:solidFill>
              <a:latin typeface="Calibri"/>
            </a:endParaRPr>
          </a:p>
        </p:txBody>
      </p:sp>
      <p:sp>
        <p:nvSpPr>
          <p:cNvPr id="107" name="PlaceHolder 2"/>
          <p:cNvSpPr>
            <a:spLocks noGrp="1"/>
          </p:cNvSpPr>
          <p:nvPr>
            <p:ph/>
          </p:nvPr>
        </p:nvSpPr>
        <p:spPr>
          <a:xfrm>
            <a:off x="457200" y="1600200"/>
            <a:ext cx="8229240" cy="4525560"/>
          </a:xfrm>
          <a:prstGeom prst="rect">
            <a:avLst/>
          </a:prstGeom>
          <a:noFill/>
          <a:ln w="0">
            <a:noFill/>
          </a:ln>
        </p:spPr>
        <p:txBody>
          <a:bodyPr anchor="t">
            <a:normAutofit/>
          </a:bodyPr>
          <a:p>
            <a:pPr marL="914400" indent="0">
              <a:lnSpc>
                <a:spcPct val="100000"/>
              </a:lnSpc>
              <a:spcBef>
                <a:spcPts val="320"/>
              </a:spcBef>
              <a:buNone/>
              <a:tabLst>
                <a:tab algn="l" pos="0"/>
              </a:tabLst>
            </a:pPr>
            <a:endParaRPr b="0" lang="en-US" sz="16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byl-li projev vůle mezi stranami dodatečně vyjasněn, nepřihlíží se k jeho vadě a hledí se, jako by tu bylo PJ od počátku</a:t>
            </a: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k zdánlivému právnímu jednání se nepřihlíží (jako by nebylo, § 554)</a:t>
            </a:r>
            <a:endParaRPr b="0" lang="en-US" sz="3200" spc="-1" strike="noStrike">
              <a:solidFill>
                <a:srgbClr val="000000"/>
              </a:solidFill>
              <a:latin typeface="Calibri"/>
            </a:endParaRPr>
          </a:p>
          <a:p>
            <a:pPr indent="0">
              <a:lnSpc>
                <a:spcPct val="100000"/>
              </a:lnSpc>
              <a:spcBef>
                <a:spcPts val="641"/>
              </a:spcBef>
              <a:buNone/>
              <a:tabLst>
                <a:tab algn="l" pos="0"/>
              </a:tabLst>
            </a:pPr>
            <a:endParaRPr b="0" lang="en-US" sz="3200" spc="-1" strike="noStrike">
              <a:solidFill>
                <a:srgbClr val="000000"/>
              </a:solidFill>
              <a:latin typeface="Calibri"/>
            </a:endParaRPr>
          </a:p>
          <a:p>
            <a:pPr marL="343080" indent="-343080">
              <a:lnSpc>
                <a:spcPct val="100000"/>
              </a:lnSpc>
              <a:spcBef>
                <a:spcPts val="641"/>
              </a:spcBef>
              <a:buClr>
                <a:srgbClr val="000000"/>
              </a:buClr>
              <a:buFont typeface="Arial"/>
              <a:buChar char="•"/>
              <a:tabLst>
                <a:tab algn="l" pos="0"/>
              </a:tabLst>
            </a:pPr>
            <a:r>
              <a:rPr b="0" lang="cs-CZ" sz="3200" spc="-1" strike="noStrike">
                <a:solidFill>
                  <a:srgbClr val="000000"/>
                </a:solidFill>
                <a:latin typeface="Calibri"/>
              </a:rPr>
              <a:t>X Neplatné právní jednání (viz dále)</a:t>
            </a:r>
            <a:endParaRPr b="0" lang="en-US" sz="3200" spc="-1" strike="noStrike">
              <a:solidFill>
                <a:srgbClr val="000000"/>
              </a:solidFill>
              <a:latin typeface="Calibri"/>
            </a:endParaRPr>
          </a:p>
        </p:txBody>
      </p:sp>
      <p:sp>
        <p:nvSpPr>
          <p:cNvPr id="108" name="PlaceHolder 3"/>
          <p:cNvSpPr>
            <a:spLocks noGrp="1"/>
          </p:cNvSpPr>
          <p:nvPr>
            <p:ph type="ftr" idx="12"/>
          </p:nvPr>
        </p:nvSpPr>
        <p:spPr>
          <a:xfrm>
            <a:off x="3124080" y="6356520"/>
            <a:ext cx="2895120" cy="364680"/>
          </a:xfrm>
          <a:prstGeom prst="rect">
            <a:avLst/>
          </a:prstGeom>
          <a:noFill/>
          <a:ln w="0">
            <a:noFill/>
          </a:ln>
        </p:spPr>
        <p:txBody>
          <a:bodyPr anchor="ctr">
            <a:noAutofit/>
          </a:bodyPr>
          <a:p>
            <a:pPr indent="0">
              <a:buNone/>
            </a:pPr>
            <a:endParaRPr b="0" lang="en-US" sz="1200" spc="-1" strike="noStrike">
              <a:solidFill>
                <a:srgbClr val="8b8b8b"/>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Propedeutický seminář 2013_fi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Propedeutický seminář 2013_fi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Propedeutický seminář 2013_fin</Template>
  <TotalTime>3315</TotalTime>
  <Application>LibreOffice/7.4.7.2$Windows_X86_64 LibreOffice_project/723314e595e8007d3cf785c16538505a1c878ca5</Application>
  <AppVersion>15.0000</AppVersion>
  <Words>2050</Words>
  <Paragraphs>257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2013-09-15T17:50:48Z</dcterms:created>
  <dc:creator>martin fink</dc:creator>
  <dc:description/>
  <dc:language>cs-CZ</dc:language>
  <cp:lastModifiedBy/>
  <cp:lastPrinted>2013-09-13T08:26:54Z</cp:lastPrinted>
  <dcterms:modified xsi:type="dcterms:W3CDTF">2023-09-29T19:10:02Z</dcterms:modified>
  <cp:revision>139</cp:revision>
  <dc:subject/>
  <dc:title>PROPEDEUTICKÝ SEMINÁŘ  Odborná praxe 1: Kabinet profesní přípravy</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13</vt:i4>
  </property>
  <property fmtid="{D5CDD505-2E9C-101B-9397-08002B2CF9AE}" pid="3" name="PresentationFormat">
    <vt:lpwstr>Předvádění na obrazovce (4:3)</vt:lpwstr>
  </property>
  <property fmtid="{D5CDD505-2E9C-101B-9397-08002B2CF9AE}" pid="4" name="Slides">
    <vt:i4>35</vt:i4>
  </property>
</Properties>
</file>