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25"/>
  </p:notesMasterIdLst>
  <p:sldIdLst>
    <p:sldId id="256" r:id="rId2"/>
    <p:sldId id="292" r:id="rId3"/>
    <p:sldId id="293" r:id="rId4"/>
    <p:sldId id="345" r:id="rId5"/>
    <p:sldId id="316" r:id="rId6"/>
    <p:sldId id="295" r:id="rId7"/>
    <p:sldId id="296" r:id="rId8"/>
    <p:sldId id="297" r:id="rId9"/>
    <p:sldId id="298" r:id="rId10"/>
    <p:sldId id="299" r:id="rId11"/>
    <p:sldId id="300" r:id="rId12"/>
    <p:sldId id="302" r:id="rId13"/>
    <p:sldId id="304" r:id="rId14"/>
    <p:sldId id="305" r:id="rId15"/>
    <p:sldId id="306" r:id="rId16"/>
    <p:sldId id="307" r:id="rId17"/>
    <p:sldId id="308" r:id="rId18"/>
    <p:sldId id="309" r:id="rId19"/>
    <p:sldId id="310" r:id="rId20"/>
    <p:sldId id="311" r:id="rId21"/>
    <p:sldId id="312" r:id="rId22"/>
    <p:sldId id="348" r:id="rId23"/>
    <p:sldId id="315" r:id="rId2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C56EA8-7A29-4674-AB18-70D4096215F3}" type="datetimeFigureOut">
              <a:rPr lang="cs-CZ" smtClean="0"/>
              <a:t>05.10.2022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9E5C25-B01E-47C4-BC8A-57C1C11B35D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7791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C0F04-106D-439F-AD47-F865AF3F4A9C}" type="slidenum">
              <a:rPr lang="cs-CZ" smtClean="0"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036231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C0F04-106D-439F-AD47-F865AF3F4A9C}" type="slidenum">
              <a:rPr lang="cs-CZ" smtClean="0"/>
              <a:t>12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104817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C0F04-106D-439F-AD47-F865AF3F4A9C}" type="slidenum">
              <a:rPr lang="cs-CZ" smtClean="0"/>
              <a:t>13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600068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C0F04-106D-439F-AD47-F865AF3F4A9C}" type="slidenum">
              <a:rPr lang="cs-CZ" smtClean="0"/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365746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C0F04-106D-439F-AD47-F865AF3F4A9C}" type="slidenum">
              <a:rPr lang="cs-CZ" smtClean="0"/>
              <a:t>15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157638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C0F04-106D-439F-AD47-F865AF3F4A9C}" type="slidenum">
              <a:rPr lang="cs-CZ" smtClean="0"/>
              <a:t>16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954137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C0F04-106D-439F-AD47-F865AF3F4A9C}" type="slidenum">
              <a:rPr lang="cs-CZ" smtClean="0"/>
              <a:t>17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909531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C0F04-106D-439F-AD47-F865AF3F4A9C}" type="slidenum">
              <a:rPr lang="cs-CZ" smtClean="0"/>
              <a:t>18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061276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C0F04-106D-439F-AD47-F865AF3F4A9C}" type="slidenum">
              <a:rPr lang="cs-CZ" smtClean="0"/>
              <a:t>19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185569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C0F04-106D-439F-AD47-F865AF3F4A9C}" type="slidenum">
              <a:rPr lang="cs-CZ" smtClean="0"/>
              <a:t>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97261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C0F04-106D-439F-AD47-F865AF3F4A9C}" type="slidenum">
              <a:rPr lang="cs-CZ" smtClean="0"/>
              <a:t>21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055617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C0F04-106D-439F-AD47-F865AF3F4A9C}" type="slidenum">
              <a:rPr lang="cs-CZ" smtClean="0"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036231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C0F04-106D-439F-AD47-F865AF3F4A9C}" type="slidenum">
              <a:rPr lang="cs-CZ" smtClean="0"/>
              <a:t>22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055617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C0F04-106D-439F-AD47-F865AF3F4A9C}" type="slidenum">
              <a:rPr lang="cs-CZ" smtClean="0"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191154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C0F04-106D-439F-AD47-F865AF3F4A9C}" type="slidenum">
              <a:rPr lang="cs-CZ" smtClean="0"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694769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C0F04-106D-439F-AD47-F865AF3F4A9C}" type="slidenum">
              <a:rPr lang="cs-CZ" smtClean="0"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157091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C0F04-106D-439F-AD47-F865AF3F4A9C}" type="slidenum">
              <a:rPr lang="cs-CZ" smtClean="0"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726143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C0F04-106D-439F-AD47-F865AF3F4A9C}" type="slidenum">
              <a:rPr lang="cs-CZ" smtClean="0"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85674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C0F04-106D-439F-AD47-F865AF3F4A9C}" type="slidenum">
              <a:rPr lang="cs-CZ" smtClean="0"/>
              <a:t>10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65920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C0F04-106D-439F-AD47-F865AF3F4A9C}" type="slidenum">
              <a:rPr lang="cs-CZ" smtClean="0"/>
              <a:t>11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6968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DF37-027B-469A-B425-EA10FCAA56B4}" type="datetimeFigureOut">
              <a:rPr lang="cs-CZ" smtClean="0"/>
              <a:t>05.10.2022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5C2A8-504F-4AA5-AC31-923FD9D4632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DF37-027B-469A-B425-EA10FCAA56B4}" type="datetimeFigureOut">
              <a:rPr lang="cs-CZ" smtClean="0"/>
              <a:t>05.10.2022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5C2A8-504F-4AA5-AC31-923FD9D4632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DF37-027B-469A-B425-EA10FCAA56B4}" type="datetimeFigureOut">
              <a:rPr lang="cs-CZ" smtClean="0"/>
              <a:t>05.10.2022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5C2A8-504F-4AA5-AC31-923FD9D46327}" type="slidenum">
              <a:rPr lang="cs-CZ" smtClean="0"/>
              <a:t>‹#›</a:t>
            </a:fld>
            <a:endParaRPr lang="cs-CZ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DF37-027B-469A-B425-EA10FCAA56B4}" type="datetimeFigureOut">
              <a:rPr lang="cs-CZ" smtClean="0"/>
              <a:t>05.10.2022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5C2A8-504F-4AA5-AC31-923FD9D46327}" type="slidenum">
              <a:rPr lang="cs-CZ" smtClean="0"/>
              <a:t>‹#›</a:t>
            </a:fld>
            <a:endParaRPr lang="cs-CZ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DF37-027B-469A-B425-EA10FCAA56B4}" type="datetimeFigureOut">
              <a:rPr lang="cs-CZ" smtClean="0"/>
              <a:t>05.10.2022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5C2A8-504F-4AA5-AC31-923FD9D4632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DF37-027B-469A-B425-EA10FCAA56B4}" type="datetimeFigureOut">
              <a:rPr lang="cs-CZ" smtClean="0"/>
              <a:t>05.10.2022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5C2A8-504F-4AA5-AC31-923FD9D46327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DF37-027B-469A-B425-EA10FCAA56B4}" type="datetimeFigureOut">
              <a:rPr lang="cs-CZ" smtClean="0"/>
              <a:t>05.10.2022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5C2A8-504F-4AA5-AC31-923FD9D4632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DF37-027B-469A-B425-EA10FCAA56B4}" type="datetimeFigureOut">
              <a:rPr lang="cs-CZ" smtClean="0"/>
              <a:t>05.10.2022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5C2A8-504F-4AA5-AC31-923FD9D4632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DF37-027B-469A-B425-EA10FCAA56B4}" type="datetimeFigureOut">
              <a:rPr lang="cs-CZ" smtClean="0"/>
              <a:t>05.10.2022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5C2A8-504F-4AA5-AC31-923FD9D4632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DF37-027B-469A-B425-EA10FCAA56B4}" type="datetimeFigureOut">
              <a:rPr lang="cs-CZ" smtClean="0"/>
              <a:t>05.10.2022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5C2A8-504F-4AA5-AC31-923FD9D46327}" type="slidenum">
              <a:rPr lang="cs-CZ" smtClean="0"/>
              <a:t>‹#›</a:t>
            </a:fld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DF37-027B-469A-B425-EA10FCAA56B4}" type="datetimeFigureOut">
              <a:rPr lang="cs-CZ" smtClean="0"/>
              <a:t>05.10.2022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5C2A8-504F-4AA5-AC31-923FD9D46327}" type="slidenum">
              <a:rPr lang="cs-CZ" smtClean="0"/>
              <a:t>‹#›</a:t>
            </a:fld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4D8DF37-027B-469A-B425-EA10FCAA56B4}" type="datetimeFigureOut">
              <a:rPr lang="cs-CZ" smtClean="0"/>
              <a:t>05.10.2022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6E5C2A8-504F-4AA5-AC31-923FD9D46327}" type="slidenum">
              <a:rPr lang="cs-CZ" smtClean="0"/>
              <a:t>‹#›</a:t>
            </a:fld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899592" y="2849256"/>
            <a:ext cx="7408333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sz="3600" b="1" dirty="0" smtClean="0"/>
              <a:t>PRACOVNĚPRÁVNÍ VZTAH</a:t>
            </a:r>
          </a:p>
          <a:p>
            <a:pPr marL="0" indent="0" algn="ctr">
              <a:buNone/>
            </a:pPr>
            <a:r>
              <a:rPr lang="cs-CZ" sz="3600" b="1" dirty="0" smtClean="0"/>
              <a:t>ZÁVISLÁ PRÁCE</a:t>
            </a:r>
          </a:p>
          <a:p>
            <a:pPr marL="0" indent="0" algn="ctr">
              <a:buNone/>
            </a:pPr>
            <a:r>
              <a:rPr lang="cs-CZ" sz="3600" b="1" dirty="0" smtClean="0"/>
              <a:t>ŠVARC-SYSTÉM</a:t>
            </a:r>
          </a:p>
          <a:p>
            <a:pPr marL="0" indent="0" algn="ctr">
              <a:buNone/>
            </a:pPr>
            <a:endParaRPr lang="cs-CZ" sz="2800" b="1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Pracovní právo 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92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3174"/>
            <a:ext cx="8229600" cy="724464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solidFill>
                  <a:srgbClr val="D10202"/>
                </a:solidFill>
                <a:latin typeface="+mn-lt"/>
                <a:cs typeface="Arial"/>
              </a:rPr>
              <a:t>Závislá práce (§ 3)</a:t>
            </a:r>
            <a:endParaRPr lang="cs-CZ" sz="4000" b="1" dirty="0">
              <a:solidFill>
                <a:srgbClr val="D10202"/>
              </a:solidFill>
              <a:latin typeface="+mn-lt"/>
              <a:cs typeface="Arial"/>
            </a:endParaRPr>
          </a:p>
        </p:txBody>
      </p:sp>
      <p:sp>
        <p:nvSpPr>
          <p:cNvPr id="6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cs-CZ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ctr">
              <a:buNone/>
            </a:pPr>
            <a:endParaRPr lang="cs-CZ" i="1" dirty="0" smtClean="0"/>
          </a:p>
          <a:p>
            <a:pPr marL="0" indent="0">
              <a:buNone/>
            </a:pPr>
            <a:r>
              <a:rPr lang="cs-CZ" dirty="0" smtClean="0">
                <a:solidFill>
                  <a:schemeClr val="tx2"/>
                </a:solidFill>
              </a:rPr>
              <a:t>			</a:t>
            </a:r>
            <a:r>
              <a:rPr lang="cs-CZ" dirty="0" smtClean="0">
                <a:solidFill>
                  <a:srgbClr val="0070C0"/>
                </a:solidFill>
              </a:rPr>
              <a:t>ochrana zaměstnance</a:t>
            </a:r>
            <a:endParaRPr lang="cs-CZ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cs-CZ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cs-CZ" i="1" dirty="0" smtClean="0">
                <a:solidFill>
                  <a:srgbClr val="FF0000"/>
                </a:solidFill>
              </a:rPr>
              <a:t>???PROČ???</a:t>
            </a:r>
          </a:p>
          <a:p>
            <a:pPr marL="0" indent="0">
              <a:buNone/>
            </a:pPr>
            <a:r>
              <a:rPr lang="cs-CZ" i="1" dirty="0">
                <a:solidFill>
                  <a:srgbClr val="FF0000"/>
                </a:solidFill>
              </a:rPr>
              <a:t>	</a:t>
            </a:r>
            <a:r>
              <a:rPr lang="cs-CZ" i="1" dirty="0" smtClean="0">
                <a:solidFill>
                  <a:srgbClr val="FF0000"/>
                </a:solidFill>
              </a:rPr>
              <a:t>									</a:t>
            </a:r>
            <a:r>
              <a:rPr lang="cs-CZ" dirty="0" smtClean="0">
                <a:solidFill>
                  <a:srgbClr val="0070C0"/>
                </a:solidFill>
              </a:rPr>
              <a:t>daňové důvody</a:t>
            </a:r>
            <a:endParaRPr lang="cs-CZ" i="1" dirty="0">
              <a:solidFill>
                <a:srgbClr val="0070C0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" name="Přímá spojnice 4"/>
          <p:cNvCxnSpPr/>
          <p:nvPr/>
        </p:nvCxnSpPr>
        <p:spPr>
          <a:xfrm flipV="1">
            <a:off x="2555776" y="4148830"/>
            <a:ext cx="998220" cy="5410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>
            <a:off x="2555776" y="4689850"/>
            <a:ext cx="998220" cy="5943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256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3174"/>
            <a:ext cx="8229600" cy="724464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solidFill>
                  <a:srgbClr val="D10202"/>
                </a:solidFill>
                <a:latin typeface="+mn-lt"/>
                <a:cs typeface="Arial"/>
              </a:rPr>
              <a:t>Závislá práce (§ 2 ZP)</a:t>
            </a:r>
            <a:endParaRPr lang="cs-CZ" sz="4000" b="1" dirty="0">
              <a:solidFill>
                <a:srgbClr val="D10202"/>
              </a:solidFill>
              <a:latin typeface="+mn-lt"/>
              <a:cs typeface="Arial"/>
            </a:endParaRPr>
          </a:p>
        </p:txBody>
      </p:sp>
      <p:sp>
        <p:nvSpPr>
          <p:cNvPr id="6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cs-CZ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vykonává-li fyzická osoba práci, která vykazuje znaky závislé práce, mimo pracovněprávní vztah 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-&gt; jedná se o </a:t>
            </a:r>
            <a:r>
              <a:rPr lang="cs-CZ" b="1" dirty="0" smtClean="0"/>
              <a:t>nelegální práci</a:t>
            </a:r>
            <a:endParaRPr lang="cs-CZ" sz="3200" b="1" dirty="0"/>
          </a:p>
          <a:p>
            <a:pPr marL="0" indent="0">
              <a:buNone/>
            </a:pPr>
            <a:endParaRPr lang="cs-CZ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cs-CZ" i="1" dirty="0" smtClean="0">
                <a:solidFill>
                  <a:schemeClr val="tx2"/>
                </a:solidFill>
              </a:rPr>
              <a:t>§ 5 zákona o zaměstnanosti (vymezení pojmů)</a:t>
            </a:r>
          </a:p>
          <a:p>
            <a:pPr marL="0" indent="0">
              <a:buNone/>
            </a:pPr>
            <a:r>
              <a:rPr lang="cs-CZ" i="1" dirty="0" smtClean="0">
                <a:solidFill>
                  <a:schemeClr val="tx2"/>
                </a:solidFill>
              </a:rPr>
              <a:t>Pro účely tohoto zákona se rozumí</a:t>
            </a:r>
          </a:p>
          <a:p>
            <a:pPr marL="0" indent="0">
              <a:buNone/>
            </a:pPr>
            <a:r>
              <a:rPr lang="cs-CZ" i="1" dirty="0">
                <a:solidFill>
                  <a:schemeClr val="tx2"/>
                </a:solidFill>
              </a:rPr>
              <a:t>e) </a:t>
            </a:r>
            <a:r>
              <a:rPr lang="cs-CZ" i="1" dirty="0">
                <a:solidFill>
                  <a:srgbClr val="FF0000"/>
                </a:solidFill>
              </a:rPr>
              <a:t>nelegální prací</a:t>
            </a:r>
            <a:r>
              <a:rPr lang="cs-CZ" i="1" dirty="0">
                <a:solidFill>
                  <a:schemeClr val="tx2"/>
                </a:solidFill>
              </a:rPr>
              <a:t>,</a:t>
            </a:r>
          </a:p>
          <a:p>
            <a:pPr marL="0" indent="0">
              <a:buNone/>
            </a:pPr>
            <a:r>
              <a:rPr lang="cs-CZ" i="1" dirty="0">
                <a:solidFill>
                  <a:schemeClr val="tx2"/>
                </a:solidFill>
              </a:rPr>
              <a:t>1. výkon závislé </a:t>
            </a:r>
            <a:r>
              <a:rPr lang="cs-CZ" i="1" dirty="0" smtClean="0">
                <a:solidFill>
                  <a:schemeClr val="tx2"/>
                </a:solidFill>
              </a:rPr>
              <a:t>práce </a:t>
            </a:r>
            <a:r>
              <a:rPr lang="cs-CZ" i="1" dirty="0">
                <a:solidFill>
                  <a:schemeClr val="tx2"/>
                </a:solidFill>
              </a:rPr>
              <a:t>fyzickou osobou mimo pracovněprávní </a:t>
            </a:r>
            <a:r>
              <a:rPr lang="cs-CZ" i="1" dirty="0" smtClean="0">
                <a:solidFill>
                  <a:schemeClr val="tx2"/>
                </a:solidFill>
              </a:rPr>
              <a:t>vztah, </a:t>
            </a:r>
            <a:endParaRPr lang="cs-CZ" i="1" dirty="0">
              <a:solidFill>
                <a:schemeClr val="tx2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40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3174"/>
            <a:ext cx="8229600" cy="724464"/>
          </a:xfrm>
        </p:spPr>
        <p:txBody>
          <a:bodyPr>
            <a:normAutofit/>
          </a:bodyPr>
          <a:lstStyle/>
          <a:p>
            <a:endParaRPr lang="cs-CZ" sz="4000" b="1" dirty="0">
              <a:solidFill>
                <a:srgbClr val="D10202"/>
              </a:solidFill>
              <a:latin typeface="+mn-lt"/>
              <a:cs typeface="Arial"/>
            </a:endParaRPr>
          </a:p>
        </p:txBody>
      </p:sp>
      <p:sp>
        <p:nvSpPr>
          <p:cNvPr id="6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cs-CZ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ctr">
              <a:buNone/>
            </a:pPr>
            <a:endParaRPr lang="cs-CZ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ctr">
              <a:buNone/>
            </a:pPr>
            <a:r>
              <a:rPr lang="cs-CZ" sz="4800" b="1" dirty="0" smtClean="0">
                <a:solidFill>
                  <a:srgbClr val="FF0000"/>
                </a:solidFill>
              </a:rPr>
              <a:t>Rysy závislé práce</a:t>
            </a:r>
            <a:endParaRPr lang="cs-CZ" sz="4800" b="1" dirty="0">
              <a:solidFill>
                <a:srgbClr val="FF0000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73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3174"/>
            <a:ext cx="8229600" cy="724464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solidFill>
                  <a:srgbClr val="D10202"/>
                </a:solidFill>
                <a:latin typeface="+mn-lt"/>
                <a:cs typeface="Arial"/>
              </a:rPr>
              <a:t>Jménem zaměstnavatele</a:t>
            </a:r>
            <a:endParaRPr lang="cs-CZ" sz="4000" b="1" dirty="0">
              <a:solidFill>
                <a:srgbClr val="D10202"/>
              </a:solidFill>
              <a:latin typeface="+mn-lt"/>
              <a:cs typeface="Arial"/>
            </a:endParaRPr>
          </a:p>
        </p:txBody>
      </p:sp>
      <p:sp>
        <p:nvSpPr>
          <p:cNvPr id="6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cs-CZ" dirty="0" smtClean="0"/>
          </a:p>
          <a:p>
            <a:r>
              <a:rPr lang="cs-CZ" dirty="0" smtClean="0"/>
              <a:t>zaměstnanec nikdy nejedná vlastním jménem</a:t>
            </a:r>
          </a:p>
          <a:p>
            <a:r>
              <a:rPr lang="cs-CZ" dirty="0" smtClean="0"/>
              <a:t>vůči třetím osobám jedná vždy jménem zaměstnavatele -&gt; práva a povinnosti vznikají vždy zaměstnavateli</a:t>
            </a:r>
          </a:p>
          <a:p>
            <a:r>
              <a:rPr lang="cs-CZ" dirty="0" smtClean="0"/>
              <a:t>§ 2914 OZ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X od jednání podnikatele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38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3174"/>
            <a:ext cx="8229600" cy="724464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solidFill>
                  <a:srgbClr val="D10202"/>
                </a:solidFill>
                <a:latin typeface="+mn-lt"/>
                <a:cs typeface="Arial"/>
              </a:rPr>
              <a:t>Pokyny zaměstnavatele</a:t>
            </a:r>
            <a:endParaRPr lang="cs-CZ" sz="4000" b="1" dirty="0">
              <a:solidFill>
                <a:srgbClr val="D10202"/>
              </a:solidFill>
              <a:latin typeface="+mn-lt"/>
              <a:cs typeface="Arial"/>
            </a:endParaRPr>
          </a:p>
        </p:txBody>
      </p:sp>
      <p:sp>
        <p:nvSpPr>
          <p:cNvPr id="6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endParaRPr lang="cs-CZ" dirty="0" smtClean="0"/>
          </a:p>
          <a:p>
            <a:r>
              <a:rPr lang="cs-CZ" dirty="0" smtClean="0"/>
              <a:t>zaměstnanec je zásadně vázán pokyny zaměstnavatele ohledně způsobu výkonu práce</a:t>
            </a:r>
          </a:p>
          <a:p>
            <a:r>
              <a:rPr lang="cs-CZ" dirty="0" smtClean="0"/>
              <a:t>zásadně se od nich nemůže odchýlit x odchýlit se může tehdy, ohrozil-li by tím své zdraví či právní předpisy</a:t>
            </a:r>
          </a:p>
          <a:p>
            <a:r>
              <a:rPr lang="cs-CZ" dirty="0" smtClean="0"/>
              <a:t>§ 106 odst. 2 ZP</a:t>
            </a:r>
          </a:p>
          <a:p>
            <a:pPr marL="0" indent="0">
              <a:buNone/>
            </a:pPr>
            <a:r>
              <a:rPr lang="cs-CZ" dirty="0" smtClean="0"/>
              <a:t>X (§ 2592, § 2594 OZ)</a:t>
            </a:r>
          </a:p>
          <a:p>
            <a:r>
              <a:rPr lang="cs-CZ" dirty="0" smtClean="0"/>
              <a:t>drží-li se zaměstnanec pokynů zaměstnavatele je zásadně vyloučena jeho odpovědnost za vzniklou škodu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39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3174"/>
            <a:ext cx="8229600" cy="724464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solidFill>
                  <a:srgbClr val="D10202"/>
                </a:solidFill>
                <a:latin typeface="+mn-lt"/>
                <a:cs typeface="Arial"/>
              </a:rPr>
              <a:t>Osobní výkon práce</a:t>
            </a:r>
            <a:endParaRPr lang="cs-CZ" sz="4000" b="1" dirty="0">
              <a:solidFill>
                <a:srgbClr val="D10202"/>
              </a:solidFill>
              <a:latin typeface="+mn-lt"/>
              <a:cs typeface="Arial"/>
            </a:endParaRPr>
          </a:p>
        </p:txBody>
      </p:sp>
      <p:sp>
        <p:nvSpPr>
          <p:cNvPr id="6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cs-CZ" dirty="0" smtClean="0"/>
          </a:p>
          <a:p>
            <a:r>
              <a:rPr lang="cs-CZ" dirty="0" smtClean="0"/>
              <a:t>zaměstnanec se nemůže dát při výkonu práce zastoupit jinou osobou </a:t>
            </a:r>
          </a:p>
          <a:p>
            <a:r>
              <a:rPr lang="cs-CZ" dirty="0" smtClean="0"/>
              <a:t>smrtí zaměstnance zaniká pracovněprávní vztah</a:t>
            </a:r>
          </a:p>
          <a:p>
            <a:pPr marL="0" indent="0">
              <a:buNone/>
            </a:pPr>
            <a:r>
              <a:rPr lang="cs-CZ" dirty="0" smtClean="0"/>
              <a:t>X (§ 2588, § 2589)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54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3174"/>
            <a:ext cx="8229600" cy="724464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solidFill>
                  <a:srgbClr val="D10202"/>
                </a:solidFill>
                <a:latin typeface="+mn-lt"/>
                <a:cs typeface="Arial"/>
              </a:rPr>
              <a:t>Odměna</a:t>
            </a:r>
            <a:endParaRPr lang="cs-CZ" sz="4000" b="1" dirty="0">
              <a:solidFill>
                <a:srgbClr val="D10202"/>
              </a:solidFill>
              <a:latin typeface="+mn-lt"/>
              <a:cs typeface="Arial"/>
            </a:endParaRPr>
          </a:p>
        </p:txBody>
      </p:sp>
      <p:sp>
        <p:nvSpPr>
          <p:cNvPr id="6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zaměstnanci náleží za vykonanou práci odměna</a:t>
            </a:r>
          </a:p>
          <a:p>
            <a:r>
              <a:rPr lang="cs-CZ" dirty="0" smtClean="0"/>
              <a:t>odměna je závislá na počtu odpracovaných hodin v rámci pracovní doby</a:t>
            </a:r>
          </a:p>
          <a:p>
            <a:r>
              <a:rPr lang="cs-CZ" dirty="0" smtClean="0"/>
              <a:t>odměna náleží periodicky za určité období</a:t>
            </a:r>
          </a:p>
          <a:p>
            <a:r>
              <a:rPr lang="cs-CZ" b="1" dirty="0" smtClean="0"/>
              <a:t>pro její výši je rozhodující odpracovaná doba, nikoliv hodnota výsledné práce</a:t>
            </a:r>
          </a:p>
          <a:p>
            <a:r>
              <a:rPr lang="cs-CZ" dirty="0" smtClean="0"/>
              <a:t>§ 346c ZP, 144a ZP, 346d ZP</a:t>
            </a:r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74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3174"/>
            <a:ext cx="8229600" cy="724464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solidFill>
                  <a:srgbClr val="D10202"/>
                </a:solidFill>
                <a:latin typeface="+mn-lt"/>
                <a:cs typeface="Arial"/>
              </a:rPr>
              <a:t>Odměna</a:t>
            </a:r>
            <a:endParaRPr lang="cs-CZ" sz="4000" b="1" dirty="0">
              <a:solidFill>
                <a:srgbClr val="D10202"/>
              </a:solidFill>
              <a:latin typeface="+mn-lt"/>
              <a:cs typeface="Arial"/>
            </a:endParaRPr>
          </a:p>
        </p:txBody>
      </p:sp>
      <p:sp>
        <p:nvSpPr>
          <p:cNvPr id="6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 smtClean="0"/>
              <a:t>z odměny odvádí Z zálohy na daň z příjmů FO, veřejné zdravotní pojištění, příspěvky do systému sociálního zabezpečení</a:t>
            </a:r>
          </a:p>
          <a:p>
            <a:r>
              <a:rPr lang="cs-CZ" dirty="0" smtClean="0"/>
              <a:t>zaměstnanec má právo na 4 týdny placené dovolené ročně</a:t>
            </a:r>
          </a:p>
          <a:p>
            <a:pPr marL="0" indent="0">
              <a:buNone/>
            </a:pPr>
            <a:r>
              <a:rPr lang="cs-CZ" dirty="0" smtClean="0"/>
              <a:t>X podnikatele -&gt; dostane od objednatele částku před zdaněním, odvod daní + dalších záloh je jeho odpovědností</a:t>
            </a:r>
          </a:p>
          <a:p>
            <a:pPr marL="0" indent="0">
              <a:buNone/>
            </a:pPr>
            <a:r>
              <a:rPr lang="cs-CZ" dirty="0" smtClean="0"/>
              <a:t>nemá nárok na placenou dovolenou, je lhostejné, zda dílo provádí o víkendu či svátku</a:t>
            </a:r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22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3174"/>
            <a:ext cx="8229600" cy="724464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solidFill>
                  <a:srgbClr val="D10202"/>
                </a:solidFill>
                <a:latin typeface="+mn-lt"/>
                <a:cs typeface="Arial"/>
              </a:rPr>
              <a:t>Náklady zaměstnavatele</a:t>
            </a:r>
            <a:endParaRPr lang="cs-CZ" sz="4000" b="1" dirty="0">
              <a:solidFill>
                <a:srgbClr val="D10202"/>
              </a:solidFill>
              <a:latin typeface="+mn-lt"/>
              <a:cs typeface="Arial"/>
            </a:endParaRPr>
          </a:p>
        </p:txBody>
      </p:sp>
      <p:sp>
        <p:nvSpPr>
          <p:cNvPr id="6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cs-CZ" dirty="0" smtClean="0"/>
          </a:p>
          <a:p>
            <a:r>
              <a:rPr lang="cs-CZ" dirty="0" smtClean="0"/>
              <a:t>zaměstnanec vždy používá materiál, pracovní pomůcky + předměty náležející Z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X (§ 2586) smlouvou o dílo </a:t>
            </a:r>
            <a:r>
              <a:rPr lang="cs-CZ" b="1" dirty="0" smtClean="0"/>
              <a:t>se zhotovitel zavazuje provést na svůj náklad </a:t>
            </a:r>
            <a:r>
              <a:rPr lang="cs-CZ" dirty="0" smtClean="0"/>
              <a:t>pro objednatele dílo  </a:t>
            </a:r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10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3174"/>
            <a:ext cx="8229600" cy="724464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solidFill>
                  <a:srgbClr val="D10202"/>
                </a:solidFill>
                <a:latin typeface="+mn-lt"/>
                <a:cs typeface="Arial"/>
              </a:rPr>
              <a:t>Riziko při výkonu práce</a:t>
            </a:r>
            <a:endParaRPr lang="cs-CZ" sz="4000" b="1" dirty="0">
              <a:solidFill>
                <a:srgbClr val="D10202"/>
              </a:solidFill>
              <a:latin typeface="+mn-lt"/>
              <a:cs typeface="Arial"/>
            </a:endParaRPr>
          </a:p>
        </p:txBody>
      </p:sp>
      <p:sp>
        <p:nvSpPr>
          <p:cNvPr id="6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cs-CZ" dirty="0" smtClean="0"/>
          </a:p>
          <a:p>
            <a:r>
              <a:rPr lang="cs-CZ" dirty="0" smtClean="0"/>
              <a:t>zaměstnanec nikdy neodpovídá třetím osobám za škodu, kterou způsobil při výkonu závislé práce -&gt; 3. osobám vždy odpovídá Z</a:t>
            </a:r>
          </a:p>
          <a:p>
            <a:r>
              <a:rPr lang="cs-CZ" dirty="0" smtClean="0"/>
              <a:t>Z se následně může hojit na zaměstnanci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X  (§ </a:t>
            </a:r>
            <a:r>
              <a:rPr lang="cs-CZ" dirty="0"/>
              <a:t>2586) smlouvou o dílo </a:t>
            </a:r>
            <a:r>
              <a:rPr lang="cs-CZ" b="1" dirty="0"/>
              <a:t>se zhotovitel zavazuje provést na svůj </a:t>
            </a:r>
            <a:r>
              <a:rPr lang="cs-CZ" b="1" dirty="0" smtClean="0"/>
              <a:t>a nebezpečí </a:t>
            </a:r>
            <a:r>
              <a:rPr lang="cs-CZ" dirty="0"/>
              <a:t>pro objednatele dílo  </a:t>
            </a:r>
          </a:p>
          <a:p>
            <a:pPr marL="0" indent="0">
              <a:buNone/>
            </a:pPr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25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3174"/>
            <a:ext cx="8229600" cy="724464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solidFill>
                  <a:srgbClr val="D10202"/>
                </a:solidFill>
                <a:latin typeface="+mn-lt"/>
                <a:cs typeface="Arial"/>
              </a:rPr>
              <a:t>Obsah přednášky</a:t>
            </a:r>
            <a:endParaRPr lang="cs-CZ" sz="4000" b="1" dirty="0">
              <a:solidFill>
                <a:srgbClr val="D10202"/>
              </a:solidFill>
              <a:latin typeface="+mn-lt"/>
              <a:cs typeface="Arial"/>
            </a:endParaRPr>
          </a:p>
        </p:txBody>
      </p:sp>
      <p:sp>
        <p:nvSpPr>
          <p:cNvPr id="6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0" lvl="2" indent="0">
              <a:buNone/>
            </a:pPr>
            <a:endParaRPr lang="cs-CZ" sz="1600" dirty="0" smtClean="0">
              <a:solidFill>
                <a:schemeClr val="tx2"/>
              </a:solidFill>
            </a:endParaRPr>
          </a:p>
          <a:p>
            <a:pPr marL="914400" lvl="2" indent="0">
              <a:buNone/>
            </a:pPr>
            <a:endParaRPr lang="cs-CZ" sz="1600" dirty="0" smtClean="0">
              <a:solidFill>
                <a:schemeClr val="tx2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50000"/>
              <a:buFont typeface="Wingdings" pitchFamily="2" charset="2"/>
              <a:buChar char="Ø"/>
              <a:defRPr/>
            </a:pPr>
            <a:r>
              <a:rPr lang="cs-CZ" sz="2800" b="1" dirty="0" smtClean="0"/>
              <a:t>pracovněprávní vztahy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50000"/>
              <a:buFont typeface="Wingdings" pitchFamily="2" charset="2"/>
              <a:buChar char="Ø"/>
              <a:defRPr/>
            </a:pPr>
            <a:r>
              <a:rPr lang="cs-CZ" sz="2800" b="1" dirty="0" smtClean="0"/>
              <a:t>vymezení závislé práce</a:t>
            </a:r>
          </a:p>
          <a:p>
            <a:pPr lvl="1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50000"/>
              <a:buFont typeface="Wingdings" pitchFamily="2" charset="2"/>
              <a:buChar char="Ø"/>
              <a:defRPr/>
            </a:pPr>
            <a:r>
              <a:rPr lang="cs-CZ" sz="2600" b="1" dirty="0" smtClean="0"/>
              <a:t>relevantní právní předpisy</a:t>
            </a:r>
          </a:p>
          <a:p>
            <a:pPr lvl="1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50000"/>
              <a:buFont typeface="Wingdings" pitchFamily="2" charset="2"/>
              <a:buChar char="Ø"/>
              <a:defRPr/>
            </a:pPr>
            <a:r>
              <a:rPr lang="cs-CZ" sz="2600" b="1" dirty="0" smtClean="0"/>
              <a:t>znaky závislé práce</a:t>
            </a:r>
          </a:p>
          <a:p>
            <a:pPr lvl="1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50000"/>
              <a:buFont typeface="Wingdings" pitchFamily="2" charset="2"/>
              <a:buChar char="Ø"/>
              <a:defRPr/>
            </a:pPr>
            <a:r>
              <a:rPr lang="cs-CZ" sz="2600" b="1" dirty="0" err="1" smtClean="0"/>
              <a:t>Švarcsystém</a:t>
            </a:r>
            <a:endParaRPr lang="cs-CZ" sz="2600" b="1" dirty="0" smtClean="0"/>
          </a:p>
          <a:p>
            <a:pPr lvl="1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50000"/>
              <a:buFont typeface="Wingdings" pitchFamily="2" charset="2"/>
              <a:buChar char="Ø"/>
              <a:defRPr/>
            </a:pPr>
            <a:r>
              <a:rPr lang="cs-CZ" sz="2600" b="1" dirty="0" smtClean="0"/>
              <a:t>judikatura</a:t>
            </a:r>
            <a:endParaRPr lang="cs-CZ" sz="26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81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3174"/>
            <a:ext cx="8229600" cy="724464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solidFill>
                  <a:srgbClr val="D10202"/>
                </a:solidFill>
                <a:latin typeface="+mn-lt"/>
                <a:cs typeface="Arial"/>
              </a:rPr>
              <a:t>Pracovní doba (§ 81)</a:t>
            </a:r>
            <a:endParaRPr lang="cs-CZ" sz="4000" b="1" dirty="0">
              <a:solidFill>
                <a:srgbClr val="D10202"/>
              </a:solidFill>
              <a:latin typeface="+mn-lt"/>
              <a:cs typeface="Arial"/>
            </a:endParaRPr>
          </a:p>
        </p:txBody>
      </p:sp>
      <p:sp>
        <p:nvSpPr>
          <p:cNvPr id="6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cs-CZ" dirty="0" smtClean="0"/>
          </a:p>
          <a:p>
            <a:r>
              <a:rPr lang="cs-CZ" dirty="0" smtClean="0"/>
              <a:t>Pracovní </a:t>
            </a:r>
            <a:r>
              <a:rPr lang="cs-CZ" dirty="0"/>
              <a:t>dobu rozvrhuje zaměstnavatel a určí začátek a konec směn.</a:t>
            </a:r>
          </a:p>
          <a:p>
            <a:r>
              <a:rPr lang="cs-CZ" dirty="0" smtClean="0"/>
              <a:t>Pracovní </a:t>
            </a:r>
            <a:r>
              <a:rPr lang="cs-CZ" dirty="0"/>
              <a:t>doba se rozvrhuje zpravidla do pětidenního pracovního týdne. Při rozvržení pracovní doby je zaměstnavatel povinen přihlédnout k tomu, aby toto rozvržení nebylo v rozporu s hledisky bezpečné a zdraví neohrožující práce</a:t>
            </a:r>
            <a:r>
              <a:rPr lang="cs-CZ" dirty="0" smtClean="0"/>
              <a:t>.</a:t>
            </a:r>
            <a:endParaRPr lang="cs-CZ" dirty="0"/>
          </a:p>
          <a:p>
            <a:r>
              <a:rPr lang="cs-CZ" dirty="0" smtClean="0"/>
              <a:t>Zaměstnanec </a:t>
            </a:r>
            <a:r>
              <a:rPr lang="cs-CZ" dirty="0"/>
              <a:t>je povinen být na začátku směny na svém pracovišti a odcházet z něho až po skončení směny</a:t>
            </a:r>
            <a:r>
              <a:rPr lang="cs-CZ" dirty="0" smtClean="0"/>
              <a:t>.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X podnikatel nemá stanovenou pevnou pracovní dobu, je vázán pouze dohodnutým termínem</a:t>
            </a:r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52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3174"/>
            <a:ext cx="8229600" cy="724464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solidFill>
                  <a:srgbClr val="D10202"/>
                </a:solidFill>
                <a:latin typeface="+mn-lt"/>
                <a:cs typeface="Arial"/>
              </a:rPr>
              <a:t>Pracoviště</a:t>
            </a:r>
            <a:endParaRPr lang="cs-CZ" sz="4000" b="1" dirty="0">
              <a:solidFill>
                <a:srgbClr val="D10202"/>
              </a:solidFill>
              <a:latin typeface="+mn-lt"/>
              <a:cs typeface="Arial"/>
            </a:endParaRPr>
          </a:p>
        </p:txBody>
      </p:sp>
      <p:sp>
        <p:nvSpPr>
          <p:cNvPr id="6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dirty="0" smtClean="0"/>
          </a:p>
          <a:p>
            <a:r>
              <a:rPr lang="cs-CZ" dirty="0" smtClean="0"/>
              <a:t>zaměstnanec je povinen vykonávat práci na pracovišti Z</a:t>
            </a:r>
          </a:p>
          <a:p>
            <a:r>
              <a:rPr lang="cs-CZ" dirty="0" smtClean="0"/>
              <a:t>náklady spojené s údržbou pracoviště nese Z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dirty="0" smtClean="0"/>
              <a:t>X podnikatel nemusí práci vykonávat na pevně stanoveném místě (výjimka – např. stavby)</a:t>
            </a:r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60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3174"/>
            <a:ext cx="8229600" cy="724464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solidFill>
                  <a:srgbClr val="D10202"/>
                </a:solidFill>
                <a:latin typeface="+mn-lt"/>
                <a:cs typeface="Arial"/>
              </a:rPr>
              <a:t>Pracovní smlouva X smlouva o dílo</a:t>
            </a:r>
            <a:endParaRPr lang="cs-CZ" sz="4000" b="1" dirty="0">
              <a:solidFill>
                <a:srgbClr val="D10202"/>
              </a:solidFill>
              <a:latin typeface="+mn-lt"/>
              <a:cs typeface="Arial"/>
            </a:endParaRPr>
          </a:p>
        </p:txBody>
      </p:sp>
      <p:sp>
        <p:nvSpPr>
          <p:cNvPr id="6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213683"/>
              </p:ext>
            </p:extLst>
          </p:nvPr>
        </p:nvGraphicFramePr>
        <p:xfrm>
          <a:off x="323528" y="1405030"/>
          <a:ext cx="8568952" cy="53142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84476"/>
                <a:gridCol w="4284476"/>
              </a:tblGrid>
              <a:tr h="2655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Pracovní smlouva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90" marR="53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Smlouva o dílo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90" marR="53590" marT="0" marB="0"/>
                </a:tc>
              </a:tr>
              <a:tr h="701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Zaměstnanec nejedná svým jménem; vůči třetím osobám jedná jménem zaměstnavatele.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90" marR="53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Zhotovitel jedná svým jménem. 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90" marR="53590" marT="0" marB="0"/>
                </a:tc>
              </a:tr>
              <a:tr h="10622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Zaměstnanec je vázán pokyny zaměstnavatele ohledně způsobu výkonu práce.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90" marR="53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Při provádění díla postupuje zhotovitel samostatně. Příkazy objednatele je vázán, jen plyne-li to to zvyklostí, anebo bylo-li to ujednáno.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90" marR="53590" marT="0" marB="0"/>
                </a:tc>
              </a:tr>
              <a:tr h="701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Pracovní poměr se vyznačuje nerovnovážným postavením zaměstnance a zaměstnavatele.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90" marR="53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Objednatel a zhotovitel jsou v rovnovážném postavení.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90" marR="53590" marT="0" marB="0"/>
                </a:tc>
              </a:tr>
              <a:tr h="10622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Zaměstnanec vykonává práci osobně.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90" marR="53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Zhotovitel buď provede dílo osobně, anebo je nechá provést pod svým osobním vedením, není-li dílo vázáno na osobní vlastnosti zhotovitele.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90" marR="53590" marT="0" marB="0"/>
                </a:tc>
              </a:tr>
              <a:tr h="9400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Smrtí zaměstnance pracovněprávní vztah zaniká.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90" marR="53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Smrtí zhotovitele závazek provést dílo zásadně nezaniká, nezáleželo-li dílo ve zvláštních osobních schopnostech zhotovitele.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90" marR="53590" marT="0" marB="0"/>
                </a:tc>
              </a:tr>
              <a:tr h="5311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Závislá práce je vykonávána na náklad a nebezpečí zaměstnavatele.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90" marR="53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Dílo zhotovitel realizuje na svůj náklad a nebezpečí.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90" marR="5359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423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3174"/>
            <a:ext cx="8229600" cy="724464"/>
          </a:xfrm>
        </p:spPr>
        <p:txBody>
          <a:bodyPr>
            <a:normAutofit/>
          </a:bodyPr>
          <a:lstStyle/>
          <a:p>
            <a:endParaRPr lang="cs-CZ" sz="4000" b="1" dirty="0">
              <a:solidFill>
                <a:srgbClr val="D10202"/>
              </a:solidFill>
              <a:latin typeface="+mn-lt"/>
              <a:cs typeface="Arial"/>
            </a:endParaRPr>
          </a:p>
        </p:txBody>
      </p:sp>
      <p:sp>
        <p:nvSpPr>
          <p:cNvPr id="6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spcBef>
                <a:spcPct val="0"/>
              </a:spcBef>
              <a:buNone/>
            </a:pPr>
            <a:endParaRPr lang="cs-CZ" sz="6000" b="1" dirty="0" smtClean="0">
              <a:solidFill>
                <a:srgbClr val="D10202"/>
              </a:solidFill>
              <a:ea typeface="+mj-ea"/>
              <a:cs typeface="Arial"/>
            </a:endParaRPr>
          </a:p>
          <a:p>
            <a:pPr marL="0" indent="0" algn="ctr">
              <a:spcBef>
                <a:spcPct val="0"/>
              </a:spcBef>
              <a:buNone/>
            </a:pPr>
            <a:r>
              <a:rPr lang="cs-CZ" sz="6000" b="1" dirty="0" smtClean="0">
                <a:solidFill>
                  <a:srgbClr val="D10202"/>
                </a:solidFill>
                <a:ea typeface="+mj-ea"/>
                <a:cs typeface="Arial"/>
              </a:rPr>
              <a:t>Děkuji </a:t>
            </a:r>
            <a:r>
              <a:rPr lang="cs-CZ" sz="6000" b="1" dirty="0">
                <a:solidFill>
                  <a:srgbClr val="D10202"/>
                </a:solidFill>
                <a:ea typeface="+mj-ea"/>
                <a:cs typeface="Arial"/>
              </a:rPr>
              <a:t>za pozornost!</a:t>
            </a:r>
          </a:p>
          <a:p>
            <a:endParaRPr lang="cs-CZ" sz="2800" b="1" dirty="0" smtClean="0"/>
          </a:p>
          <a:p>
            <a:endParaRPr lang="cs-CZ" sz="2800" b="1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50000"/>
              <a:defRPr/>
            </a:pPr>
            <a:endParaRPr lang="cs-CZ" sz="2000" dirty="0">
              <a:solidFill>
                <a:schemeClr val="tx2"/>
              </a:solidFill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50000"/>
              <a:buNone/>
              <a:defRPr/>
            </a:pPr>
            <a:endParaRPr lang="cs-CZ" sz="2400" dirty="0">
              <a:solidFill>
                <a:schemeClr val="tx2"/>
              </a:solidFill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50000"/>
              <a:buNone/>
              <a:defRPr/>
            </a:pPr>
            <a:endParaRPr lang="cs-CZ" sz="2400" dirty="0">
              <a:solidFill>
                <a:schemeClr val="tx2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50000"/>
              <a:defRPr/>
            </a:pPr>
            <a:endParaRPr lang="cs-CZ" sz="2400" dirty="0">
              <a:solidFill>
                <a:schemeClr val="tx2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sz="2400" dirty="0">
              <a:solidFill>
                <a:schemeClr val="tx2"/>
              </a:solidFill>
            </a:endParaRPr>
          </a:p>
          <a:p>
            <a:pPr marL="0" indent="0">
              <a:buNone/>
              <a:defRPr/>
            </a:pPr>
            <a:endParaRPr lang="cs-CZ" sz="2400" b="1" dirty="0">
              <a:solidFill>
                <a:schemeClr val="tx2"/>
              </a:solidFill>
              <a:ea typeface="+mn-ea"/>
              <a:cs typeface="+mn-cs"/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84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3174"/>
            <a:ext cx="8229600" cy="724464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solidFill>
                  <a:srgbClr val="D10202"/>
                </a:solidFill>
                <a:latin typeface="+mn-lt"/>
                <a:cs typeface="Arial"/>
              </a:rPr>
              <a:t>Pracovněprávní vztah</a:t>
            </a:r>
            <a:endParaRPr lang="cs-CZ" sz="4000" b="1" dirty="0">
              <a:solidFill>
                <a:srgbClr val="D10202"/>
              </a:solidFill>
              <a:latin typeface="+mn-lt"/>
              <a:cs typeface="Arial"/>
            </a:endParaRPr>
          </a:p>
        </p:txBody>
      </p:sp>
      <p:sp>
        <p:nvSpPr>
          <p:cNvPr id="6" name="Zástupný symbol pro obsah 2"/>
          <p:cNvSpPr>
            <a:spLocks noGrp="1"/>
          </p:cNvSpPr>
          <p:nvPr>
            <p:ph idx="1"/>
          </p:nvPr>
        </p:nvSpPr>
        <p:spPr>
          <a:xfrm>
            <a:off x="872067" y="2675467"/>
            <a:ext cx="8092421" cy="3450696"/>
          </a:xfrm>
        </p:spPr>
        <p:txBody>
          <a:bodyPr>
            <a:noAutofit/>
          </a:bodyPr>
          <a:lstStyle/>
          <a:p>
            <a:pPr marL="285750" lvl="3" indent="-285750"/>
            <a:r>
              <a:rPr lang="cs-CZ" sz="2400" dirty="0" smtClean="0">
                <a:solidFill>
                  <a:schemeClr val="tx2"/>
                </a:solidFill>
              </a:rPr>
              <a:t>PPV je definová</a:t>
            </a:r>
            <a:r>
              <a:rPr lang="cs-CZ" sz="2400" dirty="0" smtClean="0"/>
              <a:t>n:</a:t>
            </a:r>
          </a:p>
          <a:p>
            <a:pPr marL="457200" lvl="3" indent="-457200">
              <a:buAutoNum type="alphaLcParenR"/>
            </a:pPr>
            <a:r>
              <a:rPr lang="cs-CZ" sz="2400" dirty="0" smtClean="0"/>
              <a:t>subjekty</a:t>
            </a:r>
          </a:p>
          <a:p>
            <a:pPr marL="457200" lvl="3" indent="-457200">
              <a:buAutoNum type="alphaLcParenR"/>
            </a:pPr>
            <a:r>
              <a:rPr lang="cs-CZ" sz="2400" dirty="0" smtClean="0"/>
              <a:t>předmětem</a:t>
            </a:r>
          </a:p>
          <a:p>
            <a:pPr marL="457200" lvl="3" indent="-457200">
              <a:buAutoNum type="alphaLcParenR"/>
            </a:pPr>
            <a:r>
              <a:rPr lang="cs-CZ" sz="2400" dirty="0" smtClean="0"/>
              <a:t>obsahem</a:t>
            </a:r>
          </a:p>
          <a:p>
            <a:pPr marL="457200" lvl="3" indent="-457200">
              <a:buAutoNum type="alphaLcParenR"/>
            </a:pPr>
            <a:endParaRPr lang="cs-CZ" sz="2400" dirty="0" smtClean="0"/>
          </a:p>
          <a:p>
            <a:pPr marL="285750" lvl="3" indent="-285750"/>
            <a:r>
              <a:rPr lang="cs-CZ" sz="2400" dirty="0" smtClean="0">
                <a:solidFill>
                  <a:schemeClr val="tx2"/>
                </a:solidFill>
              </a:rPr>
              <a:t>subjekty -&gt; zaměstnanec X zaměstnavatel</a:t>
            </a:r>
          </a:p>
          <a:p>
            <a:pPr marL="285750" lvl="3" indent="-285750"/>
            <a:r>
              <a:rPr lang="cs-CZ" sz="2400" dirty="0" smtClean="0"/>
              <a:t>předmět -&gt; výkon závislé práce</a:t>
            </a:r>
          </a:p>
          <a:p>
            <a:pPr marL="285750" lvl="3" indent="-285750"/>
            <a:r>
              <a:rPr lang="cs-CZ" sz="2400" dirty="0" smtClean="0">
                <a:solidFill>
                  <a:schemeClr val="tx2"/>
                </a:solidFill>
              </a:rPr>
              <a:t>obsah -&gt; konglomerát práv a povinností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26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3174"/>
            <a:ext cx="8229600" cy="724464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solidFill>
                  <a:srgbClr val="D10202"/>
                </a:solidFill>
                <a:latin typeface="+mn-lt"/>
                <a:cs typeface="Arial"/>
              </a:rPr>
              <a:t>Předmět – závislá práce</a:t>
            </a:r>
            <a:endParaRPr lang="cs-CZ" sz="4000" b="1" dirty="0">
              <a:solidFill>
                <a:srgbClr val="D10202"/>
              </a:solidFill>
              <a:latin typeface="+mn-lt"/>
              <a:cs typeface="Arial"/>
            </a:endParaRPr>
          </a:p>
        </p:txBody>
      </p:sp>
      <p:sp>
        <p:nvSpPr>
          <p:cNvPr id="6" name="Zástupný symbol pro obsah 2"/>
          <p:cNvSpPr>
            <a:spLocks noGrp="1"/>
          </p:cNvSpPr>
          <p:nvPr>
            <p:ph idx="1"/>
          </p:nvPr>
        </p:nvSpPr>
        <p:spPr>
          <a:xfrm>
            <a:off x="872067" y="2675467"/>
            <a:ext cx="8092421" cy="3450696"/>
          </a:xfrm>
        </p:spPr>
        <p:txBody>
          <a:bodyPr>
            <a:normAutofit/>
          </a:bodyPr>
          <a:lstStyle/>
          <a:p>
            <a:pPr marL="1371600" lvl="3" indent="0">
              <a:buNone/>
            </a:pPr>
            <a:endParaRPr lang="cs-CZ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514600" lvl="8" indent="0" algn="just">
              <a:buNone/>
            </a:pPr>
            <a:r>
              <a:rPr lang="cs-CZ" dirty="0" smtClean="0">
                <a:solidFill>
                  <a:schemeClr val="tx2"/>
                </a:solidFill>
              </a:rPr>
              <a:t>			</a:t>
            </a:r>
            <a:r>
              <a:rPr lang="cs-CZ" sz="1800" dirty="0" smtClean="0">
                <a:solidFill>
                  <a:schemeClr val="tx2"/>
                </a:solidFill>
              </a:rPr>
              <a:t>v pracovněprávním vztahu podle 			pp předpisů, splňuje-li práce znaky 			tzv. </a:t>
            </a:r>
            <a:r>
              <a:rPr lang="cs-CZ" sz="1800" dirty="0" smtClean="0">
                <a:solidFill>
                  <a:srgbClr val="FF0000"/>
                </a:solidFill>
              </a:rPr>
              <a:t>závislé práce</a:t>
            </a:r>
          </a:p>
          <a:p>
            <a:r>
              <a:rPr lang="cs-CZ" sz="2400" dirty="0" smtClean="0">
                <a:solidFill>
                  <a:schemeClr val="tx2"/>
                </a:solidFill>
              </a:rPr>
              <a:t>práce může být vykonávána</a:t>
            </a:r>
          </a:p>
          <a:p>
            <a:endParaRPr lang="cs-CZ" dirty="0"/>
          </a:p>
          <a:p>
            <a:pPr lvl="3"/>
            <a:endParaRPr lang="cs-CZ" sz="1800" dirty="0" smtClean="0">
              <a:solidFill>
                <a:schemeClr val="tx2"/>
              </a:solidFill>
            </a:endParaRPr>
          </a:p>
          <a:p>
            <a:pPr marL="2514600" lvl="8" indent="0" algn="just">
              <a:buNone/>
            </a:pPr>
            <a:r>
              <a:rPr lang="cs-CZ" dirty="0"/>
              <a:t>	</a:t>
            </a:r>
            <a:r>
              <a:rPr lang="cs-CZ" dirty="0" smtClean="0"/>
              <a:t>		</a:t>
            </a:r>
            <a:r>
              <a:rPr lang="cs-CZ" sz="1800" dirty="0" smtClean="0"/>
              <a:t>mimo pracovněprávní předpisy 			(formou subdodávky), např. 			smlouva o dílo, příkazní smlouva</a:t>
            </a:r>
            <a:endParaRPr lang="cs-CZ" sz="1800" dirty="0" smtClean="0">
              <a:solidFill>
                <a:schemeClr val="tx2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" name="Přímá spojnice 4"/>
          <p:cNvCxnSpPr/>
          <p:nvPr/>
        </p:nvCxnSpPr>
        <p:spPr>
          <a:xfrm flipV="1">
            <a:off x="4932040" y="3212976"/>
            <a:ext cx="586740" cy="9372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>
            <a:off x="4932040" y="4156282"/>
            <a:ext cx="586740" cy="9677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65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3174"/>
            <a:ext cx="8229600" cy="724464"/>
          </a:xfrm>
        </p:spPr>
        <p:txBody>
          <a:bodyPr>
            <a:normAutofit/>
          </a:bodyPr>
          <a:lstStyle/>
          <a:p>
            <a:endParaRPr lang="cs-CZ" sz="4000" b="1" dirty="0">
              <a:solidFill>
                <a:srgbClr val="D10202"/>
              </a:solidFill>
              <a:latin typeface="+mn-lt"/>
              <a:cs typeface="Arial"/>
            </a:endParaRPr>
          </a:p>
        </p:txBody>
      </p:sp>
      <p:sp>
        <p:nvSpPr>
          <p:cNvPr id="6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lphaLcParenR"/>
            </a:pPr>
            <a:endParaRPr lang="cs-CZ" sz="3200" dirty="0" smtClean="0"/>
          </a:p>
          <a:p>
            <a:pPr marL="0" indent="0" algn="ctr">
              <a:buNone/>
            </a:pPr>
            <a:r>
              <a:rPr lang="cs-CZ" sz="4800" b="1" dirty="0" smtClean="0">
                <a:solidFill>
                  <a:srgbClr val="FF0000"/>
                </a:solidFill>
              </a:rPr>
              <a:t>Závislá práce (§ 2, 3 ZP)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74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3174"/>
            <a:ext cx="8229600" cy="724464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solidFill>
                  <a:srgbClr val="D10202"/>
                </a:solidFill>
                <a:latin typeface="+mn-lt"/>
                <a:cs typeface="Arial"/>
              </a:rPr>
              <a:t>Závislá práce (§ 2 odst. 1)</a:t>
            </a:r>
            <a:endParaRPr lang="cs-CZ" sz="4000" b="1" dirty="0">
              <a:solidFill>
                <a:srgbClr val="D10202"/>
              </a:solidFill>
              <a:latin typeface="+mn-lt"/>
              <a:cs typeface="Arial"/>
            </a:endParaRPr>
          </a:p>
        </p:txBody>
      </p:sp>
      <p:sp>
        <p:nvSpPr>
          <p:cNvPr id="6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je </a:t>
            </a:r>
            <a:r>
              <a:rPr lang="cs-CZ" b="1" dirty="0" smtClean="0"/>
              <a:t>předmětem</a:t>
            </a:r>
            <a:r>
              <a:rPr lang="cs-CZ" dirty="0" smtClean="0"/>
              <a:t> pracovního práva</a:t>
            </a:r>
            <a:endParaRPr lang="cs-CZ" dirty="0"/>
          </a:p>
          <a:p>
            <a:pPr marL="0" indent="0">
              <a:buNone/>
            </a:pPr>
            <a:endParaRPr lang="cs-CZ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cs-CZ" dirty="0" smtClean="0">
                <a:solidFill>
                  <a:srgbClr val="FF0000"/>
                </a:solidFill>
              </a:rPr>
              <a:t>závislou prací je práce, která </a:t>
            </a:r>
            <a:r>
              <a:rPr lang="cs-CZ" b="1" u="sng" dirty="0" smtClean="0">
                <a:solidFill>
                  <a:srgbClr val="FF0000"/>
                </a:solidFill>
              </a:rPr>
              <a:t>je vykonávána</a:t>
            </a:r>
            <a:r>
              <a:rPr lang="cs-CZ" dirty="0" smtClean="0"/>
              <a:t>:</a:t>
            </a:r>
          </a:p>
          <a:p>
            <a:pPr marL="514350" indent="-514350">
              <a:buAutoNum type="alphaLcParenR"/>
            </a:pPr>
            <a:r>
              <a:rPr lang="cs-CZ" sz="2600" dirty="0" smtClean="0"/>
              <a:t>ve vztahu </a:t>
            </a:r>
            <a:r>
              <a:rPr lang="cs-CZ" sz="2600" b="1" dirty="0" smtClean="0"/>
              <a:t>nadřízenosti</a:t>
            </a:r>
            <a:r>
              <a:rPr lang="cs-CZ" sz="2600" dirty="0" smtClean="0"/>
              <a:t> zaměstnavatele a </a:t>
            </a:r>
            <a:r>
              <a:rPr lang="cs-CZ" sz="2600" b="1" dirty="0" smtClean="0"/>
              <a:t>podřízenosti</a:t>
            </a:r>
            <a:r>
              <a:rPr lang="cs-CZ" sz="2600" dirty="0" smtClean="0"/>
              <a:t> zaměstnance</a:t>
            </a:r>
          </a:p>
          <a:p>
            <a:pPr marL="514350" indent="-514350">
              <a:buAutoNum type="alphaLcParenR"/>
            </a:pPr>
            <a:r>
              <a:rPr lang="cs-CZ" sz="2600" b="1" dirty="0" smtClean="0"/>
              <a:t>jménem</a:t>
            </a:r>
            <a:r>
              <a:rPr lang="cs-CZ" sz="2600" dirty="0" smtClean="0"/>
              <a:t> zaměstnavatele</a:t>
            </a:r>
          </a:p>
          <a:p>
            <a:pPr marL="514350" indent="-514350">
              <a:buAutoNum type="alphaLcParenR"/>
            </a:pPr>
            <a:r>
              <a:rPr lang="cs-CZ" sz="2600" dirty="0" smtClean="0"/>
              <a:t>podle </a:t>
            </a:r>
            <a:r>
              <a:rPr lang="cs-CZ" sz="2600" b="1" dirty="0" smtClean="0"/>
              <a:t>pokynů</a:t>
            </a:r>
            <a:r>
              <a:rPr lang="cs-CZ" sz="2600" dirty="0" smtClean="0"/>
              <a:t> Z</a:t>
            </a:r>
          </a:p>
          <a:p>
            <a:pPr marL="514350" indent="-514350">
              <a:buAutoNum type="alphaLcParenR"/>
            </a:pPr>
            <a:r>
              <a:rPr lang="cs-CZ" sz="2600" b="1" dirty="0" smtClean="0"/>
              <a:t>osobně</a:t>
            </a:r>
            <a:r>
              <a:rPr lang="cs-CZ" sz="2600" dirty="0" smtClean="0"/>
              <a:t> zaměstnancem</a:t>
            </a:r>
          </a:p>
          <a:p>
            <a:pPr marL="514350" indent="-514350">
              <a:buAutoNum type="alphaLcParenR"/>
            </a:pPr>
            <a:endParaRPr lang="cs-CZ" sz="3200" dirty="0" smtClean="0"/>
          </a:p>
          <a:p>
            <a:pPr marL="514350" indent="-514350">
              <a:buAutoNum type="alphaLcParenR"/>
            </a:pPr>
            <a:endParaRPr lang="cs-CZ" sz="3200" dirty="0"/>
          </a:p>
          <a:p>
            <a:endParaRPr lang="cs-CZ" dirty="0">
              <a:solidFill>
                <a:schemeClr val="tx2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47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3174"/>
            <a:ext cx="8229600" cy="724464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solidFill>
                  <a:srgbClr val="D10202"/>
                </a:solidFill>
                <a:latin typeface="+mn-lt"/>
                <a:cs typeface="Arial"/>
              </a:rPr>
              <a:t>Závislá práce (§ 2 odst. 2)</a:t>
            </a:r>
            <a:endParaRPr lang="cs-CZ" sz="4000" b="1" dirty="0">
              <a:solidFill>
                <a:srgbClr val="D10202"/>
              </a:solidFill>
              <a:latin typeface="+mn-lt"/>
              <a:cs typeface="Arial"/>
            </a:endParaRPr>
          </a:p>
        </p:txBody>
      </p:sp>
      <p:sp>
        <p:nvSpPr>
          <p:cNvPr id="6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cs-CZ" sz="2600" dirty="0" smtClean="0">
                <a:solidFill>
                  <a:srgbClr val="FF0000"/>
                </a:solidFill>
              </a:rPr>
              <a:t>Závislou prací je práce, která je vykonávána</a:t>
            </a:r>
            <a:r>
              <a:rPr lang="cs-CZ" sz="2600" dirty="0" smtClean="0"/>
              <a:t>:</a:t>
            </a:r>
          </a:p>
          <a:p>
            <a:pPr marL="0" indent="0">
              <a:buNone/>
            </a:pPr>
            <a:r>
              <a:rPr lang="cs-CZ" sz="2600" dirty="0"/>
              <a:t>e</a:t>
            </a:r>
            <a:r>
              <a:rPr lang="cs-CZ" sz="2600" dirty="0" smtClean="0"/>
              <a:t>) za </a:t>
            </a:r>
            <a:r>
              <a:rPr lang="cs-CZ" sz="2600" b="1" dirty="0" smtClean="0"/>
              <a:t>úplatu</a:t>
            </a:r>
          </a:p>
          <a:p>
            <a:pPr marL="0" indent="0">
              <a:buNone/>
            </a:pPr>
            <a:r>
              <a:rPr lang="cs-CZ" sz="2600" dirty="0" smtClean="0"/>
              <a:t>f) na </a:t>
            </a:r>
            <a:r>
              <a:rPr lang="cs-CZ" sz="2600" b="1" dirty="0" smtClean="0"/>
              <a:t>náklady a odpovědnost zaměstnavatele</a:t>
            </a:r>
          </a:p>
          <a:p>
            <a:pPr marL="0" indent="0">
              <a:buNone/>
            </a:pPr>
            <a:r>
              <a:rPr lang="cs-CZ" sz="2600" dirty="0" smtClean="0"/>
              <a:t>g) v </a:t>
            </a:r>
            <a:r>
              <a:rPr lang="cs-CZ" sz="2600" b="1" dirty="0" smtClean="0"/>
              <a:t>pracovní době</a:t>
            </a:r>
          </a:p>
          <a:p>
            <a:pPr marL="0" indent="0">
              <a:buNone/>
            </a:pPr>
            <a:r>
              <a:rPr lang="cs-CZ" sz="2600" dirty="0" smtClean="0"/>
              <a:t>h) </a:t>
            </a:r>
            <a:r>
              <a:rPr lang="cs-CZ" sz="2600" b="1" dirty="0" smtClean="0"/>
              <a:t>na pracovišti</a:t>
            </a:r>
            <a:r>
              <a:rPr lang="cs-CZ" sz="2600" dirty="0" smtClean="0"/>
              <a:t> zaměstnavatele, popř. jiném dohodnutém místě</a:t>
            </a:r>
          </a:p>
          <a:p>
            <a:pPr marL="0" indent="0">
              <a:buNone/>
            </a:pPr>
            <a:endParaRPr lang="cs-CZ" sz="3200" dirty="0" smtClean="0"/>
          </a:p>
          <a:p>
            <a:pPr marL="0" indent="0">
              <a:buNone/>
            </a:pPr>
            <a:endParaRPr lang="cs-CZ" sz="3200" dirty="0" smtClean="0"/>
          </a:p>
          <a:p>
            <a:pPr marL="514350" indent="-514350">
              <a:buAutoNum type="alphaLcParenR"/>
            </a:pPr>
            <a:endParaRPr lang="cs-CZ" sz="3200" dirty="0"/>
          </a:p>
          <a:p>
            <a:endParaRPr lang="cs-CZ" dirty="0">
              <a:solidFill>
                <a:schemeClr val="tx2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42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3174"/>
            <a:ext cx="8229600" cy="724464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solidFill>
                  <a:srgbClr val="D10202"/>
                </a:solidFill>
                <a:latin typeface="+mn-lt"/>
                <a:cs typeface="Arial"/>
              </a:rPr>
              <a:t>Zaměstnanec X podnikatel</a:t>
            </a:r>
            <a:endParaRPr lang="cs-CZ" sz="4000" b="1" dirty="0">
              <a:solidFill>
                <a:srgbClr val="D10202"/>
              </a:solidFill>
              <a:latin typeface="+mn-lt"/>
              <a:cs typeface="Arial"/>
            </a:endParaRPr>
          </a:p>
        </p:txBody>
      </p:sp>
      <p:sp>
        <p:nvSpPr>
          <p:cNvPr id="6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dirty="0" smtClean="0"/>
              <a:t>§ 420 OZ</a:t>
            </a:r>
          </a:p>
          <a:p>
            <a:pPr marL="0" indent="0">
              <a:buNone/>
            </a:pPr>
            <a:r>
              <a:rPr lang="cs-CZ" dirty="0" smtClean="0">
                <a:solidFill>
                  <a:srgbClr val="FF0000"/>
                </a:solidFill>
              </a:rPr>
              <a:t>Podnikatelem</a:t>
            </a:r>
            <a:r>
              <a:rPr lang="cs-CZ" dirty="0" smtClean="0"/>
              <a:t> je osoba, která vykonává:</a:t>
            </a:r>
          </a:p>
          <a:p>
            <a:pPr marL="514350" indent="-514350">
              <a:buAutoNum type="alphaLcParenR"/>
            </a:pPr>
            <a:r>
              <a:rPr lang="cs-CZ" b="1" dirty="0" smtClean="0"/>
              <a:t>samostatně</a:t>
            </a:r>
            <a:r>
              <a:rPr lang="cs-CZ" dirty="0" smtClean="0"/>
              <a:t> </a:t>
            </a:r>
            <a:r>
              <a:rPr lang="cs-CZ" i="1" dirty="0" smtClean="0"/>
              <a:t>x zaměstnanec</a:t>
            </a:r>
          </a:p>
          <a:p>
            <a:pPr marL="514350" indent="-514350">
              <a:buAutoNum type="alphaLcParenR"/>
            </a:pPr>
            <a:r>
              <a:rPr lang="cs-CZ" b="1" dirty="0" smtClean="0"/>
              <a:t>na vlastní účet a odpovědnost</a:t>
            </a:r>
            <a:r>
              <a:rPr lang="cs-CZ" dirty="0" smtClean="0"/>
              <a:t> </a:t>
            </a:r>
            <a:r>
              <a:rPr lang="cs-CZ" i="1" dirty="0" smtClean="0"/>
              <a:t>x zaměstnanec</a:t>
            </a:r>
          </a:p>
          <a:p>
            <a:pPr marL="514350" indent="-514350">
              <a:buAutoNum type="alphaLcParenR"/>
            </a:pPr>
            <a:r>
              <a:rPr lang="cs-CZ" dirty="0" smtClean="0"/>
              <a:t>výdělečnou činnost </a:t>
            </a:r>
          </a:p>
          <a:p>
            <a:pPr marL="514350" indent="-514350">
              <a:buAutoNum type="alphaLcParenR"/>
            </a:pPr>
            <a:r>
              <a:rPr lang="cs-CZ" dirty="0" smtClean="0"/>
              <a:t>živnostenským nebo obdobným způsobem</a:t>
            </a:r>
          </a:p>
          <a:p>
            <a:pPr marL="514350" indent="-514350">
              <a:buAutoNum type="alphaLcParenR"/>
            </a:pPr>
            <a:r>
              <a:rPr lang="cs-CZ" dirty="0" smtClean="0"/>
              <a:t>se záměrem činit tak soustavně</a:t>
            </a:r>
          </a:p>
          <a:p>
            <a:pPr marL="514350" indent="-514350">
              <a:buAutoNum type="alphaLcParenR"/>
            </a:pPr>
            <a:r>
              <a:rPr lang="cs-CZ" dirty="0" smtClean="0"/>
              <a:t>za účelem dosažení zisku</a:t>
            </a:r>
          </a:p>
          <a:p>
            <a:pPr marL="0" indent="0">
              <a:buNone/>
            </a:pPr>
            <a:endParaRPr lang="cs-CZ" i="1" dirty="0" smtClean="0"/>
          </a:p>
          <a:p>
            <a:pPr marL="0" indent="0">
              <a:buNone/>
            </a:pPr>
            <a:endParaRPr lang="cs-CZ" sz="3200" dirty="0" smtClean="0"/>
          </a:p>
          <a:p>
            <a:pPr marL="0" indent="0">
              <a:buNone/>
            </a:pPr>
            <a:endParaRPr lang="cs-CZ" sz="3200" dirty="0" smtClean="0"/>
          </a:p>
          <a:p>
            <a:pPr marL="514350" indent="-514350">
              <a:buAutoNum type="alphaLcParenR"/>
            </a:pPr>
            <a:endParaRPr lang="cs-CZ" sz="3200" dirty="0"/>
          </a:p>
          <a:p>
            <a:endParaRPr lang="cs-CZ" dirty="0">
              <a:solidFill>
                <a:schemeClr val="tx2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03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3174"/>
            <a:ext cx="8229600" cy="724464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solidFill>
                  <a:srgbClr val="D10202"/>
                </a:solidFill>
                <a:latin typeface="+mn-lt"/>
                <a:cs typeface="Arial"/>
              </a:rPr>
              <a:t>Závislá práce (§ 3)</a:t>
            </a:r>
            <a:endParaRPr lang="cs-CZ" sz="4000" b="1" dirty="0">
              <a:solidFill>
                <a:srgbClr val="D10202"/>
              </a:solidFill>
              <a:latin typeface="+mn-lt"/>
              <a:cs typeface="Arial"/>
            </a:endParaRPr>
          </a:p>
        </p:txBody>
      </p:sp>
      <p:sp>
        <p:nvSpPr>
          <p:cNvPr id="6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cs-CZ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naplňuje-li výkon práce </a:t>
            </a:r>
            <a:r>
              <a:rPr lang="cs-CZ" b="1" dirty="0" smtClean="0"/>
              <a:t>znaky závislé práce</a:t>
            </a:r>
            <a:r>
              <a:rPr lang="cs-CZ" dirty="0" smtClean="0"/>
              <a:t>, </a:t>
            </a:r>
            <a:r>
              <a:rPr lang="cs-CZ" b="1" dirty="0" smtClean="0"/>
              <a:t>musí</a:t>
            </a:r>
            <a:r>
              <a:rPr lang="cs-CZ" dirty="0" smtClean="0"/>
              <a:t> být vykonávána výlučně v </a:t>
            </a:r>
            <a:r>
              <a:rPr lang="cs-CZ" b="1" dirty="0" smtClean="0"/>
              <a:t>základním pracovněprávním vztahu</a:t>
            </a:r>
          </a:p>
          <a:p>
            <a:pPr marL="0" indent="0" algn="ctr">
              <a:buNone/>
            </a:pPr>
            <a:endParaRPr lang="cs-CZ" b="1" i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cs-CZ" i="1" dirty="0" smtClean="0">
                <a:solidFill>
                  <a:srgbClr val="FF0000"/>
                </a:solidFill>
              </a:rPr>
              <a:t>???PROČ???</a:t>
            </a:r>
            <a:r>
              <a:rPr lang="cs-CZ" dirty="0" smtClean="0"/>
              <a:t> </a:t>
            </a:r>
            <a:endParaRPr lang="cs-CZ" sz="3200" dirty="0"/>
          </a:p>
          <a:p>
            <a:endParaRPr lang="cs-CZ" dirty="0">
              <a:solidFill>
                <a:schemeClr val="tx2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14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lnění">
  <a:themeElements>
    <a:clrScheme name="Vlnění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Vlnění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lnění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957</TotalTime>
  <Words>807</Words>
  <Application>Microsoft Office PowerPoint</Application>
  <PresentationFormat>Předvádění na obrazovce (4:3)</PresentationFormat>
  <Paragraphs>185</Paragraphs>
  <Slides>23</Slides>
  <Notes>20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30" baseType="lpstr">
      <vt:lpstr>Arial</vt:lpstr>
      <vt:lpstr>Calibri</vt:lpstr>
      <vt:lpstr>Candara</vt:lpstr>
      <vt:lpstr>Symbol</vt:lpstr>
      <vt:lpstr>Times New Roman</vt:lpstr>
      <vt:lpstr>Wingdings</vt:lpstr>
      <vt:lpstr>Vlnění</vt:lpstr>
      <vt:lpstr>Pracovní právo </vt:lpstr>
      <vt:lpstr>Obsah přednášky</vt:lpstr>
      <vt:lpstr>Pracovněprávní vztah</vt:lpstr>
      <vt:lpstr>Předmět – závislá práce</vt:lpstr>
      <vt:lpstr>Prezentace aplikace PowerPoint</vt:lpstr>
      <vt:lpstr>Závislá práce (§ 2 odst. 1)</vt:lpstr>
      <vt:lpstr>Závislá práce (§ 2 odst. 2)</vt:lpstr>
      <vt:lpstr>Zaměstnanec X podnikatel</vt:lpstr>
      <vt:lpstr>Závislá práce (§ 3)</vt:lpstr>
      <vt:lpstr>Závislá práce (§ 3)</vt:lpstr>
      <vt:lpstr>Závislá práce (§ 2 ZP)</vt:lpstr>
      <vt:lpstr>Prezentace aplikace PowerPoint</vt:lpstr>
      <vt:lpstr>Jménem zaměstnavatele</vt:lpstr>
      <vt:lpstr>Pokyny zaměstnavatele</vt:lpstr>
      <vt:lpstr>Osobní výkon práce</vt:lpstr>
      <vt:lpstr>Odměna</vt:lpstr>
      <vt:lpstr>Odměna</vt:lpstr>
      <vt:lpstr>Náklady zaměstnavatele</vt:lpstr>
      <vt:lpstr>Riziko při výkonu práce</vt:lpstr>
      <vt:lpstr>Pracovní doba (§ 81)</vt:lpstr>
      <vt:lpstr>Pracoviště</vt:lpstr>
      <vt:lpstr>Pracovní smlouva X smlouva o dílo</vt:lpstr>
      <vt:lpstr>Prezentace aplikace PowerPoint</vt:lpstr>
    </vt:vector>
  </TitlesOfParts>
  <Company>TESCOSW a.s.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hrabovskyd</dc:creator>
  <cp:lastModifiedBy>Účet Microsoft</cp:lastModifiedBy>
  <cp:revision>97</cp:revision>
  <dcterms:created xsi:type="dcterms:W3CDTF">2014-05-30T10:37:39Z</dcterms:created>
  <dcterms:modified xsi:type="dcterms:W3CDTF">2022-10-05T14:31:40Z</dcterms:modified>
</cp:coreProperties>
</file>