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96" r:id="rId1"/>
  </p:sldMasterIdLst>
  <p:sldIdLst>
    <p:sldId id="256" r:id="rId2"/>
    <p:sldId id="260" r:id="rId3"/>
    <p:sldId id="270" r:id="rId4"/>
    <p:sldId id="257" r:id="rId5"/>
    <p:sldId id="271" r:id="rId6"/>
    <p:sldId id="258" r:id="rId7"/>
    <p:sldId id="273" r:id="rId8"/>
    <p:sldId id="259" r:id="rId9"/>
    <p:sldId id="261" r:id="rId10"/>
    <p:sldId id="280" r:id="rId11"/>
    <p:sldId id="263" r:id="rId12"/>
    <p:sldId id="264" r:id="rId13"/>
    <p:sldId id="266" r:id="rId14"/>
    <p:sldId id="268" r:id="rId15"/>
    <p:sldId id="286" r:id="rId16"/>
  </p:sldIdLst>
  <p:sldSz cx="9144000" cy="6858000" type="screen4x3"/>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Střední styl 2 – zvýraznění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416" y="72"/>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sp>
        <p:nvSpPr>
          <p:cNvPr id="16" name="Rounded Rectangle 15"/>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9"/>
          <p:cNvGrpSpPr>
            <a:grpSpLocks noChangeAspect="1"/>
          </p:cNvGrpSpPr>
          <p:nvPr/>
        </p:nvGrpSpPr>
        <p:grpSpPr bwMode="hidden">
          <a:xfrm>
            <a:off x="211665" y="5353963"/>
            <a:ext cx="8723376" cy="1331580"/>
            <a:chOff x="-3905250" y="4294188"/>
            <a:chExt cx="13011150" cy="1892300"/>
          </a:xfrm>
        </p:grpSpPr>
        <p:sp>
          <p:nvSpPr>
            <p:cNvPr id="11"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5"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ctrTitle"/>
          </p:nvPr>
        </p:nvSpPr>
        <p:spPr>
          <a:xfrm>
            <a:off x="685800" y="1600200"/>
            <a:ext cx="7772400" cy="1780108"/>
          </a:xfrm>
        </p:spPr>
        <p:txBody>
          <a:bodyPr anchor="b">
            <a:normAutofit/>
          </a:bodyPr>
          <a:lstStyle>
            <a:lvl1pPr>
              <a:defRPr sz="4400">
                <a:solidFill>
                  <a:srgbClr val="FFFFFF"/>
                </a:solidFill>
              </a:defRPr>
            </a:lvl1pPr>
          </a:lstStyle>
          <a:p>
            <a:r>
              <a:rPr lang="cs-CZ" smtClean="0"/>
              <a:t>Kliknutím lze upravit styl.</a:t>
            </a:r>
            <a:endParaRPr lang="en-US" dirty="0"/>
          </a:p>
        </p:txBody>
      </p:sp>
      <p:sp>
        <p:nvSpPr>
          <p:cNvPr id="3" name="Subtitle 2"/>
          <p:cNvSpPr>
            <a:spLocks noGrp="1"/>
          </p:cNvSpPr>
          <p:nvPr>
            <p:ph type="subTitle" idx="1"/>
          </p:nvPr>
        </p:nvSpPr>
        <p:spPr>
          <a:xfrm>
            <a:off x="1371600" y="3556001"/>
            <a:ext cx="6400800" cy="1473200"/>
          </a:xfrm>
        </p:spPr>
        <p:txBody>
          <a:bodyPr>
            <a:normAutofit/>
          </a:bodyPr>
          <a:lstStyle>
            <a:lvl1pPr marL="0" indent="0" algn="ctr">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cs-CZ" smtClean="0"/>
              <a:t>Kliknutím lze upravit styl předlohy.</a:t>
            </a:r>
            <a:endParaRPr lang="en-US" dirty="0"/>
          </a:p>
        </p:txBody>
      </p:sp>
      <p:sp>
        <p:nvSpPr>
          <p:cNvPr id="4" name="Date Placeholder 3"/>
          <p:cNvSpPr>
            <a:spLocks noGrp="1"/>
          </p:cNvSpPr>
          <p:nvPr>
            <p:ph type="dt" sz="half" idx="10"/>
          </p:nvPr>
        </p:nvSpPr>
        <p:spPr/>
        <p:txBody>
          <a:bodyPr/>
          <a:lstStyle/>
          <a:p>
            <a:fld id="{6A4C0485-E37A-43E9-A7C4-CC21A83F5EDF}" type="datetimeFigureOut">
              <a:rPr lang="cs-CZ" smtClean="0"/>
              <a:t>05.10.2022</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E6A472D8-7C48-4842-BC4C-D53AAD3BACE9}" type="slidenum">
              <a:rPr lang="cs-CZ" smtClean="0"/>
              <a:t>‹#›</a:t>
            </a:fld>
            <a:endParaRPr lang="cs-CZ"/>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smtClean="0"/>
              <a:t>Kliknutím lze upravit styl.</a:t>
            </a:r>
            <a:endParaRPr lang="en-US"/>
          </a:p>
        </p:txBody>
      </p:sp>
      <p:sp>
        <p:nvSpPr>
          <p:cNvPr id="3" name="Vertical Text Placeholder 2"/>
          <p:cNvSpPr>
            <a:spLocks noGrp="1"/>
          </p:cNvSpPr>
          <p:nvPr>
            <p:ph type="body" orient="vert" idx="1"/>
          </p:nvPr>
        </p:nvSpPr>
        <p:spPr/>
        <p:txBody>
          <a:bodyPr vert="eaVert" anchor="ctr"/>
          <a:lstStyle>
            <a:lvl1pPr algn="l">
              <a:defRPr/>
            </a:lvl1pPr>
            <a:lvl2pPr algn="l">
              <a:defRPr/>
            </a:lvl2pPr>
            <a:lvl3pPr algn="l">
              <a:defRPr/>
            </a:lvl3pPr>
            <a:lvl4pPr algn="l">
              <a:defRPr/>
            </a:lvl4pPr>
            <a:lvl5pPr algn="l">
              <a:defRPr/>
            </a:lvl5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a:p>
        </p:txBody>
      </p:sp>
      <p:sp>
        <p:nvSpPr>
          <p:cNvPr id="4" name="Date Placeholder 3"/>
          <p:cNvSpPr>
            <a:spLocks noGrp="1"/>
          </p:cNvSpPr>
          <p:nvPr>
            <p:ph type="dt" sz="half" idx="10"/>
          </p:nvPr>
        </p:nvSpPr>
        <p:spPr/>
        <p:txBody>
          <a:bodyPr/>
          <a:lstStyle/>
          <a:p>
            <a:fld id="{6A4C0485-E37A-43E9-A7C4-CC21A83F5EDF}" type="datetimeFigureOut">
              <a:rPr lang="cs-CZ" smtClean="0"/>
              <a:t>05.10.2022</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E6A472D8-7C48-4842-BC4C-D53AAD3BACE9}" type="slidenum">
              <a:rPr lang="cs-CZ" smtClean="0"/>
              <a:t>‹#›</a:t>
            </a:fld>
            <a:endParaRPr lang="cs-C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Svislý nadpis a text">
    <p:spTree>
      <p:nvGrpSpPr>
        <p:cNvPr id="1" name=""/>
        <p:cNvGrpSpPr/>
        <p:nvPr/>
      </p:nvGrpSpPr>
      <p:grpSpPr>
        <a:xfrm>
          <a:off x="0" y="0"/>
          <a:ext cx="0" cy="0"/>
          <a:chOff x="0" y="0"/>
          <a:chExt cx="0" cy="0"/>
        </a:xfrm>
      </p:grpSpPr>
      <p:sp>
        <p:nvSpPr>
          <p:cNvPr id="21" name="Rounded Rectangle 20"/>
          <p:cNvSpPr/>
          <p:nvPr/>
        </p:nvSpPr>
        <p:spPr bwMode="hidden">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Date Placeholder 3"/>
          <p:cNvSpPr>
            <a:spLocks noGrp="1"/>
          </p:cNvSpPr>
          <p:nvPr>
            <p:ph type="dt" sz="half" idx="10"/>
          </p:nvPr>
        </p:nvSpPr>
        <p:spPr/>
        <p:txBody>
          <a:bodyPr/>
          <a:lstStyle/>
          <a:p>
            <a:fld id="{6A4C0485-E37A-43E9-A7C4-CC21A83F5EDF}" type="datetimeFigureOut">
              <a:rPr lang="cs-CZ" smtClean="0"/>
              <a:t>05.10.2022</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E6A472D8-7C48-4842-BC4C-D53AAD3BACE9}" type="slidenum">
              <a:rPr lang="cs-CZ" smtClean="0"/>
              <a:t>‹#›</a:t>
            </a:fld>
            <a:endParaRPr lang="cs-CZ"/>
          </a:p>
        </p:txBody>
      </p:sp>
      <p:grpSp>
        <p:nvGrpSpPr>
          <p:cNvPr id="15" name="Group 14"/>
          <p:cNvGrpSpPr>
            <a:grpSpLocks noChangeAspect="1"/>
          </p:cNvGrpSpPr>
          <p:nvPr/>
        </p:nvGrpSpPr>
        <p:grpSpPr bwMode="hidden">
          <a:xfrm>
            <a:off x="211665" y="714191"/>
            <a:ext cx="8723376" cy="1331580"/>
            <a:chOff x="-3905250" y="4294188"/>
            <a:chExt cx="13011150" cy="1892300"/>
          </a:xfrm>
        </p:grpSpPr>
        <p:sp>
          <p:nvSpPr>
            <p:cNvPr id="16"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0" name="Freeform 19"/>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Vertical Title 1"/>
          <p:cNvSpPr>
            <a:spLocks noGrp="1"/>
          </p:cNvSpPr>
          <p:nvPr>
            <p:ph type="title" orient="vert"/>
          </p:nvPr>
        </p:nvSpPr>
        <p:spPr>
          <a:xfrm>
            <a:off x="6629400" y="1447800"/>
            <a:ext cx="2057400" cy="4487333"/>
          </a:xfrm>
        </p:spPr>
        <p:txBody>
          <a:bodyPr vert="eaVert" anchor="ctr"/>
          <a:lstStyle>
            <a:lvl1pPr algn="l">
              <a:defRPr>
                <a:solidFill>
                  <a:schemeClr val="tx2"/>
                </a:solidFill>
              </a:defRPr>
            </a:lvl1pPr>
          </a:lstStyle>
          <a:p>
            <a:r>
              <a:rPr lang="cs-CZ" smtClean="0"/>
              <a:t>Kliknutím lze upravit styl.</a:t>
            </a:r>
            <a:endParaRPr lang="en-US" dirty="0"/>
          </a:p>
        </p:txBody>
      </p:sp>
      <p:sp>
        <p:nvSpPr>
          <p:cNvPr id="3" name="Vertical Text Placeholder 2"/>
          <p:cNvSpPr>
            <a:spLocks noGrp="1"/>
          </p:cNvSpPr>
          <p:nvPr>
            <p:ph type="body" orient="vert" idx="1"/>
          </p:nvPr>
        </p:nvSpPr>
        <p:spPr>
          <a:xfrm>
            <a:off x="457200" y="1447800"/>
            <a:ext cx="6019800" cy="4487334"/>
          </a:xfrm>
        </p:spPr>
        <p:txBody>
          <a:bodyPr vert="eaVert"/>
          <a:lstStyle>
            <a:lvl1pPr>
              <a:buClr>
                <a:schemeClr val="accent1"/>
              </a:buClr>
              <a:defRPr/>
            </a:lvl1pPr>
            <a:lvl2pPr>
              <a:buClr>
                <a:schemeClr val="accent1"/>
              </a:buClr>
              <a:defRPr/>
            </a:lvl2pPr>
            <a:lvl3pPr>
              <a:buClr>
                <a:schemeClr val="accent1"/>
              </a:buClr>
              <a:defRPr/>
            </a:lvl3pPr>
            <a:lvl4pPr>
              <a:buClr>
                <a:schemeClr val="accent1"/>
              </a:buClr>
              <a:defRPr/>
            </a:lvl4pPr>
            <a:lvl5pPr>
              <a:buClr>
                <a:schemeClr val="accent1"/>
              </a:buClr>
              <a:defRPr/>
            </a:lvl5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a:p>
        </p:txBody>
      </p:sp>
      <p:sp>
        <p:nvSpPr>
          <p:cNvPr id="4" name="Date Placeholder 3"/>
          <p:cNvSpPr>
            <a:spLocks noGrp="1"/>
          </p:cNvSpPr>
          <p:nvPr>
            <p:ph type="dt" sz="half" idx="10"/>
          </p:nvPr>
        </p:nvSpPr>
        <p:spPr/>
        <p:txBody>
          <a:bodyPr/>
          <a:lstStyle/>
          <a:p>
            <a:fld id="{6A4C0485-E37A-43E9-A7C4-CC21A83F5EDF}" type="datetimeFigureOut">
              <a:rPr lang="cs-CZ" smtClean="0"/>
              <a:t>05.10.2022</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E6A472D8-7C48-4842-BC4C-D53AAD3BACE9}" type="slidenum">
              <a:rPr lang="cs-CZ" smtClean="0"/>
              <a:t>‹#›</a:t>
            </a:fld>
            <a:endParaRPr lang="cs-CZ"/>
          </a:p>
        </p:txBody>
      </p:sp>
      <p:sp>
        <p:nvSpPr>
          <p:cNvPr id="7" name="Title 6"/>
          <p:cNvSpPr>
            <a:spLocks noGrp="1"/>
          </p:cNvSpPr>
          <p:nvPr>
            <p:ph type="title"/>
          </p:nvPr>
        </p:nvSpPr>
        <p:spPr/>
        <p:txBody>
          <a:bodyPr/>
          <a:lstStyle/>
          <a:p>
            <a:r>
              <a:rPr lang="cs-CZ" smtClean="0"/>
              <a:t>Kliknutím lze upravit styl.</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Záhlaví části">
    <p:spTree>
      <p:nvGrpSpPr>
        <p:cNvPr id="1" name=""/>
        <p:cNvGrpSpPr/>
        <p:nvPr/>
      </p:nvGrpSpPr>
      <p:grpSpPr>
        <a:xfrm>
          <a:off x="0" y="0"/>
          <a:ext cx="0" cy="0"/>
          <a:chOff x="0" y="0"/>
          <a:chExt cx="0" cy="0"/>
        </a:xfrm>
      </p:grpSpPr>
      <p:sp>
        <p:nvSpPr>
          <p:cNvPr id="14" name="Rounded Rectangle 13"/>
          <p:cNvSpPr/>
          <p:nvPr/>
        </p:nvSpPr>
        <p:spPr>
          <a:xfrm>
            <a:off x="228600" y="228600"/>
            <a:ext cx="8695944" cy="4736592"/>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Freeform 14"/>
          <p:cNvSpPr>
            <a:spLocks/>
          </p:cNvSpPr>
          <p:nvPr/>
        </p:nvSpPr>
        <p:spPr bwMode="hidden">
          <a:xfrm>
            <a:off x="6047438" y="4203592"/>
            <a:ext cx="2876429" cy="714026"/>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8"/>
          <p:cNvSpPr>
            <a:spLocks/>
          </p:cNvSpPr>
          <p:nvPr/>
        </p:nvSpPr>
        <p:spPr bwMode="hidden">
          <a:xfrm>
            <a:off x="2619320" y="4075290"/>
            <a:ext cx="5544515" cy="850138"/>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22"/>
          <p:cNvSpPr>
            <a:spLocks/>
          </p:cNvSpPr>
          <p:nvPr/>
        </p:nvSpPr>
        <p:spPr bwMode="hidden">
          <a:xfrm>
            <a:off x="2828728" y="4087562"/>
            <a:ext cx="5467980" cy="774272"/>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6"/>
          <p:cNvSpPr>
            <a:spLocks/>
          </p:cNvSpPr>
          <p:nvPr/>
        </p:nvSpPr>
        <p:spPr bwMode="hidden">
          <a:xfrm>
            <a:off x="5609489" y="4074174"/>
            <a:ext cx="3308000" cy="651549"/>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3" name="Freeform 10"/>
          <p:cNvSpPr>
            <a:spLocks/>
          </p:cNvSpPr>
          <p:nvPr/>
        </p:nvSpPr>
        <p:spPr bwMode="hidden">
          <a:xfrm>
            <a:off x="211665" y="4058555"/>
            <a:ext cx="8723376" cy="1329874"/>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 name="Title 1"/>
          <p:cNvSpPr>
            <a:spLocks noGrp="1"/>
          </p:cNvSpPr>
          <p:nvPr>
            <p:ph type="title"/>
          </p:nvPr>
        </p:nvSpPr>
        <p:spPr>
          <a:xfrm>
            <a:off x="690032" y="2463560"/>
            <a:ext cx="7772400" cy="1524000"/>
          </a:xfrm>
        </p:spPr>
        <p:txBody>
          <a:bodyPr anchor="t">
            <a:normAutofit/>
          </a:bodyPr>
          <a:lstStyle>
            <a:lvl1pPr algn="ctr">
              <a:defRPr sz="4400" b="0" cap="none"/>
            </a:lvl1pPr>
          </a:lstStyle>
          <a:p>
            <a:r>
              <a:rPr lang="cs-CZ" smtClean="0"/>
              <a:t>Kliknutím lze upravit styl.</a:t>
            </a:r>
            <a:endParaRPr lang="en-US" dirty="0"/>
          </a:p>
        </p:txBody>
      </p:sp>
      <p:sp>
        <p:nvSpPr>
          <p:cNvPr id="3" name="Text Placeholder 2"/>
          <p:cNvSpPr>
            <a:spLocks noGrp="1"/>
          </p:cNvSpPr>
          <p:nvPr>
            <p:ph type="body" idx="1"/>
          </p:nvPr>
        </p:nvSpPr>
        <p:spPr>
          <a:xfrm>
            <a:off x="1367365" y="1437448"/>
            <a:ext cx="6417734" cy="939801"/>
          </a:xfrm>
        </p:spPr>
        <p:txBody>
          <a:bodyPr anchor="b">
            <a:normAutofit/>
          </a:bodyPr>
          <a:lstStyle>
            <a:lvl1pPr marL="0" indent="0" algn="ctr">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cs-CZ" smtClean="0"/>
              <a:t>Kliknutím lze upravit styly předlohy textu.</a:t>
            </a:r>
          </a:p>
        </p:txBody>
      </p:sp>
      <p:sp>
        <p:nvSpPr>
          <p:cNvPr id="4" name="Date Placeholder 3"/>
          <p:cNvSpPr>
            <a:spLocks noGrp="1"/>
          </p:cNvSpPr>
          <p:nvPr>
            <p:ph type="dt" sz="half" idx="10"/>
          </p:nvPr>
        </p:nvSpPr>
        <p:spPr/>
        <p:txBody>
          <a:bodyPr/>
          <a:lstStyle/>
          <a:p>
            <a:fld id="{6A4C0485-E37A-43E9-A7C4-CC21A83F5EDF}" type="datetimeFigureOut">
              <a:rPr lang="cs-CZ" smtClean="0"/>
              <a:t>05.10.2022</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E6A472D8-7C48-4842-BC4C-D53AAD3BACE9}" type="slidenum">
              <a:rPr lang="cs-CZ" smtClean="0"/>
              <a:t>‹#›</a:t>
            </a:fld>
            <a:endParaRPr lang="cs-CZ"/>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smtClean="0"/>
              <a:t>Kliknutím lze upravit styl.</a:t>
            </a:r>
            <a:endParaRPr lang="en-US"/>
          </a:p>
        </p:txBody>
      </p:sp>
      <p:sp>
        <p:nvSpPr>
          <p:cNvPr id="5" name="Date Placeholder 4"/>
          <p:cNvSpPr>
            <a:spLocks noGrp="1"/>
          </p:cNvSpPr>
          <p:nvPr>
            <p:ph type="dt" sz="half" idx="10"/>
          </p:nvPr>
        </p:nvSpPr>
        <p:spPr/>
        <p:txBody>
          <a:bodyPr/>
          <a:lstStyle/>
          <a:p>
            <a:fld id="{6A4C0485-E37A-43E9-A7C4-CC21A83F5EDF}" type="datetimeFigureOut">
              <a:rPr lang="cs-CZ" smtClean="0"/>
              <a:t>05.10.2022</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E6A472D8-7C48-4842-BC4C-D53AAD3BACE9}" type="slidenum">
              <a:rPr lang="cs-CZ" smtClean="0"/>
              <a:t>‹#›</a:t>
            </a:fld>
            <a:endParaRPr lang="cs-CZ"/>
          </a:p>
        </p:txBody>
      </p:sp>
      <p:sp>
        <p:nvSpPr>
          <p:cNvPr id="9" name="Content Placeholder 8"/>
          <p:cNvSpPr>
            <a:spLocks noGrp="1"/>
          </p:cNvSpPr>
          <p:nvPr>
            <p:ph sz="quarter" idx="13"/>
          </p:nvPr>
        </p:nvSpPr>
        <p:spPr>
          <a:xfrm>
            <a:off x="676655" y="2679192"/>
            <a:ext cx="3822192" cy="344728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a:p>
        </p:txBody>
      </p:sp>
      <p:sp>
        <p:nvSpPr>
          <p:cNvPr id="11" name="Content Placeholder 10"/>
          <p:cNvSpPr>
            <a:spLocks noGrp="1"/>
          </p:cNvSpPr>
          <p:nvPr>
            <p:ph sz="quarter" idx="14"/>
          </p:nvPr>
        </p:nvSpPr>
        <p:spPr>
          <a:xfrm>
            <a:off x="4645152" y="2679192"/>
            <a:ext cx="3822192" cy="344728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cs-CZ" smtClean="0"/>
              <a:t>Kliknutím lze upravit styl.</a:t>
            </a:r>
            <a:endParaRPr lang="en-US"/>
          </a:p>
        </p:txBody>
      </p:sp>
      <p:sp>
        <p:nvSpPr>
          <p:cNvPr id="3" name="Text Placeholder 2"/>
          <p:cNvSpPr>
            <a:spLocks noGrp="1"/>
          </p:cNvSpPr>
          <p:nvPr>
            <p:ph type="body" idx="1"/>
          </p:nvPr>
        </p:nvSpPr>
        <p:spPr>
          <a:xfrm>
            <a:off x="676656" y="2678114"/>
            <a:ext cx="3822192" cy="639762"/>
          </a:xfrm>
        </p:spPr>
        <p:txBody>
          <a:bodyPr anchor="ctr"/>
          <a:lstStyle>
            <a:lvl1pPr marL="0" indent="0" algn="ctr">
              <a:buNone/>
              <a:defRPr sz="2400" b="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4" name="Content Placeholder 3"/>
          <p:cNvSpPr>
            <a:spLocks noGrp="1"/>
          </p:cNvSpPr>
          <p:nvPr>
            <p:ph sz="half" idx="2"/>
          </p:nvPr>
        </p:nvSpPr>
        <p:spPr>
          <a:xfrm>
            <a:off x="677332" y="3429000"/>
            <a:ext cx="3820055"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
        <p:nvSpPr>
          <p:cNvPr id="5" name="Text Placeholder 4"/>
          <p:cNvSpPr>
            <a:spLocks noGrp="1"/>
          </p:cNvSpPr>
          <p:nvPr>
            <p:ph type="body" sz="quarter" idx="3"/>
          </p:nvPr>
        </p:nvSpPr>
        <p:spPr>
          <a:xfrm>
            <a:off x="4648200" y="2678113"/>
            <a:ext cx="3822192" cy="639762"/>
          </a:xfrm>
        </p:spPr>
        <p:txBody>
          <a:bodyPr anchor="ctr"/>
          <a:lstStyle>
            <a:lvl1pPr marL="0" indent="0" algn="ctr">
              <a:buNone/>
              <a:defRPr sz="2400" b="0" i="0">
                <a:solidFill>
                  <a:schemeClr val="tx2"/>
                </a:solidFill>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6" name="Content Placeholder 5"/>
          <p:cNvSpPr>
            <a:spLocks noGrp="1"/>
          </p:cNvSpPr>
          <p:nvPr>
            <p:ph sz="quarter" idx="4"/>
          </p:nvPr>
        </p:nvSpPr>
        <p:spPr>
          <a:xfrm>
            <a:off x="4645025" y="3429000"/>
            <a:ext cx="3822192" cy="2697163"/>
          </a:xfrm>
        </p:spPr>
        <p:txBody>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
        <p:nvSpPr>
          <p:cNvPr id="7" name="Date Placeholder 6"/>
          <p:cNvSpPr>
            <a:spLocks noGrp="1"/>
          </p:cNvSpPr>
          <p:nvPr>
            <p:ph type="dt" sz="half" idx="10"/>
          </p:nvPr>
        </p:nvSpPr>
        <p:spPr/>
        <p:txBody>
          <a:bodyPr/>
          <a:lstStyle/>
          <a:p>
            <a:fld id="{6A4C0485-E37A-43E9-A7C4-CC21A83F5EDF}" type="datetimeFigureOut">
              <a:rPr lang="cs-CZ" smtClean="0"/>
              <a:t>05.10.2022</a:t>
            </a:fld>
            <a:endParaRPr lang="cs-CZ"/>
          </a:p>
        </p:txBody>
      </p:sp>
      <p:sp>
        <p:nvSpPr>
          <p:cNvPr id="8" name="Footer Placeholder 7"/>
          <p:cNvSpPr>
            <a:spLocks noGrp="1"/>
          </p:cNvSpPr>
          <p:nvPr>
            <p:ph type="ftr" sz="quarter" idx="11"/>
          </p:nvPr>
        </p:nvSpPr>
        <p:spPr/>
        <p:txBody>
          <a:bodyPr/>
          <a:lstStyle/>
          <a:p>
            <a:endParaRPr lang="cs-CZ"/>
          </a:p>
        </p:txBody>
      </p:sp>
      <p:sp>
        <p:nvSpPr>
          <p:cNvPr id="9" name="Slide Number Placeholder 8"/>
          <p:cNvSpPr>
            <a:spLocks noGrp="1"/>
          </p:cNvSpPr>
          <p:nvPr>
            <p:ph type="sldNum" sz="quarter" idx="12"/>
          </p:nvPr>
        </p:nvSpPr>
        <p:spPr/>
        <p:txBody>
          <a:bodyPr/>
          <a:lstStyle/>
          <a:p>
            <a:fld id="{E6A472D8-7C48-4842-BC4C-D53AAD3BACE9}" type="slidenum">
              <a:rPr lang="cs-CZ" smtClean="0"/>
              <a:t>‹#›</a:t>
            </a:fld>
            <a:endParaRPr lang="cs-CZ"/>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smtClean="0"/>
              <a:t>Kliknutím lze upravit styl.</a:t>
            </a:r>
            <a:endParaRPr lang="en-US"/>
          </a:p>
        </p:txBody>
      </p:sp>
      <p:sp>
        <p:nvSpPr>
          <p:cNvPr id="3" name="Date Placeholder 2"/>
          <p:cNvSpPr>
            <a:spLocks noGrp="1"/>
          </p:cNvSpPr>
          <p:nvPr>
            <p:ph type="dt" sz="half" idx="10"/>
          </p:nvPr>
        </p:nvSpPr>
        <p:spPr/>
        <p:txBody>
          <a:bodyPr/>
          <a:lstStyle/>
          <a:p>
            <a:fld id="{6A4C0485-E37A-43E9-A7C4-CC21A83F5EDF}" type="datetimeFigureOut">
              <a:rPr lang="cs-CZ" smtClean="0"/>
              <a:t>05.10.2022</a:t>
            </a:fld>
            <a:endParaRPr lang="cs-CZ"/>
          </a:p>
        </p:txBody>
      </p:sp>
      <p:sp>
        <p:nvSpPr>
          <p:cNvPr id="4" name="Footer Placeholder 3"/>
          <p:cNvSpPr>
            <a:spLocks noGrp="1"/>
          </p:cNvSpPr>
          <p:nvPr>
            <p:ph type="ftr" sz="quarter" idx="11"/>
          </p:nvPr>
        </p:nvSpPr>
        <p:spPr/>
        <p:txBody>
          <a:bodyPr/>
          <a:lstStyle/>
          <a:p>
            <a:endParaRPr lang="cs-CZ"/>
          </a:p>
        </p:txBody>
      </p:sp>
      <p:sp>
        <p:nvSpPr>
          <p:cNvPr id="5" name="Slide Number Placeholder 4"/>
          <p:cNvSpPr>
            <a:spLocks noGrp="1"/>
          </p:cNvSpPr>
          <p:nvPr>
            <p:ph type="sldNum" sz="quarter" idx="12"/>
          </p:nvPr>
        </p:nvSpPr>
        <p:spPr/>
        <p:txBody>
          <a:bodyPr/>
          <a:lstStyle/>
          <a:p>
            <a:fld id="{E6A472D8-7C48-4842-BC4C-D53AAD3BACE9}" type="slidenum">
              <a:rPr lang="cs-CZ" smtClean="0"/>
              <a:t>‹#›</a:t>
            </a:fld>
            <a:endParaRPr lang="cs-C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Prázdný">
    <p:spTree>
      <p:nvGrpSpPr>
        <p:cNvPr id="1" name=""/>
        <p:cNvGrpSpPr/>
        <p:nvPr/>
      </p:nvGrpSpPr>
      <p:grpSpPr>
        <a:xfrm>
          <a:off x="0" y="0"/>
          <a:ext cx="0" cy="0"/>
          <a:chOff x="0" y="0"/>
          <a:chExt cx="0" cy="0"/>
        </a:xfrm>
      </p:grpSpPr>
      <p:sp>
        <p:nvSpPr>
          <p:cNvPr id="12" name="Rounded Rectangle 11"/>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p:cNvGrpSpPr>
            <a:grpSpLocks noChangeAspect="1"/>
          </p:cNvGrpSpPr>
          <p:nvPr/>
        </p:nvGrpSpPr>
        <p:grpSpPr bwMode="hidden">
          <a:xfrm>
            <a:off x="211665" y="714191"/>
            <a:ext cx="8723376" cy="1329874"/>
            <a:chOff x="-3905251" y="4294188"/>
            <a:chExt cx="13027839" cy="1892300"/>
          </a:xfrm>
        </p:grpSpPr>
        <p:sp>
          <p:nvSpPr>
            <p:cNvPr id="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Date Placeholder 1"/>
          <p:cNvSpPr>
            <a:spLocks noGrp="1"/>
          </p:cNvSpPr>
          <p:nvPr>
            <p:ph type="dt" sz="half" idx="10"/>
          </p:nvPr>
        </p:nvSpPr>
        <p:spPr/>
        <p:txBody>
          <a:bodyPr/>
          <a:lstStyle/>
          <a:p>
            <a:fld id="{6A4C0485-E37A-43E9-A7C4-CC21A83F5EDF}" type="datetimeFigureOut">
              <a:rPr lang="cs-CZ" smtClean="0"/>
              <a:t>05.10.2022</a:t>
            </a:fld>
            <a:endParaRPr lang="cs-CZ"/>
          </a:p>
        </p:txBody>
      </p:sp>
      <p:sp>
        <p:nvSpPr>
          <p:cNvPr id="3" name="Footer Placeholder 2"/>
          <p:cNvSpPr>
            <a:spLocks noGrp="1"/>
          </p:cNvSpPr>
          <p:nvPr>
            <p:ph type="ftr" sz="quarter" idx="11"/>
          </p:nvPr>
        </p:nvSpPr>
        <p:spPr/>
        <p:txBody>
          <a:bodyPr/>
          <a:lstStyle/>
          <a:p>
            <a:endParaRPr lang="cs-CZ"/>
          </a:p>
        </p:txBody>
      </p:sp>
      <p:sp>
        <p:nvSpPr>
          <p:cNvPr id="4" name="Slide Number Placeholder 3"/>
          <p:cNvSpPr>
            <a:spLocks noGrp="1"/>
          </p:cNvSpPr>
          <p:nvPr>
            <p:ph type="sldNum" sz="quarter" idx="12"/>
          </p:nvPr>
        </p:nvSpPr>
        <p:spPr/>
        <p:txBody>
          <a:bodyPr/>
          <a:lstStyle/>
          <a:p>
            <a:fld id="{E6A472D8-7C48-4842-BC4C-D53AAD3BACE9}" type="slidenum">
              <a:rPr lang="cs-CZ" smtClean="0"/>
              <a:t>‹#›</a:t>
            </a:fld>
            <a:endParaRPr lang="cs-C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titulkem">
    <p:spTree>
      <p:nvGrpSpPr>
        <p:cNvPr id="1" name=""/>
        <p:cNvGrpSpPr/>
        <p:nvPr/>
      </p:nvGrpSpPr>
      <p:grpSpPr>
        <a:xfrm>
          <a:off x="0" y="0"/>
          <a:ext cx="0" cy="0"/>
          <a:chOff x="0" y="0"/>
          <a:chExt cx="0" cy="0"/>
        </a:xfrm>
      </p:grpSpPr>
      <p:sp>
        <p:nvSpPr>
          <p:cNvPr id="15" name="Rounded Rectangle 14"/>
          <p:cNvSpPr/>
          <p:nvPr/>
        </p:nvSpPr>
        <p:spPr>
          <a:xfrm>
            <a:off x="228600" y="228600"/>
            <a:ext cx="8695944" cy="1426464"/>
          </a:xfrm>
          <a:prstGeom prst="roundRect">
            <a:avLst>
              <a:gd name="adj" fmla="val 7136"/>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6A4C0485-E37A-43E9-A7C4-CC21A83F5EDF}" type="datetimeFigureOut">
              <a:rPr lang="cs-CZ" smtClean="0"/>
              <a:t>05.10.2022</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E6A472D8-7C48-4842-BC4C-D53AAD3BACE9}" type="slidenum">
              <a:rPr lang="cs-CZ" smtClean="0"/>
              <a:t>‹#›</a:t>
            </a:fld>
            <a:endParaRPr lang="cs-CZ"/>
          </a:p>
        </p:txBody>
      </p:sp>
      <p:sp>
        <p:nvSpPr>
          <p:cNvPr id="4" name="Text Placeholder 3"/>
          <p:cNvSpPr>
            <a:spLocks noGrp="1"/>
          </p:cNvSpPr>
          <p:nvPr>
            <p:ph type="body" sz="half" idx="2"/>
          </p:nvPr>
        </p:nvSpPr>
        <p:spPr>
          <a:xfrm>
            <a:off x="914400" y="3581400"/>
            <a:ext cx="3352800" cy="1905001"/>
          </a:xfrm>
        </p:spPr>
        <p:txBody>
          <a:bodyPr anchor="t">
            <a:normAutofit/>
          </a:bodyPr>
          <a:lstStyle>
            <a:lvl1pPr marL="0" indent="0">
              <a:spcBef>
                <a:spcPts val="0"/>
              </a:spcBef>
              <a:spcAft>
                <a:spcPts val="600"/>
              </a:spcAft>
              <a:buNone/>
              <a:defRPr sz="18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smtClean="0"/>
              <a:t>Kliknutím lze upravit styly předlohy textu.</a:t>
            </a:r>
          </a:p>
        </p:txBody>
      </p:sp>
      <p:grpSp>
        <p:nvGrpSpPr>
          <p:cNvPr id="2" name="Group 23"/>
          <p:cNvGrpSpPr>
            <a:grpSpLocks noChangeAspect="1"/>
          </p:cNvGrpSpPr>
          <p:nvPr/>
        </p:nvGrpSpPr>
        <p:grpSpPr bwMode="hidden">
          <a:xfrm>
            <a:off x="211665" y="714191"/>
            <a:ext cx="8723376" cy="1331580"/>
            <a:chOff x="-3905250" y="4294188"/>
            <a:chExt cx="13011150" cy="1892300"/>
          </a:xfrm>
        </p:grpSpPr>
        <p:sp>
          <p:nvSpPr>
            <p:cNvPr id="25"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6"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9" name="Freeform 28"/>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2" name="Title 21"/>
          <p:cNvSpPr>
            <a:spLocks noGrp="1"/>
          </p:cNvSpPr>
          <p:nvPr>
            <p:ph type="title"/>
          </p:nvPr>
        </p:nvSpPr>
        <p:spPr>
          <a:xfrm>
            <a:off x="914400" y="2286000"/>
            <a:ext cx="3352800" cy="1252728"/>
          </a:xfrm>
        </p:spPr>
        <p:txBody>
          <a:bodyPr anchor="b">
            <a:noAutofit/>
          </a:bodyPr>
          <a:lstStyle>
            <a:lvl1pPr algn="l">
              <a:defRPr sz="3200">
                <a:solidFill>
                  <a:schemeClr val="tx2"/>
                </a:solidFill>
              </a:defRPr>
            </a:lvl1pPr>
          </a:lstStyle>
          <a:p>
            <a:r>
              <a:rPr lang="cs-CZ" smtClean="0"/>
              <a:t>Kliknutím lze upravit styl.</a:t>
            </a:r>
            <a:endParaRPr lang="en-US" dirty="0"/>
          </a:p>
        </p:txBody>
      </p:sp>
      <p:sp>
        <p:nvSpPr>
          <p:cNvPr id="3" name="Content Placeholder 2"/>
          <p:cNvSpPr>
            <a:spLocks noGrp="1"/>
          </p:cNvSpPr>
          <p:nvPr>
            <p:ph idx="1"/>
          </p:nvPr>
        </p:nvSpPr>
        <p:spPr>
          <a:xfrm>
            <a:off x="4651962" y="1828800"/>
            <a:ext cx="3904076" cy="3810000"/>
          </a:xfrm>
        </p:spPr>
        <p:txBody>
          <a:bodyPr anchor="ctr"/>
          <a:lstStyle>
            <a:lvl1pPr>
              <a:buClr>
                <a:schemeClr val="bg1"/>
              </a:buClr>
              <a:defRPr sz="2200">
                <a:solidFill>
                  <a:schemeClr val="tx2"/>
                </a:solidFill>
              </a:defRPr>
            </a:lvl1pPr>
            <a:lvl2pPr>
              <a:buClr>
                <a:schemeClr val="bg1"/>
              </a:buClr>
              <a:defRPr sz="2000">
                <a:solidFill>
                  <a:schemeClr val="tx2"/>
                </a:solidFill>
              </a:defRPr>
            </a:lvl2pPr>
            <a:lvl3pPr>
              <a:buClr>
                <a:schemeClr val="bg1"/>
              </a:buClr>
              <a:defRPr sz="1800">
                <a:solidFill>
                  <a:schemeClr val="tx2"/>
                </a:solidFill>
              </a:defRPr>
            </a:lvl3pPr>
            <a:lvl4pPr>
              <a:buClr>
                <a:schemeClr val="bg1"/>
              </a:buClr>
              <a:defRPr sz="1600">
                <a:solidFill>
                  <a:schemeClr val="tx2"/>
                </a:solidFill>
              </a:defRPr>
            </a:lvl4pPr>
            <a:lvl5pPr>
              <a:buClr>
                <a:schemeClr val="bg1"/>
              </a:buClr>
              <a:defRPr sz="1600">
                <a:solidFill>
                  <a:schemeClr val="tx2"/>
                </a:solidFill>
              </a:defRPr>
            </a:lvl5pPr>
            <a:lvl6pPr>
              <a:defRPr sz="2000"/>
            </a:lvl6pPr>
            <a:lvl7pPr>
              <a:defRPr sz="2000"/>
            </a:lvl7pPr>
            <a:lvl8pPr>
              <a:defRPr sz="2000"/>
            </a:lvl8pPr>
            <a:lvl9pPr>
              <a:defRPr sz="20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ek s titulkem">
    <p:spTree>
      <p:nvGrpSpPr>
        <p:cNvPr id="1" name=""/>
        <p:cNvGrpSpPr/>
        <p:nvPr/>
      </p:nvGrpSpPr>
      <p:grpSpPr>
        <a:xfrm>
          <a:off x="0" y="0"/>
          <a:ext cx="0" cy="0"/>
          <a:chOff x="0" y="0"/>
          <a:chExt cx="0" cy="0"/>
        </a:xfrm>
      </p:grpSpPr>
      <p:sp>
        <p:nvSpPr>
          <p:cNvPr id="15" name="Rounded Rectangle 14"/>
          <p:cNvSpPr/>
          <p:nvPr/>
        </p:nvSpPr>
        <p:spPr>
          <a:xfrm>
            <a:off x="228600" y="228600"/>
            <a:ext cx="8695944" cy="6035040"/>
          </a:xfrm>
          <a:prstGeom prst="roundRect">
            <a:avLst>
              <a:gd name="adj" fmla="val 1272"/>
            </a:avLst>
          </a:prstGeom>
          <a:gradFill>
            <a:gsLst>
              <a:gs pos="0">
                <a:schemeClr val="accent1">
                  <a:lumMod val="75000"/>
                </a:schemeClr>
              </a:gs>
              <a:gs pos="10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p:cNvGrpSpPr>
            <a:grpSpLocks noChangeAspect="1"/>
          </p:cNvGrpSpPr>
          <p:nvPr/>
        </p:nvGrpSpPr>
        <p:grpSpPr bwMode="hidden">
          <a:xfrm>
            <a:off x="211665" y="5353963"/>
            <a:ext cx="8723376" cy="1331580"/>
            <a:chOff x="-3905250" y="4294188"/>
            <a:chExt cx="13011150" cy="1892300"/>
          </a:xfrm>
        </p:grpSpPr>
        <p:sp>
          <p:nvSpPr>
            <p:cNvPr id="10"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14" name="Freeform 10"/>
            <p:cNvSpPr>
              <a:spLocks/>
            </p:cNvSpPr>
            <p:nvPr/>
          </p:nvSpPr>
          <p:spPr bwMode="hidden">
            <a:xfrm>
              <a:off x="-3905250" y="4294188"/>
              <a:ext cx="13011150"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1"/>
          <p:cNvSpPr>
            <a:spLocks noGrp="1"/>
          </p:cNvSpPr>
          <p:nvPr>
            <p:ph type="title"/>
          </p:nvPr>
        </p:nvSpPr>
        <p:spPr>
          <a:xfrm>
            <a:off x="4874155" y="338667"/>
            <a:ext cx="3812645" cy="2429934"/>
          </a:xfrm>
        </p:spPr>
        <p:txBody>
          <a:bodyPr anchor="b">
            <a:normAutofit/>
          </a:bodyPr>
          <a:lstStyle>
            <a:lvl1pPr algn="l">
              <a:defRPr sz="2800" b="0">
                <a:solidFill>
                  <a:srgbClr val="FFFFFF"/>
                </a:solidFill>
              </a:defRPr>
            </a:lvl1pPr>
          </a:lstStyle>
          <a:p>
            <a:r>
              <a:rPr lang="cs-CZ" smtClean="0"/>
              <a:t>Kliknutím lze upravit styl.</a:t>
            </a:r>
            <a:endParaRPr lang="en-US" dirty="0"/>
          </a:p>
        </p:txBody>
      </p:sp>
      <p:sp>
        <p:nvSpPr>
          <p:cNvPr id="4" name="Text Placeholder 3"/>
          <p:cNvSpPr>
            <a:spLocks noGrp="1"/>
          </p:cNvSpPr>
          <p:nvPr>
            <p:ph type="body" sz="half" idx="2"/>
          </p:nvPr>
        </p:nvSpPr>
        <p:spPr>
          <a:xfrm>
            <a:off x="4868333" y="2785533"/>
            <a:ext cx="3818467" cy="2421467"/>
          </a:xfrm>
        </p:spPr>
        <p:txBody>
          <a:bodyPr>
            <a:normAutofit/>
          </a:bodyPr>
          <a:lstStyle>
            <a:lvl1pPr marL="0" indent="0">
              <a:buNone/>
              <a:defRPr sz="18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smtClean="0"/>
              <a:t>Kliknutím lze upravit styly předlohy textu.</a:t>
            </a:r>
          </a:p>
        </p:txBody>
      </p:sp>
      <p:sp>
        <p:nvSpPr>
          <p:cNvPr id="5" name="Date Placeholder 4"/>
          <p:cNvSpPr>
            <a:spLocks noGrp="1"/>
          </p:cNvSpPr>
          <p:nvPr>
            <p:ph type="dt" sz="half" idx="10"/>
          </p:nvPr>
        </p:nvSpPr>
        <p:spPr/>
        <p:txBody>
          <a:bodyPr/>
          <a:lstStyle/>
          <a:p>
            <a:fld id="{6A4C0485-E37A-43E9-A7C4-CC21A83F5EDF}" type="datetimeFigureOut">
              <a:rPr lang="cs-CZ" smtClean="0"/>
              <a:t>05.10.2022</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E6A472D8-7C48-4842-BC4C-D53AAD3BACE9}" type="slidenum">
              <a:rPr lang="cs-CZ" smtClean="0"/>
              <a:t>‹#›</a:t>
            </a:fld>
            <a:endParaRPr lang="cs-CZ"/>
          </a:p>
        </p:txBody>
      </p:sp>
      <p:sp>
        <p:nvSpPr>
          <p:cNvPr id="3" name="Picture Placeholder 2"/>
          <p:cNvSpPr>
            <a:spLocks noGrp="1"/>
          </p:cNvSpPr>
          <p:nvPr>
            <p:ph type="pic" idx="1"/>
          </p:nvPr>
        </p:nvSpPr>
        <p:spPr>
          <a:xfrm>
            <a:off x="838200" y="1371600"/>
            <a:ext cx="3566160" cy="2926080"/>
          </a:xfrm>
          <a:prstGeom prst="roundRect">
            <a:avLst>
              <a:gd name="adj" fmla="val 3924"/>
            </a:avLst>
          </a:prstGeom>
          <a:solidFill>
            <a:schemeClr val="accent1"/>
          </a:solidFill>
          <a:ln>
            <a:noFill/>
          </a:ln>
          <a:effectLst>
            <a:reflection blurRad="12700" stA="30000" endPos="30000" dist="5000" dir="5400000" sy="-100000" algn="bl" rotWithShape="0"/>
          </a:effectLst>
          <a:scene3d>
            <a:camera prst="perspectiveContrastingLeftFacing" fov="600000">
              <a:rot lat="240000" lon="19799999" rev="0"/>
            </a:camera>
            <a:lightRig rig="threePt" dir="t">
              <a:rot lat="0" lon="0" rev="2700000"/>
            </a:lightRig>
          </a:scene3d>
          <a:sp3d>
            <a:bevelT w="44450" h="31750"/>
          </a:sp3d>
        </p:spPr>
        <p:txBody>
          <a:bodyPr/>
          <a:lstStyle>
            <a:lvl1pPr marL="0" indent="0" algn="ctr">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cs-CZ" smtClean="0"/>
              <a:t>Kliknutím na ikonu přidáte obrázek.</a:t>
            </a:r>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4" name="Rounded Rectangle 13"/>
          <p:cNvSpPr/>
          <p:nvPr/>
        </p:nvSpPr>
        <p:spPr>
          <a:xfrm>
            <a:off x="228600" y="228600"/>
            <a:ext cx="8695944" cy="2468880"/>
          </a:xfrm>
          <a:prstGeom prst="roundRect">
            <a:avLst>
              <a:gd name="adj" fmla="val 3362"/>
            </a:avLst>
          </a:prstGeom>
          <a:gradFill>
            <a:gsLst>
              <a:gs pos="0">
                <a:schemeClr val="accent1">
                  <a:lumMod val="75000"/>
                </a:schemeClr>
              </a:gs>
              <a:gs pos="90000">
                <a:schemeClr val="accent1">
                  <a:lumMod val="60000"/>
                  <a:lumOff val="40000"/>
                </a:schemeClr>
              </a:gs>
            </a:gsLst>
            <a:lin ang="5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15"/>
          <p:cNvGrpSpPr>
            <a:grpSpLocks noChangeAspect="1"/>
          </p:cNvGrpSpPr>
          <p:nvPr/>
        </p:nvGrpSpPr>
        <p:grpSpPr bwMode="hidden">
          <a:xfrm>
            <a:off x="211665" y="1679429"/>
            <a:ext cx="8723376" cy="1329874"/>
            <a:chOff x="-3905251" y="4294188"/>
            <a:chExt cx="13027839" cy="1892300"/>
          </a:xfrm>
        </p:grpSpPr>
        <p:sp>
          <p:nvSpPr>
            <p:cNvPr id="17" name="Freeform 14"/>
            <p:cNvSpPr>
              <a:spLocks/>
            </p:cNvSpPr>
            <p:nvPr/>
          </p:nvSpPr>
          <p:spPr bwMode="hidden">
            <a:xfrm>
              <a:off x="4810125" y="4500563"/>
              <a:ext cx="4295775" cy="1016000"/>
            </a:xfrm>
            <a:custGeom>
              <a:avLst/>
              <a:gdLst/>
              <a:ahLst/>
              <a:cxnLst>
                <a:cxn ang="0">
                  <a:pos x="2700" y="0"/>
                </a:cxn>
                <a:cxn ang="0">
                  <a:pos x="2700" y="0"/>
                </a:cxn>
                <a:cxn ang="0">
                  <a:pos x="2586" y="18"/>
                </a:cxn>
                <a:cxn ang="0">
                  <a:pos x="2470" y="38"/>
                </a:cxn>
                <a:cxn ang="0">
                  <a:pos x="2352" y="60"/>
                </a:cxn>
                <a:cxn ang="0">
                  <a:pos x="2230" y="82"/>
                </a:cxn>
                <a:cxn ang="0">
                  <a:pos x="2106" y="108"/>
                </a:cxn>
                <a:cxn ang="0">
                  <a:pos x="1978" y="134"/>
                </a:cxn>
                <a:cxn ang="0">
                  <a:pos x="1848" y="164"/>
                </a:cxn>
                <a:cxn ang="0">
                  <a:pos x="1714" y="194"/>
                </a:cxn>
                <a:cxn ang="0">
                  <a:pos x="1714" y="194"/>
                </a:cxn>
                <a:cxn ang="0">
                  <a:pos x="1472" y="252"/>
                </a:cxn>
                <a:cxn ang="0">
                  <a:pos x="1236" y="304"/>
                </a:cxn>
                <a:cxn ang="0">
                  <a:pos x="1010" y="352"/>
                </a:cxn>
                <a:cxn ang="0">
                  <a:pos x="792" y="398"/>
                </a:cxn>
                <a:cxn ang="0">
                  <a:pos x="584" y="438"/>
                </a:cxn>
                <a:cxn ang="0">
                  <a:pos x="382" y="474"/>
                </a:cxn>
                <a:cxn ang="0">
                  <a:pos x="188" y="508"/>
                </a:cxn>
                <a:cxn ang="0">
                  <a:pos x="0" y="538"/>
                </a:cxn>
                <a:cxn ang="0">
                  <a:pos x="0" y="538"/>
                </a:cxn>
                <a:cxn ang="0">
                  <a:pos x="130" y="556"/>
                </a:cxn>
                <a:cxn ang="0">
                  <a:pos x="254" y="572"/>
                </a:cxn>
                <a:cxn ang="0">
                  <a:pos x="374" y="586"/>
                </a:cxn>
                <a:cxn ang="0">
                  <a:pos x="492" y="598"/>
                </a:cxn>
                <a:cxn ang="0">
                  <a:pos x="606" y="610"/>
                </a:cxn>
                <a:cxn ang="0">
                  <a:pos x="716" y="618"/>
                </a:cxn>
                <a:cxn ang="0">
                  <a:pos x="822" y="626"/>
                </a:cxn>
                <a:cxn ang="0">
                  <a:pos x="926" y="632"/>
                </a:cxn>
                <a:cxn ang="0">
                  <a:pos x="1028" y="636"/>
                </a:cxn>
                <a:cxn ang="0">
                  <a:pos x="1126" y="638"/>
                </a:cxn>
                <a:cxn ang="0">
                  <a:pos x="1220" y="640"/>
                </a:cxn>
                <a:cxn ang="0">
                  <a:pos x="1312" y="640"/>
                </a:cxn>
                <a:cxn ang="0">
                  <a:pos x="1402" y="638"/>
                </a:cxn>
                <a:cxn ang="0">
                  <a:pos x="1490" y="636"/>
                </a:cxn>
                <a:cxn ang="0">
                  <a:pos x="1574" y="632"/>
                </a:cxn>
                <a:cxn ang="0">
                  <a:pos x="1656" y="626"/>
                </a:cxn>
                <a:cxn ang="0">
                  <a:pos x="1734" y="620"/>
                </a:cxn>
                <a:cxn ang="0">
                  <a:pos x="1812" y="612"/>
                </a:cxn>
                <a:cxn ang="0">
                  <a:pos x="1886" y="602"/>
                </a:cxn>
                <a:cxn ang="0">
                  <a:pos x="1960" y="592"/>
                </a:cxn>
                <a:cxn ang="0">
                  <a:pos x="2030" y="580"/>
                </a:cxn>
                <a:cxn ang="0">
                  <a:pos x="2100" y="568"/>
                </a:cxn>
                <a:cxn ang="0">
                  <a:pos x="2166" y="554"/>
                </a:cxn>
                <a:cxn ang="0">
                  <a:pos x="2232" y="540"/>
                </a:cxn>
                <a:cxn ang="0">
                  <a:pos x="2296" y="524"/>
                </a:cxn>
                <a:cxn ang="0">
                  <a:pos x="2358" y="508"/>
                </a:cxn>
                <a:cxn ang="0">
                  <a:pos x="2418" y="490"/>
                </a:cxn>
                <a:cxn ang="0">
                  <a:pos x="2478" y="472"/>
                </a:cxn>
                <a:cxn ang="0">
                  <a:pos x="2592" y="432"/>
                </a:cxn>
                <a:cxn ang="0">
                  <a:pos x="2702" y="390"/>
                </a:cxn>
                <a:cxn ang="0">
                  <a:pos x="2702" y="390"/>
                </a:cxn>
                <a:cxn ang="0">
                  <a:pos x="2706" y="388"/>
                </a:cxn>
                <a:cxn ang="0">
                  <a:pos x="2706" y="388"/>
                </a:cxn>
                <a:cxn ang="0">
                  <a:pos x="2706" y="0"/>
                </a:cxn>
                <a:cxn ang="0">
                  <a:pos x="2706" y="0"/>
                </a:cxn>
                <a:cxn ang="0">
                  <a:pos x="2700" y="0"/>
                </a:cxn>
                <a:cxn ang="0">
                  <a:pos x="2700" y="0"/>
                </a:cxn>
              </a:cxnLst>
              <a:rect l="0" t="0" r="r" b="b"/>
              <a:pathLst>
                <a:path w="2706" h="640">
                  <a:moveTo>
                    <a:pt x="2700" y="0"/>
                  </a:moveTo>
                  <a:lnTo>
                    <a:pt x="2700" y="0"/>
                  </a:lnTo>
                  <a:lnTo>
                    <a:pt x="2586" y="18"/>
                  </a:lnTo>
                  <a:lnTo>
                    <a:pt x="2470" y="38"/>
                  </a:lnTo>
                  <a:lnTo>
                    <a:pt x="2352" y="60"/>
                  </a:lnTo>
                  <a:lnTo>
                    <a:pt x="2230" y="82"/>
                  </a:lnTo>
                  <a:lnTo>
                    <a:pt x="2106" y="108"/>
                  </a:lnTo>
                  <a:lnTo>
                    <a:pt x="1978" y="134"/>
                  </a:lnTo>
                  <a:lnTo>
                    <a:pt x="1848" y="164"/>
                  </a:lnTo>
                  <a:lnTo>
                    <a:pt x="1714" y="194"/>
                  </a:lnTo>
                  <a:lnTo>
                    <a:pt x="1714" y="194"/>
                  </a:lnTo>
                  <a:lnTo>
                    <a:pt x="1472" y="252"/>
                  </a:lnTo>
                  <a:lnTo>
                    <a:pt x="1236" y="304"/>
                  </a:lnTo>
                  <a:lnTo>
                    <a:pt x="1010" y="352"/>
                  </a:lnTo>
                  <a:lnTo>
                    <a:pt x="792" y="398"/>
                  </a:lnTo>
                  <a:lnTo>
                    <a:pt x="584" y="438"/>
                  </a:lnTo>
                  <a:lnTo>
                    <a:pt x="382" y="474"/>
                  </a:lnTo>
                  <a:lnTo>
                    <a:pt x="188" y="508"/>
                  </a:lnTo>
                  <a:lnTo>
                    <a:pt x="0" y="538"/>
                  </a:lnTo>
                  <a:lnTo>
                    <a:pt x="0" y="538"/>
                  </a:lnTo>
                  <a:lnTo>
                    <a:pt x="130" y="556"/>
                  </a:lnTo>
                  <a:lnTo>
                    <a:pt x="254" y="572"/>
                  </a:lnTo>
                  <a:lnTo>
                    <a:pt x="374" y="586"/>
                  </a:lnTo>
                  <a:lnTo>
                    <a:pt x="492" y="598"/>
                  </a:lnTo>
                  <a:lnTo>
                    <a:pt x="606" y="610"/>
                  </a:lnTo>
                  <a:lnTo>
                    <a:pt x="716" y="618"/>
                  </a:lnTo>
                  <a:lnTo>
                    <a:pt x="822" y="626"/>
                  </a:lnTo>
                  <a:lnTo>
                    <a:pt x="926" y="632"/>
                  </a:lnTo>
                  <a:lnTo>
                    <a:pt x="1028" y="636"/>
                  </a:lnTo>
                  <a:lnTo>
                    <a:pt x="1126" y="638"/>
                  </a:lnTo>
                  <a:lnTo>
                    <a:pt x="1220" y="640"/>
                  </a:lnTo>
                  <a:lnTo>
                    <a:pt x="1312" y="640"/>
                  </a:lnTo>
                  <a:lnTo>
                    <a:pt x="1402" y="638"/>
                  </a:lnTo>
                  <a:lnTo>
                    <a:pt x="1490" y="636"/>
                  </a:lnTo>
                  <a:lnTo>
                    <a:pt x="1574" y="632"/>
                  </a:lnTo>
                  <a:lnTo>
                    <a:pt x="1656" y="626"/>
                  </a:lnTo>
                  <a:lnTo>
                    <a:pt x="1734" y="620"/>
                  </a:lnTo>
                  <a:lnTo>
                    <a:pt x="1812" y="612"/>
                  </a:lnTo>
                  <a:lnTo>
                    <a:pt x="1886" y="602"/>
                  </a:lnTo>
                  <a:lnTo>
                    <a:pt x="1960" y="592"/>
                  </a:lnTo>
                  <a:lnTo>
                    <a:pt x="2030" y="580"/>
                  </a:lnTo>
                  <a:lnTo>
                    <a:pt x="2100" y="568"/>
                  </a:lnTo>
                  <a:lnTo>
                    <a:pt x="2166" y="554"/>
                  </a:lnTo>
                  <a:lnTo>
                    <a:pt x="2232" y="540"/>
                  </a:lnTo>
                  <a:lnTo>
                    <a:pt x="2296" y="524"/>
                  </a:lnTo>
                  <a:lnTo>
                    <a:pt x="2358" y="508"/>
                  </a:lnTo>
                  <a:lnTo>
                    <a:pt x="2418" y="490"/>
                  </a:lnTo>
                  <a:lnTo>
                    <a:pt x="2478" y="472"/>
                  </a:lnTo>
                  <a:lnTo>
                    <a:pt x="2592" y="432"/>
                  </a:lnTo>
                  <a:lnTo>
                    <a:pt x="2702" y="390"/>
                  </a:lnTo>
                  <a:lnTo>
                    <a:pt x="2702" y="390"/>
                  </a:lnTo>
                  <a:lnTo>
                    <a:pt x="2706" y="388"/>
                  </a:lnTo>
                  <a:lnTo>
                    <a:pt x="2706" y="388"/>
                  </a:lnTo>
                  <a:lnTo>
                    <a:pt x="2706" y="0"/>
                  </a:lnTo>
                  <a:lnTo>
                    <a:pt x="2706" y="0"/>
                  </a:lnTo>
                  <a:lnTo>
                    <a:pt x="2700" y="0"/>
                  </a:lnTo>
                  <a:lnTo>
                    <a:pt x="2700" y="0"/>
                  </a:lnTo>
                  <a:close/>
                </a:path>
              </a:pathLst>
            </a:custGeom>
            <a:solidFill>
              <a:schemeClr val="bg2">
                <a:alpha val="29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18"/>
            <p:cNvSpPr>
              <a:spLocks/>
            </p:cNvSpPr>
            <p:nvPr/>
          </p:nvSpPr>
          <p:spPr bwMode="hidden">
            <a:xfrm>
              <a:off x="-309563" y="4318000"/>
              <a:ext cx="8280401" cy="1209675"/>
            </a:xfrm>
            <a:custGeom>
              <a:avLst/>
              <a:gdLst/>
              <a:ahLst/>
              <a:cxnLst>
                <a:cxn ang="0">
                  <a:pos x="5216" y="714"/>
                </a:cxn>
                <a:cxn ang="0">
                  <a:pos x="4984" y="686"/>
                </a:cxn>
                <a:cxn ang="0">
                  <a:pos x="4478" y="610"/>
                </a:cxn>
                <a:cxn ang="0">
                  <a:pos x="3914" y="508"/>
                </a:cxn>
                <a:cxn ang="0">
                  <a:pos x="3286" y="374"/>
                </a:cxn>
                <a:cxn ang="0">
                  <a:pos x="2946" y="296"/>
                </a:cxn>
                <a:cxn ang="0">
                  <a:pos x="2682" y="236"/>
                </a:cxn>
                <a:cxn ang="0">
                  <a:pos x="2430" y="184"/>
                </a:cxn>
                <a:cxn ang="0">
                  <a:pos x="2190" y="140"/>
                </a:cxn>
                <a:cxn ang="0">
                  <a:pos x="1960" y="102"/>
                </a:cxn>
                <a:cxn ang="0">
                  <a:pos x="1740" y="72"/>
                </a:cxn>
                <a:cxn ang="0">
                  <a:pos x="1334" y="28"/>
                </a:cxn>
                <a:cxn ang="0">
                  <a:pos x="970" y="4"/>
                </a:cxn>
                <a:cxn ang="0">
                  <a:pos x="644" y="0"/>
                </a:cxn>
                <a:cxn ang="0">
                  <a:pos x="358" y="10"/>
                </a:cxn>
                <a:cxn ang="0">
                  <a:pos x="110" y="32"/>
                </a:cxn>
                <a:cxn ang="0">
                  <a:pos x="0" y="48"/>
                </a:cxn>
                <a:cxn ang="0">
                  <a:pos x="314" y="86"/>
                </a:cxn>
                <a:cxn ang="0">
                  <a:pos x="652" y="140"/>
                </a:cxn>
                <a:cxn ang="0">
                  <a:pos x="1014" y="210"/>
                </a:cxn>
                <a:cxn ang="0">
                  <a:pos x="1402" y="296"/>
                </a:cxn>
                <a:cxn ang="0">
                  <a:pos x="1756" y="378"/>
                </a:cxn>
                <a:cxn ang="0">
                  <a:pos x="2408" y="516"/>
                </a:cxn>
                <a:cxn ang="0">
                  <a:pos x="2708" y="572"/>
                </a:cxn>
                <a:cxn ang="0">
                  <a:pos x="2992" y="620"/>
                </a:cxn>
                <a:cxn ang="0">
                  <a:pos x="3260" y="662"/>
                </a:cxn>
                <a:cxn ang="0">
                  <a:pos x="3512" y="694"/>
                </a:cxn>
                <a:cxn ang="0">
                  <a:pos x="3750" y="722"/>
                </a:cxn>
                <a:cxn ang="0">
                  <a:pos x="3974" y="740"/>
                </a:cxn>
                <a:cxn ang="0">
                  <a:pos x="4184" y="754"/>
                </a:cxn>
                <a:cxn ang="0">
                  <a:pos x="4384" y="762"/>
                </a:cxn>
                <a:cxn ang="0">
                  <a:pos x="4570" y="762"/>
                </a:cxn>
                <a:cxn ang="0">
                  <a:pos x="4746" y="758"/>
                </a:cxn>
                <a:cxn ang="0">
                  <a:pos x="4912" y="748"/>
                </a:cxn>
                <a:cxn ang="0">
                  <a:pos x="5068" y="732"/>
                </a:cxn>
                <a:cxn ang="0">
                  <a:pos x="5216" y="714"/>
                </a:cxn>
              </a:cxnLst>
              <a:rect l="0" t="0" r="r" b="b"/>
              <a:pathLst>
                <a:path w="5216" h="762">
                  <a:moveTo>
                    <a:pt x="5216" y="714"/>
                  </a:moveTo>
                  <a:lnTo>
                    <a:pt x="5216" y="714"/>
                  </a:lnTo>
                  <a:lnTo>
                    <a:pt x="5102" y="700"/>
                  </a:lnTo>
                  <a:lnTo>
                    <a:pt x="4984" y="686"/>
                  </a:lnTo>
                  <a:lnTo>
                    <a:pt x="4738" y="652"/>
                  </a:lnTo>
                  <a:lnTo>
                    <a:pt x="4478" y="610"/>
                  </a:lnTo>
                  <a:lnTo>
                    <a:pt x="4204" y="564"/>
                  </a:lnTo>
                  <a:lnTo>
                    <a:pt x="3914" y="508"/>
                  </a:lnTo>
                  <a:lnTo>
                    <a:pt x="3608" y="446"/>
                  </a:lnTo>
                  <a:lnTo>
                    <a:pt x="3286" y="374"/>
                  </a:lnTo>
                  <a:lnTo>
                    <a:pt x="2946" y="296"/>
                  </a:lnTo>
                  <a:lnTo>
                    <a:pt x="2946" y="296"/>
                  </a:lnTo>
                  <a:lnTo>
                    <a:pt x="2812" y="266"/>
                  </a:lnTo>
                  <a:lnTo>
                    <a:pt x="2682" y="236"/>
                  </a:lnTo>
                  <a:lnTo>
                    <a:pt x="2556" y="210"/>
                  </a:lnTo>
                  <a:lnTo>
                    <a:pt x="2430" y="184"/>
                  </a:lnTo>
                  <a:lnTo>
                    <a:pt x="2308" y="162"/>
                  </a:lnTo>
                  <a:lnTo>
                    <a:pt x="2190" y="140"/>
                  </a:lnTo>
                  <a:lnTo>
                    <a:pt x="2074" y="120"/>
                  </a:lnTo>
                  <a:lnTo>
                    <a:pt x="1960" y="102"/>
                  </a:lnTo>
                  <a:lnTo>
                    <a:pt x="1850" y="86"/>
                  </a:lnTo>
                  <a:lnTo>
                    <a:pt x="1740" y="72"/>
                  </a:lnTo>
                  <a:lnTo>
                    <a:pt x="1532" y="46"/>
                  </a:lnTo>
                  <a:lnTo>
                    <a:pt x="1334" y="28"/>
                  </a:lnTo>
                  <a:lnTo>
                    <a:pt x="1148" y="14"/>
                  </a:lnTo>
                  <a:lnTo>
                    <a:pt x="970" y="4"/>
                  </a:lnTo>
                  <a:lnTo>
                    <a:pt x="802" y="0"/>
                  </a:lnTo>
                  <a:lnTo>
                    <a:pt x="644" y="0"/>
                  </a:lnTo>
                  <a:lnTo>
                    <a:pt x="496" y="4"/>
                  </a:lnTo>
                  <a:lnTo>
                    <a:pt x="358" y="10"/>
                  </a:lnTo>
                  <a:lnTo>
                    <a:pt x="230" y="20"/>
                  </a:lnTo>
                  <a:lnTo>
                    <a:pt x="110" y="32"/>
                  </a:lnTo>
                  <a:lnTo>
                    <a:pt x="0" y="48"/>
                  </a:lnTo>
                  <a:lnTo>
                    <a:pt x="0" y="48"/>
                  </a:lnTo>
                  <a:lnTo>
                    <a:pt x="154" y="66"/>
                  </a:lnTo>
                  <a:lnTo>
                    <a:pt x="314" y="86"/>
                  </a:lnTo>
                  <a:lnTo>
                    <a:pt x="480" y="112"/>
                  </a:lnTo>
                  <a:lnTo>
                    <a:pt x="652" y="140"/>
                  </a:lnTo>
                  <a:lnTo>
                    <a:pt x="830" y="174"/>
                  </a:lnTo>
                  <a:lnTo>
                    <a:pt x="1014" y="210"/>
                  </a:lnTo>
                  <a:lnTo>
                    <a:pt x="1206" y="250"/>
                  </a:lnTo>
                  <a:lnTo>
                    <a:pt x="1402" y="296"/>
                  </a:lnTo>
                  <a:lnTo>
                    <a:pt x="1402" y="296"/>
                  </a:lnTo>
                  <a:lnTo>
                    <a:pt x="1756" y="378"/>
                  </a:lnTo>
                  <a:lnTo>
                    <a:pt x="2092" y="450"/>
                  </a:lnTo>
                  <a:lnTo>
                    <a:pt x="2408" y="516"/>
                  </a:lnTo>
                  <a:lnTo>
                    <a:pt x="2562" y="544"/>
                  </a:lnTo>
                  <a:lnTo>
                    <a:pt x="2708" y="572"/>
                  </a:lnTo>
                  <a:lnTo>
                    <a:pt x="2852" y="598"/>
                  </a:lnTo>
                  <a:lnTo>
                    <a:pt x="2992" y="620"/>
                  </a:lnTo>
                  <a:lnTo>
                    <a:pt x="3128" y="642"/>
                  </a:lnTo>
                  <a:lnTo>
                    <a:pt x="3260" y="662"/>
                  </a:lnTo>
                  <a:lnTo>
                    <a:pt x="3388" y="678"/>
                  </a:lnTo>
                  <a:lnTo>
                    <a:pt x="3512" y="694"/>
                  </a:lnTo>
                  <a:lnTo>
                    <a:pt x="3632" y="708"/>
                  </a:lnTo>
                  <a:lnTo>
                    <a:pt x="3750" y="722"/>
                  </a:lnTo>
                  <a:lnTo>
                    <a:pt x="3864" y="732"/>
                  </a:lnTo>
                  <a:lnTo>
                    <a:pt x="3974" y="740"/>
                  </a:lnTo>
                  <a:lnTo>
                    <a:pt x="4080" y="748"/>
                  </a:lnTo>
                  <a:lnTo>
                    <a:pt x="4184" y="754"/>
                  </a:lnTo>
                  <a:lnTo>
                    <a:pt x="4286" y="758"/>
                  </a:lnTo>
                  <a:lnTo>
                    <a:pt x="4384" y="762"/>
                  </a:lnTo>
                  <a:lnTo>
                    <a:pt x="4478" y="762"/>
                  </a:lnTo>
                  <a:lnTo>
                    <a:pt x="4570" y="762"/>
                  </a:lnTo>
                  <a:lnTo>
                    <a:pt x="4660" y="760"/>
                  </a:lnTo>
                  <a:lnTo>
                    <a:pt x="4746" y="758"/>
                  </a:lnTo>
                  <a:lnTo>
                    <a:pt x="4830" y="754"/>
                  </a:lnTo>
                  <a:lnTo>
                    <a:pt x="4912" y="748"/>
                  </a:lnTo>
                  <a:lnTo>
                    <a:pt x="4992" y="740"/>
                  </a:lnTo>
                  <a:lnTo>
                    <a:pt x="5068" y="732"/>
                  </a:lnTo>
                  <a:lnTo>
                    <a:pt x="5144" y="724"/>
                  </a:lnTo>
                  <a:lnTo>
                    <a:pt x="5216" y="714"/>
                  </a:lnTo>
                  <a:lnTo>
                    <a:pt x="5216" y="714"/>
                  </a:lnTo>
                  <a:close/>
                </a:path>
              </a:pathLst>
            </a:custGeom>
            <a:solidFill>
              <a:schemeClr val="bg2">
                <a:alpha val="40000"/>
              </a:schemeClr>
            </a:solidFill>
            <a:ln w="9525">
              <a:noFill/>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2"/>
            <p:cNvSpPr>
              <a:spLocks/>
            </p:cNvSpPr>
            <p:nvPr/>
          </p:nvSpPr>
          <p:spPr bwMode="hidden">
            <a:xfrm>
              <a:off x="3175" y="4335463"/>
              <a:ext cx="8166100" cy="1101725"/>
            </a:xfrm>
            <a:custGeom>
              <a:avLst/>
              <a:gdLst/>
              <a:ahLst/>
              <a:cxnLst>
                <a:cxn ang="0">
                  <a:pos x="0" y="70"/>
                </a:cxn>
                <a:cxn ang="0">
                  <a:pos x="0" y="70"/>
                </a:cxn>
                <a:cxn ang="0">
                  <a:pos x="18" y="66"/>
                </a:cxn>
                <a:cxn ang="0">
                  <a:pos x="72" y="56"/>
                </a:cxn>
                <a:cxn ang="0">
                  <a:pos x="164" y="42"/>
                </a:cxn>
                <a:cxn ang="0">
                  <a:pos x="224" y="34"/>
                </a:cxn>
                <a:cxn ang="0">
                  <a:pos x="294" y="26"/>
                </a:cxn>
                <a:cxn ang="0">
                  <a:pos x="372" y="20"/>
                </a:cxn>
                <a:cxn ang="0">
                  <a:pos x="462" y="14"/>
                </a:cxn>
                <a:cxn ang="0">
                  <a:pos x="560" y="8"/>
                </a:cxn>
                <a:cxn ang="0">
                  <a:pos x="670" y="4"/>
                </a:cxn>
                <a:cxn ang="0">
                  <a:pos x="790" y="2"/>
                </a:cxn>
                <a:cxn ang="0">
                  <a:pos x="920" y="0"/>
                </a:cxn>
                <a:cxn ang="0">
                  <a:pos x="1060" y="2"/>
                </a:cxn>
                <a:cxn ang="0">
                  <a:pos x="1210" y="6"/>
                </a:cxn>
                <a:cxn ang="0">
                  <a:pos x="1372" y="14"/>
                </a:cxn>
                <a:cxn ang="0">
                  <a:pos x="1544" y="24"/>
                </a:cxn>
                <a:cxn ang="0">
                  <a:pos x="1726" y="40"/>
                </a:cxn>
                <a:cxn ang="0">
                  <a:pos x="1920" y="58"/>
                </a:cxn>
                <a:cxn ang="0">
                  <a:pos x="2126" y="80"/>
                </a:cxn>
                <a:cxn ang="0">
                  <a:pos x="2342" y="106"/>
                </a:cxn>
                <a:cxn ang="0">
                  <a:pos x="2570" y="138"/>
                </a:cxn>
                <a:cxn ang="0">
                  <a:pos x="2808" y="174"/>
                </a:cxn>
                <a:cxn ang="0">
                  <a:pos x="3058" y="216"/>
                </a:cxn>
                <a:cxn ang="0">
                  <a:pos x="3320" y="266"/>
                </a:cxn>
                <a:cxn ang="0">
                  <a:pos x="3594" y="320"/>
                </a:cxn>
                <a:cxn ang="0">
                  <a:pos x="3880" y="380"/>
                </a:cxn>
                <a:cxn ang="0">
                  <a:pos x="4178" y="448"/>
                </a:cxn>
                <a:cxn ang="0">
                  <a:pos x="4488" y="522"/>
                </a:cxn>
                <a:cxn ang="0">
                  <a:pos x="4810" y="604"/>
                </a:cxn>
                <a:cxn ang="0">
                  <a:pos x="5144" y="694"/>
                </a:cxn>
              </a:cxnLst>
              <a:rect l="0" t="0" r="r" b="b"/>
              <a:pathLst>
                <a:path w="5144" h="694">
                  <a:moveTo>
                    <a:pt x="0" y="70"/>
                  </a:moveTo>
                  <a:lnTo>
                    <a:pt x="0" y="70"/>
                  </a:lnTo>
                  <a:lnTo>
                    <a:pt x="18" y="66"/>
                  </a:lnTo>
                  <a:lnTo>
                    <a:pt x="72" y="56"/>
                  </a:lnTo>
                  <a:lnTo>
                    <a:pt x="164" y="42"/>
                  </a:lnTo>
                  <a:lnTo>
                    <a:pt x="224" y="34"/>
                  </a:lnTo>
                  <a:lnTo>
                    <a:pt x="294" y="26"/>
                  </a:lnTo>
                  <a:lnTo>
                    <a:pt x="372" y="20"/>
                  </a:lnTo>
                  <a:lnTo>
                    <a:pt x="462" y="14"/>
                  </a:lnTo>
                  <a:lnTo>
                    <a:pt x="560" y="8"/>
                  </a:lnTo>
                  <a:lnTo>
                    <a:pt x="670" y="4"/>
                  </a:lnTo>
                  <a:lnTo>
                    <a:pt x="790" y="2"/>
                  </a:lnTo>
                  <a:lnTo>
                    <a:pt x="920" y="0"/>
                  </a:lnTo>
                  <a:lnTo>
                    <a:pt x="1060" y="2"/>
                  </a:lnTo>
                  <a:lnTo>
                    <a:pt x="1210" y="6"/>
                  </a:lnTo>
                  <a:lnTo>
                    <a:pt x="1372" y="14"/>
                  </a:lnTo>
                  <a:lnTo>
                    <a:pt x="1544" y="24"/>
                  </a:lnTo>
                  <a:lnTo>
                    <a:pt x="1726" y="40"/>
                  </a:lnTo>
                  <a:lnTo>
                    <a:pt x="1920" y="58"/>
                  </a:lnTo>
                  <a:lnTo>
                    <a:pt x="2126" y="80"/>
                  </a:lnTo>
                  <a:lnTo>
                    <a:pt x="2342" y="106"/>
                  </a:lnTo>
                  <a:lnTo>
                    <a:pt x="2570" y="138"/>
                  </a:lnTo>
                  <a:lnTo>
                    <a:pt x="2808" y="174"/>
                  </a:lnTo>
                  <a:lnTo>
                    <a:pt x="3058" y="216"/>
                  </a:lnTo>
                  <a:lnTo>
                    <a:pt x="3320" y="266"/>
                  </a:lnTo>
                  <a:lnTo>
                    <a:pt x="3594" y="320"/>
                  </a:lnTo>
                  <a:lnTo>
                    <a:pt x="3880" y="380"/>
                  </a:lnTo>
                  <a:lnTo>
                    <a:pt x="4178" y="448"/>
                  </a:lnTo>
                  <a:lnTo>
                    <a:pt x="4488" y="522"/>
                  </a:lnTo>
                  <a:lnTo>
                    <a:pt x="4810" y="604"/>
                  </a:lnTo>
                  <a:lnTo>
                    <a:pt x="5144" y="694"/>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6"/>
            <p:cNvSpPr>
              <a:spLocks/>
            </p:cNvSpPr>
            <p:nvPr/>
          </p:nvSpPr>
          <p:spPr bwMode="hidden">
            <a:xfrm>
              <a:off x="4156075" y="4316413"/>
              <a:ext cx="4940300" cy="927100"/>
            </a:xfrm>
            <a:custGeom>
              <a:avLst/>
              <a:gdLst/>
              <a:ahLst/>
              <a:cxnLst>
                <a:cxn ang="0">
                  <a:pos x="0" y="584"/>
                </a:cxn>
                <a:cxn ang="0">
                  <a:pos x="0" y="584"/>
                </a:cxn>
                <a:cxn ang="0">
                  <a:pos x="90" y="560"/>
                </a:cxn>
                <a:cxn ang="0">
                  <a:pos x="336" y="498"/>
                </a:cxn>
                <a:cxn ang="0">
                  <a:pos x="506" y="456"/>
                </a:cxn>
                <a:cxn ang="0">
                  <a:pos x="702" y="410"/>
                </a:cxn>
                <a:cxn ang="0">
                  <a:pos x="920" y="360"/>
                </a:cxn>
                <a:cxn ang="0">
                  <a:pos x="1154" y="306"/>
                </a:cxn>
                <a:cxn ang="0">
                  <a:pos x="1402" y="254"/>
                </a:cxn>
                <a:cxn ang="0">
                  <a:pos x="1656" y="202"/>
                </a:cxn>
                <a:cxn ang="0">
                  <a:pos x="1916" y="154"/>
                </a:cxn>
                <a:cxn ang="0">
                  <a:pos x="2174" y="108"/>
                </a:cxn>
                <a:cxn ang="0">
                  <a:pos x="2302" y="88"/>
                </a:cxn>
                <a:cxn ang="0">
                  <a:pos x="2426" y="68"/>
                </a:cxn>
                <a:cxn ang="0">
                  <a:pos x="2550" y="52"/>
                </a:cxn>
                <a:cxn ang="0">
                  <a:pos x="2670" y="36"/>
                </a:cxn>
                <a:cxn ang="0">
                  <a:pos x="2788" y="24"/>
                </a:cxn>
                <a:cxn ang="0">
                  <a:pos x="2900" y="14"/>
                </a:cxn>
                <a:cxn ang="0">
                  <a:pos x="3008" y="6"/>
                </a:cxn>
                <a:cxn ang="0">
                  <a:pos x="3112" y="0"/>
                </a:cxn>
              </a:cxnLst>
              <a:rect l="0" t="0" r="r" b="b"/>
              <a:pathLst>
                <a:path w="3112" h="584">
                  <a:moveTo>
                    <a:pt x="0" y="584"/>
                  </a:moveTo>
                  <a:lnTo>
                    <a:pt x="0" y="584"/>
                  </a:lnTo>
                  <a:lnTo>
                    <a:pt x="90" y="560"/>
                  </a:lnTo>
                  <a:lnTo>
                    <a:pt x="336" y="498"/>
                  </a:lnTo>
                  <a:lnTo>
                    <a:pt x="506" y="456"/>
                  </a:lnTo>
                  <a:lnTo>
                    <a:pt x="702" y="410"/>
                  </a:lnTo>
                  <a:lnTo>
                    <a:pt x="920" y="360"/>
                  </a:lnTo>
                  <a:lnTo>
                    <a:pt x="1154" y="306"/>
                  </a:lnTo>
                  <a:lnTo>
                    <a:pt x="1402" y="254"/>
                  </a:lnTo>
                  <a:lnTo>
                    <a:pt x="1656" y="202"/>
                  </a:lnTo>
                  <a:lnTo>
                    <a:pt x="1916" y="154"/>
                  </a:lnTo>
                  <a:lnTo>
                    <a:pt x="2174" y="108"/>
                  </a:lnTo>
                  <a:lnTo>
                    <a:pt x="2302" y="88"/>
                  </a:lnTo>
                  <a:lnTo>
                    <a:pt x="2426" y="68"/>
                  </a:lnTo>
                  <a:lnTo>
                    <a:pt x="2550" y="52"/>
                  </a:lnTo>
                  <a:lnTo>
                    <a:pt x="2670" y="36"/>
                  </a:lnTo>
                  <a:lnTo>
                    <a:pt x="2788" y="24"/>
                  </a:lnTo>
                  <a:lnTo>
                    <a:pt x="2900" y="14"/>
                  </a:lnTo>
                  <a:lnTo>
                    <a:pt x="3008" y="6"/>
                  </a:lnTo>
                  <a:lnTo>
                    <a:pt x="3112" y="0"/>
                  </a:lnTo>
                </a:path>
              </a:pathLst>
            </a:custGeom>
            <a:noFill/>
            <a:ln w="12">
              <a:solidFill>
                <a:srgbClr val="FFFFFF"/>
              </a:solid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useBgFill="1">
          <p:nvSpPr>
            <p:cNvPr id="21" name="Freeform 10"/>
            <p:cNvSpPr>
              <a:spLocks/>
            </p:cNvSpPr>
            <p:nvPr/>
          </p:nvSpPr>
          <p:spPr bwMode="hidden">
            <a:xfrm>
              <a:off x="-3905251" y="4294188"/>
              <a:ext cx="13027839" cy="1892300"/>
            </a:xfrm>
            <a:custGeom>
              <a:avLst/>
              <a:gdLst/>
              <a:ahLst/>
              <a:cxnLst>
                <a:cxn ang="0">
                  <a:pos x="8192" y="512"/>
                </a:cxn>
                <a:cxn ang="0">
                  <a:pos x="8040" y="570"/>
                </a:cxn>
                <a:cxn ang="0">
                  <a:pos x="7878" y="620"/>
                </a:cxn>
                <a:cxn ang="0">
                  <a:pos x="7706" y="666"/>
                </a:cxn>
                <a:cxn ang="0">
                  <a:pos x="7522" y="702"/>
                </a:cxn>
                <a:cxn ang="0">
                  <a:pos x="7322" y="730"/>
                </a:cxn>
                <a:cxn ang="0">
                  <a:pos x="7106" y="750"/>
                </a:cxn>
                <a:cxn ang="0">
                  <a:pos x="6872" y="762"/>
                </a:cxn>
                <a:cxn ang="0">
                  <a:pos x="6618" y="760"/>
                </a:cxn>
                <a:cxn ang="0">
                  <a:pos x="6342" y="750"/>
                </a:cxn>
                <a:cxn ang="0">
                  <a:pos x="6042" y="726"/>
                </a:cxn>
                <a:cxn ang="0">
                  <a:pos x="5716" y="690"/>
                </a:cxn>
                <a:cxn ang="0">
                  <a:pos x="5364" y="642"/>
                </a:cxn>
                <a:cxn ang="0">
                  <a:pos x="4982" y="578"/>
                </a:cxn>
                <a:cxn ang="0">
                  <a:pos x="4568" y="500"/>
                </a:cxn>
                <a:cxn ang="0">
                  <a:pos x="4122" y="406"/>
                </a:cxn>
                <a:cxn ang="0">
                  <a:pos x="3640" y="296"/>
                </a:cxn>
                <a:cxn ang="0">
                  <a:pos x="3396" y="240"/>
                </a:cxn>
                <a:cxn ang="0">
                  <a:pos x="2934" y="148"/>
                </a:cxn>
                <a:cxn ang="0">
                  <a:pos x="2512" y="82"/>
                </a:cxn>
                <a:cxn ang="0">
                  <a:pos x="2126" y="36"/>
                </a:cxn>
                <a:cxn ang="0">
                  <a:pos x="1776" y="10"/>
                </a:cxn>
                <a:cxn ang="0">
                  <a:pos x="1462" y="0"/>
                </a:cxn>
                <a:cxn ang="0">
                  <a:pos x="1182" y="4"/>
                </a:cxn>
                <a:cxn ang="0">
                  <a:pos x="934" y="20"/>
                </a:cxn>
                <a:cxn ang="0">
                  <a:pos x="716" y="44"/>
                </a:cxn>
                <a:cxn ang="0">
                  <a:pos x="530" y="74"/>
                </a:cxn>
                <a:cxn ang="0">
                  <a:pos x="374" y="108"/>
                </a:cxn>
                <a:cxn ang="0">
                  <a:pos x="248" y="144"/>
                </a:cxn>
                <a:cxn ang="0">
                  <a:pos x="148" y="176"/>
                </a:cxn>
                <a:cxn ang="0">
                  <a:pos x="48" y="216"/>
                </a:cxn>
                <a:cxn ang="0">
                  <a:pos x="0" y="240"/>
                </a:cxn>
                <a:cxn ang="0">
                  <a:pos x="8192" y="1192"/>
                </a:cxn>
                <a:cxn ang="0">
                  <a:pos x="8196" y="1186"/>
                </a:cxn>
                <a:cxn ang="0">
                  <a:pos x="8196" y="510"/>
                </a:cxn>
                <a:cxn ang="0">
                  <a:pos x="8192" y="512"/>
                </a:cxn>
              </a:cxnLst>
              <a:rect l="0" t="0" r="r" b="b"/>
              <a:pathLst>
                <a:path w="8196" h="1192">
                  <a:moveTo>
                    <a:pt x="8192" y="512"/>
                  </a:moveTo>
                  <a:lnTo>
                    <a:pt x="8192" y="512"/>
                  </a:lnTo>
                  <a:lnTo>
                    <a:pt x="8116" y="542"/>
                  </a:lnTo>
                  <a:lnTo>
                    <a:pt x="8040" y="570"/>
                  </a:lnTo>
                  <a:lnTo>
                    <a:pt x="7960" y="596"/>
                  </a:lnTo>
                  <a:lnTo>
                    <a:pt x="7878" y="620"/>
                  </a:lnTo>
                  <a:lnTo>
                    <a:pt x="7794" y="644"/>
                  </a:lnTo>
                  <a:lnTo>
                    <a:pt x="7706" y="666"/>
                  </a:lnTo>
                  <a:lnTo>
                    <a:pt x="7616" y="684"/>
                  </a:lnTo>
                  <a:lnTo>
                    <a:pt x="7522" y="702"/>
                  </a:lnTo>
                  <a:lnTo>
                    <a:pt x="7424" y="718"/>
                  </a:lnTo>
                  <a:lnTo>
                    <a:pt x="7322" y="730"/>
                  </a:lnTo>
                  <a:lnTo>
                    <a:pt x="7216" y="742"/>
                  </a:lnTo>
                  <a:lnTo>
                    <a:pt x="7106" y="750"/>
                  </a:lnTo>
                  <a:lnTo>
                    <a:pt x="6992" y="758"/>
                  </a:lnTo>
                  <a:lnTo>
                    <a:pt x="6872" y="762"/>
                  </a:lnTo>
                  <a:lnTo>
                    <a:pt x="6748" y="762"/>
                  </a:lnTo>
                  <a:lnTo>
                    <a:pt x="6618" y="760"/>
                  </a:lnTo>
                  <a:lnTo>
                    <a:pt x="6482" y="756"/>
                  </a:lnTo>
                  <a:lnTo>
                    <a:pt x="6342" y="750"/>
                  </a:lnTo>
                  <a:lnTo>
                    <a:pt x="6196" y="740"/>
                  </a:lnTo>
                  <a:lnTo>
                    <a:pt x="6042" y="726"/>
                  </a:lnTo>
                  <a:lnTo>
                    <a:pt x="5882" y="710"/>
                  </a:lnTo>
                  <a:lnTo>
                    <a:pt x="5716" y="690"/>
                  </a:lnTo>
                  <a:lnTo>
                    <a:pt x="5544" y="668"/>
                  </a:lnTo>
                  <a:lnTo>
                    <a:pt x="5364" y="642"/>
                  </a:lnTo>
                  <a:lnTo>
                    <a:pt x="5176" y="612"/>
                  </a:lnTo>
                  <a:lnTo>
                    <a:pt x="4982" y="578"/>
                  </a:lnTo>
                  <a:lnTo>
                    <a:pt x="4778" y="540"/>
                  </a:lnTo>
                  <a:lnTo>
                    <a:pt x="4568" y="500"/>
                  </a:lnTo>
                  <a:lnTo>
                    <a:pt x="4348" y="454"/>
                  </a:lnTo>
                  <a:lnTo>
                    <a:pt x="4122" y="406"/>
                  </a:lnTo>
                  <a:lnTo>
                    <a:pt x="3886" y="354"/>
                  </a:lnTo>
                  <a:lnTo>
                    <a:pt x="3640" y="296"/>
                  </a:lnTo>
                  <a:lnTo>
                    <a:pt x="3640" y="296"/>
                  </a:lnTo>
                  <a:lnTo>
                    <a:pt x="3396" y="240"/>
                  </a:lnTo>
                  <a:lnTo>
                    <a:pt x="3160" y="192"/>
                  </a:lnTo>
                  <a:lnTo>
                    <a:pt x="2934" y="148"/>
                  </a:lnTo>
                  <a:lnTo>
                    <a:pt x="2718" y="112"/>
                  </a:lnTo>
                  <a:lnTo>
                    <a:pt x="2512" y="82"/>
                  </a:lnTo>
                  <a:lnTo>
                    <a:pt x="2314" y="56"/>
                  </a:lnTo>
                  <a:lnTo>
                    <a:pt x="2126" y="36"/>
                  </a:lnTo>
                  <a:lnTo>
                    <a:pt x="1948" y="20"/>
                  </a:lnTo>
                  <a:lnTo>
                    <a:pt x="1776" y="10"/>
                  </a:lnTo>
                  <a:lnTo>
                    <a:pt x="1616" y="2"/>
                  </a:lnTo>
                  <a:lnTo>
                    <a:pt x="1462" y="0"/>
                  </a:lnTo>
                  <a:lnTo>
                    <a:pt x="1318" y="0"/>
                  </a:lnTo>
                  <a:lnTo>
                    <a:pt x="1182" y="4"/>
                  </a:lnTo>
                  <a:lnTo>
                    <a:pt x="1054" y="10"/>
                  </a:lnTo>
                  <a:lnTo>
                    <a:pt x="934" y="20"/>
                  </a:lnTo>
                  <a:lnTo>
                    <a:pt x="822" y="30"/>
                  </a:lnTo>
                  <a:lnTo>
                    <a:pt x="716" y="44"/>
                  </a:lnTo>
                  <a:lnTo>
                    <a:pt x="620" y="58"/>
                  </a:lnTo>
                  <a:lnTo>
                    <a:pt x="530" y="74"/>
                  </a:lnTo>
                  <a:lnTo>
                    <a:pt x="450" y="92"/>
                  </a:lnTo>
                  <a:lnTo>
                    <a:pt x="374" y="108"/>
                  </a:lnTo>
                  <a:lnTo>
                    <a:pt x="308" y="126"/>
                  </a:lnTo>
                  <a:lnTo>
                    <a:pt x="248" y="144"/>
                  </a:lnTo>
                  <a:lnTo>
                    <a:pt x="194" y="160"/>
                  </a:lnTo>
                  <a:lnTo>
                    <a:pt x="148" y="176"/>
                  </a:lnTo>
                  <a:lnTo>
                    <a:pt x="108" y="192"/>
                  </a:lnTo>
                  <a:lnTo>
                    <a:pt x="48" y="216"/>
                  </a:lnTo>
                  <a:lnTo>
                    <a:pt x="12" y="234"/>
                  </a:lnTo>
                  <a:lnTo>
                    <a:pt x="0" y="240"/>
                  </a:lnTo>
                  <a:lnTo>
                    <a:pt x="0" y="1192"/>
                  </a:lnTo>
                  <a:lnTo>
                    <a:pt x="8192" y="1192"/>
                  </a:lnTo>
                  <a:lnTo>
                    <a:pt x="8192" y="1192"/>
                  </a:lnTo>
                  <a:lnTo>
                    <a:pt x="8196" y="1186"/>
                  </a:lnTo>
                  <a:lnTo>
                    <a:pt x="8196" y="1186"/>
                  </a:lnTo>
                  <a:lnTo>
                    <a:pt x="8196" y="510"/>
                  </a:lnTo>
                  <a:lnTo>
                    <a:pt x="8196" y="510"/>
                  </a:lnTo>
                  <a:lnTo>
                    <a:pt x="8192" y="512"/>
                  </a:lnTo>
                  <a:lnTo>
                    <a:pt x="8192" y="512"/>
                  </a:lnTo>
                  <a:close/>
                </a:path>
              </a:pathLst>
            </a:custGeom>
            <a:ln w="9525">
              <a:noFill/>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2" name="Title Placeholder 1"/>
          <p:cNvSpPr>
            <a:spLocks noGrp="1"/>
          </p:cNvSpPr>
          <p:nvPr>
            <p:ph type="title"/>
          </p:nvPr>
        </p:nvSpPr>
        <p:spPr>
          <a:xfrm>
            <a:off x="457200" y="338328"/>
            <a:ext cx="8229600" cy="1252728"/>
          </a:xfrm>
          <a:prstGeom prst="rect">
            <a:avLst/>
          </a:prstGeom>
        </p:spPr>
        <p:txBody>
          <a:bodyPr vert="horz" lIns="91440" tIns="45720" rIns="91440" bIns="45720" rtlCol="0" anchor="ctr">
            <a:normAutofit/>
          </a:bodyPr>
          <a:lstStyle/>
          <a:p>
            <a:r>
              <a:rPr lang="cs-CZ" smtClean="0"/>
              <a:t>Kliknutím lze upravit styl.</a:t>
            </a:r>
            <a:endParaRPr lang="en-US" dirty="0"/>
          </a:p>
        </p:txBody>
      </p:sp>
      <p:sp>
        <p:nvSpPr>
          <p:cNvPr id="4" name="Date Placeholder 3"/>
          <p:cNvSpPr>
            <a:spLocks noGrp="1"/>
          </p:cNvSpPr>
          <p:nvPr>
            <p:ph type="dt" sz="half" idx="2"/>
          </p:nvPr>
        </p:nvSpPr>
        <p:spPr>
          <a:xfrm>
            <a:off x="5163672" y="6250164"/>
            <a:ext cx="3786690" cy="365125"/>
          </a:xfrm>
          <a:prstGeom prst="rect">
            <a:avLst/>
          </a:prstGeom>
        </p:spPr>
        <p:txBody>
          <a:bodyPr vert="horz" lIns="91440" tIns="45720" rIns="91440" bIns="45720" rtlCol="0" anchor="ctr"/>
          <a:lstStyle>
            <a:lvl1pPr algn="r">
              <a:defRPr sz="1000">
                <a:solidFill>
                  <a:schemeClr val="tx2"/>
                </a:solidFill>
              </a:defRPr>
            </a:lvl1pPr>
          </a:lstStyle>
          <a:p>
            <a:fld id="{6A4C0485-E37A-43E9-A7C4-CC21A83F5EDF}" type="datetimeFigureOut">
              <a:rPr lang="cs-CZ" smtClean="0"/>
              <a:t>05.10.2022</a:t>
            </a:fld>
            <a:endParaRPr lang="cs-CZ"/>
          </a:p>
        </p:txBody>
      </p:sp>
      <p:sp>
        <p:nvSpPr>
          <p:cNvPr id="5" name="Footer Placeholder 4"/>
          <p:cNvSpPr>
            <a:spLocks noGrp="1"/>
          </p:cNvSpPr>
          <p:nvPr>
            <p:ph type="ftr" sz="quarter" idx="3"/>
          </p:nvPr>
        </p:nvSpPr>
        <p:spPr>
          <a:xfrm>
            <a:off x="193638" y="6250164"/>
            <a:ext cx="3786691" cy="365125"/>
          </a:xfrm>
          <a:prstGeom prst="rect">
            <a:avLst/>
          </a:prstGeom>
        </p:spPr>
        <p:txBody>
          <a:bodyPr vert="horz" lIns="91440" tIns="45720" rIns="91440" bIns="45720" rtlCol="0" anchor="ctr"/>
          <a:lstStyle>
            <a:lvl1pPr algn="l">
              <a:defRPr sz="1000">
                <a:solidFill>
                  <a:schemeClr val="tx2"/>
                </a:solidFill>
              </a:defRPr>
            </a:lvl1pPr>
          </a:lstStyle>
          <a:p>
            <a:endParaRPr lang="cs-CZ"/>
          </a:p>
        </p:txBody>
      </p:sp>
      <p:sp>
        <p:nvSpPr>
          <p:cNvPr id="6" name="Slide Number Placeholder 5"/>
          <p:cNvSpPr>
            <a:spLocks noGrp="1"/>
          </p:cNvSpPr>
          <p:nvPr>
            <p:ph type="sldNum" sz="quarter" idx="4"/>
          </p:nvPr>
        </p:nvSpPr>
        <p:spPr>
          <a:xfrm>
            <a:off x="3991088" y="6250163"/>
            <a:ext cx="1161826" cy="365125"/>
          </a:xfrm>
          <a:prstGeom prst="rect">
            <a:avLst/>
          </a:prstGeom>
        </p:spPr>
        <p:txBody>
          <a:bodyPr vert="horz" lIns="91440" tIns="45720" rIns="91440" bIns="45720" rtlCol="0" anchor="ctr"/>
          <a:lstStyle>
            <a:lvl1pPr algn="ctr">
              <a:defRPr sz="1000">
                <a:solidFill>
                  <a:schemeClr val="tx2"/>
                </a:solidFill>
              </a:defRPr>
            </a:lvl1pPr>
          </a:lstStyle>
          <a:p>
            <a:fld id="{E6A472D8-7C48-4842-BC4C-D53AAD3BACE9}" type="slidenum">
              <a:rPr lang="cs-CZ" smtClean="0"/>
              <a:t>‹#›</a:t>
            </a:fld>
            <a:endParaRPr lang="cs-CZ"/>
          </a:p>
        </p:txBody>
      </p:sp>
      <p:sp>
        <p:nvSpPr>
          <p:cNvPr id="3" name="Text Placeholder 2"/>
          <p:cNvSpPr>
            <a:spLocks noGrp="1"/>
          </p:cNvSpPr>
          <p:nvPr>
            <p:ph type="body" idx="1"/>
          </p:nvPr>
        </p:nvSpPr>
        <p:spPr>
          <a:xfrm>
            <a:off x="872067" y="2675467"/>
            <a:ext cx="7408333" cy="3450696"/>
          </a:xfrm>
          <a:prstGeom prst="rect">
            <a:avLst/>
          </a:prstGeom>
        </p:spPr>
        <p:txBody>
          <a:bodyPr vert="horz" lIns="91440" tIns="45720" rIns="91440" bIns="45720" rtlCol="0">
            <a:normAutofit/>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ctr" defTabSz="914400" rtl="0" eaLnBrk="1" latinLnBrk="0" hangingPunct="1">
        <a:spcBef>
          <a:spcPct val="0"/>
        </a:spcBef>
        <a:buNone/>
        <a:defRPr sz="4400" kern="1200">
          <a:solidFill>
            <a:srgbClr val="FFFFFF"/>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4320" indent="-274320" algn="l" defTabSz="914400" rtl="0" eaLnBrk="1" latinLnBrk="0" hangingPunct="1">
        <a:spcBef>
          <a:spcPct val="20000"/>
        </a:spcBef>
        <a:buClr>
          <a:schemeClr val="accent1"/>
        </a:buClr>
        <a:buSzPct val="100000"/>
        <a:buFont typeface="Symbol" pitchFamily="18" charset="2"/>
        <a:buChar char=""/>
        <a:defRPr sz="2400" kern="1200">
          <a:solidFill>
            <a:schemeClr val="tx2"/>
          </a:solidFill>
          <a:latin typeface="+mn-lt"/>
          <a:ea typeface="+mn-ea"/>
          <a:cs typeface="+mn-cs"/>
        </a:defRPr>
      </a:lvl1pPr>
      <a:lvl2pPr marL="576263" indent="-274320" algn="l" defTabSz="914400" rtl="0" eaLnBrk="1" latinLnBrk="0" hangingPunct="1">
        <a:spcBef>
          <a:spcPct val="20000"/>
        </a:spcBef>
        <a:buClr>
          <a:schemeClr val="accent1"/>
        </a:buClr>
        <a:buSzPct val="100000"/>
        <a:buFont typeface="Symbol" pitchFamily="18" charset="2"/>
        <a:buChar char=""/>
        <a:defRPr sz="2200" kern="1200">
          <a:solidFill>
            <a:schemeClr val="tx2"/>
          </a:solidFill>
          <a:latin typeface="+mn-lt"/>
          <a:ea typeface="+mn-ea"/>
          <a:cs typeface="+mn-cs"/>
        </a:defRPr>
      </a:lvl2pPr>
      <a:lvl3pPr marL="855663" indent="-228600" algn="l" defTabSz="914400" rtl="0" eaLnBrk="1" latinLnBrk="0" hangingPunct="1">
        <a:spcBef>
          <a:spcPct val="20000"/>
        </a:spcBef>
        <a:buClr>
          <a:schemeClr val="accent1"/>
        </a:buClr>
        <a:buSzPct val="100000"/>
        <a:buFont typeface="Symbol" pitchFamily="18" charset="2"/>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SzPct val="100000"/>
        <a:buFont typeface="Symbol" pitchFamily="18" charset="2"/>
        <a:buChar char=""/>
        <a:defRPr sz="1800" kern="1200">
          <a:solidFill>
            <a:schemeClr val="tx2"/>
          </a:solidFill>
          <a:latin typeface="+mn-lt"/>
          <a:ea typeface="+mn-ea"/>
          <a:cs typeface="+mn-cs"/>
        </a:defRPr>
      </a:lvl4pPr>
      <a:lvl5pPr marL="1463040" indent="-228600" algn="l" defTabSz="914400" rtl="0" eaLnBrk="1" latinLnBrk="0" hangingPunct="1">
        <a:spcBef>
          <a:spcPct val="20000"/>
        </a:spcBef>
        <a:buClr>
          <a:schemeClr val="accent1"/>
        </a:buClr>
        <a:buSzPct val="100000"/>
        <a:buFont typeface="Symbol" pitchFamily="18" charset="2"/>
        <a:buChar char=""/>
        <a:defRPr sz="1600" kern="1200">
          <a:solidFill>
            <a:schemeClr val="tx2"/>
          </a:solidFill>
          <a:latin typeface="+mn-lt"/>
          <a:ea typeface="+mn-ea"/>
          <a:cs typeface="+mn-cs"/>
        </a:defRPr>
      </a:lvl5pPr>
      <a:lvl6pPr marL="178308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6pPr>
      <a:lvl7pPr marL="210312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7pPr>
      <a:lvl8pPr marL="242316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8pPr>
      <a:lvl9pPr marL="2743200" indent="-228600" algn="l" defTabSz="914400" rtl="0" eaLnBrk="1" latinLnBrk="0" hangingPunct="1">
        <a:spcBef>
          <a:spcPts val="384"/>
        </a:spcBef>
        <a:buClr>
          <a:schemeClr val="accent1"/>
        </a:buClr>
        <a:buFont typeface="Symbol"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normAutofit fontScale="90000"/>
          </a:bodyPr>
          <a:lstStyle/>
          <a:p>
            <a:r>
              <a:rPr lang="cs-CZ" sz="4000" dirty="0" smtClean="0">
                <a:solidFill>
                  <a:schemeClr val="tx1"/>
                </a:solidFill>
                <a:latin typeface="Times New Roman" pitchFamily="18" charset="0"/>
                <a:cs typeface="Times New Roman" pitchFamily="18" charset="0"/>
              </a:rPr>
              <a:t/>
            </a:r>
            <a:br>
              <a:rPr lang="cs-CZ" sz="4000" dirty="0" smtClean="0">
                <a:solidFill>
                  <a:schemeClr val="tx1"/>
                </a:solidFill>
                <a:latin typeface="Times New Roman" pitchFamily="18" charset="0"/>
                <a:cs typeface="Times New Roman" pitchFamily="18" charset="0"/>
              </a:rPr>
            </a:br>
            <a:r>
              <a:rPr lang="cs-CZ" sz="4000" dirty="0">
                <a:solidFill>
                  <a:schemeClr val="tx1"/>
                </a:solidFill>
                <a:latin typeface="Times New Roman" pitchFamily="18" charset="0"/>
                <a:cs typeface="Times New Roman" pitchFamily="18" charset="0"/>
              </a:rPr>
              <a:t/>
            </a:r>
            <a:br>
              <a:rPr lang="cs-CZ" sz="4000" dirty="0">
                <a:solidFill>
                  <a:schemeClr val="tx1"/>
                </a:solidFill>
                <a:latin typeface="Times New Roman" pitchFamily="18" charset="0"/>
                <a:cs typeface="Times New Roman" pitchFamily="18" charset="0"/>
              </a:rPr>
            </a:br>
            <a:r>
              <a:rPr lang="cs-CZ" sz="4000" dirty="0" smtClean="0">
                <a:solidFill>
                  <a:schemeClr val="tx1"/>
                </a:solidFill>
                <a:latin typeface="Times New Roman" pitchFamily="18" charset="0"/>
                <a:cs typeface="Times New Roman" pitchFamily="18" charset="0"/>
              </a:rPr>
              <a:t/>
            </a:r>
            <a:br>
              <a:rPr lang="cs-CZ" sz="4000" dirty="0" smtClean="0">
                <a:solidFill>
                  <a:schemeClr val="tx1"/>
                </a:solidFill>
                <a:latin typeface="Times New Roman" pitchFamily="18" charset="0"/>
                <a:cs typeface="Times New Roman" pitchFamily="18" charset="0"/>
              </a:rPr>
            </a:br>
            <a:r>
              <a:rPr lang="cs-CZ" sz="4000" dirty="0">
                <a:solidFill>
                  <a:schemeClr val="tx1"/>
                </a:solidFill>
                <a:latin typeface="Times New Roman" pitchFamily="18" charset="0"/>
                <a:cs typeface="Times New Roman" pitchFamily="18" charset="0"/>
              </a:rPr>
              <a:t/>
            </a:r>
            <a:br>
              <a:rPr lang="cs-CZ" sz="4000" dirty="0">
                <a:solidFill>
                  <a:schemeClr val="tx1"/>
                </a:solidFill>
                <a:latin typeface="Times New Roman" pitchFamily="18" charset="0"/>
                <a:cs typeface="Times New Roman" pitchFamily="18" charset="0"/>
              </a:rPr>
            </a:br>
            <a:r>
              <a:rPr lang="cs-CZ" sz="4000" dirty="0" smtClean="0">
                <a:solidFill>
                  <a:schemeClr val="tx1"/>
                </a:solidFill>
                <a:latin typeface="Times New Roman" pitchFamily="18" charset="0"/>
                <a:cs typeface="Times New Roman" pitchFamily="18" charset="0"/>
              </a:rPr>
              <a:t/>
            </a:r>
            <a:br>
              <a:rPr lang="cs-CZ" sz="4000" dirty="0" smtClean="0">
                <a:solidFill>
                  <a:schemeClr val="tx1"/>
                </a:solidFill>
                <a:latin typeface="Times New Roman" pitchFamily="18" charset="0"/>
                <a:cs typeface="Times New Roman" pitchFamily="18" charset="0"/>
              </a:rPr>
            </a:br>
            <a:r>
              <a:rPr lang="cs-CZ" sz="4000" dirty="0">
                <a:solidFill>
                  <a:schemeClr val="tx1"/>
                </a:solidFill>
                <a:latin typeface="Times New Roman" pitchFamily="18" charset="0"/>
                <a:cs typeface="Times New Roman" pitchFamily="18" charset="0"/>
              </a:rPr>
              <a:t/>
            </a:r>
            <a:br>
              <a:rPr lang="cs-CZ" sz="4000" dirty="0">
                <a:solidFill>
                  <a:schemeClr val="tx1"/>
                </a:solidFill>
                <a:latin typeface="Times New Roman" pitchFamily="18" charset="0"/>
                <a:cs typeface="Times New Roman" pitchFamily="18" charset="0"/>
              </a:rPr>
            </a:br>
            <a:r>
              <a:rPr lang="cs-CZ" dirty="0" smtClean="0">
                <a:solidFill>
                  <a:schemeClr val="tx1"/>
                </a:solidFill>
                <a:latin typeface="+mn-lt"/>
                <a:cs typeface="Times New Roman" pitchFamily="18" charset="0"/>
              </a:rPr>
              <a:t>Postup před vznikem pracovního poměru, vznik pracovního poměru, pracovní smlouva</a:t>
            </a:r>
            <a:r>
              <a:rPr lang="cs-CZ" sz="3600" dirty="0" smtClean="0">
                <a:solidFill>
                  <a:schemeClr val="tx1"/>
                </a:solidFill>
                <a:latin typeface="Times New Roman" pitchFamily="18" charset="0"/>
                <a:cs typeface="Times New Roman" pitchFamily="18" charset="0"/>
              </a:rPr>
              <a:t/>
            </a:r>
            <a:br>
              <a:rPr lang="cs-CZ" sz="3600" dirty="0" smtClean="0">
                <a:solidFill>
                  <a:schemeClr val="tx1"/>
                </a:solidFill>
                <a:latin typeface="Times New Roman" pitchFamily="18" charset="0"/>
                <a:cs typeface="Times New Roman" pitchFamily="18" charset="0"/>
              </a:rPr>
            </a:br>
            <a:endParaRPr lang="cs-CZ" sz="3600" dirty="0">
              <a:solidFill>
                <a:schemeClr val="tx1"/>
              </a:solidFill>
              <a:latin typeface="+mn-lt"/>
              <a:cs typeface="Times New Roman" pitchFamily="18" charset="0"/>
            </a:endParaRPr>
          </a:p>
        </p:txBody>
      </p:sp>
      <p:sp>
        <p:nvSpPr>
          <p:cNvPr id="3" name="Podnadpis 2"/>
          <p:cNvSpPr>
            <a:spLocks noGrp="1"/>
          </p:cNvSpPr>
          <p:nvPr>
            <p:ph type="subTitle" idx="1"/>
          </p:nvPr>
        </p:nvSpPr>
        <p:spPr/>
        <p:txBody>
          <a:bodyPr>
            <a:noAutofit/>
          </a:bodyPr>
          <a:lstStyle/>
          <a:p>
            <a:endParaRPr lang="cs-CZ" sz="2800" dirty="0">
              <a:cs typeface="Times New Roman" pitchFamily="18" charset="0"/>
            </a:endParaRPr>
          </a:p>
        </p:txBody>
      </p:sp>
    </p:spTree>
    <p:extLst>
      <p:ext uri="{BB962C8B-B14F-4D97-AF65-F5344CB8AC3E}">
        <p14:creationId xmlns:p14="http://schemas.microsoft.com/office/powerpoint/2010/main" val="1220337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a:xfrm>
            <a:off x="467544" y="2348880"/>
            <a:ext cx="8352927" cy="4248472"/>
          </a:xfrm>
        </p:spPr>
        <p:txBody>
          <a:bodyPr>
            <a:normAutofit fontScale="77500" lnSpcReduction="20000"/>
          </a:bodyPr>
          <a:lstStyle/>
          <a:p>
            <a:pPr algn="just"/>
            <a:r>
              <a:rPr lang="cs-CZ" dirty="0" smtClean="0">
                <a:cs typeface="Times New Roman" pitchFamily="18" charset="0"/>
              </a:rPr>
              <a:t>jestliže </a:t>
            </a:r>
            <a:r>
              <a:rPr lang="cs-CZ" dirty="0">
                <a:cs typeface="Times New Roman" pitchFamily="18" charset="0"/>
              </a:rPr>
              <a:t>je zaměstnavatelem jiná právnická osoba než uvedená v § 33 odst. 3 nebo fyzická osoba, může být s </a:t>
            </a:r>
            <a:r>
              <a:rPr lang="cs-CZ" b="1" dirty="0">
                <a:solidFill>
                  <a:srgbClr val="FF0000"/>
                </a:solidFill>
                <a:cs typeface="Times New Roman" pitchFamily="18" charset="0"/>
              </a:rPr>
              <a:t>vedoucím zaměstnancem dohodnuta možnost odvolání </a:t>
            </a:r>
            <a:r>
              <a:rPr lang="cs-CZ" dirty="0">
                <a:cs typeface="Times New Roman" pitchFamily="18" charset="0"/>
              </a:rPr>
              <a:t>z pracovního místa, je-li zároveň dohodnuto, že se vedoucí zaměstnanec může tohoto místa vzdát.</a:t>
            </a:r>
          </a:p>
          <a:p>
            <a:pPr marL="0" indent="0" algn="just">
              <a:buNone/>
            </a:pPr>
            <a:endParaRPr lang="cs-CZ" dirty="0" smtClean="0">
              <a:cs typeface="Times New Roman" pitchFamily="18" charset="0"/>
            </a:endParaRPr>
          </a:p>
          <a:p>
            <a:pPr marL="0" indent="0" algn="just">
              <a:buNone/>
            </a:pPr>
            <a:r>
              <a:rPr lang="cs-CZ" dirty="0" smtClean="0">
                <a:cs typeface="Times New Roman" pitchFamily="18" charset="0"/>
              </a:rPr>
              <a:t>Vedoucími </a:t>
            </a:r>
            <a:r>
              <a:rPr lang="cs-CZ" dirty="0">
                <a:cs typeface="Times New Roman" pitchFamily="18" charset="0"/>
              </a:rPr>
              <a:t>místy podle odstavce 2 jsou místa</a:t>
            </a:r>
          </a:p>
          <a:p>
            <a:pPr marL="0" indent="0" algn="just">
              <a:buNone/>
            </a:pPr>
            <a:r>
              <a:rPr lang="cs-CZ" dirty="0" smtClean="0">
                <a:cs typeface="Times New Roman" pitchFamily="18" charset="0"/>
              </a:rPr>
              <a:t>a</a:t>
            </a:r>
            <a:r>
              <a:rPr lang="cs-CZ" dirty="0">
                <a:cs typeface="Times New Roman" pitchFamily="18" charset="0"/>
              </a:rPr>
              <a:t>) v přímé řídící působnosti</a:t>
            </a:r>
          </a:p>
          <a:p>
            <a:pPr marL="0" indent="0" algn="just">
              <a:buNone/>
            </a:pPr>
            <a:r>
              <a:rPr lang="cs-CZ" dirty="0" smtClean="0">
                <a:cs typeface="Times New Roman" pitchFamily="18" charset="0"/>
              </a:rPr>
              <a:t>	1</a:t>
            </a:r>
            <a:r>
              <a:rPr lang="cs-CZ" dirty="0">
                <a:cs typeface="Times New Roman" pitchFamily="18" charset="0"/>
              </a:rPr>
              <a:t>. statutárního orgánu, je-li zaměstnavatelem právnická osoba,</a:t>
            </a:r>
          </a:p>
          <a:p>
            <a:pPr marL="0" indent="0" algn="just">
              <a:buNone/>
            </a:pPr>
            <a:r>
              <a:rPr lang="cs-CZ" dirty="0" smtClean="0">
                <a:cs typeface="Times New Roman" pitchFamily="18" charset="0"/>
              </a:rPr>
              <a:t>	2</a:t>
            </a:r>
            <a:r>
              <a:rPr lang="cs-CZ" dirty="0">
                <a:cs typeface="Times New Roman" pitchFamily="18" charset="0"/>
              </a:rPr>
              <a:t>. zaměstnavatele, je-li zaměstnavatelem fyzická osoba,</a:t>
            </a:r>
          </a:p>
          <a:p>
            <a:pPr marL="0" indent="0" algn="just">
              <a:buNone/>
            </a:pPr>
            <a:r>
              <a:rPr lang="cs-CZ" dirty="0">
                <a:cs typeface="Times New Roman" pitchFamily="18" charset="0"/>
              </a:rPr>
              <a:t> </a:t>
            </a:r>
          </a:p>
          <a:p>
            <a:pPr marL="0" indent="0" algn="just">
              <a:buNone/>
            </a:pPr>
            <a:r>
              <a:rPr lang="cs-CZ" dirty="0">
                <a:cs typeface="Times New Roman" pitchFamily="18" charset="0"/>
              </a:rPr>
              <a:t>b) v přímé řídící působnosti vedoucího zaměstnance přímo podřízeného</a:t>
            </a:r>
          </a:p>
          <a:p>
            <a:pPr marL="0" indent="0" algn="just">
              <a:buNone/>
            </a:pPr>
            <a:r>
              <a:rPr lang="cs-CZ" dirty="0" smtClean="0">
                <a:cs typeface="Times New Roman" pitchFamily="18" charset="0"/>
              </a:rPr>
              <a:t>	1</a:t>
            </a:r>
            <a:r>
              <a:rPr lang="cs-CZ" dirty="0">
                <a:cs typeface="Times New Roman" pitchFamily="18" charset="0"/>
              </a:rPr>
              <a:t>. statutárnímu orgánu, je-li zaměstnavatelem právnická osoba,</a:t>
            </a:r>
          </a:p>
          <a:p>
            <a:pPr marL="0" indent="0" algn="just">
              <a:buNone/>
            </a:pPr>
            <a:r>
              <a:rPr lang="cs-CZ" dirty="0" smtClean="0">
                <a:cs typeface="Times New Roman" pitchFamily="18" charset="0"/>
              </a:rPr>
              <a:t>	2</a:t>
            </a:r>
            <a:r>
              <a:rPr lang="cs-CZ" dirty="0">
                <a:cs typeface="Times New Roman" pitchFamily="18" charset="0"/>
              </a:rPr>
              <a:t>. zaměstnavateli, je-li zaměstnavatelem fyzická osoba,</a:t>
            </a:r>
          </a:p>
          <a:p>
            <a:pPr marL="0" indent="0" algn="just">
              <a:buNone/>
            </a:pPr>
            <a:r>
              <a:rPr lang="cs-CZ" dirty="0" smtClean="0">
                <a:cs typeface="Times New Roman" pitchFamily="18" charset="0"/>
              </a:rPr>
              <a:t>za </a:t>
            </a:r>
            <a:r>
              <a:rPr lang="cs-CZ" dirty="0">
                <a:cs typeface="Times New Roman" pitchFamily="18" charset="0"/>
              </a:rPr>
              <a:t>podmínky, že tomuto vedoucímu zaměstnanci je podřízen další vedoucí zaměstnanec.</a:t>
            </a:r>
          </a:p>
        </p:txBody>
      </p:sp>
      <p:sp>
        <p:nvSpPr>
          <p:cNvPr id="3" name="Nadpis 2"/>
          <p:cNvSpPr>
            <a:spLocks noGrp="1"/>
          </p:cNvSpPr>
          <p:nvPr>
            <p:ph type="title"/>
          </p:nvPr>
        </p:nvSpPr>
        <p:spPr/>
        <p:txBody>
          <a:bodyPr/>
          <a:lstStyle/>
          <a:p>
            <a:r>
              <a:rPr lang="cs-CZ" dirty="0" smtClean="0"/>
              <a:t>Jmenování – dohoda o odvolání</a:t>
            </a:r>
            <a:endParaRPr lang="cs-CZ" dirty="0"/>
          </a:p>
        </p:txBody>
      </p:sp>
    </p:spTree>
    <p:extLst>
      <p:ext uri="{BB962C8B-B14F-4D97-AF65-F5344CB8AC3E}">
        <p14:creationId xmlns:p14="http://schemas.microsoft.com/office/powerpoint/2010/main" val="89492601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pPr marL="0" indent="0" algn="just">
              <a:buNone/>
            </a:pPr>
            <a:endParaRPr lang="cs-CZ" dirty="0"/>
          </a:p>
          <a:p>
            <a:pPr marL="0" indent="0" algn="just">
              <a:buNone/>
            </a:pPr>
            <a:r>
              <a:rPr lang="cs-CZ" dirty="0" smtClean="0"/>
              <a:t>                                               DRUH práce</a:t>
            </a:r>
          </a:p>
          <a:p>
            <a:pPr marL="0" indent="0" algn="just">
              <a:buNone/>
            </a:pPr>
            <a:endParaRPr lang="cs-CZ" dirty="0"/>
          </a:p>
          <a:p>
            <a:pPr marL="0" indent="0" algn="just">
              <a:buNone/>
            </a:pPr>
            <a:r>
              <a:rPr lang="cs-CZ" b="1" dirty="0" smtClean="0">
                <a:solidFill>
                  <a:srgbClr val="FF0000"/>
                </a:solidFill>
              </a:rPr>
              <a:t>PS musí obsahovat</a:t>
            </a:r>
            <a:r>
              <a:rPr lang="cs-CZ" dirty="0" smtClean="0"/>
              <a:t>           MÍSTO nebo MÍSTA výkonu p.</a:t>
            </a:r>
          </a:p>
          <a:p>
            <a:pPr marL="0" indent="0" algn="just">
              <a:buNone/>
            </a:pPr>
            <a:endParaRPr lang="cs-CZ" dirty="0"/>
          </a:p>
          <a:p>
            <a:pPr marL="0" indent="0" algn="just">
              <a:buNone/>
            </a:pPr>
            <a:r>
              <a:rPr lang="cs-CZ" dirty="0" smtClean="0"/>
              <a:t>                                               DEN NÁSTUPU do práce</a:t>
            </a:r>
          </a:p>
        </p:txBody>
      </p:sp>
      <p:sp>
        <p:nvSpPr>
          <p:cNvPr id="3" name="Nadpis 2"/>
          <p:cNvSpPr>
            <a:spLocks noGrp="1"/>
          </p:cNvSpPr>
          <p:nvPr>
            <p:ph type="title"/>
          </p:nvPr>
        </p:nvSpPr>
        <p:spPr/>
        <p:txBody>
          <a:bodyPr>
            <a:normAutofit fontScale="90000"/>
          </a:bodyPr>
          <a:lstStyle/>
          <a:p>
            <a:r>
              <a:rPr lang="cs-CZ" dirty="0" smtClean="0"/>
              <a:t>Pracovní smlouva, obsahové náležitosti (§ 34)</a:t>
            </a:r>
            <a:endParaRPr lang="cs-CZ" dirty="0"/>
          </a:p>
        </p:txBody>
      </p:sp>
      <p:cxnSp>
        <p:nvCxnSpPr>
          <p:cNvPr id="5" name="Přímá spojnice 4"/>
          <p:cNvCxnSpPr/>
          <p:nvPr/>
        </p:nvCxnSpPr>
        <p:spPr>
          <a:xfrm flipV="1">
            <a:off x="3419872" y="3429000"/>
            <a:ext cx="648072" cy="792088"/>
          </a:xfrm>
          <a:prstGeom prst="line">
            <a:avLst/>
          </a:prstGeom>
        </p:spPr>
        <p:style>
          <a:lnRef idx="1">
            <a:schemeClr val="accent1"/>
          </a:lnRef>
          <a:fillRef idx="0">
            <a:schemeClr val="accent1"/>
          </a:fillRef>
          <a:effectRef idx="0">
            <a:schemeClr val="accent1"/>
          </a:effectRef>
          <a:fontRef idx="minor">
            <a:schemeClr val="tx1"/>
          </a:fontRef>
        </p:style>
      </p:cxnSp>
      <p:cxnSp>
        <p:nvCxnSpPr>
          <p:cNvPr id="7" name="Přímá spojnice 6"/>
          <p:cNvCxnSpPr/>
          <p:nvPr/>
        </p:nvCxnSpPr>
        <p:spPr>
          <a:xfrm>
            <a:off x="3419872" y="4221088"/>
            <a:ext cx="648072"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9" name="Přímá spojnice 8"/>
          <p:cNvCxnSpPr/>
          <p:nvPr/>
        </p:nvCxnSpPr>
        <p:spPr>
          <a:xfrm>
            <a:off x="3419872" y="4221088"/>
            <a:ext cx="648072" cy="936104"/>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932357016"/>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lnSpcReduction="10000"/>
          </a:bodyPr>
          <a:lstStyle/>
          <a:p>
            <a:pPr algn="just">
              <a:buFont typeface="Arial" pitchFamily="34" charset="0"/>
              <a:buChar char="•"/>
            </a:pPr>
            <a:r>
              <a:rPr lang="cs-CZ" sz="2700" dirty="0" smtClean="0"/>
              <a:t>vymezuje, jakou práci je zaměstnanec povinen pro zaměstnavatele vykonávat</a:t>
            </a:r>
          </a:p>
          <a:p>
            <a:pPr algn="just">
              <a:buFont typeface="Arial" pitchFamily="34" charset="0"/>
              <a:buChar char="•"/>
            </a:pPr>
            <a:r>
              <a:rPr lang="cs-CZ" sz="2700" dirty="0" smtClean="0"/>
              <a:t>práci jiného druhu není povinen zaměstnanec vykonávat, ledaže by se jednalo o převedení na jinou práci (§ 41)</a:t>
            </a:r>
          </a:p>
          <a:p>
            <a:pPr algn="just">
              <a:buFont typeface="Arial" pitchFamily="34" charset="0"/>
              <a:buChar char="•"/>
            </a:pPr>
            <a:r>
              <a:rPr lang="cs-CZ" sz="2700" dirty="0" smtClean="0"/>
              <a:t>čím širší je sjednaný druh práce, tím vyšší je dispoziční pravomoc zaměstnavatele při přidělování práce</a:t>
            </a:r>
            <a:endParaRPr lang="cs-CZ" sz="2700" dirty="0"/>
          </a:p>
          <a:p>
            <a:pPr>
              <a:buFont typeface="Arial" pitchFamily="34" charset="0"/>
              <a:buChar char="•"/>
            </a:pPr>
            <a:endParaRPr lang="cs-CZ" dirty="0"/>
          </a:p>
        </p:txBody>
      </p:sp>
      <p:sp>
        <p:nvSpPr>
          <p:cNvPr id="3" name="Nadpis 2"/>
          <p:cNvSpPr>
            <a:spLocks noGrp="1"/>
          </p:cNvSpPr>
          <p:nvPr>
            <p:ph type="title"/>
          </p:nvPr>
        </p:nvSpPr>
        <p:spPr/>
        <p:txBody>
          <a:bodyPr/>
          <a:lstStyle/>
          <a:p>
            <a:r>
              <a:rPr lang="cs-CZ" dirty="0" smtClean="0"/>
              <a:t>Druh práce</a:t>
            </a:r>
            <a:endParaRPr lang="cs-CZ" dirty="0"/>
          </a:p>
        </p:txBody>
      </p:sp>
    </p:spTree>
    <p:extLst>
      <p:ext uri="{BB962C8B-B14F-4D97-AF65-F5344CB8AC3E}">
        <p14:creationId xmlns:p14="http://schemas.microsoft.com/office/powerpoint/2010/main" val="1737781830"/>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a:xfrm>
            <a:off x="827584" y="2132856"/>
            <a:ext cx="7408333" cy="4608512"/>
          </a:xfrm>
        </p:spPr>
        <p:txBody>
          <a:bodyPr>
            <a:noAutofit/>
          </a:bodyPr>
          <a:lstStyle/>
          <a:p>
            <a:pPr marL="0" indent="0" algn="just">
              <a:buNone/>
            </a:pPr>
            <a:r>
              <a:rPr lang="cs-CZ" dirty="0" smtClean="0"/>
              <a:t>1) Rozsudek NS, </a:t>
            </a:r>
            <a:r>
              <a:rPr lang="cs-CZ" dirty="0" err="1"/>
              <a:t>sp</a:t>
            </a:r>
            <a:r>
              <a:rPr lang="cs-CZ" dirty="0"/>
              <a:t>. zn. 21 </a:t>
            </a:r>
            <a:r>
              <a:rPr lang="cs-CZ" dirty="0" err="1"/>
              <a:t>Cdo</a:t>
            </a:r>
            <a:r>
              <a:rPr lang="cs-CZ" dirty="0"/>
              <a:t> 4213/2009</a:t>
            </a:r>
            <a:endParaRPr lang="cs-CZ" dirty="0" smtClean="0"/>
          </a:p>
          <a:p>
            <a:pPr algn="just"/>
            <a:r>
              <a:rPr lang="cs-CZ" sz="2800" dirty="0" smtClean="0"/>
              <a:t>Místo </a:t>
            </a:r>
            <a:r>
              <a:rPr lang="cs-CZ" sz="2800" dirty="0"/>
              <a:t>výkonu práce může být určeno velmi úzce (např. konkrétní pracoviště) nebo šířeji. Zákoník práce předpokládá, že místem výkonu práce bude obec nebo organizační jednotka, ale nevylučuje, aby místo výkonu práce bylo i jinak určené místo. </a:t>
            </a:r>
            <a:endParaRPr lang="cs-CZ" sz="2800" dirty="0" smtClean="0"/>
          </a:p>
          <a:p>
            <a:pPr algn="just"/>
            <a:r>
              <a:rPr lang="cs-CZ" sz="2800" dirty="0" smtClean="0"/>
              <a:t>Jako </a:t>
            </a:r>
            <a:r>
              <a:rPr lang="cs-CZ" sz="2800" dirty="0"/>
              <a:t>místo výkonu práce tak může být sjednáno jak konkrétní pracoviště, tak i sídlo zaměstnavatele, obec, kraj, území ČR apod</a:t>
            </a:r>
            <a:r>
              <a:rPr lang="cs-CZ" sz="2800" dirty="0" smtClean="0"/>
              <a:t>.</a:t>
            </a:r>
            <a:endParaRPr lang="cs-CZ" sz="2800" dirty="0"/>
          </a:p>
        </p:txBody>
      </p:sp>
      <p:sp>
        <p:nvSpPr>
          <p:cNvPr id="3" name="Nadpis 2"/>
          <p:cNvSpPr>
            <a:spLocks noGrp="1"/>
          </p:cNvSpPr>
          <p:nvPr>
            <p:ph type="title"/>
          </p:nvPr>
        </p:nvSpPr>
        <p:spPr/>
        <p:txBody>
          <a:bodyPr/>
          <a:lstStyle/>
          <a:p>
            <a:r>
              <a:rPr lang="cs-CZ" dirty="0" smtClean="0"/>
              <a:t>Místo výkonu práce - judikatura</a:t>
            </a:r>
            <a:endParaRPr lang="cs-CZ" dirty="0"/>
          </a:p>
        </p:txBody>
      </p:sp>
    </p:spTree>
    <p:extLst>
      <p:ext uri="{BB962C8B-B14F-4D97-AF65-F5344CB8AC3E}">
        <p14:creationId xmlns:p14="http://schemas.microsoft.com/office/powerpoint/2010/main" val="3706673733"/>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a:xfrm>
            <a:off x="323528" y="2132856"/>
            <a:ext cx="8640959" cy="4536504"/>
          </a:xfrm>
        </p:spPr>
        <p:txBody>
          <a:bodyPr>
            <a:normAutofit/>
          </a:bodyPr>
          <a:lstStyle/>
          <a:p>
            <a:pPr marL="514350" indent="-514350">
              <a:buAutoNum type="arabicParenR"/>
            </a:pPr>
            <a:r>
              <a:rPr lang="cs-CZ" sz="1800" dirty="0" smtClean="0">
                <a:latin typeface="Calibri" panose="020F0502020204030204" pitchFamily="34" charset="0"/>
              </a:rPr>
              <a:t>Rozsudek NS, </a:t>
            </a:r>
            <a:r>
              <a:rPr lang="cs-CZ" sz="1800" dirty="0" err="1" smtClean="0">
                <a:latin typeface="Calibri" panose="020F0502020204030204" pitchFamily="34" charset="0"/>
              </a:rPr>
              <a:t>sp</a:t>
            </a:r>
            <a:r>
              <a:rPr lang="cs-CZ" sz="1800" dirty="0" smtClean="0">
                <a:latin typeface="Calibri" panose="020F0502020204030204" pitchFamily="34" charset="0"/>
              </a:rPr>
              <a:t>. zn. 21 </a:t>
            </a:r>
            <a:r>
              <a:rPr lang="cs-CZ" sz="1800" dirty="0" err="1" smtClean="0">
                <a:latin typeface="Calibri" panose="020F0502020204030204" pitchFamily="34" charset="0"/>
              </a:rPr>
              <a:t>Cdo</a:t>
            </a:r>
            <a:r>
              <a:rPr lang="cs-CZ" sz="1800" dirty="0" smtClean="0">
                <a:latin typeface="Calibri" panose="020F0502020204030204" pitchFamily="34" charset="0"/>
              </a:rPr>
              <a:t> 811/2002</a:t>
            </a:r>
          </a:p>
          <a:p>
            <a:pPr marL="0" indent="0">
              <a:buNone/>
            </a:pPr>
            <a:endParaRPr lang="cs-CZ" sz="1800" dirty="0" smtClean="0">
              <a:latin typeface="Calibri" panose="020F0502020204030204" pitchFamily="34" charset="0"/>
            </a:endParaRPr>
          </a:p>
          <a:p>
            <a:pPr algn="just"/>
            <a:r>
              <a:rPr lang="cs-CZ" sz="1800" b="1" dirty="0">
                <a:latin typeface="Calibri" panose="020F0502020204030204" pitchFamily="34" charset="0"/>
              </a:rPr>
              <a:t>Dnem, který je (byl) sjednán v pracovní smlouvě jako den nástupu do práce, vzniká pracovní poměr </a:t>
            </a:r>
            <a:r>
              <a:rPr lang="cs-CZ" sz="1800" dirty="0">
                <a:latin typeface="Calibri" panose="020F0502020204030204" pitchFamily="34" charset="0"/>
              </a:rPr>
              <a:t>(viz </a:t>
            </a:r>
            <a:r>
              <a:rPr lang="cs-CZ" sz="1800" dirty="0" err="1">
                <a:latin typeface="Calibri" panose="020F0502020204030204" pitchFamily="34" charset="0"/>
              </a:rPr>
              <a:t>ust</a:t>
            </a:r>
            <a:r>
              <a:rPr lang="cs-CZ" sz="1800" dirty="0">
                <a:latin typeface="Calibri" panose="020F0502020204030204" pitchFamily="34" charset="0"/>
              </a:rPr>
              <a:t>. § 36 odst. 1 zákoníku práce</a:t>
            </a:r>
            <a:r>
              <a:rPr lang="cs-CZ" sz="1800" dirty="0" smtClean="0">
                <a:latin typeface="Calibri" panose="020F0502020204030204" pitchFamily="34" charset="0"/>
              </a:rPr>
              <a:t>).</a:t>
            </a:r>
          </a:p>
          <a:p>
            <a:pPr algn="just"/>
            <a:r>
              <a:rPr lang="cs-CZ" sz="1800" dirty="0" smtClean="0">
                <a:latin typeface="Calibri" panose="020F0502020204030204" pitchFamily="34" charset="0"/>
              </a:rPr>
              <a:t>Den </a:t>
            </a:r>
            <a:r>
              <a:rPr lang="cs-CZ" sz="1800" dirty="0">
                <a:latin typeface="Calibri" panose="020F0502020204030204" pitchFamily="34" charset="0"/>
              </a:rPr>
              <a:t>nástupu do práce může být v pracovní smlouvě sjednán uvedením určitého konkrétního kalendářního dne (např. 1. září 2008, 14. prosince 2009, 1. března 2010), což je nejobvyklejší způsob, nebo jakýmkoliv jiným vhodným způsobem nevzbuzujícím pochybnosti o tom, o který den jde (např. patnáctý den po ukončení studia, den nástupu jiné zaměstnankyně na mateřskou dovolenou atp.). Jako den nástupu může být sjednána také sobota, neděle nebo svátek; nemusí to být nutně den pracovní.</a:t>
            </a:r>
          </a:p>
          <a:p>
            <a:pPr algn="just"/>
            <a:r>
              <a:rPr lang="cs-CZ" sz="1800" dirty="0">
                <a:latin typeface="Calibri" panose="020F0502020204030204" pitchFamily="34" charset="0"/>
              </a:rPr>
              <a:t>Vznik pracovního poměru je vázán na dohodnutý den nástupu do práce, ne až na den, ve kterém poprvé došlo k faktickému výkonu práce.</a:t>
            </a:r>
          </a:p>
          <a:p>
            <a:pPr algn="just"/>
            <a:r>
              <a:rPr lang="cs-CZ" sz="1800" dirty="0">
                <a:latin typeface="Calibri" panose="020F0502020204030204" pitchFamily="34" charset="0"/>
              </a:rPr>
              <a:t>Den nástupu do práce nemusí být shodný s dnem, kdy byla uzavřena pracovní smlouva</a:t>
            </a:r>
            <a:r>
              <a:rPr lang="cs-CZ" sz="1800" dirty="0" smtClean="0">
                <a:latin typeface="Calibri" panose="020F0502020204030204" pitchFamily="34" charset="0"/>
              </a:rPr>
              <a:t>.</a:t>
            </a:r>
            <a:endParaRPr lang="cs-CZ" sz="1800" dirty="0">
              <a:latin typeface="Calibri" panose="020F0502020204030204" pitchFamily="34" charset="0"/>
            </a:endParaRPr>
          </a:p>
        </p:txBody>
      </p:sp>
      <p:sp>
        <p:nvSpPr>
          <p:cNvPr id="3" name="Nadpis 2"/>
          <p:cNvSpPr>
            <a:spLocks noGrp="1"/>
          </p:cNvSpPr>
          <p:nvPr>
            <p:ph type="title"/>
          </p:nvPr>
        </p:nvSpPr>
        <p:spPr/>
        <p:txBody>
          <a:bodyPr/>
          <a:lstStyle/>
          <a:p>
            <a:r>
              <a:rPr lang="cs-CZ" dirty="0" smtClean="0"/>
              <a:t>Den nástupu do práce</a:t>
            </a:r>
            <a:endParaRPr lang="cs-CZ" dirty="0"/>
          </a:p>
        </p:txBody>
      </p:sp>
    </p:spTree>
    <p:extLst>
      <p:ext uri="{BB962C8B-B14F-4D97-AF65-F5344CB8AC3E}">
        <p14:creationId xmlns:p14="http://schemas.microsoft.com/office/powerpoint/2010/main" val="227647372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pPr algn="ctr"/>
            <a:endParaRPr lang="cs-CZ" dirty="0" smtClean="0"/>
          </a:p>
          <a:p>
            <a:pPr algn="ctr"/>
            <a:endParaRPr lang="cs-CZ" dirty="0"/>
          </a:p>
          <a:p>
            <a:pPr marL="0" indent="0" algn="ctr">
              <a:buNone/>
            </a:pPr>
            <a:endParaRPr lang="cs-CZ" sz="3200" dirty="0" smtClean="0"/>
          </a:p>
          <a:p>
            <a:pPr marL="0" indent="0" algn="ctr">
              <a:buNone/>
            </a:pPr>
            <a:r>
              <a:rPr lang="cs-CZ" sz="3800" b="1" dirty="0" smtClean="0">
                <a:latin typeface="Calibri" panose="020F0502020204030204" pitchFamily="34" charset="0"/>
              </a:rPr>
              <a:t>Děkuji za pozornost! </a:t>
            </a:r>
            <a:r>
              <a:rPr lang="cs-CZ" sz="3800" b="1" dirty="0" smtClean="0">
                <a:latin typeface="Calibri" panose="020F0502020204030204" pitchFamily="34" charset="0"/>
                <a:sym typeface="Wingdings" panose="05000000000000000000" pitchFamily="2" charset="2"/>
              </a:rPr>
              <a:t></a:t>
            </a:r>
            <a:endParaRPr lang="cs-CZ" sz="3800" b="1" dirty="0">
              <a:latin typeface="Calibri" panose="020F0502020204030204" pitchFamily="34" charset="0"/>
            </a:endParaRPr>
          </a:p>
        </p:txBody>
      </p:sp>
      <p:sp>
        <p:nvSpPr>
          <p:cNvPr id="3" name="Nadpis 2"/>
          <p:cNvSpPr>
            <a:spLocks noGrp="1"/>
          </p:cNvSpPr>
          <p:nvPr>
            <p:ph type="title"/>
          </p:nvPr>
        </p:nvSpPr>
        <p:spPr/>
        <p:txBody>
          <a:bodyPr/>
          <a:lstStyle/>
          <a:p>
            <a:endParaRPr lang="cs-CZ"/>
          </a:p>
        </p:txBody>
      </p:sp>
    </p:spTree>
    <p:extLst>
      <p:ext uri="{BB962C8B-B14F-4D97-AF65-F5344CB8AC3E}">
        <p14:creationId xmlns:p14="http://schemas.microsoft.com/office/powerpoint/2010/main" val="306531299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fontScale="92500" lnSpcReduction="20000"/>
          </a:bodyPr>
          <a:lstStyle/>
          <a:p>
            <a:pPr>
              <a:buFont typeface="Arial" pitchFamily="34" charset="0"/>
              <a:buChar char="•"/>
            </a:pPr>
            <a:r>
              <a:rPr lang="cs-CZ" dirty="0" smtClean="0">
                <a:cs typeface="Times New Roman" pitchFamily="18" charset="0"/>
              </a:rPr>
              <a:t>plně v dispozici zaměstnavatele (forma + způsob) X zaměstnavatel limitován zákazem diskriminace </a:t>
            </a:r>
          </a:p>
          <a:p>
            <a:pPr>
              <a:buFont typeface="Arial" pitchFamily="34" charset="0"/>
              <a:buChar char="•"/>
            </a:pPr>
            <a:endParaRPr lang="cs-CZ" dirty="0">
              <a:cs typeface="Times New Roman" pitchFamily="18" charset="0"/>
            </a:endParaRPr>
          </a:p>
          <a:p>
            <a:pPr marL="1076325" indent="-1076325">
              <a:buFont typeface="Arial" pitchFamily="34" charset="0"/>
              <a:buChar char="•"/>
            </a:pPr>
            <a:r>
              <a:rPr lang="cs-CZ" dirty="0" smtClean="0">
                <a:cs typeface="Times New Roman" pitchFamily="18" charset="0"/>
              </a:rPr>
              <a:t>zaměstnavatel může vzít při výběru vhodného kandidáta v úvahu </a:t>
            </a:r>
            <a:r>
              <a:rPr lang="cs-CZ" b="1" dirty="0" smtClean="0">
                <a:solidFill>
                  <a:srgbClr val="FF0000"/>
                </a:solidFill>
                <a:cs typeface="Times New Roman" pitchFamily="18" charset="0"/>
              </a:rPr>
              <a:t>následující kritéria</a:t>
            </a:r>
            <a:r>
              <a:rPr lang="cs-CZ" dirty="0" smtClean="0">
                <a:cs typeface="Times New Roman" pitchFamily="18" charset="0"/>
              </a:rPr>
              <a:t>:</a:t>
            </a:r>
          </a:p>
          <a:p>
            <a:pPr marL="457200" indent="-457200">
              <a:buAutoNum type="alphaLcParenR"/>
            </a:pPr>
            <a:r>
              <a:rPr lang="cs-CZ" dirty="0" smtClean="0">
                <a:cs typeface="Times New Roman" pitchFamily="18" charset="0"/>
              </a:rPr>
              <a:t>kvalifikaci,</a:t>
            </a:r>
          </a:p>
          <a:p>
            <a:pPr marL="457200" indent="-457200">
              <a:buAutoNum type="alphaLcParenR"/>
            </a:pPr>
            <a:r>
              <a:rPr lang="cs-CZ" dirty="0" smtClean="0">
                <a:cs typeface="Times New Roman" pitchFamily="18" charset="0"/>
              </a:rPr>
              <a:t>nezbytné požadavky pro výkon práce,</a:t>
            </a:r>
          </a:p>
          <a:p>
            <a:pPr marL="457200" indent="-457200">
              <a:buAutoNum type="alphaLcParenR"/>
            </a:pPr>
            <a:r>
              <a:rPr lang="cs-CZ" dirty="0" smtClean="0">
                <a:cs typeface="Times New Roman" pitchFamily="18" charset="0"/>
              </a:rPr>
              <a:t>zvláštní schopnosti,</a:t>
            </a:r>
          </a:p>
          <a:p>
            <a:pPr marL="457200" indent="-457200">
              <a:buAutoNum type="alphaLcParenR"/>
            </a:pPr>
            <a:r>
              <a:rPr lang="cs-CZ" dirty="0" smtClean="0">
                <a:cs typeface="Times New Roman" pitchFamily="18" charset="0"/>
              </a:rPr>
              <a:t>jiné požadavky stanovené zvl. </a:t>
            </a:r>
            <a:r>
              <a:rPr lang="cs-CZ" dirty="0" err="1" smtClean="0">
                <a:cs typeface="Times New Roman" pitchFamily="18" charset="0"/>
              </a:rPr>
              <a:t>pr</a:t>
            </a:r>
            <a:r>
              <a:rPr lang="cs-CZ" dirty="0" smtClean="0">
                <a:cs typeface="Times New Roman" pitchFamily="18" charset="0"/>
              </a:rPr>
              <a:t>. př. (např. zákon. č. 95/2004 Sb.)</a:t>
            </a:r>
          </a:p>
          <a:p>
            <a:pPr>
              <a:buFont typeface="Arial" pitchFamily="34" charset="0"/>
              <a:buChar char="•"/>
            </a:pPr>
            <a:endParaRPr lang="cs-CZ" dirty="0"/>
          </a:p>
        </p:txBody>
      </p:sp>
      <p:sp>
        <p:nvSpPr>
          <p:cNvPr id="3" name="Nadpis 2"/>
          <p:cNvSpPr>
            <a:spLocks noGrp="1"/>
          </p:cNvSpPr>
          <p:nvPr>
            <p:ph type="title"/>
          </p:nvPr>
        </p:nvSpPr>
        <p:spPr/>
        <p:txBody>
          <a:bodyPr/>
          <a:lstStyle/>
          <a:p>
            <a:r>
              <a:rPr lang="cs-CZ" dirty="0" smtClean="0">
                <a:solidFill>
                  <a:schemeClr val="bg1"/>
                </a:solidFill>
              </a:rPr>
              <a:t>Výběr zaměstnance (§ 30)</a:t>
            </a:r>
            <a:endParaRPr lang="cs-CZ" dirty="0">
              <a:solidFill>
                <a:schemeClr val="bg1"/>
              </a:solidFill>
            </a:endParaRPr>
          </a:p>
        </p:txBody>
      </p:sp>
      <p:sp>
        <p:nvSpPr>
          <p:cNvPr id="4" name="Šipka doprava 3"/>
          <p:cNvSpPr/>
          <p:nvPr/>
        </p:nvSpPr>
        <p:spPr>
          <a:xfrm>
            <a:off x="953284" y="3596825"/>
            <a:ext cx="978408" cy="48463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p>
        </p:txBody>
      </p:sp>
    </p:spTree>
    <p:extLst>
      <p:ext uri="{BB962C8B-B14F-4D97-AF65-F5344CB8AC3E}">
        <p14:creationId xmlns:p14="http://schemas.microsoft.com/office/powerpoint/2010/main" val="100595329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pPr algn="just">
              <a:buFont typeface="Arial" pitchFamily="34" charset="0"/>
              <a:buChar char="•"/>
            </a:pPr>
            <a:r>
              <a:rPr lang="cs-CZ" dirty="0" smtClean="0">
                <a:cs typeface="Times New Roman" pitchFamily="18" charset="0"/>
              </a:rPr>
              <a:t>při výběru zaměstnance je zaměstnavatel limitován § 4 </a:t>
            </a:r>
            <a:r>
              <a:rPr lang="cs-CZ" b="1" dirty="0" smtClean="0">
                <a:solidFill>
                  <a:srgbClr val="FF0000"/>
                </a:solidFill>
                <a:cs typeface="Times New Roman" pitchFamily="18" charset="0"/>
              </a:rPr>
              <a:t>zákona o zaměstnanosti</a:t>
            </a:r>
            <a:r>
              <a:rPr lang="cs-CZ" dirty="0" smtClean="0">
                <a:cs typeface="Times New Roman" pitchFamily="18" charset="0"/>
              </a:rPr>
              <a:t>, který zakotvuje zásadu </a:t>
            </a:r>
            <a:r>
              <a:rPr lang="cs-CZ" i="1" dirty="0" smtClean="0">
                <a:cs typeface="Times New Roman" pitchFamily="18" charset="0"/>
              </a:rPr>
              <a:t>rovného </a:t>
            </a:r>
            <a:r>
              <a:rPr lang="cs-CZ" i="1" dirty="0">
                <a:cs typeface="Times New Roman" pitchFamily="18" charset="0"/>
              </a:rPr>
              <a:t>zacházení a zákaz diskriminace </a:t>
            </a:r>
            <a:r>
              <a:rPr lang="cs-CZ" b="1" i="1" dirty="0">
                <a:solidFill>
                  <a:srgbClr val="FF0000"/>
                </a:solidFill>
                <a:cs typeface="Times New Roman" pitchFamily="18" charset="0"/>
              </a:rPr>
              <a:t>při uplatňování práva na zaměstnání</a:t>
            </a:r>
          </a:p>
          <a:p>
            <a:pPr marL="0" indent="0" algn="just">
              <a:buNone/>
            </a:pPr>
            <a:endParaRPr lang="cs-CZ" i="1" dirty="0">
              <a:cs typeface="Times New Roman" pitchFamily="18" charset="0"/>
            </a:endParaRPr>
          </a:p>
          <a:p>
            <a:pPr marL="0" indent="0" algn="just">
              <a:buNone/>
            </a:pPr>
            <a:endParaRPr lang="cs-CZ" dirty="0"/>
          </a:p>
        </p:txBody>
      </p:sp>
      <p:sp>
        <p:nvSpPr>
          <p:cNvPr id="3" name="Nadpis 2"/>
          <p:cNvSpPr>
            <a:spLocks noGrp="1"/>
          </p:cNvSpPr>
          <p:nvPr>
            <p:ph type="title"/>
          </p:nvPr>
        </p:nvSpPr>
        <p:spPr/>
        <p:txBody>
          <a:bodyPr>
            <a:normAutofit fontScale="90000"/>
          </a:bodyPr>
          <a:lstStyle/>
          <a:p>
            <a:r>
              <a:rPr lang="cs-CZ" dirty="0" smtClean="0">
                <a:solidFill>
                  <a:schemeClr val="bg1"/>
                </a:solidFill>
              </a:rPr>
              <a:t>Výběr zaměstnance (§ 30),</a:t>
            </a:r>
            <a:br>
              <a:rPr lang="cs-CZ" dirty="0" smtClean="0">
                <a:solidFill>
                  <a:schemeClr val="bg1"/>
                </a:solidFill>
              </a:rPr>
            </a:br>
            <a:r>
              <a:rPr lang="cs-CZ" dirty="0" smtClean="0">
                <a:solidFill>
                  <a:schemeClr val="bg1"/>
                </a:solidFill>
              </a:rPr>
              <a:t>zákaz diskriminace, rovné zacházení</a:t>
            </a:r>
            <a:endParaRPr lang="cs-CZ" dirty="0">
              <a:solidFill>
                <a:schemeClr val="bg1"/>
              </a:solidFill>
            </a:endParaRPr>
          </a:p>
        </p:txBody>
      </p:sp>
    </p:spTree>
    <p:extLst>
      <p:ext uri="{BB962C8B-B14F-4D97-AF65-F5344CB8AC3E}">
        <p14:creationId xmlns:p14="http://schemas.microsoft.com/office/powerpoint/2010/main" val="2489722478"/>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pPr algn="just">
              <a:buFont typeface="Arial" pitchFamily="34" charset="0"/>
              <a:buChar char="•"/>
            </a:pPr>
            <a:r>
              <a:rPr lang="cs-CZ" dirty="0" smtClean="0">
                <a:solidFill>
                  <a:srgbClr val="FF0000"/>
                </a:solidFill>
                <a:cs typeface="Times New Roman" pitchFamily="18" charset="0"/>
              </a:rPr>
              <a:t>údaje</a:t>
            </a:r>
            <a:r>
              <a:rPr lang="cs-CZ" dirty="0" smtClean="0">
                <a:cs typeface="Times New Roman" pitchFamily="18" charset="0"/>
              </a:rPr>
              <a:t>, které zaměstnavatel vyžaduje před uzavřením pracovního poměru </a:t>
            </a:r>
            <a:r>
              <a:rPr lang="cs-CZ" dirty="0" smtClean="0">
                <a:solidFill>
                  <a:srgbClr val="FF0000"/>
                </a:solidFill>
                <a:cs typeface="Times New Roman" pitchFamily="18" charset="0"/>
              </a:rPr>
              <a:t>musí bezprostředně souviset s uzavřením pracovní smlouvy</a:t>
            </a:r>
          </a:p>
          <a:p>
            <a:pPr algn="just">
              <a:buFont typeface="Arial" pitchFamily="34" charset="0"/>
              <a:buChar char="•"/>
            </a:pPr>
            <a:endParaRPr lang="cs-CZ" dirty="0" smtClean="0">
              <a:cs typeface="Times New Roman" pitchFamily="18" charset="0"/>
            </a:endParaRPr>
          </a:p>
          <a:p>
            <a:pPr algn="just">
              <a:buFont typeface="Arial" pitchFamily="34" charset="0"/>
              <a:buChar char="•"/>
            </a:pPr>
            <a:r>
              <a:rPr lang="cs-CZ" dirty="0" smtClean="0">
                <a:cs typeface="Times New Roman" pitchFamily="18" charset="0"/>
              </a:rPr>
              <a:t>§ 316 odst. 4 -&gt; </a:t>
            </a:r>
            <a:r>
              <a:rPr lang="cs-CZ" dirty="0" err="1" smtClean="0">
                <a:cs typeface="Times New Roman" pitchFamily="18" charset="0"/>
              </a:rPr>
              <a:t>demonstr</a:t>
            </a:r>
            <a:r>
              <a:rPr lang="cs-CZ" dirty="0" smtClean="0">
                <a:cs typeface="Times New Roman" pitchFamily="18" charset="0"/>
              </a:rPr>
              <a:t>. výčet informací, </a:t>
            </a:r>
            <a:r>
              <a:rPr lang="cs-CZ" dirty="0" err="1" smtClean="0">
                <a:cs typeface="Times New Roman" pitchFamily="18" charset="0"/>
              </a:rPr>
              <a:t>kt</a:t>
            </a:r>
            <a:r>
              <a:rPr lang="cs-CZ" dirty="0" smtClean="0">
                <a:cs typeface="Times New Roman" pitchFamily="18" charset="0"/>
              </a:rPr>
              <a:t>. dle zákonodárce nesouvisí </a:t>
            </a:r>
            <a:r>
              <a:rPr lang="cs-CZ" dirty="0" err="1" smtClean="0">
                <a:cs typeface="Times New Roman" pitchFamily="18" charset="0"/>
              </a:rPr>
              <a:t>bezprostř</a:t>
            </a:r>
            <a:r>
              <a:rPr lang="cs-CZ" dirty="0" smtClean="0">
                <a:cs typeface="Times New Roman" pitchFamily="18" charset="0"/>
              </a:rPr>
              <a:t>. s uzavřením PS</a:t>
            </a:r>
            <a:endParaRPr lang="cs-CZ" dirty="0">
              <a:cs typeface="Times New Roman" pitchFamily="18" charset="0"/>
            </a:endParaRPr>
          </a:p>
          <a:p>
            <a:pPr>
              <a:buClr>
                <a:schemeClr val="tx2"/>
              </a:buClr>
              <a:buFont typeface="Arial" pitchFamily="34" charset="0"/>
              <a:buChar char="•"/>
            </a:pPr>
            <a:endParaRPr lang="cs-CZ" dirty="0" smtClean="0"/>
          </a:p>
          <a:p>
            <a:pPr>
              <a:buClr>
                <a:schemeClr val="tx2"/>
              </a:buClr>
              <a:buFont typeface="Arial" pitchFamily="34" charset="0"/>
              <a:buChar char="•"/>
            </a:pPr>
            <a:endParaRPr lang="cs-CZ" dirty="0"/>
          </a:p>
          <a:p>
            <a:pPr>
              <a:buClr>
                <a:schemeClr val="tx2"/>
              </a:buClr>
              <a:buFont typeface="Arial" pitchFamily="34" charset="0"/>
              <a:buChar char="•"/>
            </a:pPr>
            <a:endParaRPr lang="cs-CZ" dirty="0"/>
          </a:p>
        </p:txBody>
      </p:sp>
      <p:sp>
        <p:nvSpPr>
          <p:cNvPr id="3" name="Nadpis 2"/>
          <p:cNvSpPr>
            <a:spLocks noGrp="1"/>
          </p:cNvSpPr>
          <p:nvPr>
            <p:ph type="title"/>
          </p:nvPr>
        </p:nvSpPr>
        <p:spPr/>
        <p:txBody>
          <a:bodyPr>
            <a:normAutofit fontScale="90000"/>
          </a:bodyPr>
          <a:lstStyle/>
          <a:p>
            <a:r>
              <a:rPr lang="cs-CZ" dirty="0" smtClean="0">
                <a:solidFill>
                  <a:schemeClr val="bg1"/>
                </a:solidFill>
              </a:rPr>
              <a:t>Údaje před vznikem pracovního poměru (§ 30 odst. 2)</a:t>
            </a:r>
            <a:endParaRPr lang="cs-CZ" dirty="0">
              <a:solidFill>
                <a:schemeClr val="bg1"/>
              </a:solidFill>
            </a:endParaRPr>
          </a:p>
        </p:txBody>
      </p:sp>
    </p:spTree>
    <p:extLst>
      <p:ext uri="{BB962C8B-B14F-4D97-AF65-F5344CB8AC3E}">
        <p14:creationId xmlns:p14="http://schemas.microsoft.com/office/powerpoint/2010/main" val="129663706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lstStyle/>
          <a:p>
            <a:pPr>
              <a:buClr>
                <a:schemeClr val="tx2"/>
              </a:buClr>
              <a:buFont typeface="Arial" pitchFamily="34" charset="0"/>
              <a:buChar char="•"/>
            </a:pPr>
            <a:endParaRPr lang="cs-CZ" dirty="0" smtClean="0"/>
          </a:p>
          <a:p>
            <a:pPr>
              <a:buClr>
                <a:schemeClr val="tx2"/>
              </a:buClr>
              <a:buFont typeface="Arial" pitchFamily="34" charset="0"/>
              <a:buChar char="•"/>
            </a:pPr>
            <a:endParaRPr lang="cs-CZ" dirty="0"/>
          </a:p>
          <a:p>
            <a:pPr>
              <a:buClr>
                <a:schemeClr val="tx2"/>
              </a:buClr>
              <a:buFont typeface="Arial" pitchFamily="34" charset="0"/>
              <a:buChar char="•"/>
            </a:pPr>
            <a:endParaRPr lang="cs-CZ" dirty="0"/>
          </a:p>
        </p:txBody>
      </p:sp>
      <p:sp>
        <p:nvSpPr>
          <p:cNvPr id="3" name="Nadpis 2"/>
          <p:cNvSpPr>
            <a:spLocks noGrp="1"/>
          </p:cNvSpPr>
          <p:nvPr>
            <p:ph type="title"/>
          </p:nvPr>
        </p:nvSpPr>
        <p:spPr/>
        <p:txBody>
          <a:bodyPr>
            <a:normAutofit fontScale="90000"/>
          </a:bodyPr>
          <a:lstStyle/>
          <a:p>
            <a:r>
              <a:rPr lang="cs-CZ" dirty="0" smtClean="0">
                <a:solidFill>
                  <a:schemeClr val="bg1"/>
                </a:solidFill>
              </a:rPr>
              <a:t>Údaje před vznikem pracovního poměru (§ 30/2 + § 316/4)</a:t>
            </a:r>
            <a:endParaRPr lang="cs-CZ" dirty="0">
              <a:solidFill>
                <a:schemeClr val="bg1"/>
              </a:solidFill>
            </a:endParaRPr>
          </a:p>
        </p:txBody>
      </p:sp>
      <p:graphicFrame>
        <p:nvGraphicFramePr>
          <p:cNvPr id="4" name="Tabulka 3"/>
          <p:cNvGraphicFramePr>
            <a:graphicFrameLocks noGrp="1"/>
          </p:cNvGraphicFramePr>
          <p:nvPr>
            <p:extLst>
              <p:ext uri="{D42A27DB-BD31-4B8C-83A1-F6EECF244321}">
                <p14:modId xmlns:p14="http://schemas.microsoft.com/office/powerpoint/2010/main" val="302175077"/>
              </p:ext>
            </p:extLst>
          </p:nvPr>
        </p:nvGraphicFramePr>
        <p:xfrm>
          <a:off x="1547664" y="2708920"/>
          <a:ext cx="6096000" cy="3576320"/>
        </p:xfrm>
        <a:graphic>
          <a:graphicData uri="http://schemas.openxmlformats.org/drawingml/2006/table">
            <a:tbl>
              <a:tblPr firstRow="1" bandRow="1">
                <a:tableStyleId>{5C22544A-7EE6-4342-B048-85BDC9FD1C3A}</a:tableStyleId>
              </a:tblPr>
              <a:tblGrid>
                <a:gridCol w="3024336"/>
                <a:gridCol w="3071664"/>
              </a:tblGrid>
              <a:tr h="370840">
                <a:tc>
                  <a:txBody>
                    <a:bodyPr/>
                    <a:lstStyle/>
                    <a:p>
                      <a:pPr algn="ctr"/>
                      <a:r>
                        <a:rPr lang="cs-CZ" dirty="0" smtClean="0"/>
                        <a:t>Údaje,</a:t>
                      </a:r>
                      <a:r>
                        <a:rPr lang="cs-CZ" baseline="0" dirty="0" smtClean="0"/>
                        <a:t> </a:t>
                      </a:r>
                      <a:r>
                        <a:rPr lang="cs-CZ" baseline="0" dirty="0" err="1" smtClean="0"/>
                        <a:t>kt</a:t>
                      </a:r>
                      <a:r>
                        <a:rPr lang="cs-CZ" baseline="0" dirty="0" smtClean="0"/>
                        <a:t>. nelze požadovat nikdy</a:t>
                      </a:r>
                      <a:endParaRPr lang="cs-CZ" dirty="0"/>
                    </a:p>
                  </a:txBody>
                  <a:tcPr/>
                </a:tc>
                <a:tc>
                  <a:txBody>
                    <a:bodyPr/>
                    <a:lstStyle/>
                    <a:p>
                      <a:pPr algn="ctr"/>
                      <a:r>
                        <a:rPr lang="cs-CZ" dirty="0" smtClean="0"/>
                        <a:t>Údaje,</a:t>
                      </a:r>
                      <a:r>
                        <a:rPr lang="cs-CZ" baseline="0" dirty="0" smtClean="0"/>
                        <a:t> </a:t>
                      </a:r>
                      <a:r>
                        <a:rPr lang="cs-CZ" baseline="0" dirty="0" err="1" smtClean="0"/>
                        <a:t>kt</a:t>
                      </a:r>
                      <a:r>
                        <a:rPr lang="cs-CZ" baseline="0" dirty="0" smtClean="0"/>
                        <a:t>. lze požadovat, jen je-li dán </a:t>
                      </a:r>
                      <a:r>
                        <a:rPr lang="cs-CZ" baseline="0" dirty="0" smtClean="0">
                          <a:solidFill>
                            <a:srgbClr val="FF0000"/>
                          </a:solidFill>
                        </a:rPr>
                        <a:t>věcný důvod </a:t>
                      </a:r>
                      <a:r>
                        <a:rPr lang="cs-CZ" baseline="0" dirty="0" smtClean="0"/>
                        <a:t>spočívající v povaze práce</a:t>
                      </a:r>
                      <a:endParaRPr lang="cs-CZ" dirty="0"/>
                    </a:p>
                  </a:txBody>
                  <a:tcPr/>
                </a:tc>
              </a:tr>
              <a:tr h="370840">
                <a:tc>
                  <a:txBody>
                    <a:bodyPr/>
                    <a:lstStyle/>
                    <a:p>
                      <a:pPr algn="ctr"/>
                      <a:r>
                        <a:rPr lang="cs-CZ" dirty="0" smtClean="0"/>
                        <a:t>sexuální orientace</a:t>
                      </a:r>
                      <a:endParaRPr lang="cs-CZ" dirty="0"/>
                    </a:p>
                  </a:txBody>
                  <a:tcPr/>
                </a:tc>
                <a:tc>
                  <a:txBody>
                    <a:bodyPr/>
                    <a:lstStyle/>
                    <a:p>
                      <a:pPr algn="ctr"/>
                      <a:r>
                        <a:rPr lang="cs-CZ" dirty="0" smtClean="0"/>
                        <a:t>těhotenství</a:t>
                      </a:r>
                      <a:endParaRPr lang="cs-CZ" dirty="0"/>
                    </a:p>
                  </a:txBody>
                  <a:tcPr/>
                </a:tc>
              </a:tr>
              <a:tr h="370840">
                <a:tc>
                  <a:txBody>
                    <a:bodyPr/>
                    <a:lstStyle/>
                    <a:p>
                      <a:pPr algn="ctr"/>
                      <a:r>
                        <a:rPr lang="cs-CZ" dirty="0" smtClean="0"/>
                        <a:t>původ</a:t>
                      </a:r>
                      <a:endParaRPr lang="cs-CZ" dirty="0"/>
                    </a:p>
                  </a:txBody>
                  <a:tcPr/>
                </a:tc>
                <a:tc>
                  <a:txBody>
                    <a:bodyPr/>
                    <a:lstStyle/>
                    <a:p>
                      <a:pPr algn="ctr"/>
                      <a:r>
                        <a:rPr lang="cs-CZ" dirty="0" smtClean="0"/>
                        <a:t>rodinné poměry</a:t>
                      </a:r>
                      <a:endParaRPr lang="cs-CZ" dirty="0"/>
                    </a:p>
                  </a:txBody>
                  <a:tcPr/>
                </a:tc>
              </a:tr>
              <a:tr h="370840">
                <a:tc>
                  <a:txBody>
                    <a:bodyPr/>
                    <a:lstStyle/>
                    <a:p>
                      <a:pPr algn="ctr"/>
                      <a:r>
                        <a:rPr lang="cs-CZ" dirty="0" smtClean="0"/>
                        <a:t>členství</a:t>
                      </a:r>
                      <a:r>
                        <a:rPr lang="cs-CZ" baseline="0" dirty="0" smtClean="0"/>
                        <a:t> v odborové organizaci</a:t>
                      </a:r>
                      <a:endParaRPr lang="cs-CZ" dirty="0"/>
                    </a:p>
                  </a:txBody>
                  <a:tcPr/>
                </a:tc>
                <a:tc>
                  <a:txBody>
                    <a:bodyPr/>
                    <a:lstStyle/>
                    <a:p>
                      <a:pPr algn="ctr"/>
                      <a:r>
                        <a:rPr lang="cs-CZ" dirty="0" smtClean="0"/>
                        <a:t>majetkové poměry</a:t>
                      </a:r>
                      <a:endParaRPr lang="cs-CZ" dirty="0"/>
                    </a:p>
                  </a:txBody>
                  <a:tcPr/>
                </a:tc>
              </a:tr>
              <a:tr h="370840">
                <a:tc>
                  <a:txBody>
                    <a:bodyPr/>
                    <a:lstStyle/>
                    <a:p>
                      <a:pPr algn="ctr"/>
                      <a:r>
                        <a:rPr lang="cs-CZ" dirty="0" smtClean="0"/>
                        <a:t>členství v politických stranách nebo hnutích</a:t>
                      </a:r>
                      <a:endParaRPr lang="cs-CZ" dirty="0"/>
                    </a:p>
                  </a:txBody>
                  <a:tcPr/>
                </a:tc>
                <a:tc>
                  <a:txBody>
                    <a:bodyPr/>
                    <a:lstStyle/>
                    <a:p>
                      <a:pPr algn="ctr"/>
                      <a:r>
                        <a:rPr lang="cs-CZ" dirty="0" smtClean="0"/>
                        <a:t>trestněprávní bezúhonnost</a:t>
                      </a:r>
                      <a:endParaRPr lang="cs-CZ" dirty="0"/>
                    </a:p>
                  </a:txBody>
                  <a:tcPr/>
                </a:tc>
              </a:tr>
              <a:tr h="370840">
                <a:tc>
                  <a:txBody>
                    <a:bodyPr/>
                    <a:lstStyle/>
                    <a:p>
                      <a:pPr algn="ctr"/>
                      <a:r>
                        <a:rPr lang="cs-CZ" dirty="0" smtClean="0"/>
                        <a:t>příslušnost k církvi nebo náboženské společnosti</a:t>
                      </a:r>
                      <a:endParaRPr lang="cs-CZ" dirty="0"/>
                    </a:p>
                  </a:txBody>
                  <a:tcPr/>
                </a:tc>
                <a:tc>
                  <a:txBody>
                    <a:bodyPr/>
                    <a:lstStyle/>
                    <a:p>
                      <a:pPr algn="ctr"/>
                      <a:endParaRPr lang="cs-CZ" dirty="0"/>
                    </a:p>
                  </a:txBody>
                  <a:tcPr/>
                </a:tc>
              </a:tr>
            </a:tbl>
          </a:graphicData>
        </a:graphic>
      </p:graphicFrame>
    </p:spTree>
    <p:extLst>
      <p:ext uri="{BB962C8B-B14F-4D97-AF65-F5344CB8AC3E}">
        <p14:creationId xmlns:p14="http://schemas.microsoft.com/office/powerpoint/2010/main" val="275001654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pPr algn="just">
              <a:buFont typeface="Arial" pitchFamily="34" charset="0"/>
              <a:buChar char="•"/>
            </a:pPr>
            <a:r>
              <a:rPr lang="cs-CZ" dirty="0" smtClean="0">
                <a:cs typeface="Times New Roman" pitchFamily="18" charset="0"/>
              </a:rPr>
              <a:t>zaměstnavatel je povinen </a:t>
            </a:r>
            <a:r>
              <a:rPr lang="cs-CZ" dirty="0" smtClean="0">
                <a:solidFill>
                  <a:srgbClr val="FF0000"/>
                </a:solidFill>
                <a:cs typeface="Times New Roman" pitchFamily="18" charset="0"/>
              </a:rPr>
              <a:t>před uzavřením pracovní smlouvy seznámit</a:t>
            </a:r>
            <a:r>
              <a:rPr lang="cs-CZ" dirty="0" smtClean="0">
                <a:cs typeface="Times New Roman" pitchFamily="18" charset="0"/>
              </a:rPr>
              <a:t> fyzickou osobu:</a:t>
            </a:r>
          </a:p>
          <a:p>
            <a:pPr marL="457200" indent="-457200">
              <a:buAutoNum type="alphaLcParenR"/>
            </a:pPr>
            <a:r>
              <a:rPr lang="cs-CZ" dirty="0" smtClean="0">
                <a:cs typeface="Times New Roman" pitchFamily="18" charset="0"/>
              </a:rPr>
              <a:t>s právy a povinnostmi, </a:t>
            </a:r>
            <a:r>
              <a:rPr lang="cs-CZ" dirty="0" err="1" smtClean="0">
                <a:cs typeface="Times New Roman" pitchFamily="18" charset="0"/>
              </a:rPr>
              <a:t>kt</a:t>
            </a:r>
            <a:r>
              <a:rPr lang="cs-CZ" dirty="0" smtClean="0">
                <a:cs typeface="Times New Roman" pitchFamily="18" charset="0"/>
              </a:rPr>
              <a:t>. by pro ni z pracovní smlouvy, popř. ze jmenování na pracovní  místo vyplynuly,</a:t>
            </a:r>
          </a:p>
          <a:p>
            <a:pPr marL="457200" indent="-457200">
              <a:buAutoNum type="alphaLcParenR"/>
            </a:pPr>
            <a:r>
              <a:rPr lang="cs-CZ" dirty="0" smtClean="0">
                <a:cs typeface="Times New Roman" pitchFamily="18" charset="0"/>
              </a:rPr>
              <a:t>s pracovními podmínkami,</a:t>
            </a:r>
          </a:p>
          <a:p>
            <a:pPr marL="457200" indent="-457200">
              <a:buAutoNum type="alphaLcParenR"/>
            </a:pPr>
            <a:r>
              <a:rPr lang="cs-CZ" dirty="0" smtClean="0">
                <a:cs typeface="Times New Roman" pitchFamily="18" charset="0"/>
              </a:rPr>
              <a:t>podmínkami odměňování (§ 113 odst. 3 ZP)</a:t>
            </a:r>
          </a:p>
          <a:p>
            <a:pPr marL="457200" indent="-457200">
              <a:buAutoNum type="alphaLcParenR"/>
            </a:pPr>
            <a:r>
              <a:rPr lang="cs-CZ" dirty="0" smtClean="0">
                <a:cs typeface="Times New Roman" pitchFamily="18" charset="0"/>
              </a:rPr>
              <a:t>povinnostmi, </a:t>
            </a:r>
            <a:r>
              <a:rPr lang="cs-CZ" dirty="0" err="1" smtClean="0">
                <a:cs typeface="Times New Roman" pitchFamily="18" charset="0"/>
              </a:rPr>
              <a:t>kt</a:t>
            </a:r>
            <a:r>
              <a:rPr lang="cs-CZ" dirty="0" smtClean="0">
                <a:cs typeface="Times New Roman" pitchFamily="18" charset="0"/>
              </a:rPr>
              <a:t>. vyplývají ze zvl. </a:t>
            </a:r>
            <a:r>
              <a:rPr lang="cs-CZ" dirty="0" err="1" smtClean="0">
                <a:cs typeface="Times New Roman" pitchFamily="18" charset="0"/>
              </a:rPr>
              <a:t>pr</a:t>
            </a:r>
            <a:r>
              <a:rPr lang="cs-CZ" dirty="0" smtClean="0">
                <a:cs typeface="Times New Roman" pitchFamily="18" charset="0"/>
              </a:rPr>
              <a:t>. př.</a:t>
            </a:r>
          </a:p>
          <a:p>
            <a:pPr marL="457200" indent="-457200">
              <a:buAutoNum type="alphaLcParenR"/>
            </a:pPr>
            <a:endParaRPr lang="cs-CZ" dirty="0" smtClean="0">
              <a:cs typeface="Times New Roman" pitchFamily="18" charset="0"/>
            </a:endParaRPr>
          </a:p>
          <a:p>
            <a:pPr marL="0" indent="0" algn="just">
              <a:buNone/>
            </a:pPr>
            <a:endParaRPr lang="cs-CZ" dirty="0" smtClean="0">
              <a:latin typeface="Times New Roman" pitchFamily="18" charset="0"/>
              <a:cs typeface="Times New Roman" pitchFamily="18" charset="0"/>
            </a:endParaRPr>
          </a:p>
          <a:p>
            <a:pPr algn="just">
              <a:buFont typeface="Arial" pitchFamily="34" charset="0"/>
              <a:buChar char="•"/>
            </a:pPr>
            <a:endParaRPr lang="cs-CZ" dirty="0" smtClean="0">
              <a:latin typeface="Times New Roman" pitchFamily="18" charset="0"/>
              <a:cs typeface="Times New Roman" pitchFamily="18" charset="0"/>
            </a:endParaRPr>
          </a:p>
        </p:txBody>
      </p:sp>
      <p:sp>
        <p:nvSpPr>
          <p:cNvPr id="3" name="Nadpis 2"/>
          <p:cNvSpPr>
            <a:spLocks noGrp="1"/>
          </p:cNvSpPr>
          <p:nvPr>
            <p:ph type="title"/>
          </p:nvPr>
        </p:nvSpPr>
        <p:spPr/>
        <p:txBody>
          <a:bodyPr>
            <a:normAutofit fontScale="90000"/>
          </a:bodyPr>
          <a:lstStyle/>
          <a:p>
            <a:r>
              <a:rPr lang="cs-CZ" dirty="0" smtClean="0">
                <a:solidFill>
                  <a:schemeClr val="bg1"/>
                </a:solidFill>
              </a:rPr>
              <a:t>Seznámení uchazeče o zaměstnání s právy a povinnostmi (§ 31)</a:t>
            </a:r>
            <a:endParaRPr lang="cs-CZ" dirty="0">
              <a:solidFill>
                <a:schemeClr val="bg1"/>
              </a:solidFill>
            </a:endParaRPr>
          </a:p>
        </p:txBody>
      </p:sp>
    </p:spTree>
    <p:extLst>
      <p:ext uri="{BB962C8B-B14F-4D97-AF65-F5344CB8AC3E}">
        <p14:creationId xmlns:p14="http://schemas.microsoft.com/office/powerpoint/2010/main" val="221099122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p:txBody>
          <a:bodyPr>
            <a:normAutofit/>
          </a:bodyPr>
          <a:lstStyle/>
          <a:p>
            <a:pPr algn="just">
              <a:buFont typeface="Arial" pitchFamily="34" charset="0"/>
              <a:buChar char="•"/>
            </a:pPr>
            <a:r>
              <a:rPr lang="cs-CZ" sz="2800" dirty="0" smtClean="0">
                <a:solidFill>
                  <a:srgbClr val="FF0000"/>
                </a:solidFill>
                <a:cs typeface="Times New Roman" pitchFamily="18" charset="0"/>
              </a:rPr>
              <a:t>forma</a:t>
            </a:r>
            <a:r>
              <a:rPr lang="cs-CZ" sz="2800" dirty="0" smtClean="0">
                <a:cs typeface="Times New Roman" pitchFamily="18" charset="0"/>
              </a:rPr>
              <a:t>, jakou má zaměstnavatel seznámení provést, není zákonem stanovena</a:t>
            </a:r>
          </a:p>
          <a:p>
            <a:pPr algn="just">
              <a:buFont typeface="Arial" pitchFamily="34" charset="0"/>
              <a:buChar char="•"/>
            </a:pPr>
            <a:r>
              <a:rPr lang="cs-CZ" sz="2800" dirty="0" smtClean="0">
                <a:cs typeface="Times New Roman" pitchFamily="18" charset="0"/>
              </a:rPr>
              <a:t>nesplnění informační povinnosti ze strany zaměstnavatele </a:t>
            </a:r>
            <a:r>
              <a:rPr lang="cs-CZ" sz="2800" dirty="0" smtClean="0">
                <a:solidFill>
                  <a:srgbClr val="FF0000"/>
                </a:solidFill>
                <a:cs typeface="Times New Roman" pitchFamily="18" charset="0"/>
              </a:rPr>
              <a:t>nezakládá neplatnost pracovní smlouvy</a:t>
            </a:r>
            <a:endParaRPr lang="cs-CZ" sz="2800" dirty="0" smtClean="0">
              <a:latin typeface="Times New Roman" pitchFamily="18" charset="0"/>
              <a:cs typeface="Times New Roman" pitchFamily="18" charset="0"/>
            </a:endParaRPr>
          </a:p>
        </p:txBody>
      </p:sp>
      <p:sp>
        <p:nvSpPr>
          <p:cNvPr id="3" name="Nadpis 2"/>
          <p:cNvSpPr>
            <a:spLocks noGrp="1"/>
          </p:cNvSpPr>
          <p:nvPr>
            <p:ph type="title"/>
          </p:nvPr>
        </p:nvSpPr>
        <p:spPr/>
        <p:txBody>
          <a:bodyPr>
            <a:normAutofit fontScale="90000"/>
          </a:bodyPr>
          <a:lstStyle/>
          <a:p>
            <a:r>
              <a:rPr lang="cs-CZ" dirty="0" smtClean="0">
                <a:solidFill>
                  <a:schemeClr val="bg1"/>
                </a:solidFill>
              </a:rPr>
              <a:t>Seznámení uchazeče o zaměstnání s právy a povinnostmi (§ 31)</a:t>
            </a:r>
            <a:endParaRPr lang="cs-CZ" dirty="0">
              <a:solidFill>
                <a:schemeClr val="bg1"/>
              </a:solidFill>
            </a:endParaRPr>
          </a:p>
        </p:txBody>
      </p:sp>
    </p:spTree>
    <p:extLst>
      <p:ext uri="{BB962C8B-B14F-4D97-AF65-F5344CB8AC3E}">
        <p14:creationId xmlns:p14="http://schemas.microsoft.com/office/powerpoint/2010/main" val="90441815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a:xfrm>
            <a:off x="872067" y="2276872"/>
            <a:ext cx="7408333" cy="3849291"/>
          </a:xfrm>
        </p:spPr>
        <p:txBody>
          <a:bodyPr>
            <a:normAutofit fontScale="92500" lnSpcReduction="10000"/>
          </a:bodyPr>
          <a:lstStyle/>
          <a:p>
            <a:pPr algn="just">
              <a:buFont typeface="Arial" pitchFamily="34" charset="0"/>
              <a:buChar char="•"/>
            </a:pPr>
            <a:r>
              <a:rPr lang="cs-CZ" dirty="0" smtClean="0">
                <a:solidFill>
                  <a:srgbClr val="FF0000"/>
                </a:solidFill>
                <a:cs typeface="Times New Roman" pitchFamily="18" charset="0"/>
              </a:rPr>
              <a:t>Pracovní poměr se zakládá</a:t>
            </a:r>
            <a:r>
              <a:rPr lang="cs-CZ" dirty="0" smtClean="0">
                <a:cs typeface="Times New Roman" pitchFamily="18" charset="0"/>
              </a:rPr>
              <a:t>:</a:t>
            </a:r>
          </a:p>
          <a:p>
            <a:pPr marL="0" indent="0" algn="just">
              <a:buNone/>
            </a:pPr>
            <a:endParaRPr lang="cs-CZ" dirty="0" smtClean="0">
              <a:cs typeface="Times New Roman" pitchFamily="18" charset="0"/>
            </a:endParaRPr>
          </a:p>
          <a:p>
            <a:pPr marL="457200" indent="-457200" algn="just">
              <a:buAutoNum type="alphaLcParenR"/>
            </a:pPr>
            <a:r>
              <a:rPr lang="cs-CZ" dirty="0" smtClean="0">
                <a:solidFill>
                  <a:srgbClr val="FF0000"/>
                </a:solidFill>
                <a:cs typeface="Times New Roman" pitchFamily="18" charset="0"/>
              </a:rPr>
              <a:t>PRACOVNÍ SMLOUVOU</a:t>
            </a:r>
            <a:endParaRPr lang="cs-CZ" dirty="0" smtClean="0">
              <a:cs typeface="Times New Roman" pitchFamily="18" charset="0"/>
            </a:endParaRPr>
          </a:p>
          <a:p>
            <a:pPr marL="457200" indent="-457200" algn="just">
              <a:buAutoNum type="alphaLcParenR"/>
            </a:pPr>
            <a:r>
              <a:rPr lang="cs-CZ" dirty="0" smtClean="0">
                <a:solidFill>
                  <a:srgbClr val="FF0000"/>
                </a:solidFill>
                <a:cs typeface="Times New Roman" pitchFamily="18" charset="0"/>
              </a:rPr>
              <a:t>JMENOVÁNÍM</a:t>
            </a:r>
            <a:r>
              <a:rPr lang="cs-CZ" dirty="0" smtClean="0">
                <a:cs typeface="Times New Roman" pitchFamily="18" charset="0"/>
              </a:rPr>
              <a:t>:</a:t>
            </a:r>
          </a:p>
          <a:p>
            <a:pPr marL="0" indent="0">
              <a:buNone/>
            </a:pPr>
            <a:r>
              <a:rPr lang="cs-CZ" dirty="0" smtClean="0">
                <a:cs typeface="Times New Roman" pitchFamily="18" charset="0"/>
              </a:rPr>
              <a:t>		a) stanoví-li tak zvl. </a:t>
            </a:r>
            <a:r>
              <a:rPr lang="cs-CZ" dirty="0" err="1" smtClean="0">
                <a:cs typeface="Times New Roman" pitchFamily="18" charset="0"/>
              </a:rPr>
              <a:t>pr</a:t>
            </a:r>
            <a:r>
              <a:rPr lang="cs-CZ" dirty="0" smtClean="0">
                <a:cs typeface="Times New Roman" pitchFamily="18" charset="0"/>
              </a:rPr>
              <a:t>. př. (např. § 103/3 		zákona o obcích)</a:t>
            </a:r>
          </a:p>
          <a:p>
            <a:pPr marL="0" indent="0">
              <a:buNone/>
            </a:pPr>
            <a:endParaRPr lang="cs-CZ" dirty="0" smtClean="0">
              <a:cs typeface="Times New Roman" pitchFamily="18" charset="0"/>
            </a:endParaRPr>
          </a:p>
          <a:p>
            <a:pPr marL="0" indent="0">
              <a:buNone/>
            </a:pPr>
            <a:r>
              <a:rPr lang="cs-CZ" dirty="0" smtClean="0">
                <a:cs typeface="Times New Roman" pitchFamily="18" charset="0"/>
              </a:rPr>
              <a:t>		b) jedná-li se o místo uvedené v § 33/3 ZP -&gt; 		zaměstnavatelem je buď stát, nebo subjekt 		se státem </a:t>
            </a:r>
            <a:r>
              <a:rPr lang="cs-CZ" dirty="0" err="1" smtClean="0">
                <a:cs typeface="Times New Roman" pitchFamily="18" charset="0"/>
              </a:rPr>
              <a:t>bezprostř</a:t>
            </a:r>
            <a:r>
              <a:rPr lang="cs-CZ" dirty="0" smtClean="0">
                <a:cs typeface="Times New Roman" pitchFamily="18" charset="0"/>
              </a:rPr>
              <a:t>. svázaný (st. podniky, 		fondy, </a:t>
            </a:r>
            <a:r>
              <a:rPr lang="cs-CZ" dirty="0" err="1" smtClean="0">
                <a:cs typeface="Times New Roman" pitchFamily="18" charset="0"/>
              </a:rPr>
              <a:t>příspěvk</a:t>
            </a:r>
            <a:r>
              <a:rPr lang="cs-CZ" dirty="0" smtClean="0">
                <a:cs typeface="Times New Roman" pitchFamily="18" charset="0"/>
              </a:rPr>
              <a:t>. </a:t>
            </a:r>
            <a:r>
              <a:rPr lang="cs-CZ" dirty="0" err="1" smtClean="0">
                <a:cs typeface="Times New Roman" pitchFamily="18" charset="0"/>
              </a:rPr>
              <a:t>org</a:t>
            </a:r>
            <a:r>
              <a:rPr lang="cs-CZ" dirty="0" smtClean="0">
                <a:cs typeface="Times New Roman" pitchFamily="18" charset="0"/>
              </a:rPr>
              <a:t>.)   </a:t>
            </a:r>
          </a:p>
          <a:p>
            <a:pPr marL="457200" indent="-457200" algn="just">
              <a:buAutoNum type="alphaLcParenR"/>
            </a:pPr>
            <a:endParaRPr lang="cs-CZ" dirty="0">
              <a:cs typeface="Times New Roman" pitchFamily="18" charset="0"/>
            </a:endParaRPr>
          </a:p>
        </p:txBody>
      </p:sp>
      <p:sp>
        <p:nvSpPr>
          <p:cNvPr id="3" name="Nadpis 2"/>
          <p:cNvSpPr>
            <a:spLocks noGrp="1"/>
          </p:cNvSpPr>
          <p:nvPr>
            <p:ph type="title"/>
          </p:nvPr>
        </p:nvSpPr>
        <p:spPr/>
        <p:txBody>
          <a:bodyPr/>
          <a:lstStyle/>
          <a:p>
            <a:r>
              <a:rPr lang="cs-CZ" dirty="0" smtClean="0">
                <a:solidFill>
                  <a:schemeClr val="bg1"/>
                </a:solidFill>
              </a:rPr>
              <a:t>Vznik pracovního poměru</a:t>
            </a:r>
            <a:endParaRPr lang="cs-CZ" dirty="0">
              <a:solidFill>
                <a:schemeClr val="bg1"/>
              </a:solidFill>
            </a:endParaRPr>
          </a:p>
        </p:txBody>
      </p:sp>
    </p:spTree>
    <p:extLst>
      <p:ext uri="{BB962C8B-B14F-4D97-AF65-F5344CB8AC3E}">
        <p14:creationId xmlns:p14="http://schemas.microsoft.com/office/powerpoint/2010/main" val="256626691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sah 1"/>
          <p:cNvSpPr>
            <a:spLocks noGrp="1"/>
          </p:cNvSpPr>
          <p:nvPr>
            <p:ph idx="1"/>
          </p:nvPr>
        </p:nvSpPr>
        <p:spPr>
          <a:xfrm>
            <a:off x="872067" y="1988840"/>
            <a:ext cx="7408333" cy="4137323"/>
          </a:xfrm>
        </p:spPr>
        <p:txBody>
          <a:bodyPr>
            <a:noAutofit/>
          </a:bodyPr>
          <a:lstStyle/>
          <a:p>
            <a:pPr>
              <a:buFont typeface="Arial" panose="020B0604020202020204" pitchFamily="34" charset="0"/>
              <a:buChar char="•"/>
            </a:pPr>
            <a:endParaRPr lang="cs-CZ" sz="1800" dirty="0" smtClean="0">
              <a:cs typeface="Times New Roman" pitchFamily="18" charset="0"/>
            </a:endParaRPr>
          </a:p>
          <a:p>
            <a:pPr>
              <a:buFont typeface="Arial" panose="020B0604020202020204" pitchFamily="34" charset="0"/>
              <a:buChar char="•"/>
            </a:pPr>
            <a:endParaRPr lang="cs-CZ" sz="2000" dirty="0" smtClean="0">
              <a:cs typeface="Times New Roman" pitchFamily="18" charset="0"/>
            </a:endParaRPr>
          </a:p>
          <a:p>
            <a:pPr>
              <a:buFont typeface="Arial" panose="020B0604020202020204" pitchFamily="34" charset="0"/>
              <a:buChar char="•"/>
            </a:pPr>
            <a:r>
              <a:rPr lang="cs-CZ" sz="2000" dirty="0" smtClean="0">
                <a:cs typeface="Times New Roman" pitchFamily="18" charset="0"/>
              </a:rPr>
              <a:t>pro jmenování není předepsána písemná forma -&gt; lze i konkludentně</a:t>
            </a:r>
          </a:p>
          <a:p>
            <a:pPr>
              <a:buFont typeface="Arial" panose="020B0604020202020204" pitchFamily="34" charset="0"/>
              <a:buChar char="•"/>
            </a:pPr>
            <a:r>
              <a:rPr lang="cs-CZ" sz="2000" dirty="0" smtClean="0">
                <a:cs typeface="Times New Roman" pitchFamily="18" charset="0"/>
              </a:rPr>
              <a:t>jmenování -&gt; jednostranné jednání X souhlas zaměstnance</a:t>
            </a:r>
          </a:p>
          <a:p>
            <a:pPr>
              <a:buFont typeface="Arial" panose="020B0604020202020204" pitchFamily="34" charset="0"/>
              <a:buChar char="•"/>
            </a:pPr>
            <a:r>
              <a:rPr lang="cs-CZ" sz="2000" dirty="0" smtClean="0">
                <a:cs typeface="Times New Roman" pitchFamily="18" charset="0"/>
              </a:rPr>
              <a:t>nutné rozlišovat jmenování jako:</a:t>
            </a:r>
          </a:p>
          <a:p>
            <a:pPr marL="457200" indent="-457200">
              <a:buAutoNum type="alphaLcParenR"/>
            </a:pPr>
            <a:r>
              <a:rPr lang="cs-CZ" sz="2000" dirty="0" smtClean="0">
                <a:cs typeface="Times New Roman" pitchFamily="18" charset="0"/>
              </a:rPr>
              <a:t>zvláštní způsob vzniku PP</a:t>
            </a:r>
          </a:p>
          <a:p>
            <a:pPr marL="457200" indent="-457200">
              <a:buAutoNum type="alphaLcParenR"/>
            </a:pPr>
            <a:r>
              <a:rPr lang="cs-CZ" sz="2000" dirty="0" smtClean="0">
                <a:cs typeface="Times New Roman" pitchFamily="18" charset="0"/>
              </a:rPr>
              <a:t>způsob povýšení (tj. změna druhu vykonávané práce, tj. změna pracovního místa, musí být sjednáno v pracovní smlouvě, smlouvě manažerské, dohoda o odvolání z vedoucího PM)</a:t>
            </a:r>
          </a:p>
          <a:p>
            <a:pPr marL="0" indent="0">
              <a:buNone/>
            </a:pPr>
            <a:r>
              <a:rPr lang="cs-CZ" sz="2000" dirty="0">
                <a:cs typeface="Times New Roman" pitchFamily="18" charset="0"/>
              </a:rPr>
              <a:t>	</a:t>
            </a:r>
            <a:r>
              <a:rPr lang="cs-CZ" sz="2000" dirty="0" smtClean="0">
                <a:cs typeface="Times New Roman" pitchFamily="18" charset="0"/>
              </a:rPr>
              <a:t>	§ 33 odst. 3 X § 73 odst. 2 ZP</a:t>
            </a:r>
          </a:p>
          <a:p>
            <a:pPr marL="0" indent="0">
              <a:buNone/>
            </a:pPr>
            <a:endParaRPr lang="cs-CZ" sz="1800" dirty="0">
              <a:cs typeface="Times New Roman" pitchFamily="18" charset="0"/>
            </a:endParaRPr>
          </a:p>
        </p:txBody>
      </p:sp>
      <p:sp>
        <p:nvSpPr>
          <p:cNvPr id="3" name="Nadpis 2"/>
          <p:cNvSpPr>
            <a:spLocks noGrp="1"/>
          </p:cNvSpPr>
          <p:nvPr>
            <p:ph type="title"/>
          </p:nvPr>
        </p:nvSpPr>
        <p:spPr/>
        <p:txBody>
          <a:bodyPr/>
          <a:lstStyle/>
          <a:p>
            <a:r>
              <a:rPr lang="cs-CZ" dirty="0" smtClean="0"/>
              <a:t>Jmenování</a:t>
            </a:r>
            <a:endParaRPr lang="cs-CZ" dirty="0"/>
          </a:p>
        </p:txBody>
      </p:sp>
      <p:sp>
        <p:nvSpPr>
          <p:cNvPr id="4" name="Šipka doprava 3"/>
          <p:cNvSpPr/>
          <p:nvPr/>
        </p:nvSpPr>
        <p:spPr>
          <a:xfrm>
            <a:off x="1597908" y="5368747"/>
            <a:ext cx="978408" cy="48463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cs-CZ"/>
          </a:p>
        </p:txBody>
      </p:sp>
    </p:spTree>
    <p:extLst>
      <p:ext uri="{BB962C8B-B14F-4D97-AF65-F5344CB8AC3E}">
        <p14:creationId xmlns:p14="http://schemas.microsoft.com/office/powerpoint/2010/main" val="518833398"/>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Vlnění">
  <a:themeElements>
    <a:clrScheme name="Vlnění">
      <a:dk1>
        <a:sysClr val="windowText" lastClr="000000"/>
      </a:dk1>
      <a:lt1>
        <a:sysClr val="window" lastClr="FFFFFF"/>
      </a:lt1>
      <a:dk2>
        <a:srgbClr val="073E87"/>
      </a:dk2>
      <a:lt2>
        <a:srgbClr val="C6E7FC"/>
      </a:lt2>
      <a:accent1>
        <a:srgbClr val="31B6FD"/>
      </a:accent1>
      <a:accent2>
        <a:srgbClr val="4584D3"/>
      </a:accent2>
      <a:accent3>
        <a:srgbClr val="5BD078"/>
      </a:accent3>
      <a:accent4>
        <a:srgbClr val="A5D028"/>
      </a:accent4>
      <a:accent5>
        <a:srgbClr val="F5C040"/>
      </a:accent5>
      <a:accent6>
        <a:srgbClr val="05E0DB"/>
      </a:accent6>
      <a:hlink>
        <a:srgbClr val="0080FF"/>
      </a:hlink>
      <a:folHlink>
        <a:srgbClr val="5EAEFF"/>
      </a:folHlink>
    </a:clrScheme>
    <a:fontScheme name="Vlnění">
      <a:majorFont>
        <a:latin typeface="Candara"/>
        <a:ea typeface=""/>
        <a:cs typeface=""/>
        <a:font script="Jpan" typeface="HGP明朝E"/>
        <a:font script="Hang" typeface="HY그래픽M"/>
        <a:font script="Hans" typeface="华文新魏"/>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ndara"/>
        <a:ea typeface=""/>
        <a:cs typeface=""/>
        <a:font script="Jpan" typeface="HGP明朝E"/>
        <a:font script="Hang" typeface="HY그래픽M"/>
        <a:font script="Hans" typeface="华文楷体"/>
        <a:font script="Hant" typeface="標楷體"/>
        <a:font script="Arab" typeface="Arial"/>
        <a:font script="Hebr" typeface="Arial"/>
        <a:font script="Thai" typeface="Kodchiang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Vlnění">
      <a:fillStyleLst>
        <a:solidFill>
          <a:schemeClr val="phClr"/>
        </a:solidFill>
        <a:gradFill rotWithShape="1">
          <a:gsLst>
            <a:gs pos="0">
              <a:schemeClr val="phClr">
                <a:tint val="0"/>
              </a:schemeClr>
            </a:gs>
            <a:gs pos="44000">
              <a:schemeClr val="phClr">
                <a:tint val="60000"/>
                <a:satMod val="120000"/>
              </a:schemeClr>
            </a:gs>
            <a:gs pos="100000">
              <a:schemeClr val="phClr">
                <a:tint val="90000"/>
                <a:alpha val="100000"/>
                <a:lumMod val="90000"/>
              </a:schemeClr>
            </a:gs>
          </a:gsLst>
          <a:lin ang="5400000" scaled="0"/>
        </a:gradFill>
        <a:gradFill rotWithShape="1">
          <a:gsLst>
            <a:gs pos="0">
              <a:schemeClr val="phClr">
                <a:tint val="96000"/>
                <a:satMod val="120000"/>
                <a:lumMod val="120000"/>
              </a:schemeClr>
            </a:gs>
            <a:gs pos="100000">
              <a:schemeClr val="phClr">
                <a:shade val="89000"/>
                <a:lumMod val="90000"/>
              </a:schemeClr>
            </a:gs>
          </a:gsLst>
          <a:lin ang="5400000" scaled="0"/>
        </a:gradFill>
      </a:fillStyleLst>
      <a:lnStyleLst>
        <a:ln w="9525" cap="flat" cmpd="sng" algn="ctr">
          <a:solidFill>
            <a:schemeClr val="phClr"/>
          </a:solidFill>
          <a:prstDash val="solid"/>
        </a:ln>
        <a:ln w="15875" cap="flat" cmpd="sng" algn="ctr">
          <a:solidFill>
            <a:schemeClr val="phClr">
              <a:shade val="75000"/>
              <a:lumMod val="80000"/>
            </a:schemeClr>
          </a:solidFill>
          <a:prstDash val="solid"/>
        </a:ln>
        <a:ln w="25400" cap="flat" cmpd="sng" algn="ctr">
          <a:solidFill>
            <a:schemeClr val="phClr"/>
          </a:solidFill>
          <a:prstDash val="solid"/>
        </a:ln>
      </a:lnStyleLst>
      <a:effectStyleLst>
        <a:effectStyle>
          <a:effectLst/>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prstMaterial="flat">
            <a:bevelT w="12700" h="12700"/>
          </a:sp3d>
        </a:effectStyle>
        <a:effectStyle>
          <a:effectLst>
            <a:outerShdw blurRad="50800" dist="25400" dir="5400000" rotWithShape="0">
              <a:srgbClr val="000000">
                <a:alpha val="38000"/>
              </a:srgbClr>
            </a:outerShdw>
          </a:effectLst>
          <a:scene3d>
            <a:camera prst="orthographicFront">
              <a:rot lat="0" lon="0" rev="0"/>
            </a:camera>
            <a:lightRig rig="flat" dir="tl">
              <a:rot lat="0" lon="0" rev="6360000"/>
            </a:lightRig>
          </a:scene3d>
          <a:sp3d contourW="19050" prstMaterial="flat">
            <a:bevelT w="63500" h="63500"/>
            <a:contourClr>
              <a:schemeClr val="phClr">
                <a:shade val="25000"/>
                <a:satMod val="180000"/>
              </a:schemeClr>
            </a:contourClr>
          </a:sp3d>
        </a:effectStyle>
      </a:effectStyleLst>
      <a:bgFillStyleLst>
        <a:solidFill>
          <a:schemeClr val="phClr"/>
        </a:solidFill>
        <a:gradFill rotWithShape="1">
          <a:gsLst>
            <a:gs pos="40000">
              <a:schemeClr val="phClr">
                <a:tint val="94000"/>
                <a:shade val="94000"/>
                <a:alpha val="100000"/>
                <a:satMod val="114000"/>
                <a:lumMod val="114000"/>
              </a:schemeClr>
            </a:gs>
            <a:gs pos="74000">
              <a:schemeClr val="phClr">
                <a:tint val="94000"/>
                <a:shade val="94000"/>
                <a:satMod val="128000"/>
                <a:lumMod val="100000"/>
              </a:schemeClr>
            </a:gs>
            <a:gs pos="100000">
              <a:schemeClr val="phClr">
                <a:tint val="98000"/>
                <a:shade val="100000"/>
                <a:hueMod val="98000"/>
                <a:satMod val="100000"/>
                <a:lumMod val="74000"/>
              </a:schemeClr>
            </a:gs>
          </a:gsLst>
          <a:path path="circle">
            <a:fillToRect l="20000" t="-40000" r="20000" b="140000"/>
          </a:path>
        </a:gradFill>
        <a:blipFill rotWithShape="1">
          <a:blip xmlns:r="http://schemas.openxmlformats.org/officeDocument/2006/relationships" r:embed="rId1">
            <a:duotone>
              <a:schemeClr val="phClr">
                <a:tint val="96000"/>
                <a:satMod val="130000"/>
                <a:lumMod val="50000"/>
              </a:schemeClr>
              <a:schemeClr val="phClr">
                <a:tint val="96000"/>
                <a:satMod val="114000"/>
                <a:lumMod val="114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Waveform</Template>
  <TotalTime>734</TotalTime>
  <Words>768</Words>
  <Application>Microsoft Office PowerPoint</Application>
  <PresentationFormat>Předvádění na obrazovce (4:3)</PresentationFormat>
  <Paragraphs>94</Paragraphs>
  <Slides>15</Slides>
  <Notes>0</Notes>
  <HiddenSlides>0</HiddenSlides>
  <MMClips>0</MMClips>
  <ScaleCrop>false</ScaleCrop>
  <HeadingPairs>
    <vt:vector size="6" baseType="variant">
      <vt:variant>
        <vt:lpstr>Použitá písma</vt:lpstr>
      </vt:variant>
      <vt:variant>
        <vt:i4>6</vt:i4>
      </vt:variant>
      <vt:variant>
        <vt:lpstr>Motiv</vt:lpstr>
      </vt:variant>
      <vt:variant>
        <vt:i4>1</vt:i4>
      </vt:variant>
      <vt:variant>
        <vt:lpstr>Nadpisy snímků</vt:lpstr>
      </vt:variant>
      <vt:variant>
        <vt:i4>15</vt:i4>
      </vt:variant>
    </vt:vector>
  </HeadingPairs>
  <TitlesOfParts>
    <vt:vector size="22" baseType="lpstr">
      <vt:lpstr>Arial</vt:lpstr>
      <vt:lpstr>Calibri</vt:lpstr>
      <vt:lpstr>Candara</vt:lpstr>
      <vt:lpstr>Symbol</vt:lpstr>
      <vt:lpstr>Times New Roman</vt:lpstr>
      <vt:lpstr>Wingdings</vt:lpstr>
      <vt:lpstr>Vlnění</vt:lpstr>
      <vt:lpstr>      Postup před vznikem pracovního poměru, vznik pracovního poměru, pracovní smlouva </vt:lpstr>
      <vt:lpstr>Výběr zaměstnance (§ 30)</vt:lpstr>
      <vt:lpstr>Výběr zaměstnance (§ 30), zákaz diskriminace, rovné zacházení</vt:lpstr>
      <vt:lpstr>Údaje před vznikem pracovního poměru (§ 30 odst. 2)</vt:lpstr>
      <vt:lpstr>Údaje před vznikem pracovního poměru (§ 30/2 + § 316/4)</vt:lpstr>
      <vt:lpstr>Seznámení uchazeče o zaměstnání s právy a povinnostmi (§ 31)</vt:lpstr>
      <vt:lpstr>Seznámení uchazeče o zaměstnání s právy a povinnostmi (§ 31)</vt:lpstr>
      <vt:lpstr>Vznik pracovního poměru</vt:lpstr>
      <vt:lpstr>Jmenování</vt:lpstr>
      <vt:lpstr>Jmenování – dohoda o odvolání</vt:lpstr>
      <vt:lpstr>Pracovní smlouva, obsahové náležitosti (§ 34)</vt:lpstr>
      <vt:lpstr>Druh práce</vt:lpstr>
      <vt:lpstr>Místo výkonu práce - judikatura</vt:lpstr>
      <vt:lpstr>Den nástupu do práce</vt:lpstr>
      <vt:lpstr>Prezentace aplikace PowerPoint</vt:lpstr>
    </vt:vector>
  </TitlesOfParts>
  <Company>Univerzita Palackého v Olomouci</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Zásada rychlosti řízení jako moderní trend civilního procesu</dc:title>
  <dc:creator>Petr Podrazil</dc:creator>
  <cp:lastModifiedBy>Účet Microsoft</cp:lastModifiedBy>
  <cp:revision>81</cp:revision>
  <dcterms:created xsi:type="dcterms:W3CDTF">2013-03-13T21:35:27Z</dcterms:created>
  <dcterms:modified xsi:type="dcterms:W3CDTF">2022-10-05T14:34:17Z</dcterms:modified>
</cp:coreProperties>
</file>

<file path=docProps/thumbnail.jpeg>
</file>