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F28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 userDrawn="1"/>
        </p:nvSpPr>
        <p:spPr>
          <a:xfrm>
            <a:off x="4371278" y="6138250"/>
            <a:ext cx="4776297" cy="633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16" b="5584"/>
          <a:stretch/>
        </p:blipFill>
        <p:spPr>
          <a:xfrm>
            <a:off x="5187843" y="1423285"/>
            <a:ext cx="3964866" cy="544777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28650" y="2362672"/>
            <a:ext cx="7886700" cy="2387600"/>
          </a:xfrm>
        </p:spPr>
        <p:txBody>
          <a:bodyPr anchor="b">
            <a:normAutofit/>
          </a:bodyPr>
          <a:lstStyle>
            <a:lvl1pPr algn="l">
              <a:defRPr sz="6000" b="0" cap="all" baseline="0">
                <a:solidFill>
                  <a:srgbClr val="CF1F28"/>
                </a:solidFill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50" y="4762110"/>
            <a:ext cx="7886700" cy="821602"/>
          </a:xfrm>
        </p:spPr>
        <p:txBody>
          <a:bodyPr/>
          <a:lstStyle>
            <a:lvl1pPr marL="53999" indent="0" algn="l">
              <a:buNone/>
              <a:defRPr sz="1800">
                <a:solidFill>
                  <a:srgbClr val="31313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57" y="6267816"/>
            <a:ext cx="4571343" cy="2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6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721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425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4712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628650" y="2362672"/>
            <a:ext cx="7886700" cy="2387600"/>
          </a:xfrm>
        </p:spPr>
        <p:txBody>
          <a:bodyPr anchor="b">
            <a:normAutofit/>
          </a:bodyPr>
          <a:lstStyle>
            <a:lvl1pPr algn="l">
              <a:defRPr sz="4125" b="0" cap="all" baseline="0">
                <a:solidFill>
                  <a:srgbClr val="CF1F28"/>
                </a:solidFill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628650" y="4762110"/>
            <a:ext cx="7886700" cy="821602"/>
          </a:xfrm>
        </p:spPr>
        <p:txBody>
          <a:bodyPr/>
          <a:lstStyle>
            <a:lvl1pPr marL="53999" indent="0" algn="l">
              <a:buNone/>
              <a:defRPr sz="1800">
                <a:solidFill>
                  <a:srgbClr val="31313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023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73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4159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17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792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638602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98641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919" y="6267815"/>
            <a:ext cx="3846981" cy="230400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40000" y="365129"/>
            <a:ext cx="806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8064000" cy="40812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5"/>
            <a:ext cx="9144000" cy="123825"/>
          </a:xfrm>
          <a:prstGeom prst="rect">
            <a:avLst/>
          </a:prstGeom>
          <a:solidFill>
            <a:srgbClr val="CF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/>
          </a:p>
        </p:txBody>
      </p:sp>
    </p:spTree>
    <p:extLst>
      <p:ext uri="{BB962C8B-B14F-4D97-AF65-F5344CB8AC3E}">
        <p14:creationId xmlns:p14="http://schemas.microsoft.com/office/powerpoint/2010/main" val="253190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4125" b="0" kern="1200" cap="none" baseline="0">
          <a:solidFill>
            <a:srgbClr val="CF1F28"/>
          </a:solidFill>
          <a:latin typeface="+mn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2100" kern="1200">
          <a:solidFill>
            <a:srgbClr val="313131"/>
          </a:solidFill>
          <a:latin typeface="+mj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800" kern="1200">
          <a:solidFill>
            <a:srgbClr val="313131"/>
          </a:solidFill>
          <a:latin typeface="+mj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800" kern="1200">
          <a:solidFill>
            <a:srgbClr val="313131"/>
          </a:solidFill>
          <a:latin typeface="+mj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500" kern="1200">
          <a:solidFill>
            <a:srgbClr val="313131"/>
          </a:solidFill>
          <a:latin typeface="+mj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100000"/>
        </a:lnSpc>
        <a:spcBef>
          <a:spcPts val="750"/>
        </a:spcBef>
        <a:buClr>
          <a:srgbClr val="CF1F28"/>
        </a:buClr>
        <a:buSzPct val="75000"/>
        <a:buFont typeface="Arial" panose="020B0604020202020204" pitchFamily="34" charset="0"/>
        <a:buChar char="•"/>
        <a:defRPr sz="1500" kern="1200">
          <a:solidFill>
            <a:srgbClr val="313131"/>
          </a:solidFill>
          <a:latin typeface="+mj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Pracovněprávní </a:t>
            </a:r>
            <a:r>
              <a:rPr lang="cs-CZ" dirty="0" smtClean="0"/>
              <a:t>skutečnosti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cs-CZ" dirty="0" smtClean="0"/>
              <a:t>JUDr. Zuzana </a:t>
            </a:r>
            <a:r>
              <a:rPr lang="cs-CZ" dirty="0" err="1" smtClean="0"/>
              <a:t>Vylegalová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053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Pracovněprávní skutečnosti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PPV a práva a povinnosti v PPV vznikají, udržují se, mění se nebo zanikají na základě skutečností, s nimiž zákon takový právní následek spojuje, POKUD k nim došlo při výkonu závislé práce nebo v souvislosti s výkonem závislé práce mezi zaměstnanci a zaměstnavateli.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152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Pracovněprávní skutečnosti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SUBJEKTIVNÍ </a:t>
            </a:r>
            <a:r>
              <a:rPr lang="cs-CZ" dirty="0"/>
              <a:t>právní skutečnosti -&gt; stanovené 			</a:t>
            </a:r>
            <a:r>
              <a:rPr lang="cs-CZ" dirty="0" smtClean="0"/>
              <a:t>právní následky </a:t>
            </a:r>
            <a:r>
              <a:rPr lang="cs-CZ" dirty="0"/>
              <a:t>spojeny s jednáním </a:t>
            </a:r>
            <a:r>
              <a:rPr lang="cs-CZ" dirty="0" err="1"/>
              <a:t>zam-ců</a:t>
            </a:r>
            <a:r>
              <a:rPr lang="cs-CZ" dirty="0"/>
              <a:t> nebo 			</a:t>
            </a:r>
            <a:r>
              <a:rPr lang="cs-CZ" dirty="0" err="1"/>
              <a:t>zam-telů</a:t>
            </a:r>
            <a:r>
              <a:rPr lang="cs-CZ" dirty="0"/>
              <a:t>				</a:t>
            </a:r>
          </a:p>
          <a:p>
            <a:endParaRPr lang="cs-CZ" dirty="0"/>
          </a:p>
          <a:p>
            <a:r>
              <a:rPr lang="cs-CZ" dirty="0" smtClean="0"/>
              <a:t>OBJEKTIVNÍ </a:t>
            </a:r>
            <a:r>
              <a:rPr lang="cs-CZ" dirty="0"/>
              <a:t>právní skutečnosti -&gt; právní následky 		nastávají, aniž by vykazovaly souvislost s 			jednáním (např. závazek z deliktu, poškození 			zdraví úrazem). Smrt zaměstnance, uplynutí času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428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Subjektivní právní skutečnosti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Právní jednání – projevy vůle směřující ke vzniku, změně nebo zániku práv a povinností, které pracovněprávní předpisy s jednáním spojují. Jsou v souladu s právem.</a:t>
            </a:r>
          </a:p>
          <a:p>
            <a:r>
              <a:rPr lang="cs-CZ" dirty="0"/>
              <a:t>Protiprávní jednání -  projevy vůle, které jsou v rozporu s právem (např. porušení povinností zaměstnance při plnění pracovních úkolů)</a:t>
            </a:r>
          </a:p>
          <a:p>
            <a:r>
              <a:rPr lang="cs-CZ" dirty="0"/>
              <a:t>Další úkony (tzv. faktické jednání) – nesměřují ke vzniku, změně nebo zániku práv a povinností, mají ale podle zákona v pracovněprávních vztazích právní následky. (např. výzva zaměstnavatele, aby zaměstnanec odstranil neuspokojivé pracovní výsledky)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2402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jednání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Formální X neformální – podle toho, zda je předepsána forma</a:t>
            </a:r>
          </a:p>
          <a:p>
            <a:r>
              <a:rPr lang="cs-CZ" dirty="0"/>
              <a:t>Kauzální X abstraktní – je-li vyjádřen jejich důvod (např. výpověď ze strany zaměstnavatele a zaměstnance)</a:t>
            </a:r>
          </a:p>
          <a:p>
            <a:r>
              <a:rPr lang="cs-CZ" dirty="0"/>
              <a:t>Jednostranné X dvoustranné a vícestranné– podle počtu stran</a:t>
            </a:r>
          </a:p>
          <a:p>
            <a:r>
              <a:rPr lang="cs-CZ" dirty="0"/>
              <a:t>Jednostranné – je projevem vůle jednoho z účastníků, aniž by byla potřebná vůle dalších osob.</a:t>
            </a:r>
          </a:p>
          <a:p>
            <a:r>
              <a:rPr lang="cs-CZ" dirty="0"/>
              <a:t>Dvoustranné – vzájemný a shodný projev vůle dvou účastníků (smlouvy nebo dohody)</a:t>
            </a:r>
          </a:p>
          <a:p>
            <a:r>
              <a:rPr lang="cs-CZ" dirty="0"/>
              <a:t>Vícestranné - vzájemný a shodný projev vůle více účastníků (např. kolektivní smlouva vyššího stupně, dohoda o společné odpovědnosti)</a:t>
            </a:r>
          </a:p>
          <a:p>
            <a:r>
              <a:rPr lang="cs-CZ" dirty="0"/>
              <a:t>Adresné X neadresné – adresné právní jednání je nutné doručit jeho adresátovi. (jednostranné neadresné se v PP nevyskytují)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38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jednání X faktické jednání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příklady faktického jednání v PPV:</a:t>
            </a:r>
          </a:p>
          <a:p>
            <a:r>
              <a:rPr lang="cs-CZ" dirty="0"/>
              <a:t>výzvy k odstranění neuspokojivých pracovních výsledků [§ 52 písm. f) ZP]</a:t>
            </a:r>
          </a:p>
          <a:p>
            <a:r>
              <a:rPr lang="cs-CZ" dirty="0"/>
              <a:t>rozhodnutí o organizačních změnách [§ 52 písm. c) ZP]</a:t>
            </a:r>
          </a:p>
          <a:p>
            <a:r>
              <a:rPr lang="cs-CZ" dirty="0"/>
              <a:t>písemné upozornění na možnost výpovědi [§ 52 písm. g) ZP]</a:t>
            </a:r>
          </a:p>
          <a:p>
            <a:pPr marL="0" indent="0">
              <a:buNone/>
            </a:pPr>
            <a:r>
              <a:rPr lang="cs-CZ" dirty="0"/>
              <a:t>		</a:t>
            </a:r>
          </a:p>
          <a:p>
            <a:r>
              <a:rPr lang="cs-CZ" dirty="0" smtClean="0"/>
              <a:t>jedná </a:t>
            </a:r>
            <a:r>
              <a:rPr lang="cs-CZ" dirty="0"/>
              <a:t>se o skutečnosti (faktické jednání), které jsou </a:t>
            </a:r>
            <a:r>
              <a:rPr lang="cs-CZ" dirty="0" smtClean="0"/>
              <a:t>hmotněprávním </a:t>
            </a:r>
            <a:r>
              <a:rPr lang="cs-CZ" dirty="0"/>
              <a:t>předpokladem právního jednání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638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jednání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subsidiární aplikace § 545 a násl. OZ</a:t>
            </a:r>
          </a:p>
          <a:p>
            <a:r>
              <a:rPr lang="cs-CZ" dirty="0"/>
              <a:t>ZP -&gt; parciální úprava PJ (§ 18 a násl.) – některá ustanovení o PJ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1229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§ 18 (interpretační pravidlo) -&gt; výklad ve prospěch zaměstnance</a:t>
            </a:r>
          </a:p>
          <a:p>
            <a:endParaRPr lang="cs-CZ" dirty="0"/>
          </a:p>
          <a:p>
            <a:r>
              <a:rPr lang="cs-CZ" dirty="0"/>
              <a:t>výklad projevu vůle v PPV (3 </a:t>
            </a:r>
            <a:r>
              <a:rPr lang="cs-CZ" dirty="0" err="1"/>
              <a:t>Cdon</a:t>
            </a:r>
            <a:r>
              <a:rPr lang="cs-CZ" dirty="0"/>
              <a:t> 946/96): Není-li možné ze samotného znění písemné výpovědi z pracovního poměru pro neurčitost či nesrozumitelnost projevu vůle dovodit, v čem spočívá skutkové vymezení výpovědního důvodu, je výpověď z pracovního poměru daná zaměstnanci neplatným právním úkonem jen tehdy, jestliže nelze ani výkladem projevu vůle zjistit, proč byla zaměstnanci dána výpověď.</a:t>
            </a:r>
          </a:p>
          <a:p>
            <a:r>
              <a:rPr lang="cs-CZ" dirty="0"/>
              <a:t>Pomocí výkladu projevu vůle nelze "nahrazovat" nebo "doplňovat" vůli, kterou ten, kdo výpověď dává, v rozhodné době neměl nebo kterou sice měl, ale neprojevil ji.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6091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</a:t>
            </a:r>
            <a:r>
              <a:rPr lang="cs-CZ" smtClean="0"/>
              <a:t>za pozornost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86738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2" id="{42B34AD4-CC8C-42C8-A123-A24A28B23F52}" vid="{CAA84E04-F411-4E5F-9AFE-C1503F826B3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 úvodní přednáška</Template>
  <TotalTime>24</TotalTime>
  <Words>462</Words>
  <Application>Microsoft Office PowerPoint</Application>
  <PresentationFormat>Předvádění na obrazovce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Motiv Office</vt:lpstr>
      <vt:lpstr>Pracovněprávní skutečnosti</vt:lpstr>
      <vt:lpstr>Pracovněprávní skutečnosti</vt:lpstr>
      <vt:lpstr>Pracovněprávní skutečnosti</vt:lpstr>
      <vt:lpstr>Subjektivní právní skutečnosti</vt:lpstr>
      <vt:lpstr>Právní jednání</vt:lpstr>
      <vt:lpstr>Právní jednání X faktické jednání</vt:lpstr>
      <vt:lpstr>Právní jednání</vt:lpstr>
      <vt:lpstr>Výklad</vt:lpstr>
      <vt:lpstr>Děkuji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Pracovněprávní skutečnosti</dc:title>
  <dc:creator>Účet Microsoft</dc:creator>
  <cp:lastModifiedBy>Účet Microsoft</cp:lastModifiedBy>
  <cp:revision>3</cp:revision>
  <dcterms:created xsi:type="dcterms:W3CDTF">2023-02-04T15:24:08Z</dcterms:created>
  <dcterms:modified xsi:type="dcterms:W3CDTF">2023-02-04T15:48:38Z</dcterms:modified>
</cp:coreProperties>
</file>