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jpeg" ContentType="image/jpeg"/>
  <Override PartName="/ppt/media/image7.png" ContentType="image/png"/>
  <Override PartName="/ppt/media/image6.png" ContentType="image/png"/>
  <Override PartName="/ppt/media/image8.jpeg" ContentType="image/jpeg"/>
  <Override PartName="/ppt/media/image9.png" ContentType="image/png"/>
  <Override PartName="/ppt/media/image10.png" ContentType="image/png"/>
  <Override PartName="/ppt/media/image11.jpeg" ContentType="image/jpeg"/>
  <Override PartName="/ppt/media/image12.png" ContentType="image/png"/>
  <Override PartName="/ppt/media/image13.png" ContentType="image/png"/>
  <Override PartName="/ppt/media/image14.jpeg" ContentType="image/jpeg"/>
  <Override PartName="/ppt/media/image15.png" ContentType="image/png"/>
  <Override PartName="/ppt/media/image16.jpeg" ContentType="image/jpe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0.png"/><Relationship Id="rId3" Type="http://schemas.openxmlformats.org/officeDocument/2006/relationships/image" Target="../media/image11.jpe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3.png"/><Relationship Id="rId3" Type="http://schemas.openxmlformats.org/officeDocument/2006/relationships/image" Target="../media/image14.jpeg"/><Relationship Id="rId4" Type="http://schemas.openxmlformats.org/officeDocument/2006/relationships/image" Target="../media/image15.png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Obrázek 4" descr=""/>
          <p:cNvPicPr/>
          <p:nvPr/>
        </p:nvPicPr>
        <p:blipFill>
          <a:blip r:embed="rId2"/>
          <a:stretch/>
        </p:blipFill>
        <p:spPr>
          <a:xfrm>
            <a:off x="7975800" y="6267600"/>
            <a:ext cx="3861360" cy="202680"/>
          </a:xfrm>
          <a:prstGeom prst="rect">
            <a:avLst/>
          </a:prstGeom>
          <a:ln w="0">
            <a:noFill/>
          </a:ln>
        </p:spPr>
      </p:pic>
      <p:sp>
        <p:nvSpPr>
          <p:cNvPr id="1" name="Obdélník 6"/>
          <p:cNvSpPr/>
          <p:nvPr/>
        </p:nvSpPr>
        <p:spPr>
          <a:xfrm>
            <a:off x="0" y="0"/>
            <a:ext cx="12189600" cy="121320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Obdélník 11"/>
          <p:cNvSpPr/>
          <p:nvPr/>
        </p:nvSpPr>
        <p:spPr>
          <a:xfrm>
            <a:off x="6962040" y="6138360"/>
            <a:ext cx="5232240" cy="63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" name="Obrázek 9" descr=""/>
          <p:cNvPicPr/>
          <p:nvPr/>
        </p:nvPicPr>
        <p:blipFill>
          <a:blip r:embed="rId3"/>
          <a:srcRect l="0" t="0" r="21741" b="5965"/>
          <a:stretch/>
        </p:blipFill>
        <p:spPr>
          <a:xfrm>
            <a:off x="8148960" y="1423440"/>
            <a:ext cx="4045320" cy="5432040"/>
          </a:xfrm>
          <a:prstGeom prst="rect">
            <a:avLst/>
          </a:prstGeom>
          <a:ln w="0">
            <a:noFill/>
          </a:ln>
        </p:spPr>
      </p:pic>
      <p:pic>
        <p:nvPicPr>
          <p:cNvPr id="4" name="Obrázek 3" descr=""/>
          <p:cNvPicPr/>
          <p:nvPr/>
        </p:nvPicPr>
        <p:blipFill>
          <a:blip r:embed="rId4"/>
          <a:stretch/>
        </p:blipFill>
        <p:spPr>
          <a:xfrm>
            <a:off x="6953400" y="6266880"/>
            <a:ext cx="4862520" cy="20268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4" descr=""/>
          <p:cNvPicPr/>
          <p:nvPr/>
        </p:nvPicPr>
        <p:blipFill>
          <a:blip r:embed="rId2"/>
          <a:stretch/>
        </p:blipFill>
        <p:spPr>
          <a:xfrm>
            <a:off x="7975800" y="6267600"/>
            <a:ext cx="3861360" cy="202680"/>
          </a:xfrm>
          <a:prstGeom prst="rect">
            <a:avLst/>
          </a:prstGeom>
          <a:ln w="0">
            <a:noFill/>
          </a:ln>
        </p:spPr>
      </p:pic>
      <p:sp>
        <p:nvSpPr>
          <p:cNvPr id="44" name="Obdélník 6"/>
          <p:cNvSpPr/>
          <p:nvPr/>
        </p:nvSpPr>
        <p:spPr>
          <a:xfrm>
            <a:off x="0" y="0"/>
            <a:ext cx="12189600" cy="121320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Obdélník 11"/>
          <p:cNvSpPr/>
          <p:nvPr/>
        </p:nvSpPr>
        <p:spPr>
          <a:xfrm>
            <a:off x="6962040" y="6138360"/>
            <a:ext cx="5232240" cy="63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Obrázek 9" descr=""/>
          <p:cNvPicPr/>
          <p:nvPr/>
        </p:nvPicPr>
        <p:blipFill>
          <a:blip r:embed="rId3"/>
          <a:srcRect l="0" t="0" r="21741" b="5965"/>
          <a:stretch/>
        </p:blipFill>
        <p:spPr>
          <a:xfrm>
            <a:off x="8148960" y="1423440"/>
            <a:ext cx="4045320" cy="5432040"/>
          </a:xfrm>
          <a:prstGeom prst="rect">
            <a:avLst/>
          </a:prstGeom>
          <a:ln w="0">
            <a:noFill/>
          </a:ln>
        </p:spPr>
      </p:pic>
      <p:pic>
        <p:nvPicPr>
          <p:cNvPr id="47" name="Obrázek 3" descr=""/>
          <p:cNvPicPr/>
          <p:nvPr/>
        </p:nvPicPr>
        <p:blipFill>
          <a:blip r:embed="rId4"/>
          <a:stretch/>
        </p:blipFill>
        <p:spPr>
          <a:xfrm>
            <a:off x="6953400" y="6266880"/>
            <a:ext cx="4862520" cy="202680"/>
          </a:xfrm>
          <a:prstGeom prst="rect">
            <a:avLst/>
          </a:prstGeom>
          <a:ln w="0">
            <a:noFill/>
          </a:ln>
        </p:spPr>
      </p:pic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Obrázek 4" descr=""/>
          <p:cNvPicPr/>
          <p:nvPr/>
        </p:nvPicPr>
        <p:blipFill>
          <a:blip r:embed="rId2"/>
          <a:stretch/>
        </p:blipFill>
        <p:spPr>
          <a:xfrm>
            <a:off x="7975800" y="6267600"/>
            <a:ext cx="3861360" cy="202680"/>
          </a:xfrm>
          <a:prstGeom prst="rect">
            <a:avLst/>
          </a:prstGeom>
          <a:ln w="0">
            <a:noFill/>
          </a:ln>
        </p:spPr>
      </p:pic>
      <p:sp>
        <p:nvSpPr>
          <p:cNvPr id="87" name="Obdélník 6"/>
          <p:cNvSpPr/>
          <p:nvPr/>
        </p:nvSpPr>
        <p:spPr>
          <a:xfrm>
            <a:off x="0" y="0"/>
            <a:ext cx="12189600" cy="121320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Obdélník 11"/>
          <p:cNvSpPr/>
          <p:nvPr/>
        </p:nvSpPr>
        <p:spPr>
          <a:xfrm>
            <a:off x="6962040" y="6138360"/>
            <a:ext cx="5232240" cy="63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9" name="Obrázek 9" descr=""/>
          <p:cNvPicPr/>
          <p:nvPr/>
        </p:nvPicPr>
        <p:blipFill>
          <a:blip r:embed="rId3"/>
          <a:srcRect l="0" t="0" r="21741" b="5965"/>
          <a:stretch/>
        </p:blipFill>
        <p:spPr>
          <a:xfrm>
            <a:off x="8148960" y="1423440"/>
            <a:ext cx="4045320" cy="5432040"/>
          </a:xfrm>
          <a:prstGeom prst="rect">
            <a:avLst/>
          </a:prstGeom>
          <a:ln w="0">
            <a:noFill/>
          </a:ln>
        </p:spPr>
      </p:pic>
      <p:pic>
        <p:nvPicPr>
          <p:cNvPr id="90" name="Obrázek 3" descr=""/>
          <p:cNvPicPr/>
          <p:nvPr/>
        </p:nvPicPr>
        <p:blipFill>
          <a:blip r:embed="rId4"/>
          <a:stretch/>
        </p:blipFill>
        <p:spPr>
          <a:xfrm>
            <a:off x="6953400" y="6266880"/>
            <a:ext cx="4862520" cy="202680"/>
          </a:xfrm>
          <a:prstGeom prst="rect">
            <a:avLst/>
          </a:prstGeom>
          <a:ln w="0">
            <a:noFill/>
          </a:ln>
        </p:spPr>
      </p:pic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Obrázek 4" descr=""/>
          <p:cNvPicPr/>
          <p:nvPr/>
        </p:nvPicPr>
        <p:blipFill>
          <a:blip r:embed="rId2"/>
          <a:stretch/>
        </p:blipFill>
        <p:spPr>
          <a:xfrm>
            <a:off x="7975800" y="6267600"/>
            <a:ext cx="3861360" cy="202680"/>
          </a:xfrm>
          <a:prstGeom prst="rect">
            <a:avLst/>
          </a:prstGeom>
          <a:ln w="0">
            <a:noFill/>
          </a:ln>
        </p:spPr>
      </p:pic>
      <p:sp>
        <p:nvSpPr>
          <p:cNvPr id="130" name="Obdélník 6"/>
          <p:cNvSpPr/>
          <p:nvPr/>
        </p:nvSpPr>
        <p:spPr>
          <a:xfrm>
            <a:off x="0" y="0"/>
            <a:ext cx="12189600" cy="121320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Obdélník 11"/>
          <p:cNvSpPr/>
          <p:nvPr/>
        </p:nvSpPr>
        <p:spPr>
          <a:xfrm>
            <a:off x="6962040" y="6138360"/>
            <a:ext cx="5232240" cy="63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2" name="Obrázek 9" descr=""/>
          <p:cNvPicPr/>
          <p:nvPr/>
        </p:nvPicPr>
        <p:blipFill>
          <a:blip r:embed="rId3"/>
          <a:srcRect l="0" t="0" r="21741" b="5965"/>
          <a:stretch/>
        </p:blipFill>
        <p:spPr>
          <a:xfrm>
            <a:off x="8148960" y="1423440"/>
            <a:ext cx="4045320" cy="5432040"/>
          </a:xfrm>
          <a:prstGeom prst="rect">
            <a:avLst/>
          </a:prstGeom>
          <a:ln w="0">
            <a:noFill/>
          </a:ln>
        </p:spPr>
      </p:pic>
      <p:pic>
        <p:nvPicPr>
          <p:cNvPr id="133" name="Obrázek 3" descr=""/>
          <p:cNvPicPr/>
          <p:nvPr/>
        </p:nvPicPr>
        <p:blipFill>
          <a:blip r:embed="rId4"/>
          <a:stretch/>
        </p:blipFill>
        <p:spPr>
          <a:xfrm>
            <a:off x="6953400" y="6266880"/>
            <a:ext cx="4862520" cy="202680"/>
          </a:xfrm>
          <a:prstGeom prst="rect">
            <a:avLst/>
          </a:prstGeom>
          <a:ln w="0">
            <a:noFill/>
          </a:ln>
        </p:spPr>
      </p:pic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Obrázek 4" descr=""/>
          <p:cNvPicPr/>
          <p:nvPr/>
        </p:nvPicPr>
        <p:blipFill>
          <a:blip r:embed="rId2"/>
          <a:stretch/>
        </p:blipFill>
        <p:spPr>
          <a:xfrm>
            <a:off x="7975800" y="6267600"/>
            <a:ext cx="3861360" cy="202680"/>
          </a:xfrm>
          <a:prstGeom prst="rect">
            <a:avLst/>
          </a:prstGeom>
          <a:ln w="0">
            <a:noFill/>
          </a:ln>
        </p:spPr>
      </p:pic>
      <p:sp>
        <p:nvSpPr>
          <p:cNvPr id="173" name="Obdélník 6"/>
          <p:cNvSpPr/>
          <p:nvPr/>
        </p:nvSpPr>
        <p:spPr>
          <a:xfrm>
            <a:off x="0" y="0"/>
            <a:ext cx="12189600" cy="121320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Obdélník 11"/>
          <p:cNvSpPr/>
          <p:nvPr/>
        </p:nvSpPr>
        <p:spPr>
          <a:xfrm>
            <a:off x="6962040" y="6138360"/>
            <a:ext cx="5232240" cy="63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75" name="Obrázek 9" descr=""/>
          <p:cNvPicPr/>
          <p:nvPr/>
        </p:nvPicPr>
        <p:blipFill>
          <a:blip r:embed="rId3"/>
          <a:srcRect l="0" t="0" r="21741" b="5965"/>
          <a:stretch/>
        </p:blipFill>
        <p:spPr>
          <a:xfrm>
            <a:off x="8148960" y="1423440"/>
            <a:ext cx="4045320" cy="5432040"/>
          </a:xfrm>
          <a:prstGeom prst="rect">
            <a:avLst/>
          </a:prstGeom>
          <a:ln w="0">
            <a:noFill/>
          </a:ln>
        </p:spPr>
      </p:pic>
      <p:pic>
        <p:nvPicPr>
          <p:cNvPr id="176" name="Obrázek 3" descr=""/>
          <p:cNvPicPr/>
          <p:nvPr/>
        </p:nvPicPr>
        <p:blipFill>
          <a:blip r:embed="rId4"/>
          <a:stretch/>
        </p:blipFill>
        <p:spPr>
          <a:xfrm>
            <a:off x="6953400" y="6266880"/>
            <a:ext cx="4862520" cy="202680"/>
          </a:xfrm>
          <a:prstGeom prst="rect">
            <a:avLst/>
          </a:prstGeom>
          <a:ln w="0">
            <a:noFill/>
          </a:ln>
        </p:spPr>
      </p:pic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40000" y="1213200"/>
            <a:ext cx="11159280" cy="238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marL="457200" indent="-228600" algn="just">
              <a:lnSpc>
                <a:spcPct val="100000"/>
              </a:lnSpc>
              <a:buNone/>
              <a:tabLst>
                <a:tab algn="l" pos="861120"/>
              </a:tabLst>
            </a:pPr>
            <a:r>
              <a:rPr b="1" lang="cs-CZ" sz="4400" spc="-1" strike="noStrike">
                <a:latin typeface="Arial"/>
              </a:rPr>
              <a:t>Analýza publika, výzkumy, PR jako součást strategické komunikace  </a:t>
            </a:r>
            <a:endParaRPr b="0" lang="cs-CZ" sz="4400" spc="-1" strike="noStrike">
              <a:latin typeface="Times New Roman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838080" y="4762080"/>
            <a:ext cx="10513080" cy="819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cs-CZ" sz="1800" spc="-1" strike="noStrike">
                <a:latin typeface="Arial"/>
              </a:rPr>
              <a:t>Tomáš Jelínek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" descr=""/>
          <p:cNvPicPr/>
          <p:nvPr/>
        </p:nvPicPr>
        <p:blipFill>
          <a:blip r:embed="rId1"/>
          <a:stretch/>
        </p:blipFill>
        <p:spPr>
          <a:xfrm>
            <a:off x="2880000" y="237960"/>
            <a:ext cx="2808720" cy="6242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latin typeface="Arial"/>
              </a:rPr>
              <a:t>Seminární projekt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1-3 studenti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Výběr organizace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Výběr cíle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Návrh strategie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latin typeface="Arial"/>
              </a:rPr>
              <a:t>Analýza publika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540000" y="1844280"/>
            <a:ext cx="10972440" cy="501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Kdo je cílová skupina pro komunikaci?</a:t>
            </a:r>
            <a:endParaRPr b="0" lang="cs-CZ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Např. ženy 15-30 v Olomouci, </a:t>
            </a:r>
            <a:endParaRPr b="0" lang="cs-CZ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Co je důležité pro její rozhodování?</a:t>
            </a:r>
            <a:endParaRPr b="0" lang="cs-CZ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Např. názor influencerek, kamarádek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latin typeface="Arial"/>
              </a:rPr>
              <a:t>Sociologické průzkumy, rozhovory, ankety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subTitle"/>
          </p:nvPr>
        </p:nvSpPr>
        <p:spPr>
          <a:xfrm>
            <a:off x="1080000" y="1890000"/>
            <a:ext cx="10972440" cy="4102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Musí vycházet z analýzy komunikované problematiky</a:t>
            </a:r>
            <a:endParaRPr b="0" lang="cs-CZ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Správná volba otázek</a:t>
            </a:r>
            <a:endParaRPr b="0" lang="cs-CZ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Dostupná forma provedeného dotazování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latin typeface="Arial"/>
              </a:rPr>
              <a:t>Komunikační strategie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subTitle"/>
          </p:nvPr>
        </p:nvSpPr>
        <p:spPr>
          <a:xfrm>
            <a:off x="609480" y="1542240"/>
            <a:ext cx="10972440" cy="4102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3200" spc="-1" strike="noStrike">
                <a:latin typeface="Arial"/>
              </a:rPr>
              <a:t>Definice cíle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SWOT analýza komunikace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Stakeholdeři našeho tématu/máme oponenty?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Jaké máme zdroje – rozpočet, lidi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Návrh strategie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latin typeface="Arial"/>
              </a:rPr>
              <a:t>Komunikační plán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subTitle"/>
          </p:nvPr>
        </p:nvSpPr>
        <p:spPr>
          <a:xfrm>
            <a:off x="609480" y="1431720"/>
            <a:ext cx="10972440" cy="77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3200" spc="-1" strike="noStrike">
                <a:latin typeface="Arial"/>
              </a:rPr>
              <a:t>Časový plán jednotlivých komunikačních kroků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Např. otevření obchodního centra (řešíme jen PR)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10.10. Tisková konference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11.10. Pozvánka veřejnosti do obchodního centra na módní přehlídku za účasti módní ikony XY – sociální sítě, rozhlas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  <a:ea typeface="Microsoft YaHei"/>
              </a:rPr>
              <a:t>11.10. Pozvání novinářů na </a:t>
            </a:r>
            <a:r>
              <a:rPr b="0" lang="cs-CZ" sz="3200" spc="-1" strike="noStrike">
                <a:latin typeface="Arial"/>
              </a:rPr>
              <a:t>módní přehlídku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20.10. Provedení ankety mezi návštěvníky o významu módy v jejich životě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25.10. Publikování výsledků ankety na sociálních sítích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Application>LibreOffice/7.3.0.3$Windows_X86_64 LibreOffice_project/0f246aa12d0eee4a0f7adcefbf7c878fc2238db3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2024-04-12T10:31:40Z</dcterms:created>
  <dc:creator/>
  <dc:description/>
  <dc:language>cs-CZ</dc:language>
  <cp:lastModifiedBy/>
  <dcterms:modified xsi:type="dcterms:W3CDTF">2024-10-09T07:02:57Z</dcterms:modified>
  <cp:revision>14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2</vt:i4>
  </property>
</Properties>
</file>