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395D96-6958-405F-8131-DEFE54AE6AED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9AE8A0-F8E7-4EB8-B198-98DEE371FF49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0D0EBE-79FB-4223-AD7E-C6A8E4D02F1D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CD1885-794C-41CA-AA23-B8C99176F38A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86FE5E-E8AC-429E-A1F4-3E7487D07B53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2AE4FD-2E95-45E6-9228-86B0A2BD9F89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74A68F-2147-4981-873F-944405806DDE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C7B035-E551-4ABA-8307-2359C21BEA89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CA0090-EC56-4A31-8553-3C800A60C177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782DF5-4D9D-49F0-A4D4-B02E9FEB9F91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0E5851-11AE-41A5-9BC4-E47192EC16E3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50EEF4-72DB-4785-BCEB-197E518EA8D7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E2F779-EF73-43E7-ACE5-997B129EAD13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4A0D94-1232-49A8-B089-51D9300197EE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3B6DB5-622A-4EDA-BF9F-F2E9872BE70A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EC8E69-57EA-47FB-AFA0-A58596402AC3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8E8457-C1A0-4834-9E50-1EDB9267DA20}" type="slidenum">
              <a:t>&lt;#&gt;</a:t>
            </a:fld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755F5D-EE06-42BE-818F-2E4FC675FDEF}" type="slidenum">
              <a:t>&lt;#&gt;</a:t>
            </a:fld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B7C76F-C736-4133-A992-C93BE42893A7}" type="slidenum">
              <a:t>&lt;#&gt;</a:t>
            </a:fld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98194F-A3F4-4C49-8817-A97AC0FF38F8}" type="slidenum">
              <a:t>&lt;#&gt;</a:t>
            </a:fld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B35F78-BD03-4396-867F-7A803566BFD9}" type="slidenum">
              <a:t>&lt;#&gt;</a:t>
            </a:fld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C18B0E-CE29-4E57-8072-B0442359423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1E37CB7-9D48-41A7-9F8E-F92FA8BBC69A}" type="slidenum">
              <a:t>&lt;#&gt;</a:t>
            </a:fld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53736A-E331-4834-AD69-6300DF0309A3}" type="slidenum">
              <a:t>&lt;#&gt;</a:t>
            </a:fld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F350B-D6E1-474F-B89D-8C9609F652E3}" type="slidenum">
              <a:t>&lt;#&gt;</a:t>
            </a:fld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3BB3F1-F0E3-4D32-9645-5ECE161EF2C4}" type="slidenum">
              <a:t>&lt;#&gt;</a:t>
            </a:fld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02B5C9-D8DB-4A6E-A203-CC58E173AB13}" type="slidenum">
              <a:t>&lt;#&gt;</a:t>
            </a:fld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63DD3A-2733-4AFB-84D5-5EA25DB3187B}" type="slidenum">
              <a:t>&lt;#&gt;</a:t>
            </a:fld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1D96F3-4DB3-4F1B-A42D-A09FAF0FD716}" type="slidenum">
              <a:t>&lt;#&gt;</a:t>
            </a:fld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D0F418-F158-483E-823F-7CCDB652B79E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96306FE-B2AD-4EC3-9EAA-CC7AAF198C01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409C283-633A-4742-BB48-DC615F0D6CB6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CE34E3A-89D2-4E7F-BA51-F28E02F85813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FDF60A2-59B1-4104-B6CA-B8F086D9F7C0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18CE24-F117-43E6-BDA2-C1D09433C44D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38E917-F999-41AE-8055-5E1E0C67F3C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000000"/>
                </a:solidFill>
                <a:latin typeface="Calibri"/>
                <a:ea typeface="Calibri"/>
              </a:rPr>
              <a:t>Text názvu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cs-CZ" sz="3200" spc="-1" strike="noStrike">
                <a:solidFill>
                  <a:srgbClr val="888888"/>
                </a:solidFill>
                <a:latin typeface="Calibri"/>
                <a:ea typeface="Calibri"/>
              </a:rPr>
              <a:t>Text úrovně 1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cs-CZ" sz="3200" spc="-1" strike="noStrike">
                <a:solidFill>
                  <a:srgbClr val="888888"/>
                </a:solidFill>
                <a:latin typeface="Calibri"/>
                <a:ea typeface="Calibri"/>
              </a:rPr>
              <a:t>Text úrovně 2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cs-CZ" sz="3200" spc="-1" strike="noStrike">
                <a:solidFill>
                  <a:srgbClr val="888888"/>
                </a:solidFill>
                <a:latin typeface="Calibri"/>
                <a:ea typeface="Calibri"/>
              </a:rPr>
              <a:t>Text úrovně 3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cs-CZ" sz="3200" spc="-1" strike="noStrike">
                <a:solidFill>
                  <a:srgbClr val="888888"/>
                </a:solidFill>
                <a:latin typeface="Calibri"/>
                <a:ea typeface="Calibri"/>
              </a:rPr>
              <a:t>Text úrovně 4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</a:tabLst>
            </a:pPr>
            <a:r>
              <a:rPr b="0" lang="cs-CZ" sz="3200" spc="-1" strike="noStrike">
                <a:solidFill>
                  <a:srgbClr val="888888"/>
                </a:solidFill>
                <a:latin typeface="Calibri"/>
                <a:ea typeface="Calibri"/>
              </a:rPr>
              <a:t>Text úrovně 5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13F6F71-C750-400D-94EF-139C890AB32D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000000"/>
                </a:solidFill>
                <a:latin typeface="Calibri"/>
                <a:ea typeface="Calibri"/>
              </a:rPr>
              <a:t>Text názvu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1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1" marL="783720" indent="-3265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2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2" marL="1219320" indent="-3049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3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3" marL="1737360" indent="-3657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4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4" marL="2194560" indent="-3657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5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 idx="2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3382EEA-3BEE-42A8-ADF4-42BB6E79F61D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000000"/>
                </a:solidFill>
                <a:latin typeface="Calibri"/>
                <a:ea typeface="Calibri"/>
              </a:rPr>
              <a:t>Text názvu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1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1" marL="783720" indent="-3265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2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2" marL="1219320" indent="-3049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3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3" marL="1737360" indent="-3657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4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4" marL="2194560" indent="-36576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Text úrovně 5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3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990312A-62E0-4400-9B17-266DF525C390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709560"/>
            <a:ext cx="8125920" cy="1813680"/>
          </a:xfrm>
          <a:prstGeom prst="rect">
            <a:avLst/>
          </a:prstGeom>
          <a:noFill/>
          <a:ln w="1260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5400" spc="-1" strike="noStrike" cap="small">
                <a:solidFill>
                  <a:srgbClr val="d10202"/>
                </a:solidFill>
                <a:latin typeface="Calibri"/>
                <a:ea typeface="Calibri"/>
              </a:rPr>
              <a:t>Akciová společnost</a:t>
            </a:r>
            <a:br>
              <a:rPr sz="5400"/>
            </a:br>
            <a:endParaRPr b="0" lang="cs-CZ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ldNum" idx="4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BBB9A78-48C1-4EC1-A2DB-6FD42E65DB8D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1406"/>
                </a:solidFill>
                <a:latin typeface="Calibri"/>
                <a:ea typeface="Calibri"/>
              </a:rPr>
              <a:t>Druhy akcií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Je věcí stanov konkrétní společnosti, jak akcie nebo jejich druhy označí. </a:t>
            </a:r>
            <a:endParaRPr b="0" lang="cs-CZ" sz="29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00" spc="-1" strike="noStrike">
                <a:solidFill>
                  <a:srgbClr val="000000"/>
                </a:solidFill>
                <a:latin typeface="Calibri"/>
                <a:ea typeface="Calibri"/>
              </a:rPr>
              <a:t>Akcie bez zvláštních práv jsou </a:t>
            </a:r>
            <a:r>
              <a:rPr b="1" lang="cs-CZ" sz="2700" spc="-1" strike="noStrike">
                <a:solidFill>
                  <a:srgbClr val="ff0000"/>
                </a:solidFill>
                <a:latin typeface="Calibri"/>
                <a:ea typeface="Calibri"/>
              </a:rPr>
              <a:t>akcie kmenové.</a:t>
            </a:r>
            <a:endParaRPr b="0" lang="cs-CZ" sz="27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00" spc="-1" strike="noStrike">
                <a:solidFill>
                  <a:srgbClr val="000000"/>
                </a:solidFill>
                <a:latin typeface="Calibri"/>
                <a:ea typeface="Calibri"/>
              </a:rPr>
              <a:t>Akcie, se kterými jsou spojena stejná práva, tvoří jeden druh.</a:t>
            </a:r>
            <a:endParaRPr b="0" lang="cs-CZ" sz="27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00" spc="-1" strike="noStrike">
                <a:solidFill>
                  <a:srgbClr val="000000"/>
                </a:solidFill>
                <a:latin typeface="Calibri"/>
                <a:ea typeface="Calibri"/>
              </a:rPr>
              <a:t>V případě pochybností o obsahu akcií, může soud na návrh společnosti nebo akcionáře rozhodnout, jaké právo je s akcií spojeno.</a:t>
            </a:r>
            <a:endParaRPr b="0" lang="cs-CZ" sz="27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sldNum" idx="13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680575B-AB64-4147-9002-8C34B89AA3C1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2f12"/>
                </a:solidFill>
                <a:latin typeface="Calibri"/>
                <a:ea typeface="Calibri"/>
              </a:rPr>
              <a:t>Druhy akcií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315000" y="14580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284760" indent="-2847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Mohou být akcie se zvláštními právy, s nimiž je spojen zejména rozdílný, podřízený či pevný </a:t>
            </a:r>
            <a:r>
              <a:rPr b="1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podíl na zisku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 nebo na likvidačním zůstatku, či rozdílná váha hlasů pro hlasování na valné hromadě.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marL="284760" indent="-2847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Akcie s právem na přednostní podíl na zisku/dividendu (prioritní)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marL="284760" indent="-2847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Je možnost vytvoření zvláštního druhu akcií, se kterým bude spojeno právo </a:t>
            </a:r>
            <a:r>
              <a:rPr b="1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jmenovat a odvolávat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 jednoho nebo více členů </a:t>
            </a:r>
            <a:r>
              <a:rPr b="1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statutárního orgánu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 nebo dozorčí rady. 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marL="284760" indent="-2847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Akcie </a:t>
            </a:r>
            <a:r>
              <a:rPr b="1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bez hlasovacího práva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 - s nimiž není spojeno hlasovací právo, mohou být vydány, jen pokud souhrn jejich jmenovitých hodnot nepřesáhne 90 % základního kapitálu (neznamená, že nemůžou hlasovat nikdy, výjimky upravuje zákon).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sldNum" idx="14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61CC538-2D83-4D67-9237-72CA443BBF10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Náležitosti akcie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rmAutofit fontScale="99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cs-CZ" sz="134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označení akcie,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identifikaci společnosti,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jmenovitou hodnotu akcie,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údaj o formě akcie (na řad/jméno, na doručitele/majitele),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u akcie na jméno identifikaci akcionáře,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název druhu akcie a popis práv s ní spojených, mají-li být vydány akcie různých druhů,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číselné označení,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marL="277920" indent="-277920" algn="just">
              <a:lnSpc>
                <a:spcPct val="100000"/>
              </a:lnSpc>
              <a:buClr>
                <a:srgbClr val="444444"/>
              </a:buClr>
              <a:buFont typeface="Symbol" charset="2"/>
              <a:buChar char=""/>
              <a:tabLst>
                <a:tab algn="l" pos="0"/>
              </a:tabLst>
            </a:pPr>
            <a:r>
              <a:rPr b="0" lang="cs-CZ" sz="2800" spc="-1" strike="noStrike">
                <a:solidFill>
                  <a:srgbClr val="444444"/>
                </a:solidFill>
                <a:latin typeface="Arial"/>
                <a:ea typeface="Arial"/>
              </a:rPr>
              <a:t>podpis členů statutárního orgánu.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Seznam akcionářů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Seznam akcionářů - vede společnost u akcionářů, kteří mají akcie na </a:t>
            </a:r>
            <a:r>
              <a:rPr b="0" lang="cs-CZ" sz="3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jméno</a:t>
            </a: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700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Akcie na majitele (doručitele) může být vydána jen jako </a:t>
            </a:r>
            <a:r>
              <a:rPr b="0" lang="cs-CZ" sz="32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zaknihovaná</a:t>
            </a: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 (§ 274 ZOK) - zvláštní evidence sama o sobě u Centrálního depozitáře cenných papírů a.s.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Práva a povinnosti akcionáře a.s.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1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vkladová</a:t>
            </a: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 povinnost - povinnost splatit akcii -&gt; </a:t>
            </a:r>
            <a:r>
              <a:rPr b="1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emisní kurs</a:t>
            </a: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 = částka, za kterou společnost akcie vydává; emisní kurs se může rovnat (=) jmenovité hodnotě akcie, může být vyšší (&gt;) než jmenovitá hodnota akcie, ale </a:t>
            </a:r>
            <a:r>
              <a:rPr b="0" lang="cs-CZ" sz="18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nesmí být nižší</a:t>
            </a: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 (&lt;) než jmenovitá hodnota akcie; je-li emisní kurs vyšší než jmenovitá hodnota akcie, rozdíl se nazývá </a:t>
            </a:r>
            <a:r>
              <a:rPr b="1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emisní ážio</a:t>
            </a: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, 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právo na podíl na zisku (dividendu) – institut rozhodného dne (§ 284 ZOK) - mezník pro uplatnění práva, důležitý při převodech akcie.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hlasovací právo - právo účastnit se a hlasovat na valné hromadě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právo na vysvětlení - vysvětlení záležitostí týkající se společnosti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právo uplatňovat návrhy a protinávrhy - k programu valné hromady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právo na podíl na likvidačním zůstatku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práva kvalifikovaných akcionářů - např. požadovat svolání valné hromady, podat akcionářskou žalobu o náhradu újmy proti členům představenstva, dozorčí rady, správní rady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  <a:p>
            <a:pPr marL="212760" indent="-212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pc="-1" strike="noStrike">
                <a:solidFill>
                  <a:srgbClr val="000000"/>
                </a:solidFill>
                <a:latin typeface="Calibri"/>
                <a:ea typeface="Calibri"/>
              </a:rPr>
              <a:t>Kvalifikovaný akcionář - vlastní akcie jejichž souhrn dosahuje zákonem stanovený podíl na základním kapitálu</a:t>
            </a: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sldNum" idx="15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3B52F8-7233-4B3B-BCF9-7D96F3C6D7A9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12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rmAutofit fontScale="78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000000"/>
                </a:solidFill>
                <a:latin typeface="Calibri"/>
                <a:ea typeface="Calibri"/>
              </a:rPr>
              <a:t>§ 284Rozhodný den</a:t>
            </a:r>
            <a:br>
              <a:rPr sz="4400"/>
            </a:b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rmAutofit fontScale="54000"/>
          </a:bodyPr>
          <a:p>
            <a:pPr marL="336600" indent="-3366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(1) V případech stanovených tímto zákonem nebo v případech určených na základě tohoto zákona stanovami nebo rozhodnutím valné hromady může samostatně převoditelné právo spojené s cenným papírem nebo zaknihovaným cenným papírem, popřípadě jiné právo s ním spojené, uplatňovat vůči společnosti pouze osoba, která je toto právo oprávněna vykonávat k určitému dni stanovenému tímto zákonem, stanovami nebo rozhodnutím valné hromady (dále jen „rozhodný den“), a to i v případě, že po rozhodném dni dojde k převodu cenného papíru nebo samostatně převoditelného práva.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700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marL="336600" indent="-3366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(2) V případě, že společnost vydala akcie na jméno a akcionářská práva může vykonávat pouze osoba, která měla tato práva k rozhodnému dni, je jí osoba, která byla k rozhodnému dni zapsána v seznamu akcionářů.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700"/>
              </a:spcBef>
              <a:buNone/>
            </a:pP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marL="336600" indent="-3366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(3) Má se za to, že ten, kdo při uplatnění práva podle odstavce 1 doloží společnosti vlastnické právo k akciím na majitele, byl oprávněn vykonávat toto právo k rozhodnému dni.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rmAutofit fontScale="98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3400" spc="-1" strike="noStrike">
                <a:solidFill>
                  <a:srgbClr val="fe1901"/>
                </a:solidFill>
                <a:latin typeface="Calibri"/>
                <a:ea typeface="Calibri"/>
              </a:rPr>
              <a:t>Volené orgány akciové společnosti - dualistická </a:t>
            </a:r>
            <a:br>
              <a:rPr sz="3400"/>
            </a:br>
            <a:r>
              <a:rPr b="0" lang="cs-CZ" sz="3400" spc="-1" strike="noStrike">
                <a:solidFill>
                  <a:srgbClr val="fe1901"/>
                </a:solidFill>
                <a:latin typeface="Calibri"/>
                <a:ea typeface="Calibri"/>
              </a:rPr>
              <a:t>nebo monistická struktura</a:t>
            </a:r>
            <a:endParaRPr b="0" lang="cs-CZ" sz="3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1" lang="cs-CZ" sz="29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Dualistický</a:t>
            </a: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 systém je  tvořen </a:t>
            </a:r>
            <a:r>
              <a:rPr b="1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představenstvem a dozorčí radou</a:t>
            </a: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, kdy jsou klíčové funkce rozděleny mezi ty to dva orgány. Člen dozorčí rady nesmí být současně členem představenstva (neslučitelnost funkcí).</a:t>
            </a:r>
            <a:endParaRPr b="0" lang="cs-CZ" sz="29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Systém </a:t>
            </a:r>
            <a:r>
              <a:rPr b="1" lang="cs-CZ" sz="2900" spc="-1" strike="noStrike" u="sng">
                <a:solidFill>
                  <a:srgbClr val="000000"/>
                </a:solidFill>
                <a:uFillTx/>
                <a:latin typeface="Calibri"/>
                <a:ea typeface="Calibri"/>
              </a:rPr>
              <a:t>monistický</a:t>
            </a: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 je pak založen na principu správy jediným orgánem, jímž je dle </a:t>
            </a:r>
            <a:r>
              <a:rPr b="1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správní rada</a:t>
            </a:r>
            <a:r>
              <a:rPr b="0" lang="cs-CZ" sz="29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b="0" lang="cs-CZ" sz="2900" spc="-1" strike="noStrike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cs-CZ" sz="2100" spc="-1" strike="noStrike">
                <a:solidFill>
                  <a:srgbClr val="000000"/>
                </a:solidFill>
                <a:latin typeface="Calibri"/>
                <a:ea typeface="Calibri"/>
              </a:rPr>
              <a:t>dříve byla správní rada doplněná o statutárního ředitele, ten však byl zrušen/zanikl a jeho působnost přešla na </a:t>
            </a:r>
            <a:r>
              <a:rPr b="0" lang="cs-CZ" sz="2100" spc="-1" strike="noStrike">
                <a:solidFill>
                  <a:srgbClr val="000000"/>
                </a:solidFill>
                <a:latin typeface="Calibri"/>
                <a:ea typeface="Calibri"/>
              </a:rPr>
              <a:t>správní radu, která se stala jediným povinným voleným orgánem společnosti s vnitřní monistickou strukturou.</a:t>
            </a:r>
            <a:endParaRPr b="0" lang="cs-CZ" sz="21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sldNum" idx="16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84EF5EC-3B03-4CBF-9065-19C399B2F871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16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 - orgány a organizace společnosti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457200" y="965520"/>
            <a:ext cx="8229240" cy="54921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cs-CZ" sz="2520" spc="-1" strike="noStrike">
                <a:solidFill>
                  <a:srgbClr val="ff0000"/>
                </a:solidFill>
                <a:latin typeface="Calibri"/>
                <a:ea typeface="Calibri"/>
              </a:rPr>
              <a:t>Dualistický systém </a:t>
            </a:r>
            <a:endParaRPr b="0" lang="cs-CZ" sz="252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160" spc="-1" strike="noStrike">
                <a:solidFill>
                  <a:srgbClr val="ff0000"/>
                </a:solidFill>
                <a:latin typeface="Calibri"/>
                <a:ea typeface="Calibri"/>
              </a:rPr>
              <a:t>statutárním orgánem je představenstvo</a:t>
            </a: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, to je též pověřeno obchodním vedením 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představenstvo volí a odvolává valná hromada, ledaže stanovy určí, že tato působnost náleží dozorčí radě 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neurčí-li stanovy jinak, má </a:t>
            </a:r>
            <a:r>
              <a:rPr b="1" lang="cs-CZ" sz="2160" spc="-1" strike="noStrike">
                <a:solidFill>
                  <a:srgbClr val="ff0000"/>
                </a:solidFill>
                <a:latin typeface="Calibri"/>
                <a:ea typeface="Calibri"/>
              </a:rPr>
              <a:t>představenstvo 3 členy 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představenstvo volí a odvolává svého předsedu 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neobsahují-li stanovy </a:t>
            </a:r>
            <a:r>
              <a:rPr b="1" lang="cs-CZ" sz="2160" spc="-1" strike="noStrike">
                <a:solidFill>
                  <a:srgbClr val="ff0000"/>
                </a:solidFill>
                <a:latin typeface="Calibri"/>
                <a:ea typeface="Calibri"/>
              </a:rPr>
              <a:t>délku funkce – je 3 roky 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představenstvo </a:t>
            </a:r>
            <a:r>
              <a:rPr b="1" lang="cs-CZ" sz="2160" spc="-1" strike="noStrike">
                <a:solidFill>
                  <a:srgbClr val="ff0000"/>
                </a:solidFill>
                <a:latin typeface="Calibri"/>
                <a:ea typeface="Calibri"/>
              </a:rPr>
              <a:t>rozhoduje většinou hlasů přítomných</a:t>
            </a: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, každý má 1 hlas, pořizují zápis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při zániku funkce člena je třeba do 2 měsíců zvolit nového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  <a:p>
            <a:pPr lvl="2" marL="308520" indent="-30852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160" spc="-1" strike="noStrike">
                <a:solidFill>
                  <a:srgbClr val="000000"/>
                </a:solidFill>
                <a:latin typeface="Calibri"/>
                <a:ea typeface="Calibri"/>
              </a:rPr>
              <a:t>stanovy mohou určit, že neklesl-li počet členů pod polovinu, může představenstvo jmenovat náhradní členy do příštího zasedání orgánu, který je volí (tzv. kooptace) - praktické řešení, aby se nemusela kvůli tomu extra svolávat valná hromada</a:t>
            </a:r>
            <a:endParaRPr b="0" lang="cs-CZ" sz="216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sldNum" idx="17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BE48764-DD79-4233-AE45-2418F994E68A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16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 - orgány a organizace společnosti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457200" y="759240"/>
            <a:ext cx="8229240" cy="58071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Dualistický systém - představenstvo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zákaz konkurence - 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člen představenstva nesmí: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podnikat v předmětu činnosti společnosti, a to ani ve prospěch jiných osob, ani zprostředkovávat obchody společnosti pro jiného,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být členem statutárního orgánu jiné PO se stejným nebo obdobným předmětem činnosti, ledaže jde o koncern, 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účastnit na podnikání jiné obchodní korporace jako společník s neomezeným ručením nebo jako ovládající osoba jiné osoby se stejným nebo obdobným předmětem činnosti.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spcBef>
                <a:spcPts val="1417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Stanovy mohou upravit zákaz konkurence odchylně.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18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011B531-D81C-46F0-BF81-7AAA3C54045D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16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 - orgány a organizace společnosti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57200" y="914400"/>
            <a:ext cx="8229240" cy="6194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Dualistický systém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Calibri"/>
                <a:ea typeface="Calibri"/>
              </a:rPr>
              <a:t>dozorčí rada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dohlíží na výkon působnosti představenstva a na činnost společnosti 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oprávněna nahlížet do všech dokladů a záznamů, kontrolovat účetnictví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Calibri"/>
                <a:ea typeface="Calibri"/>
              </a:rPr>
              <a:t>3 členové 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(neurčí-li stanovy jinak) 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Calibri"/>
                <a:ea typeface="Calibri"/>
              </a:rPr>
              <a:t>volí a odvolává je valná hromada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, dozorčí rada volí a odvolává svého předsedu 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Calibri"/>
                <a:ea typeface="Calibri"/>
              </a:rPr>
              <a:t>funkční období 3 roky</a:t>
            </a: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, nestanoví-li stanovy jinak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zákaz konkurence, povinnost jmenovat nového člena při zániku funkce stávajícího člena i kooptace člena platí stejně jako u členů představenstva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sldNum" idx="19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94FD6C0-1E3B-4867-8837-8278AC6EADDB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16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69300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d10202"/>
                </a:solidFill>
                <a:latin typeface="Calibri"/>
                <a:ea typeface="Calibri"/>
              </a:rPr>
              <a:t>Osnova přednášky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cs-CZ" sz="16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cs-CZ" sz="16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endParaRPr b="0" lang="cs-CZ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Nutno lépe vysvětlit strukturu - valná hromada!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Charakteristika a.s.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Založení a vznik a.s.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Práva a povinnosti akcionáře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a.s. - orgány a organizace společnosti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3600" spc="-1" strike="noStrike">
                <a:solidFill>
                  <a:srgbClr val="000000"/>
                </a:solidFill>
                <a:latin typeface="Calibri"/>
                <a:ea typeface="Calibri"/>
              </a:rPr>
              <a:t>a.s. – zrušení a zánik</a:t>
            </a:r>
            <a:endParaRPr b="0" lang="cs-CZ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5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E8FBF7-D455-40F6-B244-4C9403E333C6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 - orgány a organizace společnosti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57200" y="884160"/>
            <a:ext cx="8229240" cy="562752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Monistický systém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601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správní rada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3" marL="857160" indent="-399960"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–"/>
              <a:tabLst>
                <a:tab algn="l" pos="0"/>
              </a:tabLst>
            </a:pPr>
            <a:r>
              <a:rPr b="0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je statutárním orgánem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, náleží ji obchodní vedení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3" marL="857160" indent="-3999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obdobné kompetence jako představenstvo v dualistickém systému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3" marL="857160" indent="-3999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do působnosti správní rady náleží jakákoliv věc, jestliže nenáleží do působnosti valné hromady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3" marL="8002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standardně</a:t>
            </a:r>
            <a:r>
              <a:rPr b="1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3 členové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 (ti si zvolí předsedu) a funkční období 3 roky, neurčí-li stanovy jinak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zákaz konkurence, povinnost jmenovat nového člena při zániku funkce stávajícího člena i kooptace člena platí stejně jako u členů představenstva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sldNum" idx="20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2B17294-FE26-4837-A77F-CA9DD5F7A50B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16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a.s. - zrušení a zánik společnosti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Společnost se </a:t>
            </a:r>
            <a:r>
              <a:rPr b="1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zrušuje</a:t>
            </a:r>
            <a:r>
              <a:rPr b="0" lang="cs-CZ" sz="3200" spc="-1" strike="noStrike">
                <a:solidFill>
                  <a:srgbClr val="000000"/>
                </a:solidFill>
                <a:latin typeface="Calibri"/>
                <a:ea typeface="Calibri"/>
              </a:rPr>
              <a:t> z obdobných důvodů jako s.r.o.</a:t>
            </a:r>
            <a:endParaRPr b="0" lang="cs-CZ" sz="3200" spc="-1" strike="noStrike">
              <a:solidFill>
                <a:srgbClr val="000000"/>
              </a:solidFill>
              <a:latin typeface="Calibri"/>
            </a:endParaRPr>
          </a:p>
          <a:p>
            <a:pPr lvl="2" marL="457200" indent="-4572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1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Zaniká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 výmazem z obchodního rejstříku (konstitutivní účinek).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a.s. - likvidace společnosti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291600" indent="-29160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70" spc="-1" strike="noStrike">
                <a:solidFill>
                  <a:srgbClr val="000000"/>
                </a:solidFill>
                <a:latin typeface="Calibri"/>
                <a:ea typeface="Calibri"/>
              </a:rPr>
              <a:t>právo na podíl na likvidačním zůstatku je samostatně převoditelné ode dne, kdy společnost vstoupila do likvidace </a:t>
            </a:r>
            <a:endParaRPr b="0" lang="cs-CZ" sz="2470" spc="-1" strike="noStrike">
              <a:solidFill>
                <a:srgbClr val="000000"/>
              </a:solidFill>
              <a:latin typeface="Calibri"/>
            </a:endParaRPr>
          </a:p>
          <a:p>
            <a:pPr marL="291600" indent="-29160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70" spc="-1" strike="noStrike">
                <a:solidFill>
                  <a:srgbClr val="000000"/>
                </a:solidFill>
                <a:latin typeface="Calibri"/>
                <a:ea typeface="Calibri"/>
              </a:rPr>
              <a:t>nestačí-li výše likvidačního zůstatku k úhradě jmenovité hodnoty akcií, rozdělí se na část připadající vlastníkům prioritních akcií a část připadající na ostatní akcie </a:t>
            </a:r>
            <a:endParaRPr b="0" lang="cs-CZ" sz="2470" spc="-1" strike="noStrike">
              <a:solidFill>
                <a:srgbClr val="000000"/>
              </a:solidFill>
              <a:latin typeface="Calibri"/>
            </a:endParaRPr>
          </a:p>
          <a:p>
            <a:pPr marL="291600" indent="-29160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70" spc="-1" strike="noStrike">
                <a:solidFill>
                  <a:srgbClr val="000000"/>
                </a:solidFill>
                <a:latin typeface="Calibri"/>
                <a:ea typeface="Calibri"/>
              </a:rPr>
              <a:t>likvidační zůstatek se v jednotlivých skupinách dělí mezi akcionáře v poměru odpovídajícím splacené jmenovité hodnotě akcií </a:t>
            </a:r>
            <a:endParaRPr b="0" lang="cs-CZ" sz="2470" spc="-1" strike="noStrike">
              <a:solidFill>
                <a:srgbClr val="000000"/>
              </a:solidFill>
              <a:latin typeface="Calibri"/>
            </a:endParaRPr>
          </a:p>
          <a:p>
            <a:pPr marL="291600" indent="-29160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70" spc="-1" strike="noStrike">
                <a:solidFill>
                  <a:srgbClr val="000000"/>
                </a:solidFill>
                <a:latin typeface="Calibri"/>
                <a:ea typeface="Calibri"/>
              </a:rPr>
              <a:t>právo na vyplacení likvidačního zůstatku vzniká odevzdáním (listinné) akcie likvidátorovi, resp. zrušením akcií v evidenci zaknihovaných cenných papírů na příkaz likvidátora</a:t>
            </a:r>
            <a:endParaRPr b="0" lang="cs-CZ" sz="2470" spc="-1" strike="noStrike">
              <a:solidFill>
                <a:srgbClr val="000000"/>
              </a:solidFill>
              <a:latin typeface="Calibri"/>
            </a:endParaRPr>
          </a:p>
          <a:p>
            <a:pPr marL="291600" indent="-29160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70" spc="-1" strike="noStrike">
                <a:solidFill>
                  <a:srgbClr val="000000"/>
                </a:solidFill>
                <a:latin typeface="Calibri"/>
                <a:ea typeface="Calibri"/>
              </a:rPr>
              <a:t>odevzdanou akcii likvidátor zničí (zaknihovaná je “zničená” zrušením v evidenci) </a:t>
            </a:r>
            <a:endParaRPr b="0" lang="cs-CZ" sz="24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sldNum" idx="21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52A5771-BCFA-4447-865F-00F80090CA15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6000" spc="-1" strike="noStrike">
                <a:solidFill>
                  <a:srgbClr val="d10202"/>
                </a:solidFill>
                <a:latin typeface="Calibri"/>
                <a:ea typeface="Calibri"/>
              </a:rPr>
              <a:t>Děkuji za pozornost!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 type="sldNum" idx="22"/>
          </p:nvPr>
        </p:nvSpPr>
        <p:spPr>
          <a:xfrm>
            <a:off x="8428320" y="6414840"/>
            <a:ext cx="25812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E2B0B00-42DA-4D94-ABC9-7E30D1EB29A0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Obecně k a.s.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298440" indent="-2984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80" spc="-1" strike="noStrike">
                <a:solidFill>
                  <a:srgbClr val="000000"/>
                </a:solidFill>
                <a:latin typeface="Calibri"/>
                <a:ea typeface="Calibri"/>
              </a:rPr>
              <a:t>Akciová společnost je společnost, jejíž základní kapitál je rozvržen na určitý počet akcií. </a:t>
            </a:r>
            <a:endParaRPr b="0" lang="cs-CZ" sz="2780" spc="-1" strike="noStrike">
              <a:solidFill>
                <a:srgbClr val="000000"/>
              </a:solidFill>
              <a:latin typeface="Calibri"/>
            </a:endParaRPr>
          </a:p>
          <a:p>
            <a:pPr marL="298440" indent="-2984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80" spc="-1" strike="noStrike">
                <a:solidFill>
                  <a:srgbClr val="000000"/>
                </a:solidFill>
                <a:latin typeface="Calibri"/>
                <a:ea typeface="Calibri"/>
              </a:rPr>
              <a:t>Akcie je cenný papír nebo zaknihovaný cenný papír, s nímž je spojeno právo akcionáře podílet se na řízení společnosti, zisku, likvidačním zůstatku. </a:t>
            </a:r>
            <a:endParaRPr b="0" lang="cs-CZ" sz="2780" spc="-1" strike="noStrike">
              <a:solidFill>
                <a:srgbClr val="000000"/>
              </a:solidFill>
              <a:latin typeface="Calibri"/>
            </a:endParaRPr>
          </a:p>
          <a:p>
            <a:pPr marL="298440" indent="-2984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80" spc="-1" strike="noStrike">
                <a:solidFill>
                  <a:srgbClr val="000000"/>
                </a:solidFill>
                <a:latin typeface="Calibri"/>
                <a:ea typeface="Calibri"/>
              </a:rPr>
              <a:t>Jde o kapitálovou společnost. </a:t>
            </a:r>
            <a:endParaRPr b="0" lang="cs-CZ" sz="2780" spc="-1" strike="noStrike">
              <a:solidFill>
                <a:srgbClr val="000000"/>
              </a:solidFill>
              <a:latin typeface="Calibri"/>
            </a:endParaRPr>
          </a:p>
          <a:p>
            <a:pPr marL="298440" indent="-2984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80" spc="-1" strike="noStrike">
                <a:solidFill>
                  <a:srgbClr val="000000"/>
                </a:solidFill>
                <a:latin typeface="Calibri"/>
                <a:ea typeface="Calibri"/>
              </a:rPr>
              <a:t>Zákon vyžaduje minimální výši základního kapitálu alespoň 2.000.000 Kč. </a:t>
            </a:r>
            <a:endParaRPr b="0" lang="cs-CZ" sz="2780" spc="-1" strike="noStrike">
              <a:solidFill>
                <a:srgbClr val="000000"/>
              </a:solidFill>
              <a:latin typeface="Calibri"/>
            </a:endParaRPr>
          </a:p>
          <a:p>
            <a:pPr marL="298440" indent="-2984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780" spc="-1" strike="noStrike">
                <a:solidFill>
                  <a:srgbClr val="000000"/>
                </a:solidFill>
                <a:latin typeface="Calibri"/>
                <a:ea typeface="Calibri"/>
              </a:rPr>
              <a:t>Každý zakladatel se musí zavázat ke vkladové povinnosti, součet vkladů představuje základní kapitál.</a:t>
            </a:r>
            <a:endParaRPr b="0" lang="cs-CZ" sz="278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sldNum" idx="6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865BF18-4542-4F0F-907A-0B1881A46D1C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34380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 - obecná charakteristika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212120"/>
            <a:ext cx="8229240" cy="54633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lvl="2"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§ 243 – 551 zákona o obchodních korporacích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nejsou taxativně vypočteny možné druhy akcií, proto mohou být s akciemi spojena jakákoliv práva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jsou-li akcie více </a:t>
            </a:r>
            <a:r>
              <a:rPr b="1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druhů,</a:t>
            </a: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 práva spojená s určitým druhem akcií musí být upraveny ve stanovách 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800" spc="-1" strike="noStrike">
                <a:solidFill>
                  <a:srgbClr val="000000"/>
                </a:solidFill>
                <a:latin typeface="Calibri"/>
                <a:ea typeface="Calibri"/>
              </a:rPr>
              <a:t>zákaz zvýhodnění jakéhokoliv akcionáře na úkor společnosti nebo ostatních akcionářů – k takovému ujednání se nepřihlíží, s akcionáři je nutno zacházet za stejných podmínek a stejně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StarSymbol"/>
              <a:buChar char="-"/>
            </a:pPr>
            <a:r>
              <a:rPr b="1" lang="cs-CZ" sz="2800" spc="-1" strike="noStrike">
                <a:solidFill>
                  <a:srgbClr val="ff0000"/>
                </a:solidFill>
                <a:latin typeface="Calibri"/>
                <a:ea typeface="Calibri"/>
              </a:rPr>
              <a:t>s akciemi nesmí být spojeno právo na peněžité plnění nezávisle na výsledku hospodaření společnosti</a:t>
            </a:r>
            <a:endParaRPr b="0" lang="cs-CZ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7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4A38F52-85FF-479B-A82E-9969802D39CF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69300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a.s.– založení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5051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Založení je možné, pokud jsou zakladatelé (upisovatelé) schopni upsat celý základní kapitál (dříve bylo možno založení i na základě tzv. veřejné nabídky k upsání akcií).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  <a:p>
            <a:pPr lvl="2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StarSymbol"/>
              <a:buChar char="-"/>
            </a:pPr>
            <a:r>
              <a:rPr b="0" lang="cs-CZ" sz="2400" spc="-1" strike="noStrike">
                <a:solidFill>
                  <a:srgbClr val="000000"/>
                </a:solidFill>
                <a:latin typeface="Calibri"/>
                <a:ea typeface="Calibri"/>
              </a:rPr>
              <a:t>Společnost je založena dohodou o stanovách mezi dvěma či více zakladateli. Společnost může založit i jen jeden zakladatel, ten pak pořizuje (přijímá) stanovy samostatně. Stanovy musí být sepsány do notářského zápisu.</a:t>
            </a:r>
            <a:endParaRPr b="0" lang="cs-CZ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sldNum" idx="8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2026647-B0F9-41E7-BFBF-27AE6AA89F91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362160"/>
            <a:ext cx="8229240" cy="7239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pc="-1" strike="noStrike">
                <a:solidFill>
                  <a:srgbClr val="ff0000"/>
                </a:solidFill>
                <a:latin typeface="Calibri"/>
                <a:ea typeface="Calibri"/>
              </a:rPr>
              <a:t>a.s.– založení</a:t>
            </a:r>
            <a:endParaRPr b="0" lang="cs-CZ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146600"/>
            <a:ext cx="8229240" cy="534888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</a:pPr>
            <a:r>
              <a:rPr b="1" lang="cs-CZ" sz="2320" spc="-1" strike="noStrike">
                <a:solidFill>
                  <a:srgbClr val="ff0000"/>
                </a:solidFill>
                <a:latin typeface="Calibri"/>
                <a:ea typeface="Calibri"/>
              </a:rPr>
              <a:t>k založení se vyžaduje přijetí stanov 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(ten, kdo přijal stanovy a podílí se na úpisu akcií je zakladatel – koncept zakladatelské smlouvy se ruší) 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úpis akcií - rozumí se nabytí akcií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povinný obsah stanov - §250 odst. 2, 3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</a:pPr>
            <a:r>
              <a:rPr b="1" lang="cs-CZ" sz="2320" spc="-1" strike="noStrike">
                <a:solidFill>
                  <a:srgbClr val="ff0000"/>
                </a:solidFill>
                <a:latin typeface="Calibri"/>
                <a:ea typeface="Calibri"/>
              </a:rPr>
              <a:t>vklad může být i nepeněžitý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, ale v takovém případě musí být jeho cena určena znalcem 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založení společnosti je účinné, splatil-li každý zakladatel případné </a:t>
            </a:r>
            <a:r>
              <a:rPr b="1" lang="cs-CZ" sz="2320" spc="-1" strike="noStrike">
                <a:solidFill>
                  <a:srgbClr val="ff0000"/>
                </a:solidFill>
                <a:latin typeface="Calibri"/>
                <a:ea typeface="Calibri"/>
              </a:rPr>
              <a:t>emisní ažio =rozdíl mezi jmenovitou hodnotou a emisním kurzem, je-li tento vyšší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, </a:t>
            </a:r>
            <a:r>
              <a:rPr b="1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a alespoň v souhrnu 30% jmenovité hodnoty upsaných akcií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, teprve poté je možno zapsat a.s. do obchodního rejstříku 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fd1502"/>
              </a:buClr>
              <a:buFont typeface="Arial"/>
              <a:buChar char="•"/>
            </a:pPr>
            <a:r>
              <a:rPr b="1" lang="cs-CZ" sz="2320" spc="-1" strike="noStrike">
                <a:solidFill>
                  <a:srgbClr val="fd1502"/>
                </a:solidFill>
                <a:latin typeface="Calibri"/>
                <a:ea typeface="Calibri"/>
              </a:rPr>
              <a:t>Vzniká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 až zápisem do obchodního rejstříku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  <a:p>
            <a:pPr lvl="2" marL="425160" indent="-42516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Arial"/>
              <a:buChar char="•"/>
            </a:pPr>
            <a:r>
              <a:rPr b="1" lang="cs-CZ" sz="2320" spc="-1" strike="noStrike">
                <a:solidFill>
                  <a:srgbClr val="ff0000"/>
                </a:solidFill>
                <a:latin typeface="Calibri"/>
                <a:ea typeface="Calibri"/>
              </a:rPr>
              <a:t>společnost nesmí upisovat vlastní akcie </a:t>
            </a:r>
            <a:r>
              <a:rPr b="0" lang="cs-CZ" sz="2320" spc="-1" strike="noStrike">
                <a:solidFill>
                  <a:srgbClr val="000000"/>
                </a:solidFill>
                <a:latin typeface="Calibri"/>
                <a:ea typeface="Calibri"/>
              </a:rPr>
              <a:t>(ty může nabývat jen za podmínek stanovených zákonem, v případě porušení se vlastníky těchto akcií stávají zakladatelé)</a:t>
            </a:r>
            <a:endParaRPr b="0" lang="cs-CZ" sz="23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sldNum" idx="9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6ABB55-601D-4314-8FEB-390EE3C4EDE4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/>
          </p:nvPr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00"/>
          </a:solidFill>
          <a:ln w="12600">
            <a:noFill/>
          </a:ln>
        </p:spPr>
        <p:txBody>
          <a:bodyPr lIns="45720" rIns="45720" tIns="45000" bIns="45000" anchor="t">
            <a:noAutofit/>
          </a:bodyPr>
          <a:p>
            <a:pPr indent="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Stanovy obsahují (§ 250 ZOK):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firmu a předmět podnikání nebo činnosti,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výši základního kapitálu,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počet akcií, jejich jmenovitou hodnotu, formu, zda jsou listinné nebo zaknihované, popřípadě údaj o omezení převoditelnosti akcií, popřípadě údaj, zda jsou listinné akcie imobilizovány,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mají-li být vydány akcie různých druhů, jejich název a popis práv s nimi spojených,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počet hlasů spojených s jednou akcií, celkový počet hlasů ve společnosti a způsob hlasování na valné hromadě; mají-li být vydány akcie o různé jmenovité hodnotě, obsahují stanovy také počet hlasů vztahujících se k té které výši jmenovité hodnoty akcií a mají-li být vydány akcie bez hlasovacího práva, obsahují stanovy i počet hlasů spojených s jednou akcií pro případ, že vlastník této akcie může hlasovat na valné hromadě,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údaj o tom, který ze systémů vnitřní struktury společnosti byl zvolen, a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  <a:p>
            <a:pPr marL="250560" indent="-25056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cs-CZ" sz="2500" spc="-1" strike="noStrike">
                <a:solidFill>
                  <a:srgbClr val="000000"/>
                </a:solidFill>
                <a:latin typeface="Calibri"/>
                <a:ea typeface="Calibri"/>
              </a:rPr>
              <a:t>jiné údaje, stanoví-li tak tento zákon.</a:t>
            </a:r>
            <a:endParaRPr b="0" lang="cs-CZ" sz="25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ldNum" idx="10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0751916-DDC3-4B9F-AC28-E7FBCED4E7C5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pc="-1" strike="noStrike">
                <a:solidFill>
                  <a:srgbClr val="000000"/>
                </a:solidFill>
                <a:latin typeface="Calibri"/>
                <a:ea typeface="Calibri"/>
              </a:rPr>
              <a:t>Stanovy dále obsahují: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cs-CZ" sz="2200" spc="-1" strike="noStrike">
                <a:solidFill>
                  <a:srgbClr val="000000"/>
                </a:solidFill>
                <a:latin typeface="Calibri"/>
                <a:ea typeface="Calibri"/>
              </a:rPr>
              <a:t>při založení údaje, které mohou být poté vypuštěny (§ 250 ZOK)</a:t>
            </a:r>
            <a:endParaRPr b="0" lang="cs-CZ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údaje o tom, kolik akcií který zakladatel upisuje, za jaký emisní kurs, způsob a lhůtu pro splácení emisního kursu a jakým vkladem bude emisní kurs splacen,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v jaké výši musí být splacen základní kapitál k okamžiku vzniku společnosti,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tehdy, bude-li emisní kurs akcií plněn nepeněžitými vklady, jméno vkladatele, popis nepeněžitých vkladů, jakož i údaje o akciích, které budou za tento nepeněžitý vklad vydány, uvedené v odstavci 2 písm. c) a d), a určení znalce, který provedl ocenění nepeněžitého vkladu,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určení ceny nepeněžitých vkladů při založení společnosti,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alespoň přibližnou výši nákladů, které v souvislosti se založením společnosti vzniknou,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údaj o tom, koho zakladatelé určují členy volených orgánů společnosti,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určení správce vkladů a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</a:pP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marL="318960" indent="-318960">
              <a:lnSpc>
                <a:spcPct val="8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tehdy, mají-li být vydány zaknihované akcie, čísla majetkových účtů, na které mají být zaknihované akcie vydány.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80000"/>
              </a:lnSpc>
              <a:spcBef>
                <a:spcPts val="300"/>
              </a:spcBef>
              <a:buNone/>
              <a:tabLst>
                <a:tab algn="l" pos="0"/>
              </a:tabLst>
            </a:pPr>
            <a:r>
              <a:rPr b="0" lang="cs-CZ" sz="1390" spc="-1" strike="noStrike">
                <a:solidFill>
                  <a:srgbClr val="000000"/>
                </a:solidFill>
                <a:latin typeface="Calibri"/>
                <a:ea typeface="Calibri"/>
              </a:rPr>
              <a:t>Tyto údaje lze po vzniku společnosti a po splnění vkladové povinnosti ze stanov vypustit</a:t>
            </a:r>
            <a:endParaRPr b="0" lang="cs-CZ" sz="13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sldNum" idx="11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8F0D733-A3F1-4F71-9214-80F3B46423ED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400" spc="-1" strike="noStrike">
                <a:solidFill>
                  <a:srgbClr val="ff0000"/>
                </a:solidFill>
                <a:latin typeface="Calibri"/>
                <a:ea typeface="Calibri"/>
              </a:rPr>
              <a:t>a.s.– založení</a:t>
            </a:r>
            <a:endParaRPr b="0" lang="cs-CZ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t">
            <a:noAutofit/>
          </a:bodyPr>
          <a:p>
            <a:pPr marL="312120" indent="-31212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50" spc="-1" strike="noStrike">
                <a:solidFill>
                  <a:srgbClr val="000000"/>
                </a:solidFill>
                <a:latin typeface="Calibri"/>
                <a:ea typeface="Calibri"/>
              </a:rPr>
              <a:t>upsala-li osoba akcie vlastním jménem na účet společnosti, má se za to, že je upsala na účet svůj </a:t>
            </a:r>
            <a:endParaRPr b="0" lang="cs-CZ" sz="2450" spc="-1" strike="noStrike">
              <a:solidFill>
                <a:srgbClr val="000000"/>
              </a:solidFill>
              <a:latin typeface="Calibri"/>
            </a:endParaRPr>
          </a:p>
          <a:p>
            <a:pPr marL="312120" indent="-31212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50" spc="-1" strike="noStrike">
                <a:solidFill>
                  <a:srgbClr val="000000"/>
                </a:solidFill>
                <a:latin typeface="Calibri"/>
                <a:ea typeface="Calibri"/>
              </a:rPr>
              <a:t>akcionář je akcionářem okamžikem vzniku společnosti bez ohledu na to, zda byly vydány akcie (proto se po vzoru německého práva zavádí pojem</a:t>
            </a:r>
            <a:r>
              <a:rPr b="1" lang="cs-CZ" sz="2450" spc="-1" strike="noStrike">
                <a:solidFill>
                  <a:srgbClr val="ff0000"/>
                </a:solidFill>
                <a:latin typeface="Calibri"/>
                <a:ea typeface="Calibri"/>
              </a:rPr>
              <a:t> nesplacená akcie</a:t>
            </a:r>
            <a:r>
              <a:rPr b="0" lang="cs-CZ" sz="2450" spc="-1" strike="noStrike">
                <a:solidFill>
                  <a:srgbClr val="000000"/>
                </a:solidFill>
                <a:latin typeface="Calibri"/>
                <a:ea typeface="Calibri"/>
              </a:rPr>
              <a:t>), nesplacená akcie není cenným papírem, je to legislativní označení pro obligaci (závazkový vztah), která akcionáři vznikla tím, že ve společnosti převzal členství (případně zvýšil dosavadní). </a:t>
            </a:r>
            <a:r>
              <a:rPr b="1" lang="cs-CZ" sz="2450" spc="-1" strike="noStrike">
                <a:solidFill>
                  <a:srgbClr val="000000"/>
                </a:solidFill>
                <a:latin typeface="Calibri"/>
                <a:ea typeface="Calibri"/>
              </a:rPr>
              <a:t>Takováto účast se tedy převádí prodejem podílu - zde vyjádřeným slovy nesplacená akcie</a:t>
            </a:r>
            <a:r>
              <a:rPr b="0" lang="cs-CZ" sz="2450" spc="-1" strike="noStrike">
                <a:solidFill>
                  <a:srgbClr val="000000"/>
                </a:solidFill>
                <a:latin typeface="Calibri"/>
                <a:ea typeface="Calibri"/>
              </a:rPr>
              <a:t>. V návaznosti na dosavadní zkušenosti pak zákon připouští, aby tato obligace byla representována cenným papírem - zatímním listem (ale musí na to pamatovat stanovy, stanovy musí určit, že lze vydat zatímní list).</a:t>
            </a:r>
            <a:endParaRPr b="0" lang="cs-CZ" sz="245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sldNum" idx="12"/>
          </p:nvPr>
        </p:nvSpPr>
        <p:spPr>
          <a:xfrm>
            <a:off x="8505360" y="6414840"/>
            <a:ext cx="181080" cy="248040"/>
          </a:xfrm>
          <a:prstGeom prst="rect">
            <a:avLst/>
          </a:prstGeom>
          <a:noFill/>
          <a:ln w="1260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cs-CZ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0B2A586-85AC-4294-B3F8-4D23ED49E52E}" type="slidenum">
              <a:rPr b="0" lang="cs-CZ" sz="1200" spc="-1" strike="noStrike">
                <a:solidFill>
                  <a:srgbClr val="888888"/>
                </a:solidFill>
                <a:latin typeface="Calibri"/>
                <a:ea typeface="Calibri"/>
              </a:rPr>
              <a:t>&lt;číslo&gt;</a:t>
            </a:fld>
            <a:endParaRPr b="0" lang="cs-CZ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LibreOffice/7.4.7.2$Windows_X86_64 LibreOffice_project/723314e595e8007d3cf785c16538505a1c878ca5</Application>
  <AppVersion>15.0000</AppVersion>
  <Words>1991</Words>
  <Paragraphs>171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cs-CZ</dc:language>
  <cp:lastModifiedBy/>
  <dcterms:modified xsi:type="dcterms:W3CDTF">2024-06-12T09:28:18Z</dcterms:modified>
  <cp:revision>4</cp:revision>
  <dc:subject/>
  <dc:title>Akciová společnost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Předvádění na obrazovce (4:3)</vt:lpwstr>
  </property>
  <property fmtid="{D5CDD505-2E9C-101B-9397-08002B2CF9AE}" pid="3" name="Slides">
    <vt:i4>23</vt:i4>
  </property>
</Properties>
</file>