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b="def" i="def"/>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Úvodní snímek">
    <p:spTree>
      <p:nvGrpSpPr>
        <p:cNvPr id="1" name=""/>
        <p:cNvGrpSpPr/>
        <p:nvPr/>
      </p:nvGrpSpPr>
      <p:grpSpPr>
        <a:xfrm>
          <a:off x="0" y="0"/>
          <a:ext cx="0" cy="0"/>
          <a:chOff x="0" y="0"/>
          <a:chExt cx="0" cy="0"/>
        </a:xfrm>
      </p:grpSpPr>
      <p:sp>
        <p:nvSpPr>
          <p:cNvPr id="11" name="Text názvu"/>
          <p:cNvSpPr txBox="1"/>
          <p:nvPr>
            <p:ph type="title"/>
          </p:nvPr>
        </p:nvSpPr>
        <p:spPr>
          <a:xfrm>
            <a:off x="1524000" y="1122362"/>
            <a:ext cx="9144000" cy="2387601"/>
          </a:xfrm>
          <a:prstGeom prst="rect">
            <a:avLst/>
          </a:prstGeom>
        </p:spPr>
        <p:txBody>
          <a:bodyPr anchor="b"/>
          <a:lstStyle>
            <a:lvl1pPr algn="ctr">
              <a:defRPr sz="6000"/>
            </a:lvl1pPr>
          </a:lstStyle>
          <a:p>
            <a:pPr/>
            <a:r>
              <a:t>Text názvu</a:t>
            </a:r>
          </a:p>
        </p:txBody>
      </p:sp>
      <p:sp>
        <p:nvSpPr>
          <p:cNvPr id="12" name="Text úrovně 1…"/>
          <p:cNvSpPr txBox="1"/>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Text úrovně 1</a:t>
            </a:r>
          </a:p>
          <a:p>
            <a:pPr lvl="1"/>
            <a:r>
              <a:t>Text úrovně 2</a:t>
            </a:r>
          </a:p>
          <a:p>
            <a:pPr lvl="2"/>
            <a:r>
              <a:t>Text úrovně 3</a:t>
            </a:r>
          </a:p>
          <a:p>
            <a:pPr lvl="3"/>
            <a:r>
              <a:t>Text úrovně 4</a:t>
            </a:r>
          </a:p>
          <a:p>
            <a:pPr lvl="4"/>
            <a:r>
              <a:t>Text úrovně 5</a:t>
            </a:r>
          </a:p>
        </p:txBody>
      </p:sp>
      <p:sp>
        <p:nvSpPr>
          <p:cNvPr id="13"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dpis a obsah">
    <p:spTree>
      <p:nvGrpSpPr>
        <p:cNvPr id="1" name=""/>
        <p:cNvGrpSpPr/>
        <p:nvPr/>
      </p:nvGrpSpPr>
      <p:grpSpPr>
        <a:xfrm>
          <a:off x="0" y="0"/>
          <a:ext cx="0" cy="0"/>
          <a:chOff x="0" y="0"/>
          <a:chExt cx="0" cy="0"/>
        </a:xfrm>
      </p:grpSpPr>
      <p:sp>
        <p:nvSpPr>
          <p:cNvPr id="20" name="Text názvu"/>
          <p:cNvSpPr txBox="1"/>
          <p:nvPr>
            <p:ph type="title"/>
          </p:nvPr>
        </p:nvSpPr>
        <p:spPr>
          <a:prstGeom prst="rect">
            <a:avLst/>
          </a:prstGeom>
        </p:spPr>
        <p:txBody>
          <a:bodyPr/>
          <a:lstStyle/>
          <a:p>
            <a:pPr/>
            <a:r>
              <a:t>Text názvu</a:t>
            </a:r>
          </a:p>
        </p:txBody>
      </p:sp>
      <p:sp>
        <p:nvSpPr>
          <p:cNvPr id="21" name="Text úrovně 1…"/>
          <p:cNvSpPr txBox="1"/>
          <p:nvPr>
            <p:ph type="body" idx="1"/>
          </p:nvPr>
        </p:nvSpPr>
        <p:spPr>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22"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Záhlaví části">
    <p:spTree>
      <p:nvGrpSpPr>
        <p:cNvPr id="1" name=""/>
        <p:cNvGrpSpPr/>
        <p:nvPr/>
      </p:nvGrpSpPr>
      <p:grpSpPr>
        <a:xfrm>
          <a:off x="0" y="0"/>
          <a:ext cx="0" cy="0"/>
          <a:chOff x="0" y="0"/>
          <a:chExt cx="0" cy="0"/>
        </a:xfrm>
      </p:grpSpPr>
      <p:sp>
        <p:nvSpPr>
          <p:cNvPr id="29" name="Text názvu"/>
          <p:cNvSpPr txBox="1"/>
          <p:nvPr>
            <p:ph type="title"/>
          </p:nvPr>
        </p:nvSpPr>
        <p:spPr>
          <a:xfrm>
            <a:off x="831850" y="1709738"/>
            <a:ext cx="10515600" cy="2852737"/>
          </a:xfrm>
          <a:prstGeom prst="rect">
            <a:avLst/>
          </a:prstGeom>
        </p:spPr>
        <p:txBody>
          <a:bodyPr anchor="b"/>
          <a:lstStyle>
            <a:lvl1pPr>
              <a:defRPr sz="6000"/>
            </a:lvl1pPr>
          </a:lstStyle>
          <a:p>
            <a:pPr/>
            <a:r>
              <a:t>Text názvu</a:t>
            </a:r>
          </a:p>
        </p:txBody>
      </p:sp>
      <p:sp>
        <p:nvSpPr>
          <p:cNvPr id="30" name="Text úrovně 1…"/>
          <p:cNvSpPr txBox="1"/>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a:r>
              <a:t>Text úrovně 1</a:t>
            </a:r>
          </a:p>
          <a:p>
            <a:pPr lvl="1"/>
            <a:r>
              <a:t>Text úrovně 2</a:t>
            </a:r>
          </a:p>
          <a:p>
            <a:pPr lvl="2"/>
            <a:r>
              <a:t>Text úrovně 3</a:t>
            </a:r>
          </a:p>
          <a:p>
            <a:pPr lvl="3"/>
            <a:r>
              <a:t>Text úrovně 4</a:t>
            </a:r>
          </a:p>
          <a:p>
            <a:pPr lvl="4"/>
            <a:r>
              <a:t>Text úrovně 5</a:t>
            </a:r>
          </a:p>
        </p:txBody>
      </p:sp>
      <p:sp>
        <p:nvSpPr>
          <p:cNvPr id="31"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va obsahy">
    <p:spTree>
      <p:nvGrpSpPr>
        <p:cNvPr id="1" name=""/>
        <p:cNvGrpSpPr/>
        <p:nvPr/>
      </p:nvGrpSpPr>
      <p:grpSpPr>
        <a:xfrm>
          <a:off x="0" y="0"/>
          <a:ext cx="0" cy="0"/>
          <a:chOff x="0" y="0"/>
          <a:chExt cx="0" cy="0"/>
        </a:xfrm>
      </p:grpSpPr>
      <p:sp>
        <p:nvSpPr>
          <p:cNvPr id="38" name="Text názvu"/>
          <p:cNvSpPr txBox="1"/>
          <p:nvPr>
            <p:ph type="title"/>
          </p:nvPr>
        </p:nvSpPr>
        <p:spPr>
          <a:prstGeom prst="rect">
            <a:avLst/>
          </a:prstGeom>
        </p:spPr>
        <p:txBody>
          <a:bodyPr/>
          <a:lstStyle/>
          <a:p>
            <a:pPr/>
            <a:r>
              <a:t>Text názvu</a:t>
            </a:r>
          </a:p>
        </p:txBody>
      </p:sp>
      <p:sp>
        <p:nvSpPr>
          <p:cNvPr id="39" name="Text úrovně 1…"/>
          <p:cNvSpPr txBox="1"/>
          <p:nvPr>
            <p:ph type="body" sz="half" idx="1"/>
          </p:nvPr>
        </p:nvSpPr>
        <p:spPr>
          <a:xfrm>
            <a:off x="838200" y="1825625"/>
            <a:ext cx="5181600" cy="4351338"/>
          </a:xfrm>
          <a:prstGeom prst="rect">
            <a:avLst/>
          </a:prstGeom>
        </p:spPr>
        <p:txBody>
          <a:bodyPr/>
          <a:lstStyle/>
          <a:p>
            <a:pPr/>
            <a:r>
              <a:t>Text úrovně 1</a:t>
            </a:r>
          </a:p>
          <a:p>
            <a:pPr lvl="1"/>
            <a:r>
              <a:t>Text úrovně 2</a:t>
            </a:r>
          </a:p>
          <a:p>
            <a:pPr lvl="2"/>
            <a:r>
              <a:t>Text úrovně 3</a:t>
            </a:r>
          </a:p>
          <a:p>
            <a:pPr lvl="3"/>
            <a:r>
              <a:t>Text úrovně 4</a:t>
            </a:r>
          </a:p>
          <a:p>
            <a:pPr lvl="4"/>
            <a:r>
              <a:t>Text úrovně 5</a:t>
            </a:r>
          </a:p>
        </p:txBody>
      </p:sp>
      <p:sp>
        <p:nvSpPr>
          <p:cNvPr id="40"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rovnání">
    <p:spTree>
      <p:nvGrpSpPr>
        <p:cNvPr id="1" name=""/>
        <p:cNvGrpSpPr/>
        <p:nvPr/>
      </p:nvGrpSpPr>
      <p:grpSpPr>
        <a:xfrm>
          <a:off x="0" y="0"/>
          <a:ext cx="0" cy="0"/>
          <a:chOff x="0" y="0"/>
          <a:chExt cx="0" cy="0"/>
        </a:xfrm>
      </p:grpSpPr>
      <p:sp>
        <p:nvSpPr>
          <p:cNvPr id="47" name="Text názvu"/>
          <p:cNvSpPr txBox="1"/>
          <p:nvPr>
            <p:ph type="title"/>
          </p:nvPr>
        </p:nvSpPr>
        <p:spPr>
          <a:xfrm>
            <a:off x="839787" y="365125"/>
            <a:ext cx="10515601" cy="1325563"/>
          </a:xfrm>
          <a:prstGeom prst="rect">
            <a:avLst/>
          </a:prstGeom>
        </p:spPr>
        <p:txBody>
          <a:bodyPr/>
          <a:lstStyle/>
          <a:p>
            <a:pPr/>
            <a:r>
              <a:t>Text názvu</a:t>
            </a:r>
          </a:p>
        </p:txBody>
      </p:sp>
      <p:sp>
        <p:nvSpPr>
          <p:cNvPr id="48" name="Text úrovně 1…"/>
          <p:cNvSpPr txBox="1"/>
          <p:nvPr>
            <p:ph type="body" sz="quarter"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a:r>
              <a:t>Text úrovně 1</a:t>
            </a:r>
          </a:p>
          <a:p>
            <a:pPr lvl="1"/>
            <a:r>
              <a:t>Text úrovně 2</a:t>
            </a:r>
          </a:p>
          <a:p>
            <a:pPr lvl="2"/>
            <a:r>
              <a:t>Text úrovně 3</a:t>
            </a:r>
          </a:p>
          <a:p>
            <a:pPr lvl="3"/>
            <a:r>
              <a:t>Text úrovně 4</a:t>
            </a:r>
          </a:p>
          <a:p>
            <a:pPr lvl="4"/>
            <a:r>
              <a:t>Text úrovně 5</a:t>
            </a:r>
          </a:p>
        </p:txBody>
      </p:sp>
      <p:sp>
        <p:nvSpPr>
          <p:cNvPr id="49" name="Zástupný symbol pro text 4"/>
          <p:cNvSpPr/>
          <p:nvPr>
            <p:ph type="body" sz="quarter" idx="21"/>
          </p:nvPr>
        </p:nvSpPr>
        <p:spPr>
          <a:xfrm>
            <a:off x="6172200" y="1681163"/>
            <a:ext cx="5183188" cy="823913"/>
          </a:xfrm>
          <a:prstGeom prst="rect">
            <a:avLst/>
          </a:prstGeom>
        </p:spPr>
        <p:txBody>
          <a:bodyPr anchor="b"/>
          <a:lstStyle/>
          <a:p>
            <a:pPr marL="0" indent="0">
              <a:buSzTx/>
              <a:buFontTx/>
              <a:buNone/>
              <a:defRPr b="1" sz="2400"/>
            </a:pPr>
          </a:p>
        </p:txBody>
      </p:sp>
      <p:sp>
        <p:nvSpPr>
          <p:cNvPr id="50"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ouze nadpis">
    <p:spTree>
      <p:nvGrpSpPr>
        <p:cNvPr id="1" name=""/>
        <p:cNvGrpSpPr/>
        <p:nvPr/>
      </p:nvGrpSpPr>
      <p:grpSpPr>
        <a:xfrm>
          <a:off x="0" y="0"/>
          <a:ext cx="0" cy="0"/>
          <a:chOff x="0" y="0"/>
          <a:chExt cx="0" cy="0"/>
        </a:xfrm>
      </p:grpSpPr>
      <p:sp>
        <p:nvSpPr>
          <p:cNvPr id="57" name="Text názvu"/>
          <p:cNvSpPr txBox="1"/>
          <p:nvPr>
            <p:ph type="title"/>
          </p:nvPr>
        </p:nvSpPr>
        <p:spPr>
          <a:prstGeom prst="rect">
            <a:avLst/>
          </a:prstGeom>
        </p:spPr>
        <p:txBody>
          <a:bodyPr/>
          <a:lstStyle/>
          <a:p>
            <a:pPr/>
            <a:r>
              <a:t>Text názvu</a:t>
            </a:r>
          </a:p>
        </p:txBody>
      </p:sp>
      <p:sp>
        <p:nvSpPr>
          <p:cNvPr id="58"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rázdný">
    <p:spTree>
      <p:nvGrpSpPr>
        <p:cNvPr id="1" name=""/>
        <p:cNvGrpSpPr/>
        <p:nvPr/>
      </p:nvGrpSpPr>
      <p:grpSpPr>
        <a:xfrm>
          <a:off x="0" y="0"/>
          <a:ext cx="0" cy="0"/>
          <a:chOff x="0" y="0"/>
          <a:chExt cx="0" cy="0"/>
        </a:xfrm>
      </p:grpSpPr>
      <p:sp>
        <p:nvSpPr>
          <p:cNvPr id="6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sah s titulkem">
    <p:spTree>
      <p:nvGrpSpPr>
        <p:cNvPr id="1" name=""/>
        <p:cNvGrpSpPr/>
        <p:nvPr/>
      </p:nvGrpSpPr>
      <p:grpSpPr>
        <a:xfrm>
          <a:off x="0" y="0"/>
          <a:ext cx="0" cy="0"/>
          <a:chOff x="0" y="0"/>
          <a:chExt cx="0" cy="0"/>
        </a:xfrm>
      </p:grpSpPr>
      <p:sp>
        <p:nvSpPr>
          <p:cNvPr id="72" name="Text názvu"/>
          <p:cNvSpPr txBox="1"/>
          <p:nvPr>
            <p:ph type="title"/>
          </p:nvPr>
        </p:nvSpPr>
        <p:spPr>
          <a:xfrm>
            <a:off x="839787" y="457200"/>
            <a:ext cx="3932239" cy="1600200"/>
          </a:xfrm>
          <a:prstGeom prst="rect">
            <a:avLst/>
          </a:prstGeom>
        </p:spPr>
        <p:txBody>
          <a:bodyPr anchor="b"/>
          <a:lstStyle>
            <a:lvl1pPr>
              <a:defRPr sz="3200"/>
            </a:lvl1pPr>
          </a:lstStyle>
          <a:p>
            <a:pPr/>
            <a:r>
              <a:t>Text názvu</a:t>
            </a:r>
          </a:p>
        </p:txBody>
      </p:sp>
      <p:sp>
        <p:nvSpPr>
          <p:cNvPr id="73" name="Text úrovně 1…"/>
          <p:cNvSpPr txBox="1"/>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a:r>
              <a:t>Text úrovně 1</a:t>
            </a:r>
          </a:p>
          <a:p>
            <a:pPr lvl="1"/>
            <a:r>
              <a:t>Text úrovně 2</a:t>
            </a:r>
          </a:p>
          <a:p>
            <a:pPr lvl="2"/>
            <a:r>
              <a:t>Text úrovně 3</a:t>
            </a:r>
          </a:p>
          <a:p>
            <a:pPr lvl="3"/>
            <a:r>
              <a:t>Text úrovně 4</a:t>
            </a:r>
          </a:p>
          <a:p>
            <a:pPr lvl="4"/>
            <a:r>
              <a:t>Text úrovně 5</a:t>
            </a:r>
          </a:p>
        </p:txBody>
      </p:sp>
      <p:sp>
        <p:nvSpPr>
          <p:cNvPr id="74" name="Zástupný symbol pro text 3"/>
          <p:cNvSpPr/>
          <p:nvPr>
            <p:ph type="body" sz="quarter" idx="21"/>
          </p:nvPr>
        </p:nvSpPr>
        <p:spPr>
          <a:xfrm>
            <a:off x="839787" y="2057400"/>
            <a:ext cx="3932238" cy="3811588"/>
          </a:xfrm>
          <a:prstGeom prst="rect">
            <a:avLst/>
          </a:prstGeom>
        </p:spPr>
        <p:txBody>
          <a:bodyPr/>
          <a:lstStyle/>
          <a:p>
            <a:pPr marL="0" indent="0">
              <a:buSzTx/>
              <a:buFontTx/>
              <a:buNone/>
              <a:defRPr sz="1600"/>
            </a:pPr>
          </a:p>
        </p:txBody>
      </p:sp>
      <p:sp>
        <p:nvSpPr>
          <p:cNvPr id="7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Obrázek s titulkem">
    <p:spTree>
      <p:nvGrpSpPr>
        <p:cNvPr id="1" name=""/>
        <p:cNvGrpSpPr/>
        <p:nvPr/>
      </p:nvGrpSpPr>
      <p:grpSpPr>
        <a:xfrm>
          <a:off x="0" y="0"/>
          <a:ext cx="0" cy="0"/>
          <a:chOff x="0" y="0"/>
          <a:chExt cx="0" cy="0"/>
        </a:xfrm>
      </p:grpSpPr>
      <p:sp>
        <p:nvSpPr>
          <p:cNvPr id="82" name="Text názvu"/>
          <p:cNvSpPr txBox="1"/>
          <p:nvPr>
            <p:ph type="title"/>
          </p:nvPr>
        </p:nvSpPr>
        <p:spPr>
          <a:xfrm>
            <a:off x="839787" y="457200"/>
            <a:ext cx="3932239" cy="1600200"/>
          </a:xfrm>
          <a:prstGeom prst="rect">
            <a:avLst/>
          </a:prstGeom>
        </p:spPr>
        <p:txBody>
          <a:bodyPr anchor="b"/>
          <a:lstStyle>
            <a:lvl1pPr>
              <a:defRPr sz="3200"/>
            </a:lvl1pPr>
          </a:lstStyle>
          <a:p>
            <a:pPr/>
            <a:r>
              <a:t>Text názvu</a:t>
            </a:r>
          </a:p>
        </p:txBody>
      </p:sp>
      <p:sp>
        <p:nvSpPr>
          <p:cNvPr id="83" name="Zástupný symbol pro obrázek 2"/>
          <p:cNvSpPr/>
          <p:nvPr>
            <p:ph type="pic" sz="half" idx="21"/>
          </p:nvPr>
        </p:nvSpPr>
        <p:spPr>
          <a:xfrm>
            <a:off x="5183187" y="987425"/>
            <a:ext cx="6172201" cy="4873625"/>
          </a:xfrm>
          <a:prstGeom prst="rect">
            <a:avLst/>
          </a:prstGeom>
        </p:spPr>
        <p:txBody>
          <a:bodyPr lIns="91439" rIns="91439">
            <a:noAutofit/>
          </a:bodyPr>
          <a:lstStyle/>
          <a:p>
            <a:pPr/>
          </a:p>
        </p:txBody>
      </p:sp>
      <p:sp>
        <p:nvSpPr>
          <p:cNvPr id="84" name="Text úrovně 1…"/>
          <p:cNvSpPr txBox="1"/>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a:r>
              <a:t>Text úrovně 1</a:t>
            </a:r>
          </a:p>
          <a:p>
            <a:pPr lvl="1"/>
            <a:r>
              <a:t>Text úrovně 2</a:t>
            </a:r>
          </a:p>
          <a:p>
            <a:pPr lvl="2"/>
            <a:r>
              <a:t>Text úrovně 3</a:t>
            </a:r>
          </a:p>
          <a:p>
            <a:pPr lvl="3"/>
            <a:r>
              <a:t>Text úrovně 4</a:t>
            </a:r>
          </a:p>
          <a:p>
            <a:pPr lvl="4"/>
            <a:r>
              <a:t>Text úrovně 5</a:t>
            </a:r>
          </a:p>
        </p:txBody>
      </p:sp>
      <p:sp>
        <p:nvSpPr>
          <p:cNvPr id="85" name="Číslo snímku"/>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ext názvu"/>
          <p:cNvSpPr txBox="1"/>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Text názvu</a:t>
            </a:r>
          </a:p>
        </p:txBody>
      </p:sp>
      <p:sp>
        <p:nvSpPr>
          <p:cNvPr id="3" name="Text úrovně 1…"/>
          <p:cNvSpPr txBox="1"/>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Text úrovně 1</a:t>
            </a:r>
          </a:p>
          <a:p>
            <a:pPr lvl="1"/>
            <a:r>
              <a:t>Text úrovně 2</a:t>
            </a:r>
          </a:p>
          <a:p>
            <a:pPr lvl="2"/>
            <a:r>
              <a:t>Text úrovně 3</a:t>
            </a:r>
          </a:p>
          <a:p>
            <a:pPr lvl="3"/>
            <a:r>
              <a:t>Text úrovně 4</a:t>
            </a:r>
          </a:p>
          <a:p>
            <a:pPr lvl="4"/>
            <a:r>
              <a:t>Text úrovně 5</a:t>
            </a:r>
          </a:p>
        </p:txBody>
      </p:sp>
      <p:sp>
        <p:nvSpPr>
          <p:cNvPr id="4" name="Číslo snímku"/>
          <p:cNvSpPr txBox="1"/>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b="0" baseline="0" cap="none" i="0" spc="0" strike="noStrike" sz="4400" u="none">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b="0" baseline="0" cap="none" i="0" spc="0" strike="noStrike" sz="28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Nadpis 1"/>
          <p:cNvSpPr txBox="1"/>
          <p:nvPr>
            <p:ph type="ctrTitle"/>
          </p:nvPr>
        </p:nvSpPr>
        <p:spPr>
          <a:prstGeom prst="rect">
            <a:avLst/>
          </a:prstGeom>
        </p:spPr>
        <p:txBody>
          <a:bodyPr/>
          <a:lstStyle/>
          <a:p>
            <a:pPr>
              <a:defRPr sz="5400"/>
            </a:pPr>
            <a:r>
              <a:t>Právo cenných papírů. </a:t>
            </a:r>
            <a:br/>
            <a:r>
              <a:t>Účastenské cenné papíry </a:t>
            </a:r>
            <a:br/>
          </a:p>
        </p:txBody>
      </p:sp>
      <p:sp>
        <p:nvSpPr>
          <p:cNvPr id="95" name="Podnadpis 2"/>
          <p:cNvSpPr txBox="1"/>
          <p:nvPr>
            <p:ph type="subTitle" sz="quarter" idx="1"/>
          </p:nvPr>
        </p:nvSpPr>
        <p:spPr>
          <a:xfrm>
            <a:off x="1524000" y="3602037"/>
            <a:ext cx="9144000" cy="1655762"/>
          </a:xfrm>
          <a:prstGeom prst="rect">
            <a:avLst/>
          </a:prstGeom>
        </p:spPr>
        <p:txBody>
          <a:bodyPr/>
          <a:lstStyle/>
          <a:p>
            <a:pPr/>
            <a:r>
              <a:t>.</a:t>
            </a:r>
          </a:p>
        </p:txBody>
      </p:sp>
      <p:sp>
        <p:nvSpPr>
          <p:cNvPr id="96"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Nadpis 1"/>
          <p:cNvSpPr txBox="1"/>
          <p:nvPr>
            <p:ph type="title"/>
          </p:nvPr>
        </p:nvSpPr>
        <p:spPr>
          <a:prstGeom prst="rect">
            <a:avLst/>
          </a:prstGeom>
        </p:spPr>
        <p:txBody>
          <a:bodyPr/>
          <a:lstStyle>
            <a:lvl1pPr>
              <a:defRPr>
                <a:solidFill>
                  <a:srgbClr val="FF0000"/>
                </a:solidFill>
              </a:defRPr>
            </a:lvl1pPr>
          </a:lstStyle>
          <a:p>
            <a:pPr/>
            <a:r>
              <a:t>Druhy cenných papírů</a:t>
            </a:r>
          </a:p>
        </p:txBody>
      </p:sp>
      <p:sp>
        <p:nvSpPr>
          <p:cNvPr id="132" name="Zástupný symbol pro obsah 2"/>
          <p:cNvSpPr txBox="1"/>
          <p:nvPr>
            <p:ph type="body" idx="1"/>
          </p:nvPr>
        </p:nvSpPr>
        <p:spPr>
          <a:prstGeom prst="rect">
            <a:avLst/>
          </a:prstGeom>
        </p:spPr>
        <p:txBody>
          <a:bodyPr/>
          <a:lstStyle/>
          <a:p>
            <a:pPr marL="0" indent="0">
              <a:lnSpc>
                <a:spcPct val="72000"/>
              </a:lnSpc>
              <a:buSzTx/>
              <a:buNone/>
              <a:defRPr sz="1500"/>
            </a:pPr>
            <a:r>
              <a:t>Výslovně upraveny jsou v zákonech tyto:</a:t>
            </a:r>
          </a:p>
          <a:p>
            <a:pPr>
              <a:lnSpc>
                <a:spcPct val="72000"/>
              </a:lnSpc>
              <a:defRPr sz="1500"/>
            </a:pPr>
            <a:r>
              <a:t>akcie (§ 256 zákona o obchodních korporacích (ZOK))</a:t>
            </a:r>
          </a:p>
          <a:p>
            <a:pPr>
              <a:lnSpc>
                <a:spcPct val="72000"/>
              </a:lnSpc>
              <a:defRPr sz="1500"/>
            </a:pPr>
            <a:r>
              <a:t>Kmenové listy</a:t>
            </a:r>
          </a:p>
          <a:p>
            <a:pPr>
              <a:lnSpc>
                <a:spcPct val="72000"/>
              </a:lnSpc>
              <a:defRPr sz="1500"/>
            </a:pPr>
            <a:r>
              <a:t>zatímní listy (§ 285 ZOK)</a:t>
            </a:r>
          </a:p>
          <a:p>
            <a:pPr>
              <a:lnSpc>
                <a:spcPct val="72000"/>
              </a:lnSpc>
              <a:defRPr sz="1500"/>
            </a:pPr>
            <a:r>
              <a:t>podílové listy (§ 115 zák. o investičních společnostech a investičních fondech)</a:t>
            </a:r>
          </a:p>
          <a:p>
            <a:pPr>
              <a:lnSpc>
                <a:spcPct val="72000"/>
              </a:lnSpc>
              <a:defRPr sz="1500"/>
            </a:pPr>
            <a:r>
              <a:t>dluhopisy (zák. č. 190/2004 Sb., o dluhopisech)</a:t>
            </a:r>
          </a:p>
          <a:p>
            <a:pPr>
              <a:lnSpc>
                <a:spcPct val="72000"/>
              </a:lnSpc>
              <a:defRPr sz="1500"/>
            </a:pPr>
            <a:r>
              <a:t>investiční kupóny (zák. o podmínkách převodu majetku státu na jiné osoby)</a:t>
            </a:r>
          </a:p>
          <a:p>
            <a:pPr>
              <a:lnSpc>
                <a:spcPct val="72000"/>
              </a:lnSpc>
              <a:defRPr sz="1500"/>
            </a:pPr>
            <a:r>
              <a:t>kupóny (§ 523 OZ)</a:t>
            </a:r>
          </a:p>
          <a:p>
            <a:pPr>
              <a:lnSpc>
                <a:spcPct val="72000"/>
              </a:lnSpc>
              <a:defRPr sz="1500"/>
            </a:pPr>
            <a:r>
              <a:t>opční listy (§ 295 ZOK)</a:t>
            </a:r>
          </a:p>
          <a:p>
            <a:pPr>
              <a:lnSpc>
                <a:spcPct val="72000"/>
              </a:lnSpc>
              <a:defRPr sz="1500"/>
            </a:pPr>
            <a:r>
              <a:t>směnky (čl. I a III zák. směnečného a šekového)</a:t>
            </a:r>
          </a:p>
          <a:p>
            <a:pPr>
              <a:lnSpc>
                <a:spcPct val="72000"/>
              </a:lnSpc>
              <a:defRPr sz="1500"/>
            </a:pPr>
            <a:r>
              <a:t>šeky (čl. II a III zák. směnečného a šekového)</a:t>
            </a:r>
          </a:p>
          <a:p>
            <a:pPr>
              <a:lnSpc>
                <a:spcPct val="72000"/>
              </a:lnSpc>
              <a:defRPr sz="1500"/>
            </a:pPr>
            <a:r>
              <a:t>náložné listy (§ 2572 a násl. OZ)</a:t>
            </a:r>
          </a:p>
          <a:p>
            <a:pPr>
              <a:lnSpc>
                <a:spcPct val="72000"/>
              </a:lnSpc>
              <a:defRPr sz="1500"/>
            </a:pPr>
            <a:r>
              <a:t>skladištní listy (§ 2417 OZ)</a:t>
            </a:r>
          </a:p>
          <a:p>
            <a:pPr>
              <a:lnSpc>
                <a:spcPct val="72000"/>
              </a:lnSpc>
              <a:defRPr sz="1500"/>
            </a:pPr>
            <a:r>
              <a:t>zemědělské skladní listy (§ 2 zák. o zemědělských skladních listech)</a:t>
            </a:r>
          </a:p>
        </p:txBody>
      </p:sp>
      <p:sp>
        <p:nvSpPr>
          <p:cNvPr id="133"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Nadpis 1"/>
          <p:cNvSpPr txBox="1"/>
          <p:nvPr>
            <p:ph type="title"/>
          </p:nvPr>
        </p:nvSpPr>
        <p:spPr>
          <a:prstGeom prst="rect">
            <a:avLst/>
          </a:prstGeom>
        </p:spPr>
        <p:txBody>
          <a:bodyPr/>
          <a:lstStyle>
            <a:lvl1pPr>
              <a:defRPr>
                <a:solidFill>
                  <a:srgbClr val="FF0000"/>
                </a:solidFill>
              </a:defRPr>
            </a:lvl1pPr>
          </a:lstStyle>
          <a:p>
            <a:pPr/>
            <a:r>
              <a:t>Druhy cenných papírů</a:t>
            </a:r>
          </a:p>
        </p:txBody>
      </p:sp>
      <p:sp>
        <p:nvSpPr>
          <p:cNvPr id="136" name="Zástupný symbol pro obsah 2"/>
          <p:cNvSpPr txBox="1"/>
          <p:nvPr>
            <p:ph type="body" idx="1"/>
          </p:nvPr>
        </p:nvSpPr>
        <p:spPr>
          <a:prstGeom prst="rect">
            <a:avLst/>
          </a:prstGeom>
        </p:spPr>
        <p:txBody>
          <a:bodyPr/>
          <a:lstStyle/>
          <a:p>
            <a:pPr>
              <a:lnSpc>
                <a:spcPct val="81000"/>
              </a:lnSpc>
            </a:pPr>
            <a:r>
              <a:t>Někdy se za cenné papíry označují i bankovky, které mají svůj původ ve směnkách, ale česká legislativa je pod tento pojem nezahrnuje a pojednává o nich samostatně.</a:t>
            </a:r>
          </a:p>
          <a:p>
            <a:pPr>
              <a:lnSpc>
                <a:spcPct val="81000"/>
              </a:lnSpc>
            </a:pPr>
            <a:r>
              <a:t>Např. německý občanský zákoník uvádí mnohem širší škálu cenných papírů, respektive definuje zvláštní termín „Inhaberpapier“ (cenný papír na majitele či doručitele), pod něž spadají mimo jiné i takzvané „kleine Inhaberpapiere“ (malé cenné papíry na majitele), mezi něž patří třeba poštovní známky, jízdenky, vstupenky, telefonní karty, dárkové kupóny, kolkové známky, dálniční známky atd. České právo se podobnými předměty speciálně nezabývá, některé se považují za tzv. ceniny.</a:t>
            </a:r>
          </a:p>
        </p:txBody>
      </p:sp>
      <p:sp>
        <p:nvSpPr>
          <p:cNvPr id="137"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9" name="Nadpis 1"/>
          <p:cNvSpPr txBox="1"/>
          <p:nvPr>
            <p:ph type="title"/>
          </p:nvPr>
        </p:nvSpPr>
        <p:spPr>
          <a:prstGeom prst="rect">
            <a:avLst/>
          </a:prstGeom>
        </p:spPr>
        <p:txBody>
          <a:bodyPr/>
          <a:lstStyle>
            <a:lvl1pPr>
              <a:defRPr>
                <a:solidFill>
                  <a:srgbClr val="FF0000"/>
                </a:solidFill>
              </a:defRPr>
            </a:lvl1pPr>
          </a:lstStyle>
          <a:p>
            <a:pPr/>
            <a:r>
              <a:t>Kmenový list ve společnosti s ručením omezeným</a:t>
            </a:r>
          </a:p>
        </p:txBody>
      </p:sp>
      <p:sp>
        <p:nvSpPr>
          <p:cNvPr id="140" name="Zástupný symbol pro obsah 2"/>
          <p:cNvSpPr txBox="1"/>
          <p:nvPr>
            <p:ph type="body" idx="1"/>
          </p:nvPr>
        </p:nvSpPr>
        <p:spPr>
          <a:prstGeom prst="rect">
            <a:avLst/>
          </a:prstGeom>
        </p:spPr>
        <p:txBody>
          <a:bodyPr/>
          <a:lstStyle/>
          <a:p>
            <a:pPr/>
            <a:r>
              <a:t>Určí-li tak společenská smlouva, může být podíl společníka představován kmenovým listem. </a:t>
            </a:r>
          </a:p>
          <a:p>
            <a:pPr/>
            <a:r>
              <a:t>Je-li podle společenské smlouvy dovolen vznik více podílů pro jednoho společníka, může společnost vydat kmenový list pro každý podíl</a:t>
            </a:r>
          </a:p>
          <a:p>
            <a:pPr/>
            <a:r>
              <a:t>Pokud je v souladu se společenskou smlouvou vydán kmenový list, je do něj vtělen obchodní podíl. </a:t>
            </a:r>
          </a:p>
          <a:p>
            <a:pPr/>
            <a:r>
              <a:t>Takový podíl se pak převádí převodem kmenového listu</a:t>
            </a:r>
          </a:p>
        </p:txBody>
      </p:sp>
      <p:sp>
        <p:nvSpPr>
          <p:cNvPr id="141"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3" name="Nadpis 1"/>
          <p:cNvSpPr txBox="1"/>
          <p:nvPr>
            <p:ph type="title"/>
          </p:nvPr>
        </p:nvSpPr>
        <p:spPr>
          <a:prstGeom prst="rect">
            <a:avLst/>
          </a:prstGeom>
        </p:spPr>
        <p:txBody>
          <a:bodyPr/>
          <a:lstStyle>
            <a:lvl1pPr>
              <a:defRPr>
                <a:solidFill>
                  <a:srgbClr val="FF0000"/>
                </a:solidFill>
              </a:defRPr>
            </a:lvl1pPr>
          </a:lstStyle>
          <a:p>
            <a:pPr/>
            <a:r>
              <a:t>Kmenový list</a:t>
            </a:r>
          </a:p>
        </p:txBody>
      </p:sp>
      <p:sp>
        <p:nvSpPr>
          <p:cNvPr id="144" name="Zástupný symbol pro obsah 2"/>
          <p:cNvSpPr txBox="1"/>
          <p:nvPr>
            <p:ph type="body" idx="1"/>
          </p:nvPr>
        </p:nvSpPr>
        <p:spPr>
          <a:prstGeom prst="rect">
            <a:avLst/>
          </a:prstGeom>
        </p:spPr>
        <p:txBody>
          <a:bodyPr/>
          <a:lstStyle/>
          <a:p>
            <a:pPr>
              <a:lnSpc>
                <a:spcPct val="81000"/>
              </a:lnSpc>
            </a:pPr>
            <a:r>
              <a:t>Kmenový list je cenný papír představující podíl jeho vlastníka na určité společnosti. Na rozdíl od akcie, která představuje podíl na akciové společnosti, je možné kmenový list uplatnit převážně k podílům na společnosti s ručením omezeným. Kmenový list je možné vydat v listinné podobě, což usnadňuje jeho pohodlný převod. Může jej vlastnit i právnická osoba, a to i zahraniční.</a:t>
            </a:r>
          </a:p>
          <a:p>
            <a:pPr>
              <a:lnSpc>
                <a:spcPct val="81000"/>
              </a:lnSpc>
            </a:pPr>
            <a:r>
              <a:t>Osoba uplatňující práva společníka spojená s kmenovým listem, musí být primárně v kmenovém listě uvedena jako jeho vlastník. Největší benefit kmenových listů představuje právě jejich snadná převoditelnost. Nový společník by pak měl být zapsán do obchodního rejstříku bez zbytečných odkladů</a:t>
            </a:r>
          </a:p>
        </p:txBody>
      </p:sp>
      <p:sp>
        <p:nvSpPr>
          <p:cNvPr id="145"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Nadpis 1"/>
          <p:cNvSpPr txBox="1"/>
          <p:nvPr>
            <p:ph type="title"/>
          </p:nvPr>
        </p:nvSpPr>
        <p:spPr>
          <a:prstGeom prst="rect">
            <a:avLst/>
          </a:prstGeom>
        </p:spPr>
        <p:txBody>
          <a:bodyPr/>
          <a:lstStyle>
            <a:lvl1pPr>
              <a:defRPr>
                <a:solidFill>
                  <a:srgbClr val="FF0000"/>
                </a:solidFill>
              </a:defRPr>
            </a:lvl1pPr>
          </a:lstStyle>
          <a:p>
            <a:pPr/>
            <a:r>
              <a:t>Kmenový list</a:t>
            </a:r>
          </a:p>
        </p:txBody>
      </p:sp>
      <p:sp>
        <p:nvSpPr>
          <p:cNvPr id="148" name="Zástupný symbol pro obsah 2"/>
          <p:cNvSpPr txBox="1"/>
          <p:nvPr>
            <p:ph type="body" idx="1"/>
          </p:nvPr>
        </p:nvSpPr>
        <p:spPr>
          <a:prstGeom prst="rect">
            <a:avLst/>
          </a:prstGeom>
        </p:spPr>
        <p:txBody>
          <a:bodyPr/>
          <a:lstStyle/>
          <a:p>
            <a:pPr>
              <a:lnSpc>
                <a:spcPct val="72000"/>
              </a:lnSpc>
              <a:defRPr sz="2500"/>
            </a:pPr>
            <a:r>
              <a:t>Zákon  přikazuje, aby kmenový list mohl být vydán pouze k podílu, jehož převoditelnost není omezena nebo podmíněna.</a:t>
            </a:r>
          </a:p>
          <a:p>
            <a:pPr>
              <a:lnSpc>
                <a:spcPct val="72000"/>
              </a:lnSpc>
              <a:defRPr sz="2500"/>
            </a:pPr>
            <a:r>
              <a:t>To má své výhody i nevýhody. Převoditelnost je volná a smlouva o převodu nemusí být uzavřena písemně. </a:t>
            </a:r>
          </a:p>
          <a:p>
            <a:pPr>
              <a:lnSpc>
                <a:spcPct val="72000"/>
              </a:lnSpc>
              <a:defRPr sz="2500"/>
            </a:pPr>
            <a:r>
              <a:t>Nevýhodu lze spatřovat v tom, že ostatní společníci nemají žádnou možnost ovlivnit převod podílu jiného společníka ani takovému podílu bránit</a:t>
            </a:r>
          </a:p>
          <a:p>
            <a:pPr>
              <a:lnSpc>
                <a:spcPct val="72000"/>
              </a:lnSpc>
              <a:defRPr sz="2500"/>
            </a:pPr>
            <a:r>
              <a:t>Ze zákona je kmenový list cenným papír na řad. Pro převod se vyžaduje smlouva a rubopis, zákon však zakazuje tzv. blankoindosamentu. To znamená, že nabyvatel musí být v rubopisu vždy jasně identifikován.  </a:t>
            </a:r>
          </a:p>
          <a:p>
            <a:pPr>
              <a:lnSpc>
                <a:spcPct val="72000"/>
              </a:lnSpc>
              <a:defRPr sz="2500"/>
            </a:pPr>
            <a:r>
              <a:t>Zákon také zakazuje, aby byl kmenový list vydán jako zaknihovaný cenný papír. Zákon rovněž zakazuje přijetí kmenového listu k veřejnému obchodování (např. na</a:t>
            </a:r>
          </a:p>
        </p:txBody>
      </p:sp>
      <p:sp>
        <p:nvSpPr>
          <p:cNvPr id="149"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Nadpis 1"/>
          <p:cNvSpPr txBox="1"/>
          <p:nvPr>
            <p:ph type="title"/>
          </p:nvPr>
        </p:nvSpPr>
        <p:spPr>
          <a:prstGeom prst="rect">
            <a:avLst/>
          </a:prstGeom>
        </p:spPr>
        <p:txBody>
          <a:bodyPr/>
          <a:lstStyle>
            <a:lvl1pPr>
              <a:defRPr>
                <a:solidFill>
                  <a:srgbClr val="FF0000"/>
                </a:solidFill>
              </a:defRPr>
            </a:lvl1pPr>
          </a:lstStyle>
          <a:p>
            <a:pPr/>
            <a:r>
              <a:t>Kmenový list obsahuje tyto náležitosti:</a:t>
            </a:r>
          </a:p>
        </p:txBody>
      </p:sp>
      <p:sp>
        <p:nvSpPr>
          <p:cNvPr id="152" name="Zástupný symbol pro obsah 2"/>
          <p:cNvSpPr txBox="1"/>
          <p:nvPr>
            <p:ph type="body" idx="1"/>
          </p:nvPr>
        </p:nvSpPr>
        <p:spPr>
          <a:prstGeom prst="rect">
            <a:avLst/>
          </a:prstGeom>
        </p:spPr>
        <p:txBody>
          <a:bodyPr/>
          <a:lstStyle/>
          <a:p>
            <a:pPr marL="0" indent="0">
              <a:buSzTx/>
              <a:buNone/>
              <a:defRPr sz="2500"/>
            </a:pPr>
            <a:r>
              <a:t>a. označení, že se jedná o kmenový list,</a:t>
            </a:r>
          </a:p>
          <a:p>
            <a:pPr marL="0" indent="0">
              <a:buSzTx/>
              <a:buNone/>
              <a:defRPr sz="2500"/>
            </a:pPr>
            <a:r>
              <a:t>b. jednoznačnou identifikaci společnosti (emitenta)</a:t>
            </a:r>
          </a:p>
          <a:p>
            <a:pPr marL="0" indent="0">
              <a:buSzTx/>
              <a:buNone/>
              <a:defRPr sz="2500"/>
            </a:pPr>
            <a:r>
              <a:t>c. výši vkladu připadající na podíl,</a:t>
            </a:r>
          </a:p>
          <a:p>
            <a:pPr marL="0" indent="0">
              <a:buSzTx/>
              <a:buNone/>
              <a:defRPr sz="2500"/>
            </a:pPr>
            <a:r>
              <a:t>d. jednoznačnou identifikaci společníka vlastnícího kmenový list ke dni jeho vydání (a jeho prostřednictvím vlastnící do něj vtělený obchodní podíl).</a:t>
            </a:r>
          </a:p>
          <a:p>
            <a:pPr marL="0" indent="0">
              <a:buSzTx/>
              <a:buNone/>
              <a:defRPr sz="2500"/>
            </a:pPr>
            <a:r>
              <a:t>e. označení podílu, k němuž je kmenový list vydán</a:t>
            </a:r>
          </a:p>
          <a:p>
            <a:pPr marL="0" indent="0">
              <a:buSzTx/>
              <a:buNone/>
              <a:defRPr sz="2500"/>
            </a:pPr>
            <a:r>
              <a:t>f. označení kmenového listu, jeho číslo a podpis jednatele nebo jednatelů. </a:t>
            </a:r>
          </a:p>
          <a:p>
            <a:pPr marL="0" indent="0">
              <a:buSzTx/>
              <a:buNone/>
              <a:defRPr sz="2500"/>
            </a:pPr>
            <a:r>
              <a:t>Podpis může být nahrazen jeho otiskem, pokud jsou na listině současně použity ochranné prvky proti jejímu padělání nebo pozměnění</a:t>
            </a:r>
          </a:p>
        </p:txBody>
      </p:sp>
      <p:sp>
        <p:nvSpPr>
          <p:cNvPr id="153"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Nadpis 1"/>
          <p:cNvSpPr txBox="1"/>
          <p:nvPr>
            <p:ph type="title"/>
          </p:nvPr>
        </p:nvSpPr>
        <p:spPr>
          <a:prstGeom prst="rect">
            <a:avLst/>
          </a:prstGeom>
        </p:spPr>
        <p:txBody>
          <a:bodyPr/>
          <a:lstStyle>
            <a:lvl1pPr>
              <a:defRPr>
                <a:solidFill>
                  <a:srgbClr val="FF0000"/>
                </a:solidFill>
              </a:defRPr>
            </a:lvl1pPr>
          </a:lstStyle>
          <a:p>
            <a:pPr/>
            <a:r>
              <a:t>Investiční list</a:t>
            </a:r>
          </a:p>
        </p:txBody>
      </p:sp>
      <p:sp>
        <p:nvSpPr>
          <p:cNvPr id="156" name="Zástupný symbol pro obsah 2"/>
          <p:cNvSpPr txBox="1"/>
          <p:nvPr>
            <p:ph type="body" idx="1"/>
          </p:nvPr>
        </p:nvSpPr>
        <p:spPr>
          <a:prstGeom prst="rect">
            <a:avLst/>
          </a:prstGeom>
        </p:spPr>
        <p:txBody>
          <a:bodyPr/>
          <a:lstStyle/>
          <a:p>
            <a:pPr marL="0" indent="0" defTabSz="841247">
              <a:spcBef>
                <a:spcPts val="900"/>
              </a:spcBef>
              <a:buSzTx/>
              <a:buNone/>
              <a:defRPr sz="2576"/>
            </a:pPr>
            <a:r>
              <a:t>Investiční list je podobný kmenovému listu u SRO </a:t>
            </a:r>
          </a:p>
          <a:p>
            <a:pPr marL="0" indent="0" defTabSz="841247">
              <a:spcBef>
                <a:spcPts val="900"/>
              </a:spcBef>
              <a:buSzTx/>
              <a:buNone/>
              <a:defRPr sz="2576"/>
            </a:pPr>
            <a:r>
              <a:t>Investiční listy jsou upraveny v zákoně č. 240/2013 Sb. o investičních společnostech a investičních fondech. </a:t>
            </a:r>
          </a:p>
          <a:p>
            <a:pPr marL="0" indent="0" defTabSz="841247">
              <a:spcBef>
                <a:spcPts val="900"/>
              </a:spcBef>
              <a:buSzTx/>
              <a:buNone/>
              <a:defRPr sz="2576"/>
            </a:pPr>
            <a:r>
              <a:t>Emitovat je mohou pouze </a:t>
            </a:r>
            <a:r>
              <a:rPr u="sng"/>
              <a:t>investiční fondy </a:t>
            </a:r>
            <a:r>
              <a:t>v podobě komanditní společnosti (součástí obchodní firmy … „komanditní společnost na investiční listy“). </a:t>
            </a:r>
          </a:p>
          <a:p>
            <a:pPr marL="0" indent="0" defTabSz="841247">
              <a:spcBef>
                <a:spcPts val="900"/>
              </a:spcBef>
              <a:buSzTx/>
              <a:buNone/>
              <a:defRPr sz="2576"/>
            </a:pPr>
            <a:r>
              <a:t>Jde o komanditní společnosti, v níž pouze jeden společník ručí za její dluhy neomezeně („komplementář“ ) a podíly společníků, kteří ručí za její dluhy jako komanditisté omezeně, jsou představovány investičními listy</a:t>
            </a:r>
          </a:p>
          <a:p>
            <a:pPr marL="0" indent="0" defTabSz="841247">
              <a:spcBef>
                <a:spcPts val="900"/>
              </a:spcBef>
              <a:buSzTx/>
              <a:buNone/>
              <a:defRPr sz="2576"/>
            </a:pPr>
            <a:r>
              <a:t>Operativnější forma kolektivního investování prostřednictvím cenného papíru namísto obecné majetkové účasti.</a:t>
            </a:r>
          </a:p>
        </p:txBody>
      </p:sp>
      <p:sp>
        <p:nvSpPr>
          <p:cNvPr id="157"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Nadpis 1"/>
          <p:cNvSpPr txBox="1"/>
          <p:nvPr>
            <p:ph type="title"/>
          </p:nvPr>
        </p:nvSpPr>
        <p:spPr>
          <a:prstGeom prst="rect">
            <a:avLst/>
          </a:prstGeom>
        </p:spPr>
        <p:txBody>
          <a:bodyPr/>
          <a:lstStyle>
            <a:lvl1pPr>
              <a:defRPr>
                <a:solidFill>
                  <a:srgbClr val="FF0000"/>
                </a:solidFill>
              </a:defRPr>
            </a:lvl1pPr>
          </a:lstStyle>
          <a:p>
            <a:pPr/>
            <a:r>
              <a:t>Investiční list</a:t>
            </a:r>
          </a:p>
        </p:txBody>
      </p:sp>
      <p:sp>
        <p:nvSpPr>
          <p:cNvPr id="160" name="Zástupný symbol pro obsah 2"/>
          <p:cNvSpPr txBox="1"/>
          <p:nvPr>
            <p:ph type="body" idx="1"/>
          </p:nvPr>
        </p:nvSpPr>
        <p:spPr>
          <a:prstGeom prst="rect">
            <a:avLst/>
          </a:prstGeom>
        </p:spPr>
        <p:txBody>
          <a:bodyPr/>
          <a:lstStyle/>
          <a:p>
            <a:pPr marL="0" indent="0">
              <a:buSzTx/>
              <a:buNone/>
            </a:pPr>
            <a:r>
              <a:t>Investiční list je cenný papír na řad. Mohou s ním mohou být spojena různá práva podle toho, jaké druhy investičních listů upravuje společenská smlouva, která stanoví též zvláštní práva spojená s investičním listem a jejich rozsah</a:t>
            </a:r>
          </a:p>
          <a:p>
            <a:pPr marL="0" indent="0">
              <a:buSzTx/>
              <a:buNone/>
            </a:pPr>
            <a:r>
              <a:t>Investiční list nemůže být přijat k (veřejnému) obchodování na evropském regulovaném trhu ani na jiném veřejném trhu. Investiční list nelze vydat jako zaknihovaný cenný papír</a:t>
            </a:r>
          </a:p>
        </p:txBody>
      </p:sp>
      <p:sp>
        <p:nvSpPr>
          <p:cNvPr id="161"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Nadpis 1"/>
          <p:cNvSpPr txBox="1"/>
          <p:nvPr>
            <p:ph type="title"/>
          </p:nvPr>
        </p:nvSpPr>
        <p:spPr>
          <a:prstGeom prst="rect">
            <a:avLst/>
          </a:prstGeom>
        </p:spPr>
        <p:txBody>
          <a:bodyPr/>
          <a:lstStyle>
            <a:lvl1pPr>
              <a:defRPr>
                <a:solidFill>
                  <a:srgbClr val="FF0000"/>
                </a:solidFill>
              </a:defRPr>
            </a:lvl1pPr>
          </a:lstStyle>
          <a:p>
            <a:pPr/>
            <a:r>
              <a:t>Náležitosti investičního listu</a:t>
            </a:r>
          </a:p>
        </p:txBody>
      </p:sp>
      <p:sp>
        <p:nvSpPr>
          <p:cNvPr id="164" name="Zástupný symbol pro obsah 2"/>
          <p:cNvSpPr txBox="1"/>
          <p:nvPr>
            <p:ph type="body" idx="1"/>
          </p:nvPr>
        </p:nvSpPr>
        <p:spPr>
          <a:prstGeom prst="rect">
            <a:avLst/>
          </a:prstGeom>
        </p:spPr>
        <p:txBody>
          <a:bodyPr/>
          <a:lstStyle/>
          <a:p>
            <a:pPr/>
            <a:r>
              <a:t>označení „investiční list“,</a:t>
            </a:r>
          </a:p>
          <a:p>
            <a:pPr/>
            <a:r>
              <a:t>údaje nutné k identifikaci společnosti,</a:t>
            </a:r>
          </a:p>
          <a:p>
            <a:pPr/>
            <a:r>
              <a:t>údaje nutné k identifikaci komanditisty,</a:t>
            </a:r>
          </a:p>
          <a:p>
            <a:pPr/>
            <a:r>
              <a:t>výši vkladu připadající na podíl, a splacenou část tohoto vkladu k datu emise investičního  listu </a:t>
            </a:r>
          </a:p>
          <a:p>
            <a:pPr/>
            <a:r>
              <a:t>označení investičního listu, jeho číslo a podpis komplementáře.</a:t>
            </a:r>
          </a:p>
        </p:txBody>
      </p:sp>
      <p:sp>
        <p:nvSpPr>
          <p:cNvPr id="165"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Nadpis 1"/>
          <p:cNvSpPr txBox="1"/>
          <p:nvPr>
            <p:ph type="title"/>
          </p:nvPr>
        </p:nvSpPr>
        <p:spPr>
          <a:prstGeom prst="rect">
            <a:avLst/>
          </a:prstGeom>
        </p:spPr>
        <p:txBody>
          <a:bodyPr/>
          <a:lstStyle>
            <a:lvl1pPr>
              <a:defRPr>
                <a:solidFill>
                  <a:srgbClr val="FF0000"/>
                </a:solidFill>
              </a:defRPr>
            </a:lvl1pPr>
          </a:lstStyle>
          <a:p>
            <a:pPr/>
            <a:r>
              <a:t>Akcie</a:t>
            </a:r>
          </a:p>
        </p:txBody>
      </p:sp>
      <p:sp>
        <p:nvSpPr>
          <p:cNvPr id="168" name="Zástupný symbol pro obsah 2"/>
          <p:cNvSpPr txBox="1"/>
          <p:nvPr>
            <p:ph type="body" idx="1"/>
          </p:nvPr>
        </p:nvSpPr>
        <p:spPr>
          <a:prstGeom prst="rect">
            <a:avLst/>
          </a:prstGeom>
        </p:spPr>
        <p:txBody>
          <a:bodyPr/>
          <a:lstStyle/>
          <a:p>
            <a:pPr marL="0" indent="0">
              <a:lnSpc>
                <a:spcPct val="81000"/>
              </a:lnSpc>
              <a:buSzTx/>
              <a:buNone/>
              <a:defRPr sz="2500"/>
            </a:pPr>
          </a:p>
          <a:p>
            <a:pPr>
              <a:lnSpc>
                <a:spcPct val="81000"/>
              </a:lnSpc>
              <a:defRPr sz="2500"/>
            </a:pPr>
            <a:r>
              <a:t>Akcie je cenný papír, který potvrzuje, že jeho majitel (držitel) je akcionář, tj. že vložil určitý majetkový podíl (kapitál) do akciové společnosti. Akcionář má různá práva. Např. je oprávněn podílet se na zisku společnosti formou dividendy a účastnit se na řízení společnosti mimo jiné tím, že je oprávněn hlasovat na valné hromadě, případně se podílet na likvidačním zůstatku společnosti v případě likvidace. Za závazky společnosti akcionáři po dobu trvání účasti ve společnosti neručí. Výjimku tvoří pouze ručení za dluhy společnosti do výše podílu akcionáře na likvidačním zůstatku po zrušení společnosti s likvidací.</a:t>
            </a:r>
          </a:p>
          <a:p>
            <a:pPr>
              <a:lnSpc>
                <a:spcPct val="81000"/>
              </a:lnSpc>
              <a:defRPr sz="2500"/>
            </a:pPr>
            <a:r>
              <a:t>S některými akciemi se obchoduje na burzách cenných papírů, kde se tak v rámci nabídky a poptávky určuje i jejich cena.</a:t>
            </a:r>
          </a:p>
        </p:txBody>
      </p:sp>
      <p:sp>
        <p:nvSpPr>
          <p:cNvPr id="169"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Nadpis 1"/>
          <p:cNvSpPr txBox="1"/>
          <p:nvPr>
            <p:ph type="title"/>
          </p:nvPr>
        </p:nvSpPr>
        <p:spPr>
          <a:prstGeom prst="rect">
            <a:avLst/>
          </a:prstGeom>
        </p:spPr>
        <p:txBody>
          <a:bodyPr/>
          <a:lstStyle>
            <a:lvl1pPr>
              <a:defRPr>
                <a:solidFill>
                  <a:srgbClr val="FF0000"/>
                </a:solidFill>
              </a:defRPr>
            </a:lvl1pPr>
          </a:lstStyle>
          <a:p>
            <a:pPr/>
            <a:r>
              <a:t>Obecný úvod do práva cenných papírů</a:t>
            </a:r>
          </a:p>
        </p:txBody>
      </p:sp>
      <p:sp>
        <p:nvSpPr>
          <p:cNvPr id="99" name="Zástupný symbol pro obsah 2"/>
          <p:cNvSpPr txBox="1"/>
          <p:nvPr>
            <p:ph type="body" idx="1"/>
          </p:nvPr>
        </p:nvSpPr>
        <p:spPr>
          <a:prstGeom prst="rect">
            <a:avLst/>
          </a:prstGeom>
        </p:spPr>
        <p:txBody>
          <a:bodyPr/>
          <a:lstStyle/>
          <a:p>
            <a:pPr marL="210311" indent="-210311" defTabSz="841247">
              <a:spcBef>
                <a:spcPts val="900"/>
              </a:spcBef>
              <a:defRPr sz="2576"/>
            </a:pPr>
            <a:r>
              <a:t>Cenné papíry jsou obecně upraveny v Občanském zákoníku (§ 514 až 544). </a:t>
            </a:r>
          </a:p>
          <a:p>
            <a:pPr marL="210311" indent="-210311" defTabSz="841247">
              <a:spcBef>
                <a:spcPts val="900"/>
              </a:spcBef>
              <a:defRPr sz="2576"/>
            </a:pPr>
            <a:r>
              <a:t>Definice OZ: Cenný papír je listina (movitá věc, hmotná věc), do které je právo vtěleno takovým způsobem, že jej nelze bez cenného papíru uplatnit či převést.</a:t>
            </a:r>
          </a:p>
          <a:p>
            <a:pPr marL="210311" indent="-210311" defTabSz="841247">
              <a:spcBef>
                <a:spcPts val="900"/>
              </a:spcBef>
              <a:defRPr sz="2576"/>
            </a:pPr>
            <a:r>
              <a:t>Rozlišení – DRUH x FORMA</a:t>
            </a:r>
          </a:p>
          <a:p>
            <a:pPr marL="210311" indent="-210311" defTabSz="841247">
              <a:spcBef>
                <a:spcPts val="900"/>
              </a:spcBef>
              <a:defRPr sz="2576"/>
            </a:pPr>
            <a:r>
              <a:t>různé </a:t>
            </a:r>
            <a:r>
              <a:rPr u="sng"/>
              <a:t>druhy</a:t>
            </a:r>
            <a:r>
              <a:t> cenných papírů znamenají různá práva vtělená do těchto cenných papírů,</a:t>
            </a:r>
          </a:p>
          <a:p>
            <a:pPr marL="210311" indent="-210311" defTabSz="841247">
              <a:spcBef>
                <a:spcPts val="900"/>
              </a:spcBef>
              <a:defRPr sz="2576"/>
            </a:pPr>
            <a:r>
              <a:t> </a:t>
            </a:r>
            <a:r>
              <a:rPr u="sng"/>
              <a:t>forma</a:t>
            </a:r>
            <a:r>
              <a:t> cenného papíru určuje osobu, které náležejí práva z cenného papíru a jeho základní vlastnost - převoditelnost (způsob, jakým může být převeden)</a:t>
            </a:r>
          </a:p>
        </p:txBody>
      </p:sp>
      <p:sp>
        <p:nvSpPr>
          <p:cNvPr id="100"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Nadpis 1"/>
          <p:cNvSpPr txBox="1"/>
          <p:nvPr>
            <p:ph type="title"/>
          </p:nvPr>
        </p:nvSpPr>
        <p:spPr>
          <a:prstGeom prst="rect">
            <a:avLst/>
          </a:prstGeom>
        </p:spPr>
        <p:txBody>
          <a:bodyPr/>
          <a:lstStyle>
            <a:lvl1pPr>
              <a:defRPr>
                <a:solidFill>
                  <a:srgbClr val="FF0000"/>
                </a:solidFill>
              </a:defRPr>
            </a:lvl1pPr>
          </a:lstStyle>
          <a:p>
            <a:pPr/>
            <a:r>
              <a:t>Akcie</a:t>
            </a:r>
          </a:p>
        </p:txBody>
      </p:sp>
      <p:sp>
        <p:nvSpPr>
          <p:cNvPr id="172" name="Zástupný symbol pro obsah 2"/>
          <p:cNvSpPr txBox="1"/>
          <p:nvPr>
            <p:ph type="body" idx="1"/>
          </p:nvPr>
        </p:nvSpPr>
        <p:spPr>
          <a:prstGeom prst="rect">
            <a:avLst/>
          </a:prstGeom>
        </p:spPr>
        <p:txBody>
          <a:bodyPr/>
          <a:lstStyle/>
          <a:p>
            <a:pPr marL="0" indent="0">
              <a:buSzTx/>
              <a:buNone/>
            </a:pPr>
            <a:r>
              <a:t> Základním účastenským cenným papírem v akciové společnosti je akcie.</a:t>
            </a:r>
          </a:p>
          <a:p>
            <a:pPr/>
            <a:r>
              <a:t> Na určité množství akcií je rozvržen základní kapitál akciové společnosti, rozvržení (zejména počet) je uveden ve stanovách společnosti</a:t>
            </a:r>
          </a:p>
          <a:p>
            <a:pPr/>
            <a:r>
              <a:t>Akcie může být akcionáři vydána až po plném splacení emisního kursu, ke které se vkladatel (nebo jeho předchůdce) zavázal. Do doby splacení hovoříme o tzv. nesplacené akcii.</a:t>
            </a:r>
          </a:p>
        </p:txBody>
      </p:sp>
      <p:sp>
        <p:nvSpPr>
          <p:cNvPr id="173"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Nadpis 1"/>
          <p:cNvSpPr txBox="1"/>
          <p:nvPr>
            <p:ph type="title"/>
          </p:nvPr>
        </p:nvSpPr>
        <p:spPr>
          <a:prstGeom prst="rect">
            <a:avLst/>
          </a:prstGeom>
        </p:spPr>
        <p:txBody>
          <a:bodyPr/>
          <a:lstStyle>
            <a:lvl1pPr>
              <a:defRPr>
                <a:solidFill>
                  <a:srgbClr val="FF0000"/>
                </a:solidFill>
              </a:defRPr>
            </a:lvl1pPr>
          </a:lstStyle>
          <a:p>
            <a:pPr/>
            <a:r>
              <a:t>Zatímní list</a:t>
            </a:r>
          </a:p>
        </p:txBody>
      </p:sp>
      <p:sp>
        <p:nvSpPr>
          <p:cNvPr id="176" name="Zástupný symbol pro obsah 2"/>
          <p:cNvSpPr txBox="1"/>
          <p:nvPr>
            <p:ph type="body" idx="1"/>
          </p:nvPr>
        </p:nvSpPr>
        <p:spPr>
          <a:prstGeom prst="rect">
            <a:avLst/>
          </a:prstGeom>
        </p:spPr>
        <p:txBody>
          <a:bodyPr/>
          <a:lstStyle/>
          <a:p>
            <a:pPr/>
            <a:r>
              <a:t>Pokud to upraví (určí) stanovy společnosti, akciová společnost po svém vzniku emituje a akcionářům vydá zatímní listy. </a:t>
            </a:r>
          </a:p>
          <a:p>
            <a:pPr/>
            <a:r>
              <a:t>Zatímní list je pak vyměněn za akcii či akcie po plném splacení emisního kursu (tedy splnění vkladové povinnosti). Zatímní list je ze zákona cenným papírem na řad a je tedy převoditelný smlouvou a rubopisem.</a:t>
            </a:r>
          </a:p>
          <a:p>
            <a:pPr/>
            <a:r>
              <a:t>Reprezentují práva a povinnosti spojená s </a:t>
            </a:r>
            <a:r>
              <a:rPr u="sng"/>
              <a:t>nesplacenou</a:t>
            </a:r>
            <a:r>
              <a:t> akcií.</a:t>
            </a:r>
          </a:p>
          <a:p>
            <a:pPr/>
            <a:r>
              <a:t>Zatímní -&gt; dočasný.</a:t>
            </a:r>
          </a:p>
        </p:txBody>
      </p:sp>
      <p:sp>
        <p:nvSpPr>
          <p:cNvPr id="177"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Nadpis 1"/>
          <p:cNvSpPr txBox="1"/>
          <p:nvPr>
            <p:ph type="title"/>
          </p:nvPr>
        </p:nvSpPr>
        <p:spPr>
          <a:prstGeom prst="rect">
            <a:avLst/>
          </a:prstGeom>
        </p:spPr>
        <p:txBody>
          <a:bodyPr/>
          <a:lstStyle>
            <a:lvl1pPr>
              <a:defRPr>
                <a:solidFill>
                  <a:srgbClr val="FF0000"/>
                </a:solidFill>
              </a:defRPr>
            </a:lvl1pPr>
          </a:lstStyle>
          <a:p>
            <a:pPr/>
            <a:r>
              <a:t>Co je to dluhopis</a:t>
            </a:r>
          </a:p>
        </p:txBody>
      </p:sp>
      <p:sp>
        <p:nvSpPr>
          <p:cNvPr id="180" name="Zástupný symbol pro obsah 2"/>
          <p:cNvSpPr txBox="1"/>
          <p:nvPr>
            <p:ph type="body" idx="1"/>
          </p:nvPr>
        </p:nvSpPr>
        <p:spPr>
          <a:prstGeom prst="rect">
            <a:avLst/>
          </a:prstGeom>
        </p:spPr>
        <p:txBody>
          <a:bodyPr/>
          <a:lstStyle/>
          <a:p>
            <a:pPr marL="224027" indent="-224027" defTabSz="896111">
              <a:lnSpc>
                <a:spcPct val="72000"/>
              </a:lnSpc>
              <a:spcBef>
                <a:spcPts val="900"/>
              </a:spcBef>
              <a:defRPr sz="2450"/>
            </a:pPr>
            <a:r>
              <a:t>Dluhopis (též obligace) je cenný papír, s nímž je spojeno právo na splacení určité dlužné částky a případně vyplacení stanovených výnosů a další povinnosti. Dluhopis tak umožňuje zajistit subjektu zdroj financování, aniž by si musel půjčit (např. v bance), jeho věřitelská základna je tak rozprostřena mezi širokou řadu majitelů dluhopisů.</a:t>
            </a:r>
          </a:p>
          <a:p>
            <a:pPr marL="224027" indent="-224027" defTabSz="896111">
              <a:lnSpc>
                <a:spcPct val="72000"/>
              </a:lnSpc>
              <a:spcBef>
                <a:spcPts val="900"/>
              </a:spcBef>
              <a:defRPr sz="2450"/>
            </a:pPr>
          </a:p>
          <a:p>
            <a:pPr marL="224027" indent="-224027" defTabSz="896111">
              <a:lnSpc>
                <a:spcPct val="72000"/>
              </a:lnSpc>
              <a:spcBef>
                <a:spcPts val="900"/>
              </a:spcBef>
              <a:defRPr sz="2450"/>
            </a:pPr>
            <a:r>
              <a:t>Dluhopisy typicky emituje stát, územní samosprávný celek (kraj, obec) nebo obchodní korporace (právnická osoba). Může ale i jakákoli fyzická osoba. Podmínkou, aby mohl být dluhopis v Česku veřejně nabízen, je schválený prospekt (rámcové podmínky emise dluhopisů) od ČNB nebo pokud je udělena výjimka ČNB, např. velikostí emise do 1 mil. eur. V jiném případě může být nabízen pouze neveřejně. Dluhopis je vedle akcií nejvýznamnější cenný papír finančních trhů, dluhopisy (především státní) se obchodují ve značných objemech na mimoburzovních finančních trzích.</a:t>
            </a:r>
          </a:p>
        </p:txBody>
      </p:sp>
      <p:sp>
        <p:nvSpPr>
          <p:cNvPr id="181"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Nadpis 1"/>
          <p:cNvSpPr txBox="1"/>
          <p:nvPr>
            <p:ph type="title"/>
          </p:nvPr>
        </p:nvSpPr>
        <p:spPr>
          <a:prstGeom prst="rect">
            <a:avLst/>
          </a:prstGeom>
        </p:spPr>
        <p:txBody>
          <a:bodyPr/>
          <a:lstStyle/>
          <a:p>
            <a:pPr/>
            <a:r>
              <a:t>Dluhopis a opční list</a:t>
            </a:r>
          </a:p>
        </p:txBody>
      </p:sp>
      <p:sp>
        <p:nvSpPr>
          <p:cNvPr id="184" name="Zástupný symbol pro obsah 2"/>
          <p:cNvSpPr txBox="1"/>
          <p:nvPr>
            <p:ph type="body" idx="1"/>
          </p:nvPr>
        </p:nvSpPr>
        <p:spPr>
          <a:prstGeom prst="rect">
            <a:avLst/>
          </a:prstGeom>
        </p:spPr>
        <p:txBody>
          <a:bodyPr/>
          <a:lstStyle/>
          <a:p>
            <a:pPr/>
            <a:r>
              <a:t>Základní dluhopis je takový cenný papír, který zajišťuje svému vlastníku právo na pevný či flexibilní úrokový výnos (dle emisních podmínek) a ke dni splatnosti dluhopisu také výplatu jmenovité hodnoty dluhopisu</a:t>
            </a:r>
            <a:endParaRPr>
              <a:solidFill>
                <a:srgbClr val="000B22"/>
              </a:solidFill>
            </a:endParaRPr>
          </a:p>
          <a:p>
            <a:pPr>
              <a:defRPr>
                <a:solidFill>
                  <a:srgbClr val="000B22"/>
                </a:solidFill>
              </a:defRPr>
            </a:pPr>
            <a:r>
              <a:t>Rozlišujeme:</a:t>
            </a:r>
          </a:p>
          <a:p>
            <a:pPr>
              <a:defRPr>
                <a:solidFill>
                  <a:srgbClr val="000B22"/>
                </a:solidFill>
              </a:defRPr>
            </a:pPr>
            <a:r>
              <a:t>Vyměnitelné dluhopisy</a:t>
            </a:r>
            <a:endParaRPr>
              <a:solidFill>
                <a:srgbClr val="FFFF00"/>
              </a:solidFill>
            </a:endParaRPr>
          </a:p>
          <a:p>
            <a:pPr>
              <a:defRPr>
                <a:solidFill>
                  <a:srgbClr val="000B22"/>
                </a:solidFill>
              </a:defRPr>
            </a:pPr>
            <a:r>
              <a:t>Prioritní dluhopisy </a:t>
            </a:r>
          </a:p>
        </p:txBody>
      </p:sp>
      <p:sp>
        <p:nvSpPr>
          <p:cNvPr id="185"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Nadpis 1"/>
          <p:cNvSpPr txBox="1"/>
          <p:nvPr>
            <p:ph type="title"/>
          </p:nvPr>
        </p:nvSpPr>
        <p:spPr>
          <a:prstGeom prst="rect">
            <a:avLst/>
          </a:prstGeom>
        </p:spPr>
        <p:txBody>
          <a:bodyPr/>
          <a:lstStyle>
            <a:lvl1pPr>
              <a:defRPr>
                <a:solidFill>
                  <a:srgbClr val="00040C"/>
                </a:solidFill>
              </a:defRPr>
            </a:lvl1pPr>
          </a:lstStyle>
          <a:p>
            <a:pPr/>
            <a:r>
              <a:t>Vyměnitelné a prioritní dluhopisy</a:t>
            </a:r>
          </a:p>
        </p:txBody>
      </p:sp>
      <p:sp>
        <p:nvSpPr>
          <p:cNvPr id="188" name="Zástupný symbol pro obsah 2"/>
          <p:cNvSpPr txBox="1"/>
          <p:nvPr>
            <p:ph type="body" idx="1"/>
          </p:nvPr>
        </p:nvSpPr>
        <p:spPr>
          <a:prstGeom prst="rect">
            <a:avLst/>
          </a:prstGeom>
        </p:spPr>
        <p:txBody>
          <a:bodyPr/>
          <a:lstStyle/>
          <a:p>
            <a:pPr/>
            <a:r>
              <a:t>Vyměnitelné dluhopisy - je s nimi spojeno právo na výměnu za jiný dluhopis nebo akcii. </a:t>
            </a:r>
          </a:p>
          <a:p>
            <a:pPr/>
            <a:r>
              <a:t>Prioritní dluhopis - je s nimi spojeno právo na proplacení (jmenovité hodnoty + výnosu) + právo na přednostní upisování akcií společnosti, která je vydala (při zvyšování základního kapitálu u a.s.).</a:t>
            </a:r>
          </a:p>
        </p:txBody>
      </p:sp>
      <p:sp>
        <p:nvSpPr>
          <p:cNvPr id="189"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1" name="Nadpis 1"/>
          <p:cNvSpPr txBox="1"/>
          <p:nvPr>
            <p:ph type="title"/>
          </p:nvPr>
        </p:nvSpPr>
        <p:spPr>
          <a:prstGeom prst="rect">
            <a:avLst/>
          </a:prstGeom>
        </p:spPr>
        <p:txBody>
          <a:bodyPr/>
          <a:lstStyle/>
          <a:p>
            <a:pPr/>
            <a:r>
              <a:t>Opční list</a:t>
            </a:r>
          </a:p>
        </p:txBody>
      </p:sp>
      <p:sp>
        <p:nvSpPr>
          <p:cNvPr id="192" name="Zástupný symbol pro obsah 2"/>
          <p:cNvSpPr txBox="1"/>
          <p:nvPr>
            <p:ph type="body" idx="1"/>
          </p:nvPr>
        </p:nvSpPr>
        <p:spPr>
          <a:prstGeom prst="rect">
            <a:avLst/>
          </a:prstGeom>
        </p:spPr>
        <p:txBody>
          <a:bodyPr/>
          <a:lstStyle/>
          <a:p>
            <a:pPr marL="0" indent="0" defTabSz="868680">
              <a:spcBef>
                <a:spcPts val="900"/>
              </a:spcBef>
              <a:buSzTx/>
              <a:buNone/>
              <a:defRPr sz="2660"/>
            </a:pPr>
          </a:p>
          <a:p>
            <a:pPr marL="217170" indent="-217170" defTabSz="868680">
              <a:spcBef>
                <a:spcPts val="900"/>
              </a:spcBef>
              <a:defRPr sz="2660"/>
            </a:pPr>
            <a:r>
              <a:t>Je cenný papír, s nímž je spojeno právo za úplatu přednostně nabít určitý počet cenných papírů akciové společnosti, ve stanovené době a za stanovený emisní kurs (cenu) - např. při získání vyměnitelných či prioritních dluhopisů, při zvyšování základního kapitálu</a:t>
            </a:r>
          </a:p>
          <a:p>
            <a:pPr marL="217170" indent="-217170" defTabSz="868680">
              <a:spcBef>
                <a:spcPts val="900"/>
              </a:spcBef>
              <a:defRPr sz="2660"/>
            </a:pPr>
            <a:r>
              <a:t>Akciová společnost může vydat k uplatnění přednostního práva (na výměnu či upsání) samostatný opční list. </a:t>
            </a:r>
          </a:p>
          <a:p>
            <a:pPr marL="217170" indent="-217170" defTabSz="868680">
              <a:spcBef>
                <a:spcPts val="900"/>
              </a:spcBef>
              <a:defRPr sz="2660"/>
            </a:pPr>
            <a:r>
              <a:t>Opční list je cenný papír na doručitele. </a:t>
            </a:r>
          </a:p>
          <a:p>
            <a:pPr marL="217170" indent="-217170" defTabSz="868680">
              <a:spcBef>
                <a:spcPts val="900"/>
              </a:spcBef>
              <a:defRPr sz="2660"/>
            </a:pPr>
            <a:r>
              <a:t>Zákon také dovoluje, aby byl opční list vydán jako zaknihovaný cenný papír.</a:t>
            </a:r>
          </a:p>
        </p:txBody>
      </p:sp>
      <p:sp>
        <p:nvSpPr>
          <p:cNvPr id="193"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Nadpis 1"/>
          <p:cNvSpPr txBox="1"/>
          <p:nvPr>
            <p:ph type="title"/>
          </p:nvPr>
        </p:nvSpPr>
        <p:spPr>
          <a:prstGeom prst="rect">
            <a:avLst/>
          </a:prstGeom>
        </p:spPr>
        <p:txBody>
          <a:bodyPr/>
          <a:lstStyle/>
          <a:p>
            <a:pPr/>
            <a:r>
              <a:t>Opční list obsahuje aspoň</a:t>
            </a:r>
          </a:p>
        </p:txBody>
      </p:sp>
      <p:sp>
        <p:nvSpPr>
          <p:cNvPr id="196" name="Zástupný symbol pro obsah 2"/>
          <p:cNvSpPr txBox="1"/>
          <p:nvPr>
            <p:ph type="body" idx="1"/>
          </p:nvPr>
        </p:nvSpPr>
        <p:spPr>
          <a:prstGeom prst="rect">
            <a:avLst/>
          </a:prstGeom>
        </p:spPr>
        <p:txBody>
          <a:bodyPr/>
          <a:lstStyle/>
          <a:p>
            <a:pPr/>
            <a:r>
              <a:t>označení, že se jedná o opční list,</a:t>
            </a:r>
          </a:p>
          <a:p>
            <a:pPr/>
            <a:r>
              <a:t>identifikaci společnosti,</a:t>
            </a:r>
          </a:p>
          <a:p>
            <a:pPr/>
            <a:r>
              <a:t>určení, kolik akcií a jaké formy (na doručitele, řad, jméno), jaké podoby (listinné nebo zaknihované akcie), v jaké jmenovité hodnotě, jakého druhu, půjde-li o akcie různého druhu, anebo kolik dluhopisů společnosti, lze získat, jaké formy, a v jaké jmenovité hodnotě, a</a:t>
            </a:r>
          </a:p>
          <a:p>
            <a:pPr/>
            <a:r>
              <a:t>lhůtu, místo a podmínky pro uplatnění práva.</a:t>
            </a:r>
          </a:p>
        </p:txBody>
      </p:sp>
      <p:sp>
        <p:nvSpPr>
          <p:cNvPr id="197"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Nadpis 1"/>
          <p:cNvSpPr txBox="1"/>
          <p:nvPr>
            <p:ph type="title"/>
          </p:nvPr>
        </p:nvSpPr>
        <p:spPr>
          <a:prstGeom prst="rect">
            <a:avLst/>
          </a:prstGeom>
        </p:spPr>
        <p:txBody>
          <a:bodyPr/>
          <a:lstStyle/>
          <a:p>
            <a:pPr/>
            <a:r>
              <a:t>Závěrem:</a:t>
            </a:r>
          </a:p>
        </p:txBody>
      </p:sp>
      <p:sp>
        <p:nvSpPr>
          <p:cNvPr id="200" name="Zástupný symbol pro obsah 2"/>
          <p:cNvSpPr txBox="1"/>
          <p:nvPr>
            <p:ph type="body" idx="1"/>
          </p:nvPr>
        </p:nvSpPr>
        <p:spPr>
          <a:prstGeom prst="rect">
            <a:avLst/>
          </a:prstGeom>
        </p:spPr>
        <p:txBody>
          <a:bodyPr/>
          <a:lstStyle/>
          <a:p>
            <a:pPr/>
            <a:r>
              <a:t>Cenné papíry jsou zvláštní věcí, které umožňují výkon práv do nich vtělených. </a:t>
            </a:r>
          </a:p>
          <a:p>
            <a:pPr/>
            <a:r>
              <a:t>Povinně jsou vydávány akciovou společností, mohou být vydány i společností s ručením omezeným. Některé cenné papíry i některé zaknihované cenné papíry jsou veřejně obchodovatelné na burze (evropském regulovaném trhu cenných papírů).</a:t>
            </a:r>
          </a:p>
          <a:p>
            <a:pPr/>
            <a:r>
              <a:t>Cenný papír je např. i směnka.</a:t>
            </a:r>
          </a:p>
        </p:txBody>
      </p:sp>
      <p:sp>
        <p:nvSpPr>
          <p:cNvPr id="201"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3" name="akcie-2017.jpg" descr="akcie-2017.jpg"/>
          <p:cNvPicPr>
            <a:picLocks noChangeAspect="1"/>
          </p:cNvPicPr>
          <p:nvPr/>
        </p:nvPicPr>
        <p:blipFill>
          <a:blip r:embed="rId2">
            <a:extLst/>
          </a:blip>
          <a:stretch>
            <a:fillRect/>
          </a:stretch>
        </p:blipFill>
        <p:spPr>
          <a:xfrm>
            <a:off x="573452" y="-427419"/>
            <a:ext cx="10938982" cy="7712838"/>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5" name="kmenovy-list.pdf" descr="kmenovy-list.pdf"/>
          <p:cNvPicPr>
            <a:picLocks noChangeAspect="1"/>
          </p:cNvPicPr>
          <p:nvPr/>
        </p:nvPicPr>
        <p:blipFill>
          <a:blip r:embed="rId2">
            <a:extLst/>
          </a:blip>
          <a:stretch>
            <a:fillRect/>
          </a:stretch>
        </p:blipFill>
        <p:spPr>
          <a:xfrm>
            <a:off x="158805" y="-769427"/>
            <a:ext cx="11874390" cy="8396854"/>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 name="Nadpis 1"/>
          <p:cNvSpPr txBox="1"/>
          <p:nvPr>
            <p:ph type="title"/>
          </p:nvPr>
        </p:nvSpPr>
        <p:spPr>
          <a:prstGeom prst="rect">
            <a:avLst/>
          </a:prstGeom>
        </p:spPr>
        <p:txBody>
          <a:bodyPr/>
          <a:lstStyle>
            <a:lvl1pPr>
              <a:defRPr>
                <a:solidFill>
                  <a:srgbClr val="FF0000"/>
                </a:solidFill>
              </a:defRPr>
            </a:lvl1pPr>
          </a:lstStyle>
          <a:p>
            <a:pPr/>
            <a:r>
              <a:t>Formy cenných papírů</a:t>
            </a:r>
          </a:p>
        </p:txBody>
      </p:sp>
      <p:sp>
        <p:nvSpPr>
          <p:cNvPr id="103" name="Zástupný symbol pro obsah 2"/>
          <p:cNvSpPr txBox="1"/>
          <p:nvPr>
            <p:ph type="body" idx="1"/>
          </p:nvPr>
        </p:nvSpPr>
        <p:spPr>
          <a:prstGeom prst="rect">
            <a:avLst/>
          </a:prstGeom>
        </p:spPr>
        <p:txBody>
          <a:bodyPr/>
          <a:lstStyle/>
          <a:p>
            <a:pPr/>
            <a:r>
              <a:t>Určení formy nám udává, kdo je vlastníkem a jakým způsobem může tento cenný papír převést. Forma může být:</a:t>
            </a:r>
          </a:p>
          <a:p>
            <a:pPr/>
            <a:r>
              <a:t>Na doručitele</a:t>
            </a:r>
          </a:p>
          <a:p>
            <a:pPr/>
            <a:r>
              <a:t>Na řad</a:t>
            </a:r>
          </a:p>
          <a:p>
            <a:pPr/>
            <a:r>
              <a:t>Na jméno</a:t>
            </a:r>
          </a:p>
        </p:txBody>
      </p:sp>
      <p:sp>
        <p:nvSpPr>
          <p:cNvPr id="104"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7" name="kmenovy-list-5.jpeg" descr="kmenovy-list-5.jpeg"/>
          <p:cNvPicPr>
            <a:picLocks noChangeAspect="1"/>
          </p:cNvPicPr>
          <p:nvPr/>
        </p:nvPicPr>
        <p:blipFill>
          <a:blip r:embed="rId2">
            <a:extLst/>
          </a:blip>
          <a:stretch>
            <a:fillRect/>
          </a:stretch>
        </p:blipFill>
        <p:spPr>
          <a:xfrm>
            <a:off x="-104458" y="91025"/>
            <a:ext cx="12180342" cy="6858001"/>
          </a:xfrm>
          <a:prstGeom prst="rect">
            <a:avLst/>
          </a:prstGeom>
          <a:ln w="12700">
            <a:miter lim="400000"/>
          </a:ln>
        </p:spPr>
      </p:pic>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Vzor dluhopis"/>
          <p:cNvSpPr txBox="1"/>
          <p:nvPr/>
        </p:nvSpPr>
        <p:spPr>
          <a:xfrm>
            <a:off x="838200" y="162565"/>
            <a:ext cx="10515600" cy="64225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4400">
                <a:solidFill>
                  <a:srgbClr val="FF0000"/>
                </a:solidFill>
                <a:latin typeface="Calibri Light"/>
                <a:ea typeface="Calibri Light"/>
                <a:cs typeface="Calibri Light"/>
                <a:sym typeface="Calibri Light"/>
              </a:defRPr>
            </a:lvl1pPr>
          </a:lstStyle>
          <a:p>
            <a:pPr/>
            <a:r>
              <a:t>Vzor dluhopis</a:t>
            </a:r>
          </a:p>
        </p:txBody>
      </p:sp>
      <p:pic>
        <p:nvPicPr>
          <p:cNvPr id="210" name="dluhopis_2m_web_bez_spadavky.jpg" descr="dluhopis_2m_web_bez_spadavky.jpg"/>
          <p:cNvPicPr>
            <a:picLocks noChangeAspect="1"/>
          </p:cNvPicPr>
          <p:nvPr/>
        </p:nvPicPr>
        <p:blipFill>
          <a:blip r:embed="rId2">
            <a:extLst/>
          </a:blip>
          <a:stretch>
            <a:fillRect/>
          </a:stretch>
        </p:blipFill>
        <p:spPr>
          <a:xfrm>
            <a:off x="1159094" y="902317"/>
            <a:ext cx="3984223" cy="5972904"/>
          </a:xfrm>
          <a:prstGeom prst="rect">
            <a:avLst/>
          </a:prstGeom>
          <a:ln w="12700">
            <a:miter lim="400000"/>
          </a:ln>
        </p:spPr>
      </p:pic>
      <p:sp>
        <p:nvSpPr>
          <p:cNvPr id="211"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Vzor směnka vlastní"/>
          <p:cNvSpPr txBox="1"/>
          <p:nvPr>
            <p:ph type="title"/>
          </p:nvPr>
        </p:nvSpPr>
        <p:spPr>
          <a:xfrm>
            <a:off x="838200" y="162565"/>
            <a:ext cx="10515600" cy="642258"/>
          </a:xfrm>
          <a:prstGeom prst="rect">
            <a:avLst/>
          </a:prstGeom>
        </p:spPr>
        <p:txBody>
          <a:bodyPr/>
          <a:lstStyle>
            <a:lvl1pPr>
              <a:defRPr>
                <a:solidFill>
                  <a:srgbClr val="FF0000"/>
                </a:solidFill>
              </a:defRPr>
            </a:lvl1pPr>
          </a:lstStyle>
          <a:p>
            <a:pPr/>
            <a:r>
              <a:t>Vzor směnka vlastní</a:t>
            </a:r>
          </a:p>
        </p:txBody>
      </p:sp>
      <p:pic>
        <p:nvPicPr>
          <p:cNvPr id="214" name="vzor-smenky-vlastni.pdf" descr="vzor-smenky-vlastni.pdf"/>
          <p:cNvPicPr>
            <a:picLocks noChangeAspect="1"/>
          </p:cNvPicPr>
          <p:nvPr/>
        </p:nvPicPr>
        <p:blipFill>
          <a:blip r:embed="rId2">
            <a:extLst/>
          </a:blip>
          <a:stretch>
            <a:fillRect/>
          </a:stretch>
        </p:blipFill>
        <p:spPr>
          <a:xfrm>
            <a:off x="-151845" y="-290208"/>
            <a:ext cx="9164449" cy="12960534"/>
          </a:xfrm>
          <a:prstGeom prst="rect">
            <a:avLst/>
          </a:prstGeom>
          <a:ln w="12700">
            <a:miter lim="400000"/>
          </a:ln>
        </p:spPr>
      </p:pic>
      <p:sp>
        <p:nvSpPr>
          <p:cNvPr id="215"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Vzor směnka cizí"/>
          <p:cNvSpPr txBox="1"/>
          <p:nvPr/>
        </p:nvSpPr>
        <p:spPr>
          <a:xfrm>
            <a:off x="838200" y="162565"/>
            <a:ext cx="10515600" cy="64225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lvl1pPr>
              <a:lnSpc>
                <a:spcPct val="90000"/>
              </a:lnSpc>
              <a:defRPr sz="4400">
                <a:solidFill>
                  <a:srgbClr val="FF0000"/>
                </a:solidFill>
                <a:latin typeface="Calibri Light"/>
                <a:ea typeface="Calibri Light"/>
                <a:cs typeface="Calibri Light"/>
                <a:sym typeface="Calibri Light"/>
              </a:defRPr>
            </a:lvl1pPr>
          </a:lstStyle>
          <a:p>
            <a:pPr/>
            <a:r>
              <a:t>Vzor směnka cizí</a:t>
            </a:r>
          </a:p>
        </p:txBody>
      </p:sp>
      <p:pic>
        <p:nvPicPr>
          <p:cNvPr id="218" name="vzor-smenky-cizi.pdf" descr="vzor-smenky-cizi.pdf"/>
          <p:cNvPicPr>
            <a:picLocks noChangeAspect="1"/>
          </p:cNvPicPr>
          <p:nvPr/>
        </p:nvPicPr>
        <p:blipFill>
          <a:blip r:embed="rId2">
            <a:extLst/>
          </a:blip>
          <a:stretch>
            <a:fillRect/>
          </a:stretch>
        </p:blipFill>
        <p:spPr>
          <a:xfrm>
            <a:off x="343721" y="-136541"/>
            <a:ext cx="8751097" cy="12375964"/>
          </a:xfrm>
          <a:prstGeom prst="rect">
            <a:avLst/>
          </a:prstGeom>
          <a:ln w="12700">
            <a:miter lim="400000"/>
          </a:ln>
        </p:spPr>
      </p:pic>
      <p:sp>
        <p:nvSpPr>
          <p:cNvPr id="219" name="Číslo snímku"/>
          <p:cNvSpPr txBox="1"/>
          <p:nvPr>
            <p:ph type="sldNum" sz="quarter" idx="4294967295"/>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Nadpis 1"/>
          <p:cNvSpPr txBox="1"/>
          <p:nvPr>
            <p:ph type="title"/>
          </p:nvPr>
        </p:nvSpPr>
        <p:spPr>
          <a:prstGeom prst="rect">
            <a:avLst/>
          </a:prstGeom>
        </p:spPr>
        <p:txBody>
          <a:bodyPr/>
          <a:lstStyle>
            <a:lvl1pPr>
              <a:defRPr>
                <a:solidFill>
                  <a:srgbClr val="FF0000"/>
                </a:solidFill>
              </a:defRPr>
            </a:lvl1pPr>
          </a:lstStyle>
          <a:p>
            <a:pPr/>
            <a:r>
              <a:t>Cenný papír na doručitele</a:t>
            </a:r>
          </a:p>
        </p:txBody>
      </p:sp>
      <p:sp>
        <p:nvSpPr>
          <p:cNvPr id="107" name="Zástupný symbol pro obsah 2"/>
          <p:cNvSpPr txBox="1"/>
          <p:nvPr>
            <p:ph type="body" idx="1"/>
          </p:nvPr>
        </p:nvSpPr>
        <p:spPr>
          <a:prstGeom prst="rect">
            <a:avLst/>
          </a:prstGeom>
        </p:spPr>
        <p:txBody>
          <a:bodyPr/>
          <a:lstStyle/>
          <a:p>
            <a:pPr/>
            <a:r>
              <a:t>Cenný papír, jehož majitelem/oprávněným vlastníkem je osoba, která je </a:t>
            </a:r>
            <a:r>
              <a:rPr u="sng"/>
              <a:t>držitelem</a:t>
            </a:r>
            <a:r>
              <a:t> cenného papíru, aniž by byla jako majitel uvedena na tomto cenném papíru jménem (neobsahuje jméno oprávněné osoby). Právy plynoucími z tohoto cenného papíru je oprávněn disponovat ten, kdo jej "předloží".</a:t>
            </a:r>
          </a:p>
          <a:p>
            <a:pPr/>
            <a:r>
              <a:t>Cenné papíry na doručitele jsou neomezeně převoditelné, a to pouhým předáním (tzv. tradicí). Držitel akcie je pro emitenta anonymní. Výhodou je snadná obchodovatelnost.</a:t>
            </a:r>
          </a:p>
        </p:txBody>
      </p:sp>
      <p:sp>
        <p:nvSpPr>
          <p:cNvPr id="108"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 name="Nadpis 1"/>
          <p:cNvSpPr txBox="1"/>
          <p:nvPr>
            <p:ph type="title"/>
          </p:nvPr>
        </p:nvSpPr>
        <p:spPr>
          <a:prstGeom prst="rect">
            <a:avLst/>
          </a:prstGeom>
        </p:spPr>
        <p:txBody>
          <a:bodyPr/>
          <a:lstStyle>
            <a:lvl1pPr>
              <a:defRPr>
                <a:solidFill>
                  <a:srgbClr val="FF0000"/>
                </a:solidFill>
              </a:defRPr>
            </a:lvl1pPr>
          </a:lstStyle>
          <a:p>
            <a:pPr/>
            <a:r>
              <a:t>Cenný papír na řad</a:t>
            </a:r>
          </a:p>
        </p:txBody>
      </p:sp>
      <p:sp>
        <p:nvSpPr>
          <p:cNvPr id="111" name="Zástupný symbol pro obsah 2"/>
          <p:cNvSpPr txBox="1"/>
          <p:nvPr>
            <p:ph type="body" idx="1"/>
          </p:nvPr>
        </p:nvSpPr>
        <p:spPr>
          <a:prstGeom prst="rect">
            <a:avLst/>
          </a:prstGeom>
        </p:spPr>
        <p:txBody>
          <a:bodyPr/>
          <a:lstStyle/>
          <a:p>
            <a:pPr marL="187452" indent="-187452" defTabSz="749808">
              <a:lnSpc>
                <a:spcPct val="81000"/>
              </a:lnSpc>
              <a:spcBef>
                <a:spcPts val="800"/>
              </a:spcBef>
              <a:defRPr sz="2050"/>
            </a:pPr>
            <a:r>
              <a:t>cenný papír, který se v listinné podobě převádí rubopisem (indosamentem) a předáním (tradicí). Práva spojená s tímto cenným papírem je oprávněn vykonávat ten, kdo cenný papír předloží a na jehož jméno byla listina vydána nebo jemuž svědčí nepřetržitá řada rubopisů. Tj. oprávněná osoba je je tam označena. Tato osoba je považována i za majitele cenného papíru, nestanoví-li zákon jinak.</a:t>
            </a:r>
          </a:p>
          <a:p>
            <a:pPr marL="187452" indent="-187452" defTabSz="749808">
              <a:lnSpc>
                <a:spcPct val="81000"/>
              </a:lnSpc>
              <a:spcBef>
                <a:spcPts val="800"/>
              </a:spcBef>
              <a:defRPr sz="2050"/>
            </a:pPr>
            <a:r>
              <a:t>Dělí se na z</a:t>
            </a:r>
            <a:r>
              <a:t>ákonné ordrepapíry (jiné označení) a ostatní. Zákonný ordrepapír je takový listinný cenný papír, který je vystaven na jméno bez výslovné doložky "na řad", a přesto je převoditelný rubopisem (např. akcie na jméno, dluhopisy na jméno, směnka).</a:t>
            </a:r>
          </a:p>
          <a:p>
            <a:pPr marL="187452" indent="-187452" defTabSz="749808">
              <a:lnSpc>
                <a:spcPct val="81000"/>
              </a:lnSpc>
              <a:spcBef>
                <a:spcPts val="800"/>
              </a:spcBef>
              <a:defRPr sz="2050"/>
            </a:pPr>
            <a:r>
              <a:t>K převodu je třeba rubopis (tzv. indosament) + předání (tradice) + smlouva (avšak ta nemusí být písemná, takže v praxi postačuje indosament a tradice).</a:t>
            </a:r>
          </a:p>
          <a:p>
            <a:pPr marL="187452" indent="-187452" defTabSz="749808">
              <a:lnSpc>
                <a:spcPct val="81000"/>
              </a:lnSpc>
              <a:spcBef>
                <a:spcPts val="800"/>
              </a:spcBef>
              <a:defRPr sz="2050"/>
            </a:pPr>
            <a:r>
              <a:t>Důležitá je tzv. tradice, tedy předání novému majiteli (předání “z ruky do ruky”).</a:t>
            </a:r>
          </a:p>
          <a:p>
            <a:pPr marL="187452" indent="-187452" defTabSz="749808">
              <a:lnSpc>
                <a:spcPct val="81000"/>
              </a:lnSpc>
              <a:spcBef>
                <a:spcPts val="800"/>
              </a:spcBef>
              <a:defRPr sz="2050"/>
            </a:pPr>
            <a:r>
              <a:t>Cenné papíry na řad se nemusí nijak odlišovat od cenných papírů na jméno (viz níže), také alespoň zprostředkovaně obsahují jméno 1. nabyvatele, rozhodující je tedy, co o jejich formě říká zákon; cenné papíry na jméno nejsou převoditelné rubopisem.</a:t>
            </a:r>
          </a:p>
        </p:txBody>
      </p:sp>
      <p:sp>
        <p:nvSpPr>
          <p:cNvPr id="112"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Nadpis 1"/>
          <p:cNvSpPr txBox="1"/>
          <p:nvPr>
            <p:ph type="title"/>
          </p:nvPr>
        </p:nvSpPr>
        <p:spPr>
          <a:xfrm>
            <a:off x="838200" y="168901"/>
            <a:ext cx="10515600" cy="656004"/>
          </a:xfrm>
          <a:prstGeom prst="rect">
            <a:avLst/>
          </a:prstGeom>
        </p:spPr>
        <p:txBody>
          <a:bodyPr/>
          <a:lstStyle>
            <a:lvl1pPr>
              <a:defRPr>
                <a:solidFill>
                  <a:srgbClr val="FF0000"/>
                </a:solidFill>
              </a:defRPr>
            </a:lvl1pPr>
          </a:lstStyle>
          <a:p>
            <a:pPr/>
            <a:r>
              <a:t>Co je to rubopis</a:t>
            </a:r>
          </a:p>
        </p:txBody>
      </p:sp>
      <p:sp>
        <p:nvSpPr>
          <p:cNvPr id="115" name="Zástupný symbol pro obsah 2"/>
          <p:cNvSpPr txBox="1"/>
          <p:nvPr>
            <p:ph type="body" idx="1"/>
          </p:nvPr>
        </p:nvSpPr>
        <p:spPr>
          <a:xfrm>
            <a:off x="225258" y="809914"/>
            <a:ext cx="11741484" cy="5769511"/>
          </a:xfrm>
          <a:prstGeom prst="rect">
            <a:avLst/>
          </a:prstGeom>
        </p:spPr>
        <p:txBody>
          <a:bodyPr/>
          <a:lstStyle/>
          <a:p>
            <a:pPr marL="280736" indent="-280736">
              <a:buFontTx/>
            </a:pPr>
            <a:r>
              <a:t>vyjádření vůle převodce cenný papír převést na rubu cenného papíru</a:t>
            </a:r>
          </a:p>
          <a:p>
            <a:pPr marL="280736" indent="-280736">
              <a:buFontTx/>
            </a:pPr>
            <a:r>
              <a:t>prohlášení, kterým se cenný papír převádí na nového oprávněného</a:t>
            </a:r>
          </a:p>
          <a:p>
            <a:pPr marL="280736" indent="-280736">
              <a:buFontTx/>
            </a:pPr>
            <a:r>
              <a:t>může jich být několik (řada rubopisů)</a:t>
            </a:r>
          </a:p>
          <a:p>
            <a:pPr marL="280736" indent="-280736">
              <a:buFontTx/>
            </a:pPr>
            <a:r>
              <a:t>současný majitel je uveden jako poslední</a:t>
            </a:r>
          </a:p>
        </p:txBody>
      </p:sp>
      <p:pic>
        <p:nvPicPr>
          <p:cNvPr id="116" name="Rubopis.pdf" descr="Rubopis.pdf"/>
          <p:cNvPicPr>
            <a:picLocks noChangeAspect="1"/>
          </p:cNvPicPr>
          <p:nvPr/>
        </p:nvPicPr>
        <p:blipFill>
          <a:blip r:embed="rId2">
            <a:extLst/>
          </a:blip>
          <a:stretch>
            <a:fillRect/>
          </a:stretch>
        </p:blipFill>
        <p:spPr>
          <a:xfrm>
            <a:off x="295844" y="2275517"/>
            <a:ext cx="11251693" cy="7956122"/>
          </a:xfrm>
          <a:prstGeom prst="rect">
            <a:avLst/>
          </a:prstGeom>
          <a:ln w="12700">
            <a:miter lim="400000"/>
          </a:ln>
        </p:spPr>
      </p:pic>
      <p:sp>
        <p:nvSpPr>
          <p:cNvPr id="117"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Nadpis 1"/>
          <p:cNvSpPr txBox="1"/>
          <p:nvPr>
            <p:ph type="title"/>
          </p:nvPr>
        </p:nvSpPr>
        <p:spPr>
          <a:prstGeom prst="rect">
            <a:avLst/>
          </a:prstGeom>
        </p:spPr>
        <p:txBody>
          <a:bodyPr/>
          <a:lstStyle>
            <a:lvl1pPr>
              <a:defRPr>
                <a:solidFill>
                  <a:srgbClr val="FF0000"/>
                </a:solidFill>
              </a:defRPr>
            </a:lvl1pPr>
          </a:lstStyle>
          <a:p>
            <a:pPr/>
            <a:r>
              <a:t>Cenný papír na jméno</a:t>
            </a:r>
          </a:p>
        </p:txBody>
      </p:sp>
      <p:sp>
        <p:nvSpPr>
          <p:cNvPr id="120" name="Zástupný symbol pro obsah 2"/>
          <p:cNvSpPr txBox="1"/>
          <p:nvPr>
            <p:ph type="body" idx="1"/>
          </p:nvPr>
        </p:nvSpPr>
        <p:spPr>
          <a:prstGeom prst="rect">
            <a:avLst/>
          </a:prstGeom>
        </p:spPr>
        <p:txBody>
          <a:bodyPr/>
          <a:lstStyle/>
          <a:p>
            <a:pPr/>
            <a:r>
              <a:t>Cenný papír, jehož majitelem je osoba, která je jeho oprávněným vlastníkem, a která je jako majitel uvedena na tomto cenném papíru jménem. Právy plynoucími z tohoto cenného papíru je oprávněn disponovat ten, kdo je na tomto cenném papíru uveden jménem.</a:t>
            </a:r>
          </a:p>
          <a:p>
            <a:pPr/>
            <a:r>
              <a:t>Pro cenné papíry na jméno je typické, že obsahují jméno oprávněného ve svém textu a převádějí se: písemnou smlouvou o postoupení práv, tj. postoupení pohledávky (cesí) + předáním (tradicí).</a:t>
            </a:r>
          </a:p>
          <a:p>
            <a:pPr/>
            <a:r>
              <a:t>Není převoditelný rubopisem</a:t>
            </a:r>
          </a:p>
        </p:txBody>
      </p:sp>
      <p:sp>
        <p:nvSpPr>
          <p:cNvPr id="121"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3" name="Nadpis 1"/>
          <p:cNvSpPr txBox="1"/>
          <p:nvPr>
            <p:ph type="title"/>
          </p:nvPr>
        </p:nvSpPr>
        <p:spPr>
          <a:prstGeom prst="rect">
            <a:avLst/>
          </a:prstGeom>
        </p:spPr>
        <p:txBody>
          <a:bodyPr/>
          <a:lstStyle>
            <a:lvl1pPr>
              <a:defRPr>
                <a:solidFill>
                  <a:srgbClr val="FF0000"/>
                </a:solidFill>
              </a:defRPr>
            </a:lvl1pPr>
          </a:lstStyle>
          <a:p>
            <a:pPr/>
            <a:r>
              <a:t>Podoba cenných papírů</a:t>
            </a:r>
          </a:p>
        </p:txBody>
      </p:sp>
      <p:sp>
        <p:nvSpPr>
          <p:cNvPr id="124" name="Zástupný symbol pro obsah 2"/>
          <p:cNvSpPr txBox="1"/>
          <p:nvPr>
            <p:ph type="body" idx="1"/>
          </p:nvPr>
        </p:nvSpPr>
        <p:spPr>
          <a:prstGeom prst="rect">
            <a:avLst/>
          </a:prstGeom>
        </p:spPr>
        <p:txBody>
          <a:bodyPr/>
          <a:lstStyle/>
          <a:p>
            <a:pPr marL="0" indent="0" defTabSz="749808">
              <a:lnSpc>
                <a:spcPct val="72000"/>
              </a:lnSpc>
              <a:spcBef>
                <a:spcPts val="800"/>
              </a:spcBef>
              <a:buSzTx/>
              <a:buNone/>
              <a:defRPr sz="2050"/>
            </a:pPr>
            <a:r>
              <a:t>Listinná podoba (hmotná podoba)</a:t>
            </a:r>
          </a:p>
          <a:p>
            <a:pPr marL="187452" indent="-187452" defTabSz="749808">
              <a:lnSpc>
                <a:spcPct val="72000"/>
              </a:lnSpc>
              <a:spcBef>
                <a:spcPts val="800"/>
              </a:spcBef>
              <a:defRPr sz="2050"/>
            </a:pPr>
            <a:r>
              <a:t>Cenný papír existuje jako fyzická listina. Jejich obsah je zachycen na konkrétním nosiči, např. papíru. Všechny cenné papíry mohou existovat v listinné podobě (výjimky stanoví zvláštní právní předpisy, ovšem ne paušálně pro některý druh cenných papírů, ale pouze pro vybrané emitenty). Listinná podoba může zahrnovat pouze jednu akcii nebo může být vydána hromadná listina, která zahrnuje více akcií.</a:t>
            </a:r>
          </a:p>
          <a:p>
            <a:pPr marL="0" indent="0" defTabSz="749808">
              <a:lnSpc>
                <a:spcPct val="72000"/>
              </a:lnSpc>
              <a:spcBef>
                <a:spcPts val="800"/>
              </a:spcBef>
              <a:buSzTx/>
              <a:buNone/>
              <a:defRPr sz="2050"/>
            </a:pPr>
            <a:r>
              <a:t>Zaknihovaná podoba (nehmotná podoba x definice OZ)</a:t>
            </a:r>
          </a:p>
          <a:p>
            <a:pPr marL="187452" indent="-187452" defTabSz="749808">
              <a:lnSpc>
                <a:spcPct val="72000"/>
              </a:lnSpc>
              <a:spcBef>
                <a:spcPts val="800"/>
              </a:spcBef>
              <a:defRPr sz="2050"/>
            </a:pPr>
            <a:r>
              <a:t>Cenný papír existuje pouze jako záznam v evidenci, zaknihovat lze pouze zastupitelné cenné papíry – tj. cenné papíry téhož druhu vydané týmž emitentem (akcie, podílové listy, dluhopisy, opční listy apod.). Evidenci zaknihovaných cenných papírů má v České republice na starost Centrální depozitář cenných papírů, a.s. </a:t>
            </a:r>
          </a:p>
          <a:p>
            <a:pPr marL="187452" indent="-187452" defTabSz="749808">
              <a:lnSpc>
                <a:spcPct val="72000"/>
              </a:lnSpc>
              <a:spcBef>
                <a:spcPts val="800"/>
              </a:spcBef>
              <a:defRPr sz="2050"/>
            </a:pPr>
            <a:r>
              <a:t>V případě zaknihované podoby nejde o “cenný papír”, ale jeho náhražku. Převod probíhá změnou zápisu v evidenci </a:t>
            </a:r>
          </a:p>
          <a:p>
            <a:pPr marL="187452" indent="-187452" defTabSz="749808">
              <a:lnSpc>
                <a:spcPct val="72000"/>
              </a:lnSpc>
              <a:spcBef>
                <a:spcPts val="800"/>
              </a:spcBef>
              <a:defRPr sz="2050"/>
            </a:pPr>
            <a:r>
              <a:t>V evidence se eviduje účet vlastníka (evidují se cenné papíry majitele účtu) nebo účet zákazníka (evidují se cenné papíry osob, které je svěřily zřizovateli účtu).</a:t>
            </a:r>
          </a:p>
        </p:txBody>
      </p:sp>
      <p:sp>
        <p:nvSpPr>
          <p:cNvPr id="125"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Nadpis 1"/>
          <p:cNvSpPr txBox="1"/>
          <p:nvPr>
            <p:ph type="title"/>
          </p:nvPr>
        </p:nvSpPr>
        <p:spPr>
          <a:prstGeom prst="rect">
            <a:avLst/>
          </a:prstGeom>
        </p:spPr>
        <p:txBody>
          <a:bodyPr/>
          <a:lstStyle>
            <a:lvl1pPr>
              <a:defRPr>
                <a:solidFill>
                  <a:srgbClr val="FF0000"/>
                </a:solidFill>
              </a:defRPr>
            </a:lvl1pPr>
          </a:lstStyle>
          <a:p>
            <a:pPr/>
            <a:r>
              <a:t>Druhy cenných papírů</a:t>
            </a:r>
          </a:p>
        </p:txBody>
      </p:sp>
      <p:sp>
        <p:nvSpPr>
          <p:cNvPr id="128" name="Zástupný symbol pro obsah 2"/>
          <p:cNvSpPr txBox="1"/>
          <p:nvPr>
            <p:ph type="body" idx="1"/>
          </p:nvPr>
        </p:nvSpPr>
        <p:spPr>
          <a:prstGeom prst="rect">
            <a:avLst/>
          </a:prstGeom>
        </p:spPr>
        <p:txBody>
          <a:bodyPr/>
          <a:lstStyle/>
          <a:p>
            <a:pPr marL="210311" indent="-210311" defTabSz="841247">
              <a:spcBef>
                <a:spcPts val="900"/>
              </a:spcBef>
              <a:defRPr sz="2576"/>
            </a:pPr>
            <a:r>
              <a:t>Pojem cenný papír je v České republice definován v § 514 zákona č. 89/2012 Sb., občanského zákoníku (OZ), takto: „Cenný papír je listina, se kterou je právo spojeno takovým způsobem, že je po vydání cenného papíru nelze bez této listiny uplatnit ani převést.“ </a:t>
            </a:r>
          </a:p>
          <a:p>
            <a:pPr marL="210311" indent="-210311" defTabSz="841247">
              <a:spcBef>
                <a:spcPts val="900"/>
              </a:spcBef>
              <a:defRPr sz="2576"/>
            </a:pPr>
            <a:r>
              <a:t>Náležitosti cenných papírů určují jednotlivé zákony.</a:t>
            </a:r>
          </a:p>
          <a:p>
            <a:pPr marL="210311" indent="-210311" defTabSz="841247">
              <a:spcBef>
                <a:spcPts val="900"/>
              </a:spcBef>
              <a:defRPr sz="2576"/>
            </a:pPr>
            <a:r>
              <a:t>Neexistuje numerus clausus (tj. uzavřený/taxativní výčet) cenných papírů v zákonech (dříve tomu tak bylo v již zrušeném zákoně o cenných papírech č. 591/1992 Sb.), ale je umožněno vydávat i inominátní (nepojmenované) cenné papíry k jiným právům. Pro ně je stanovena povinnost uvést alespoň odkazem na emisní podmínky právo, které je s daným cenným papírem spojeno, a údaj o emitentovi.</a:t>
            </a:r>
          </a:p>
        </p:txBody>
      </p:sp>
      <p:sp>
        <p:nvSpPr>
          <p:cNvPr id="129" name="Číslo snímku"/>
          <p:cNvSpPr txBox="1"/>
          <p:nvPr>
            <p:ph type="sldNum" sz="quarter" idx="4294967295"/>
          </p:nvPr>
        </p:nvSpPr>
        <p:spPr>
          <a:xfrm>
            <a:off x="11172418" y="6414760"/>
            <a:ext cx="181382" cy="24830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Motiv Office">
  <a:themeElements>
    <a:clrScheme name="Motiv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otiv Office">
      <a:majorFont>
        <a:latin typeface="Helvetica"/>
        <a:ea typeface="Helvetica"/>
        <a:cs typeface="Helvetica"/>
      </a:majorFont>
      <a:minorFont>
        <a:latin typeface="Calibri"/>
        <a:ea typeface="Calibri"/>
        <a:cs typeface="Calibri"/>
      </a:minorFont>
    </a:fontScheme>
    <a:fmtScheme name="Moti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otiv Office">
  <a:themeElements>
    <a:clrScheme name="Motiv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Motiv Office">
      <a:majorFont>
        <a:latin typeface="Helvetica"/>
        <a:ea typeface="Helvetica"/>
        <a:cs typeface="Helvetica"/>
      </a:majorFont>
      <a:minorFont>
        <a:latin typeface="Calibri"/>
        <a:ea typeface="Calibri"/>
        <a:cs typeface="Calibri"/>
      </a:minorFont>
    </a:fontScheme>
    <a:fmtScheme name="Motiv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