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</p:sldIdLst>
  <p:sldSz cx="9144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 b="def" i="def"/>
      <a:tcStyle>
        <a:tcBdr/>
        <a:fill>
          <a:solidFill>
            <a:srgbClr val="E8ECF4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Shape 10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0" name="Shape 11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Calibri"/>
      </a:defRPr>
    </a:lvl1pPr>
    <a:lvl2pPr indent="228600" latinLnBrk="0">
      <a:defRPr sz="1200">
        <a:latin typeface="+mn-lt"/>
        <a:ea typeface="+mn-ea"/>
        <a:cs typeface="+mn-cs"/>
        <a:sym typeface="Calibri"/>
      </a:defRPr>
    </a:lvl2pPr>
    <a:lvl3pPr indent="457200" latinLnBrk="0">
      <a:defRPr sz="1200">
        <a:latin typeface="+mn-lt"/>
        <a:ea typeface="+mn-ea"/>
        <a:cs typeface="+mn-cs"/>
        <a:sym typeface="Calibri"/>
      </a:defRPr>
    </a:lvl3pPr>
    <a:lvl4pPr indent="685800" latinLnBrk="0">
      <a:defRPr sz="1200">
        <a:latin typeface="+mn-lt"/>
        <a:ea typeface="+mn-ea"/>
        <a:cs typeface="+mn-cs"/>
        <a:sym typeface="Calibri"/>
      </a:defRPr>
    </a:lvl4pPr>
    <a:lvl5pPr indent="914400" latinLnBrk="0">
      <a:defRPr sz="1200">
        <a:latin typeface="+mn-lt"/>
        <a:ea typeface="+mn-ea"/>
        <a:cs typeface="+mn-cs"/>
        <a:sym typeface="Calibri"/>
      </a:defRPr>
    </a:lvl5pPr>
    <a:lvl6pPr indent="1143000" latinLnBrk="0">
      <a:defRPr sz="1200">
        <a:latin typeface="+mn-lt"/>
        <a:ea typeface="+mn-ea"/>
        <a:cs typeface="+mn-cs"/>
        <a:sym typeface="Calibri"/>
      </a:defRPr>
    </a:lvl6pPr>
    <a:lvl7pPr indent="1371600" latinLnBrk="0">
      <a:defRPr sz="1200">
        <a:latin typeface="+mn-lt"/>
        <a:ea typeface="+mn-ea"/>
        <a:cs typeface="+mn-cs"/>
        <a:sym typeface="Calibri"/>
      </a:defRPr>
    </a:lvl7pPr>
    <a:lvl8pPr indent="1600200" latinLnBrk="0">
      <a:defRPr sz="1200">
        <a:latin typeface="+mn-lt"/>
        <a:ea typeface="+mn-ea"/>
        <a:cs typeface="+mn-cs"/>
        <a:sym typeface="Calibri"/>
      </a:defRPr>
    </a:lvl8pPr>
    <a:lvl9pPr indent="18288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12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Text názvu"/>
          <p:cNvSpPr txBox="1"/>
          <p:nvPr>
            <p:ph type="title"/>
          </p:nvPr>
        </p:nvSpPr>
        <p:spPr>
          <a:xfrm>
            <a:off x="457200" y="273050"/>
            <a:ext cx="3008315" cy="1162050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91" name="Text úrovně 1…"/>
          <p:cNvSpPr txBox="1"/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92" name="Text Placeholder 3"/>
          <p:cNvSpPr/>
          <p:nvPr>
            <p:ph type="body" sz="half" idx="21"/>
          </p:nvPr>
        </p:nvSpPr>
        <p:spPr>
          <a:xfrm>
            <a:off x="457198" y="1435100"/>
            <a:ext cx="3008317" cy="4691063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 názvu"/>
          <p:cNvSpPr txBox="1"/>
          <p:nvPr>
            <p:ph type="title"/>
          </p:nvPr>
        </p:nvSpPr>
        <p:spPr>
          <a:xfrm>
            <a:off x="1792288" y="4800600"/>
            <a:ext cx="5486402" cy="566738"/>
          </a:xfrm>
          <a:prstGeom prst="rect">
            <a:avLst/>
          </a:prstGeom>
        </p:spPr>
        <p:txBody>
          <a:bodyPr anchor="b"/>
          <a:lstStyle>
            <a:lvl1pPr algn="l">
              <a:defRPr b="1" sz="2000"/>
            </a:lvl1pPr>
          </a:lstStyle>
          <a:p>
            <a:pPr/>
            <a:r>
              <a:t>Text názvu</a:t>
            </a:r>
          </a:p>
        </p:txBody>
      </p:sp>
      <p:sp>
        <p:nvSpPr>
          <p:cNvPr id="101" name="Picture Placeholder 2"/>
          <p:cNvSpPr/>
          <p:nvPr>
            <p:ph type="pic" sz="half" idx="21"/>
          </p:nvPr>
        </p:nvSpPr>
        <p:spPr>
          <a:xfrm>
            <a:off x="1792288" y="612775"/>
            <a:ext cx="5486402" cy="4114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02" name="Text úrovně 1…"/>
          <p:cNvSpPr txBox="1"/>
          <p:nvPr>
            <p:ph type="body" sz="quarter" idx="1"/>
          </p:nvPr>
        </p:nvSpPr>
        <p:spPr>
          <a:xfrm>
            <a:off x="1792288" y="5367337"/>
            <a:ext cx="5486402" cy="804864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 marL="0" indent="0">
              <a:spcBef>
                <a:spcPts val="300"/>
              </a:spcBef>
              <a:buSzTx/>
              <a:buFontTx/>
              <a:buNone/>
              <a:defRPr sz="1400"/>
            </a:lvl2pPr>
            <a:lvl3pPr marL="0" indent="0">
              <a:spcBef>
                <a:spcPts val="300"/>
              </a:spcBef>
              <a:buSzTx/>
              <a:buFontTx/>
              <a:buNone/>
              <a:defRPr sz="1400"/>
            </a:lvl3pPr>
            <a:lvl4pPr marL="0" indent="0">
              <a:spcBef>
                <a:spcPts val="300"/>
              </a:spcBef>
              <a:buSzTx/>
              <a:buFontTx/>
              <a:buNone/>
              <a:defRPr sz="1400"/>
            </a:lvl4pPr>
            <a:lvl5pPr marL="0" indent="0">
              <a:spcBef>
                <a:spcPts val="300"/>
              </a:spcBef>
              <a:buSzTx/>
              <a:buFontTx/>
              <a:buNone/>
              <a:defRPr sz="1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0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Úvodní snímek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názvu"/>
          <p:cNvSpPr txBox="1"/>
          <p:nvPr>
            <p:ph type="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21" name="Text úrovně 1…"/>
          <p:cNvSpPr txBox="1"/>
          <p:nvPr>
            <p:ph type="body" sz="quarter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1pPr>
            <a:lvl2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2pPr>
            <a:lvl3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3pPr>
            <a:lvl4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4pPr>
            <a:lvl5pPr marL="0" indent="0" algn="ctr">
              <a:buSzTx/>
              <a:buFontTx/>
              <a:buNone/>
              <a:defRPr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2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0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31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Nadpis a obsah 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39" name="Text úrovně 1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0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ext názvu"/>
          <p:cNvSpPr txBox="1"/>
          <p:nvPr>
            <p:ph type="title"/>
          </p:nvPr>
        </p:nvSpPr>
        <p:spPr>
          <a:xfrm>
            <a:off x="722312" y="4406900"/>
            <a:ext cx="7772401" cy="1362075"/>
          </a:xfrm>
          <a:prstGeom prst="rect">
            <a:avLst/>
          </a:prstGeom>
        </p:spPr>
        <p:txBody>
          <a:bodyPr anchor="t"/>
          <a:lstStyle>
            <a:lvl1pPr algn="l">
              <a:defRPr b="1" cap="all" sz="4000"/>
            </a:lvl1pPr>
          </a:lstStyle>
          <a:p>
            <a:pPr/>
            <a:r>
              <a:t>Text názvu</a:t>
            </a:r>
          </a:p>
        </p:txBody>
      </p:sp>
      <p:sp>
        <p:nvSpPr>
          <p:cNvPr id="48" name="Text úrovně 1…"/>
          <p:cNvSpPr txBox="1"/>
          <p:nvPr>
            <p:ph type="body" sz="quarter" idx="1"/>
          </p:nvPr>
        </p:nvSpPr>
        <p:spPr>
          <a:xfrm>
            <a:off x="722312" y="2906713"/>
            <a:ext cx="7772401" cy="150018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1pPr>
            <a:lvl2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2pPr>
            <a:lvl3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3pPr>
            <a:lvl4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4pPr>
            <a:lvl5pPr marL="0" indent="0">
              <a:spcBef>
                <a:spcPts val="400"/>
              </a:spcBef>
              <a:buSzTx/>
              <a:buFontTx/>
              <a:buNone/>
              <a:defRPr sz="2000">
                <a:solidFill>
                  <a:srgbClr val="888888"/>
                </a:solidFill>
              </a:defRPr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9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57" name="Text úrovně 1…"/>
          <p:cNvSpPr txBox="1"/>
          <p:nvPr>
            <p:ph type="body"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spcBef>
                <a:spcPts val="600"/>
              </a:spcBef>
              <a:defRPr sz="2800"/>
            </a:lvl1pPr>
            <a:lvl2pPr marL="790575" indent="-333375">
              <a:spcBef>
                <a:spcPts val="600"/>
              </a:spcBef>
              <a:defRPr sz="2800"/>
            </a:lvl2pPr>
            <a:lvl3pPr marL="1234438" indent="-320038">
              <a:spcBef>
                <a:spcPts val="600"/>
              </a:spcBef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5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66" name="Text úrovně 1…"/>
          <p:cNvSpPr txBox="1"/>
          <p:nvPr>
            <p:ph type="body" sz="quarter" idx="1"/>
          </p:nvPr>
        </p:nvSpPr>
        <p:spPr>
          <a:xfrm>
            <a:off x="457200" y="1535112"/>
            <a:ext cx="4040188" cy="639763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b="1" sz="2400"/>
            </a:lvl1pPr>
            <a:lvl2pPr marL="0" indent="0">
              <a:spcBef>
                <a:spcPts val="500"/>
              </a:spcBef>
              <a:buSzTx/>
              <a:buFontTx/>
              <a:buNone/>
              <a:defRPr b="1" sz="2400"/>
            </a:lvl2pPr>
            <a:lvl3pPr marL="0" indent="0">
              <a:spcBef>
                <a:spcPts val="500"/>
              </a:spcBef>
              <a:buSzTx/>
              <a:buFontTx/>
              <a:buNone/>
              <a:defRPr b="1" sz="2400"/>
            </a:lvl3pPr>
            <a:lvl4pPr marL="0" indent="0">
              <a:spcBef>
                <a:spcPts val="500"/>
              </a:spcBef>
              <a:buSzTx/>
              <a:buFontTx/>
              <a:buNone/>
              <a:defRPr b="1" sz="2400"/>
            </a:lvl4pPr>
            <a:lvl5pPr marL="0" indent="0">
              <a:spcBef>
                <a:spcPts val="500"/>
              </a:spcBef>
              <a:buSzTx/>
              <a:buFontTx/>
              <a:buNone/>
              <a:defRPr b="1" sz="2400"/>
            </a:lvl5pPr>
          </a:lstStyle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7" name="Text Placeholder 4"/>
          <p:cNvSpPr/>
          <p:nvPr>
            <p:ph type="body" sz="quarter" idx="21"/>
          </p:nvPr>
        </p:nvSpPr>
        <p:spPr>
          <a:xfrm>
            <a:off x="4645025" y="1535112"/>
            <a:ext cx="4041775" cy="639764"/>
          </a:xfrm>
          <a:prstGeom prst="rect">
            <a:avLst/>
          </a:prstGeom>
        </p:spPr>
        <p:txBody>
          <a:bodyPr anchor="b"/>
          <a:lstStyle/>
          <a:p>
            <a:pPr/>
          </a:p>
        </p:txBody>
      </p:sp>
      <p:sp>
        <p:nvSpPr>
          <p:cNvPr id="68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názvu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Text názvu</a:t>
            </a:r>
          </a:p>
        </p:txBody>
      </p:sp>
      <p:sp>
        <p:nvSpPr>
          <p:cNvPr id="76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Číslo snímku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/>
          <p:nvPr>
            <p:ph type="title"/>
          </p:nvPr>
        </p:nvSpPr>
        <p:spPr>
          <a:xfrm>
            <a:off x="457200" y="274638"/>
            <a:ext cx="8229600" cy="1143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/>
          <a:p>
            <a:pPr/>
            <a:r>
              <a:t>Text názvu</a:t>
            </a:r>
          </a:p>
        </p:txBody>
      </p:sp>
      <p:sp>
        <p:nvSpPr>
          <p:cNvPr id="3" name="Text úrovně 1…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>
            <a:normAutofit fontScale="100000" lnSpcReduction="0"/>
          </a:bodyPr>
          <a:lstStyle/>
          <a:p>
            <a:pPr/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/>
          <p:nvPr>
            <p:ph type="sldNum" sz="quarter" idx="2"/>
          </p:nvPr>
        </p:nvSpPr>
        <p:spPr>
          <a:xfrm>
            <a:off x="8428178" y="6414761"/>
            <a:ext cx="258623" cy="24830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xmlns:p14="http://schemas.microsoft.com/office/powerpoint/2010/main" spd="med" advClick="1"/>
  <p:txStyles>
    <p:titleStyle>
      <a:lvl1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ct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1pPr>
      <a:lvl2pPr marL="783771" marR="0" indent="-326571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2pPr>
      <a:lvl3pPr marL="1219200" marR="0" indent="-30480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3pPr>
      <a:lvl4pPr marL="17373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–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4pPr>
      <a:lvl5pPr marL="21945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»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5pPr>
      <a:lvl6pPr marL="26517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6pPr>
      <a:lvl7pPr marL="3108960" marR="0" indent="-365760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7pPr>
      <a:lvl8pPr marL="35661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8pPr>
      <a:lvl9pPr marL="4023359" marR="0" indent="-365759" algn="l" defTabSz="4572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+mn-lt"/>
          <a:ea typeface="+mn-ea"/>
          <a:cs typeface="+mn-cs"/>
          <a:sym typeface="Calibri"/>
        </a:defRPr>
      </a:lvl9pPr>
    </p:bodyStyle>
    <p:otherStyle>
      <a:lvl1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itle 1"/>
          <p:cNvSpPr txBox="1"/>
          <p:nvPr>
            <p:ph type="title"/>
          </p:nvPr>
        </p:nvSpPr>
        <p:spPr>
          <a:xfrm>
            <a:off x="685801" y="709398"/>
            <a:ext cx="8126360" cy="1814052"/>
          </a:xfrm>
          <a:prstGeom prst="rect">
            <a:avLst/>
          </a:prstGeom>
        </p:spPr>
        <p:txBody>
          <a:bodyPr lIns="0" tIns="0" rIns="0" bIns="0" anchor="t"/>
          <a:lstStyle/>
          <a:p>
            <a:pPr>
              <a:defRPr b="1" cap="small" sz="5400">
                <a:solidFill>
                  <a:srgbClr val="D10202"/>
                </a:solidFill>
              </a:defRPr>
            </a:pPr>
            <a:r>
              <a:t>Obchodní rejstřík</a:t>
            </a:r>
            <a:br/>
          </a:p>
        </p:txBody>
      </p:sp>
      <p:sp>
        <p:nvSpPr>
          <p:cNvPr id="113" name="Obchodní rejstřík a jiné evidence podnikatelů"/>
          <p:cNvSpPr txBox="1"/>
          <p:nvPr>
            <p:ph type="body" idx="1"/>
          </p:nvPr>
        </p:nvSpPr>
        <p:spPr>
          <a:xfrm>
            <a:off x="457200" y="2259454"/>
            <a:ext cx="8229600" cy="3866710"/>
          </a:xfrm>
          <a:prstGeom prst="rect">
            <a:avLst/>
          </a:prstGeom>
        </p:spPr>
        <p:txBody>
          <a:bodyPr/>
          <a:lstStyle/>
          <a:p>
            <a:pPr lvl="2" indent="914400" algn="l">
              <a:spcBef>
                <a:spcPts val="500"/>
              </a:spcBef>
              <a:defRPr sz="1600">
                <a:solidFill>
                  <a:srgbClr val="1F497D"/>
                </a:solidFill>
              </a:defRPr>
            </a:pPr>
          </a:p>
          <a:p>
            <a:pPr lvl="2" indent="914400" algn="l">
              <a:spcBef>
                <a:spcPts val="500"/>
              </a:spcBef>
              <a:defRPr sz="1600">
                <a:solidFill>
                  <a:srgbClr val="1F497D"/>
                </a:solidFill>
              </a:defRPr>
            </a:pPr>
          </a:p>
          <a:p>
            <a:pPr lvl="2" indent="914400" algn="l">
              <a:spcBef>
                <a:spcPts val="500"/>
              </a:spcBef>
              <a:defRPr sz="1600">
                <a:solidFill>
                  <a:srgbClr val="1F497D"/>
                </a:solidFill>
              </a:defRPr>
            </a:pPr>
          </a:p>
          <a:p>
            <a:pPr marL="342900" indent="-342900" algn="l">
              <a:spcBef>
                <a:spcPts val="800"/>
              </a:spcBef>
              <a:buSzPct val="100000"/>
              <a:buFont typeface="Arial"/>
              <a:buChar char="•"/>
              <a:defRPr b="1" sz="3600">
                <a:solidFill>
                  <a:srgbClr val="000000"/>
                </a:solidFill>
              </a:defRPr>
            </a:pPr>
            <a:r>
              <a:t>Obchodní rejstřík a jiné evidence podnikatelů</a:t>
            </a:r>
          </a:p>
        </p:txBody>
      </p:sp>
      <p:sp>
        <p:nvSpPr>
          <p:cNvPr id="114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 defTabSz="443483">
              <a:defRPr sz="3700">
                <a:solidFill>
                  <a:srgbClr val="FF0000"/>
                </a:solidFill>
              </a:defRPr>
            </a:lvl1pPr>
          </a:lstStyle>
          <a:p>
            <a:pPr/>
            <a:r>
              <a:t>Důsledky porušení povinnosti předložení listin k zápisu do OR</a:t>
            </a:r>
          </a:p>
        </p:txBody>
      </p:sp>
      <p:sp>
        <p:nvSpPr>
          <p:cNvPr id="149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257175" indent="-257175" defTabSz="342900">
              <a:lnSpc>
                <a:spcPct val="90000"/>
              </a:lnSpc>
              <a:spcBef>
                <a:spcPts val="500"/>
              </a:spcBef>
              <a:defRPr sz="2100"/>
            </a:pPr>
            <a:r>
              <a:t>V případě, že rejstříkový soud zjistí nesoulad mezi zapsaným a faktickým stavem, je ze povinen (a to i bez návrhu) zahájit řízení, jehož cílem je uvedení zapsaných skutečností do souladu s reálným stavem </a:t>
            </a:r>
          </a:p>
          <a:p>
            <a:pPr marL="257175" indent="-257175" defTabSz="342900">
              <a:lnSpc>
                <a:spcPct val="90000"/>
              </a:lnSpc>
              <a:spcBef>
                <a:spcPts val="500"/>
              </a:spcBef>
              <a:defRPr b="1" sz="2100"/>
            </a:pPr>
            <a:r>
              <a:t>Nejprve předseda senátu vyzve zapsanou osobu, aby svou povinnost v dodatečné lhůtě splnila </a:t>
            </a:r>
            <a:r>
              <a:rPr b="0"/>
              <a:t>– v případě neuposlechnutí lze uložit zapsané osobě </a:t>
            </a:r>
            <a:r>
              <a:t>pořádkovou pokutu až do výše 100 000 Kč</a:t>
            </a:r>
          </a:p>
          <a:p>
            <a:pPr marL="257175" indent="-257175" defTabSz="342900">
              <a:lnSpc>
                <a:spcPct val="90000"/>
              </a:lnSpc>
              <a:spcBef>
                <a:spcPts val="400"/>
              </a:spcBef>
              <a:defRPr sz="2000"/>
            </a:pPr>
            <a:r>
              <a:t>Ultimativní sankcí je </a:t>
            </a:r>
            <a:r>
              <a:rPr b="1"/>
              <a:t>možnost zrušení právnické osoby a nařízení likvidace </a:t>
            </a:r>
            <a:r>
              <a:t>- pokud osoba zapsaná opakovaně neplní zákonné povinnosti nebo může-li mít neplnění závažné důsledky pro třetí osoby (např. nepředložení výroční zprávy a účetní závěrky), a to vždy za podmínky, že je na tom právní zájem </a:t>
            </a:r>
          </a:p>
          <a:p>
            <a:pPr marL="257175" indent="-257175" defTabSz="342900">
              <a:lnSpc>
                <a:spcPct val="90000"/>
              </a:lnSpc>
              <a:spcBef>
                <a:spcPts val="400"/>
              </a:spcBef>
              <a:defRPr sz="2000"/>
            </a:pPr>
            <a:r>
              <a:t>Obdobně to platí, pokud obsah zápisu odporuje donucovacímu ustanovení zákona (např. u v.o.s. zůstane zapsaný pouze jediný společník) a není-li možné dosáhnout nápravy jinak.</a:t>
            </a:r>
          </a:p>
        </p:txBody>
      </p:sp>
      <p:sp>
        <p:nvSpPr>
          <p:cNvPr id="150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www.justice.cz"/>
          <p:cNvSpPr txBox="1"/>
          <p:nvPr>
            <p:ph type="title"/>
          </p:nvPr>
        </p:nvSpPr>
        <p:spPr>
          <a:xfrm>
            <a:off x="457200" y="155713"/>
            <a:ext cx="8229600" cy="598393"/>
          </a:xfrm>
          <a:prstGeom prst="rect">
            <a:avLst/>
          </a:prstGeom>
        </p:spPr>
        <p:txBody>
          <a:bodyPr/>
          <a:lstStyle>
            <a:lvl1pPr defTabSz="438911">
              <a:defRPr sz="4000">
                <a:solidFill>
                  <a:srgbClr val="FD1005"/>
                </a:solidFill>
              </a:defRPr>
            </a:lvl1pPr>
          </a:lstStyle>
          <a:p>
            <a:pPr/>
            <a:r>
              <a:t>www.justice.cz</a:t>
            </a:r>
          </a:p>
        </p:txBody>
      </p:sp>
      <p:sp>
        <p:nvSpPr>
          <p:cNvPr id="153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  <p:pic>
        <p:nvPicPr>
          <p:cNvPr id="154" name="Snímek obrazovky 2022-10-04 v 14.38.02.png" descr="Snímek obrazovky 2022-10-04 v 14.38.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6144" y="1410975"/>
            <a:ext cx="9011711" cy="298600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https://or.justice.cz"/>
          <p:cNvSpPr txBox="1"/>
          <p:nvPr/>
        </p:nvSpPr>
        <p:spPr>
          <a:xfrm>
            <a:off x="457200" y="155714"/>
            <a:ext cx="8229600" cy="604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ctr" defTabSz="438911">
              <a:defRPr sz="4000">
                <a:solidFill>
                  <a:srgbClr val="FD1005"/>
                </a:solidFill>
              </a:defRPr>
            </a:lvl1pPr>
          </a:lstStyle>
          <a:p>
            <a:pPr/>
            <a:r>
              <a:t>https://or.justice.cz</a:t>
            </a:r>
          </a:p>
        </p:txBody>
      </p:sp>
      <p:pic>
        <p:nvPicPr>
          <p:cNvPr id="157" name="Snímek obrazovky 2022-10-04 v 13.06.22.png" descr="Snímek obrazovky 2022-10-04 v 13.06.2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42000" y="795114"/>
            <a:ext cx="8660001" cy="5973753"/>
          </a:xfrm>
          <a:prstGeom prst="rect">
            <a:avLst/>
          </a:prstGeom>
          <a:ln w="12700">
            <a:miter lim="400000"/>
          </a:ln>
        </p:spPr>
      </p:pic>
      <p:sp>
        <p:nvSpPr>
          <p:cNvPr id="158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https://or.justice.cz"/>
          <p:cNvSpPr txBox="1"/>
          <p:nvPr/>
        </p:nvSpPr>
        <p:spPr>
          <a:xfrm>
            <a:off x="457200" y="155714"/>
            <a:ext cx="8229600" cy="6047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8" tIns="45718" rIns="45718" bIns="45718" anchor="ctr">
            <a:normAutofit fontScale="100000" lnSpcReduction="0"/>
          </a:bodyPr>
          <a:lstStyle>
            <a:lvl1pPr algn="ctr" defTabSz="438911">
              <a:defRPr sz="4000">
                <a:solidFill>
                  <a:srgbClr val="FD1005"/>
                </a:solidFill>
              </a:defRPr>
            </a:lvl1pPr>
          </a:lstStyle>
          <a:p>
            <a:pPr/>
            <a:r>
              <a:t>https://or.justice.cz</a:t>
            </a:r>
          </a:p>
        </p:txBody>
      </p:sp>
      <p:pic>
        <p:nvPicPr>
          <p:cNvPr id="161" name="Snímek obrazovky 2022-10-04 v 13.06.28.png" descr="Snímek obrazovky 2022-10-04 v 13.06.28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65481" y="767690"/>
            <a:ext cx="7579353" cy="6265487"/>
          </a:xfrm>
          <a:prstGeom prst="rect">
            <a:avLst/>
          </a:prstGeom>
          <a:ln w="12700">
            <a:miter lim="400000"/>
          </a:ln>
        </p:spPr>
      </p:pic>
      <p:sp>
        <p:nvSpPr>
          <p:cNvPr id="162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4" name="Snímek obrazovky 2022-10-04 v 13.07.02.png" descr="Snímek obrazovky 2022-10-04 v 13.07.02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29963" y="-109143"/>
            <a:ext cx="7484073" cy="7076286"/>
          </a:xfrm>
          <a:prstGeom prst="rect">
            <a:avLst/>
          </a:prstGeom>
          <a:ln w="12700">
            <a:miter lim="400000"/>
          </a:ln>
        </p:spPr>
      </p:pic>
      <p:sp>
        <p:nvSpPr>
          <p:cNvPr id="165" name="Číslo snímku"/>
          <p:cNvSpPr txBox="1"/>
          <p:nvPr>
            <p:ph type="sldNum" sz="quarter" idx="4294967295"/>
          </p:nvPr>
        </p:nvSpPr>
        <p:spPr>
          <a:xfrm>
            <a:off x="8428176" y="6414760"/>
            <a:ext cx="258622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Veřejné rejstříky</a:t>
            </a:r>
          </a:p>
        </p:txBody>
      </p:sp>
      <p:sp>
        <p:nvSpPr>
          <p:cNvPr id="117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0" indent="0" defTabSz="356615">
              <a:spcBef>
                <a:spcPts val="500"/>
              </a:spcBef>
              <a:buSzTx/>
              <a:buNone/>
              <a:defRPr b="1" sz="2100">
                <a:solidFill>
                  <a:srgbClr val="FF0000"/>
                </a:solidFill>
              </a:defRPr>
            </a:pPr>
            <a:r>
              <a:t>Veřejné rejstříky (VR) </a:t>
            </a:r>
            <a:endParaRPr sz="1800"/>
          </a:p>
          <a:p>
            <a:pPr marL="218973" indent="-218973" defTabSz="356615">
              <a:spcBef>
                <a:spcPts val="500"/>
              </a:spcBef>
              <a:buFontTx/>
              <a:defRPr sz="2100"/>
            </a:pPr>
            <a:r>
              <a:t>informační systém veřejné správy, do kterého se zapisují zákonem stanovené údaje o osobách, o 	kterých to zákon stanoví. </a:t>
            </a:r>
          </a:p>
          <a:p>
            <a:pPr marL="218973" indent="-218973" defTabSz="356615">
              <a:spcBef>
                <a:spcPts val="500"/>
              </a:spcBef>
              <a:buFontTx/>
              <a:defRPr sz="2100"/>
            </a:pPr>
            <a:r>
              <a:t>nejedná se o jeden registr, ale různé dílčí rejstříky.</a:t>
            </a:r>
          </a:p>
          <a:p>
            <a:pPr lvl="2" marL="356615" indent="-356615" defTabSz="356615">
              <a:lnSpc>
                <a:spcPct val="80000"/>
              </a:lnSpc>
              <a:spcBef>
                <a:spcPts val="400"/>
              </a:spcBef>
              <a:defRPr b="1" sz="1900"/>
            </a:pPr>
            <a:r>
              <a:t>spolkový rejstřík </a:t>
            </a:r>
            <a:r>
              <a:rPr b="0"/>
              <a:t>- (spolky, občanská sdružení)</a:t>
            </a:r>
            <a:endParaRPr sz="1700"/>
          </a:p>
          <a:p>
            <a:pPr lvl="2" marL="356615" indent="-356615" defTabSz="356615">
              <a:lnSpc>
                <a:spcPct val="80000"/>
              </a:lnSpc>
              <a:spcBef>
                <a:spcPts val="400"/>
              </a:spcBef>
              <a:defRPr b="1" sz="1900"/>
            </a:pPr>
            <a:r>
              <a:t>nadační rejstřík</a:t>
            </a:r>
            <a:r>
              <a:rPr b="0"/>
              <a:t> - (nadace, nadační fondy) </a:t>
            </a:r>
            <a:endParaRPr sz="1700"/>
          </a:p>
          <a:p>
            <a:pPr lvl="2" marL="356615" indent="-356615" defTabSz="356615">
              <a:lnSpc>
                <a:spcPct val="80000"/>
              </a:lnSpc>
              <a:spcBef>
                <a:spcPts val="400"/>
              </a:spcBef>
              <a:defRPr b="1" sz="1900"/>
            </a:pPr>
            <a:r>
              <a:t>obchodní rejstřík </a:t>
            </a:r>
            <a:r>
              <a:rPr b="0"/>
              <a:t>- obchodní společnosti (v.o.s., k.s., s.r.o., a.s., a evropská společnost a evropské hospodářské zájmové sdružení) a družstva (družstvo a evropská družstevní společnost) </a:t>
            </a:r>
            <a:endParaRPr sz="2100"/>
          </a:p>
          <a:p>
            <a:pPr lvl="2" marL="356615" indent="-356615" defTabSz="356615">
              <a:lnSpc>
                <a:spcPct val="80000"/>
              </a:lnSpc>
              <a:spcBef>
                <a:spcPts val="400"/>
              </a:spcBef>
              <a:defRPr b="1" sz="1900"/>
            </a:pPr>
            <a:r>
              <a:t>rejstřík ústavů </a:t>
            </a:r>
            <a:endParaRPr sz="1700"/>
          </a:p>
          <a:p>
            <a:pPr lvl="2" marL="356615" indent="-356615" defTabSz="356615">
              <a:lnSpc>
                <a:spcPct val="80000"/>
              </a:lnSpc>
              <a:spcBef>
                <a:spcPts val="400"/>
              </a:spcBef>
              <a:defRPr b="1" sz="1900"/>
            </a:pPr>
            <a:r>
              <a:t>rejstřík společenství vlastníků jednotek</a:t>
            </a:r>
            <a:endParaRPr sz="1700"/>
          </a:p>
          <a:p>
            <a:pPr lvl="2" marL="356615" indent="-356615" defTabSz="356615">
              <a:lnSpc>
                <a:spcPct val="80000"/>
              </a:lnSpc>
              <a:spcBef>
                <a:spcPts val="400"/>
              </a:spcBef>
              <a:defRPr b="1" sz="1900"/>
            </a:pPr>
            <a:r>
              <a:t>rejstřík obecně prospěšných společností </a:t>
            </a:r>
            <a:r>
              <a:rPr b="0"/>
              <a:t>- v rejstříku jsou zapsány obecně prospěšné spol. vzniklé před nabytím účinnosti NOZ,</a:t>
            </a:r>
            <a:r>
              <a:rPr i="1"/>
              <a:t> nové PO této právní formy již nemohou být zakládány </a:t>
            </a:r>
            <a:r>
              <a:rPr b="0"/>
              <a:t>(zák. č. 248/1995 Sb. byl derogován NOZ). </a:t>
            </a:r>
          </a:p>
        </p:txBody>
      </p:sp>
      <p:sp>
        <p:nvSpPr>
          <p:cNvPr id="118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Veřejný rejstřík</a:t>
            </a:r>
          </a:p>
        </p:txBody>
      </p:sp>
      <p:sp>
        <p:nvSpPr>
          <p:cNvPr id="121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2" marL="457200" indent="-457200">
              <a:spcBef>
                <a:spcPts val="600"/>
              </a:spcBef>
              <a:defRPr sz="2800"/>
            </a:pPr>
            <a:r>
              <a:t>Právní regulace veřejného rejstříku je ovládána principem </a:t>
            </a:r>
            <a:r>
              <a:rPr b="1">
                <a:solidFill>
                  <a:srgbClr val="FF0000"/>
                </a:solidFill>
              </a:rPr>
              <a:t>formální publicity </a:t>
            </a:r>
            <a:r>
              <a:t>(údaje jsou veřejné) a principem </a:t>
            </a:r>
            <a:r>
              <a:rPr b="1">
                <a:solidFill>
                  <a:srgbClr val="FF0000"/>
                </a:solidFill>
              </a:rPr>
              <a:t>materiální publicity </a:t>
            </a:r>
            <a:r>
              <a:t>(co je napsáno v rejstříku, mělo by být pravdivé) </a:t>
            </a:r>
          </a:p>
        </p:txBody>
      </p:sp>
      <p:sp>
        <p:nvSpPr>
          <p:cNvPr id="122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Veřejný rejstřík</a:t>
            </a:r>
          </a:p>
        </p:txBody>
      </p:sp>
      <p:sp>
        <p:nvSpPr>
          <p:cNvPr id="125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902078"/>
          </a:xfrm>
          <a:prstGeom prst="rect">
            <a:avLst/>
          </a:prstGeom>
        </p:spPr>
        <p:txBody>
          <a:bodyPr/>
          <a:lstStyle/>
          <a:p>
            <a:pPr marL="298322" indent="-298322" defTabSz="397763">
              <a:lnSpc>
                <a:spcPct val="80000"/>
              </a:lnSpc>
              <a:spcBef>
                <a:spcPts val="600"/>
              </a:spcBef>
              <a:defRPr sz="2500"/>
            </a:pPr>
            <a:r>
              <a:t>Do veřejného rejstříku se zapíše (§25 a násl. zák. č. 304/2013): 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jméno, sídlo, adresa místa pobytu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předmět činnosti 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právní forma PO 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den vzniku a zániku PO 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Identifikační číslo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u FO datum narození, rodné číslo, bydliště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statutární orgán, jeho členové a jejich identifikační údaje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prokura a údaje o prokuristovi 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kontrolní orgán PO, je-li zřízen</a:t>
            </a:r>
          </a:p>
          <a:p>
            <a:pPr lvl="1" marL="646366" indent="-248602" defTabSz="397763">
              <a:lnSpc>
                <a:spcPct val="80000"/>
              </a:lnSpc>
              <a:spcBef>
                <a:spcPts val="500"/>
              </a:spcBef>
              <a:defRPr sz="2100"/>
            </a:pPr>
            <a:r>
              <a:t>další údaje dle konkrétní formy zapsané osoby (např. s.r.o. výše vkladu společníků, výše základního kapitálu, údaje o společnících…)</a:t>
            </a:r>
          </a:p>
        </p:txBody>
      </p:sp>
      <p:sp>
        <p:nvSpPr>
          <p:cNvPr id="126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Veřejný rejstřík – obchodní rejstřík</a:t>
            </a:r>
          </a:p>
        </p:txBody>
      </p:sp>
      <p:sp>
        <p:nvSpPr>
          <p:cNvPr id="129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 marL="0" indent="0" defTabSz="438911">
              <a:lnSpc>
                <a:spcPct val="80000"/>
              </a:lnSpc>
              <a:spcBef>
                <a:spcPts val="600"/>
              </a:spcBef>
              <a:buSzTx/>
              <a:buNone/>
              <a:defRPr b="1" sz="2500">
                <a:solidFill>
                  <a:srgbClr val="FF0000"/>
                </a:solidFill>
              </a:defRPr>
            </a:pPr>
            <a:r>
              <a:t>Povinně se do OR zapíše </a:t>
            </a:r>
            <a:r>
              <a:rPr b="0">
                <a:solidFill>
                  <a:srgbClr val="000000"/>
                </a:solidFill>
              </a:rPr>
              <a:t>(§42,43,44,45 304/2013):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obchodní společnosti</a:t>
            </a:r>
            <a:r>
              <a:rPr b="0">
                <a:solidFill>
                  <a:srgbClr val="000000"/>
                </a:solidFill>
              </a:rPr>
              <a:t> a </a:t>
            </a:r>
            <a:r>
              <a:t>družstva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b="1" sz="2500"/>
            </a:pPr>
            <a:r>
              <a:t>další osoby, stanoví-li povinnost jejich zápisu zvláštní zákon </a:t>
            </a:r>
            <a:r>
              <a:rPr b="0"/>
              <a:t>(státní podniky, komoditní burzy, Agrární komora ČR, ČTK apod.)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sz="2500"/>
            </a:pPr>
            <a:r>
              <a:t>FO-podnikatel, s trvalým bydlištěm v ČR, EU, nebo s dlouhodobým pobytem v zemi EU podnikající v ČR, a to v případě jestliže požádá o zápis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FO- podnikatel </a:t>
            </a:r>
            <a:r>
              <a:rPr b="0">
                <a:solidFill>
                  <a:srgbClr val="000000"/>
                </a:solidFill>
              </a:rPr>
              <a:t>(</a:t>
            </a:r>
            <a:r>
              <a:rPr>
                <a:solidFill>
                  <a:srgbClr val="000000"/>
                </a:solidFill>
              </a:rPr>
              <a:t>povinně</a:t>
            </a:r>
            <a:r>
              <a:rPr b="0">
                <a:solidFill>
                  <a:srgbClr val="000000"/>
                </a:solidFill>
              </a:rPr>
              <a:t>) s trvalým bydlištěm v ČR, EU, nebo s dlouhodobým pobytem v zemi EU podnikající v ČR, jehož </a:t>
            </a:r>
            <a:r>
              <a:t>Ø výnos byl za poslední dvě zdaňovací období vyšší, než 120 000 000.- </a:t>
            </a:r>
          </a:p>
          <a:p>
            <a:pPr marL="329184" indent="-329184" defTabSz="438911">
              <a:lnSpc>
                <a:spcPct val="80000"/>
              </a:lnSpc>
              <a:spcBef>
                <a:spcPts val="600"/>
              </a:spcBef>
              <a:defRPr b="1" sz="2500">
                <a:solidFill>
                  <a:srgbClr val="FF0000"/>
                </a:solidFill>
              </a:defRPr>
            </a:pPr>
            <a:r>
              <a:t>zahraniční FO a PO se sídlem mimo EU podnikající na území ČR </a:t>
            </a:r>
            <a:r>
              <a:rPr b="0">
                <a:solidFill>
                  <a:srgbClr val="000000"/>
                </a:solidFill>
              </a:rPr>
              <a:t>(§44 304/2013)</a:t>
            </a:r>
          </a:p>
        </p:txBody>
      </p:sp>
      <p:sp>
        <p:nvSpPr>
          <p:cNvPr id="130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pPr/>
            <a:r>
              <a:t>Veřejný rejstřík – obchodní rejstřík</a:t>
            </a:r>
          </a:p>
        </p:txBody>
      </p:sp>
      <p:sp>
        <p:nvSpPr>
          <p:cNvPr id="133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>
              <a:buSzTx/>
              <a:buNone/>
              <a:defRPr b="1">
                <a:solidFill>
                  <a:srgbClr val="FF0000"/>
                </a:solidFill>
              </a:defRPr>
            </a:pPr>
            <a:r>
              <a:t>Dobrovolný zápis do OR: </a:t>
            </a:r>
          </a:p>
          <a:p>
            <a:pPr/>
            <a:r>
              <a:t>FO podnikatel s bydlištěm na území ČR</a:t>
            </a:r>
          </a:p>
          <a:p>
            <a:pPr/>
            <a:r>
              <a:t>FO (podle §43 304/2013), zejména občané EU podnikající na území ČR, jestliže o zápis požádají</a:t>
            </a:r>
          </a:p>
        </p:txBody>
      </p:sp>
      <p:sp>
        <p:nvSpPr>
          <p:cNvPr id="134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Nadpis 1"/>
          <p:cNvSpPr txBox="1"/>
          <p:nvPr>
            <p:ph type="title"/>
          </p:nvPr>
        </p:nvSpPr>
        <p:spPr>
          <a:xfrm>
            <a:off x="457200" y="104076"/>
            <a:ext cx="8229600" cy="687652"/>
          </a:xfrm>
          <a:prstGeom prst="rect">
            <a:avLst/>
          </a:prstGeom>
        </p:spPr>
        <p:txBody>
          <a:bodyPr/>
          <a:lstStyle>
            <a:lvl1pPr>
              <a:defRPr sz="3900">
                <a:solidFill>
                  <a:srgbClr val="FF0000"/>
                </a:solidFill>
              </a:defRPr>
            </a:lvl1pPr>
          </a:lstStyle>
          <a:p>
            <a:pPr/>
            <a:r>
              <a:t>Řízení ve věcech obchodního rejstříku</a:t>
            </a:r>
          </a:p>
        </p:txBody>
      </p:sp>
      <p:sp>
        <p:nvSpPr>
          <p:cNvPr id="137" name="Zástupný symbol pro obsah 2"/>
          <p:cNvSpPr txBox="1"/>
          <p:nvPr>
            <p:ph type="body" idx="1"/>
          </p:nvPr>
        </p:nvSpPr>
        <p:spPr>
          <a:xfrm>
            <a:off x="457200" y="891856"/>
            <a:ext cx="8229600" cy="5532124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defRPr b="1" sz="2900">
                <a:solidFill>
                  <a:srgbClr val="FF0000"/>
                </a:solidFill>
              </a:defRPr>
            </a:pPr>
            <a:r>
              <a:t>věcně a místně příslušným soudem je krajský soud</a:t>
            </a:r>
            <a:r>
              <a:rPr b="0">
                <a:solidFill>
                  <a:srgbClr val="000000"/>
                </a:solidFill>
              </a:rPr>
              <a:t>, v jehož obvodu je obecný soud osoby, jíž se zápis do veřejného rejstříku týká</a:t>
            </a:r>
          </a:p>
          <a:p>
            <a:pPr>
              <a:lnSpc>
                <a:spcPct val="80000"/>
              </a:lnSpc>
              <a:spcBef>
                <a:spcPts val="600"/>
              </a:spcBef>
              <a:defRPr sz="2900"/>
            </a:pPr>
            <a:r>
              <a:t>Obecným soudem je okresní soud, v jehož obvodu má osoba sídlo (bydliště) 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>
                <a:solidFill>
                  <a:srgbClr val="FF0000"/>
                </a:solidFill>
              </a:defRPr>
            </a:pPr>
            <a:r>
              <a:t>Řízení</a:t>
            </a:r>
            <a:r>
              <a:rPr>
                <a:solidFill>
                  <a:srgbClr val="000000"/>
                </a:solidFill>
              </a:rPr>
              <a:t> </a:t>
            </a:r>
            <a:r>
              <a:t>se</a:t>
            </a:r>
            <a:r>
              <a:rPr>
                <a:solidFill>
                  <a:srgbClr val="000000"/>
                </a:solidFill>
              </a:rPr>
              <a:t> zpravidla</a:t>
            </a:r>
            <a:r>
              <a:t> zahajuje </a:t>
            </a:r>
            <a:r>
              <a:rPr b="1"/>
              <a:t>na návrh </a:t>
            </a:r>
            <a:r>
              <a:rPr>
                <a:solidFill>
                  <a:srgbClr val="000000"/>
                </a:solidFill>
              </a:rPr>
              <a:t>(je-li však cílem dosažení shody mezi aktuálním zápisem a faktický stavem, může být řízení rejstříkovým soudem zahájeno i bez návrhu)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Zpoplatněno – kromě výmazu</a:t>
            </a:r>
          </a:p>
          <a:p>
            <a:pPr>
              <a:lnSpc>
                <a:spcPct val="90000"/>
              </a:lnSpc>
              <a:spcBef>
                <a:spcPts val="600"/>
              </a:spcBef>
              <a:defRPr sz="2800"/>
            </a:pPr>
            <a:r>
              <a:t>Návrh může podat pouze osoba, kterou k tomu zákon opravňuje (především tedy samotné zapisované subjekty)</a:t>
            </a:r>
          </a:p>
        </p:txBody>
      </p:sp>
      <p:sp>
        <p:nvSpPr>
          <p:cNvPr id="138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Nadpis 2"/>
          <p:cNvSpPr txBox="1"/>
          <p:nvPr>
            <p:ph type="title"/>
          </p:nvPr>
        </p:nvSpPr>
        <p:spPr>
          <a:xfrm>
            <a:off x="457200" y="693174"/>
            <a:ext cx="8229600" cy="724466"/>
          </a:xfrm>
          <a:prstGeom prst="rect">
            <a:avLst/>
          </a:prstGeom>
        </p:spPr>
        <p:txBody>
          <a:bodyPr/>
          <a:lstStyle>
            <a:lvl1pPr>
              <a:defRPr sz="4000">
                <a:solidFill>
                  <a:srgbClr val="FF0000"/>
                </a:solidFill>
              </a:defRPr>
            </a:lvl1pPr>
          </a:lstStyle>
          <a:p>
            <a:pPr/>
            <a:r>
              <a:t>Veřejné rejstříky - zápis</a:t>
            </a:r>
          </a:p>
        </p:txBody>
      </p:sp>
      <p:sp>
        <p:nvSpPr>
          <p:cNvPr id="141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marL="0" indent="0" defTabSz="452627">
              <a:lnSpc>
                <a:spcPct val="80000"/>
              </a:lnSpc>
              <a:spcBef>
                <a:spcPts val="500"/>
              </a:spcBef>
              <a:buSzTx/>
              <a:buNone/>
              <a:defRPr b="1" sz="2100">
                <a:solidFill>
                  <a:srgbClr val="FF0000"/>
                </a:solidFill>
              </a:defRPr>
            </a:pPr>
            <a:r>
              <a:t>Návrh na zápis zapisovaných skutečností</a:t>
            </a:r>
            <a:r>
              <a:rPr b="0">
                <a:solidFill>
                  <a:srgbClr val="000000"/>
                </a:solidFill>
              </a:rPr>
              <a:t> </a:t>
            </a:r>
            <a:endParaRPr sz="2800"/>
          </a:p>
          <a:p>
            <a:pPr marL="339470" indent="-339470" defTabSz="452627">
              <a:lnSpc>
                <a:spcPct val="80000"/>
              </a:lnSpc>
              <a:spcBef>
                <a:spcPts val="500"/>
              </a:spcBef>
              <a:defRPr sz="2100"/>
            </a:pPr>
            <a:r>
              <a:t>Podává se pomocí tzv. inteligentních formulářů, které automaticky kontrolují část zadaných údajů (eliminace některých nedostatků návrhu a urychlení procesu zápisu) </a:t>
            </a:r>
            <a:endParaRPr sz="2800"/>
          </a:p>
          <a:p>
            <a:pPr marL="339470" indent="-339470" defTabSz="452627">
              <a:lnSpc>
                <a:spcPct val="80000"/>
              </a:lnSpc>
              <a:spcBef>
                <a:spcPts val="500"/>
              </a:spcBef>
              <a:defRPr sz="2100">
                <a:solidFill>
                  <a:srgbClr val="FF0000"/>
                </a:solidFill>
              </a:defRPr>
            </a:pPr>
            <a:r>
              <a:t>Formuláře se zasílají </a:t>
            </a:r>
            <a:r>
              <a:rPr>
                <a:solidFill>
                  <a:srgbClr val="000000"/>
                </a:solidFill>
              </a:rPr>
              <a:t>spolu s doloženými listinami rejstříkovému soudu </a:t>
            </a:r>
            <a:r>
              <a:t>buď elektronicky </a:t>
            </a:r>
            <a:r>
              <a:rPr>
                <a:solidFill>
                  <a:srgbClr val="000000"/>
                </a:solidFill>
              </a:rPr>
              <a:t>(je vyžadován elektronický podpis nebo podání prostřednictvím datové schránky), </a:t>
            </a:r>
            <a:r>
              <a:rPr b="1"/>
              <a:t>nebo v listinné podobě s úředně ověřeným podpisem </a:t>
            </a:r>
            <a:endParaRPr b="1"/>
          </a:p>
          <a:p>
            <a:pPr marL="0" indent="0" defTabSz="452627">
              <a:spcBef>
                <a:spcPts val="400"/>
              </a:spcBef>
              <a:buSzTx/>
              <a:buNone/>
              <a:defRPr b="1" sz="1900">
                <a:solidFill>
                  <a:srgbClr val="FF0000"/>
                </a:solidFill>
              </a:defRPr>
            </a:pPr>
          </a:p>
          <a:p>
            <a:pPr marL="0" indent="0" defTabSz="452627">
              <a:spcBef>
                <a:spcPts val="400"/>
              </a:spcBef>
              <a:buSzTx/>
              <a:buNone/>
              <a:defRPr b="1" sz="1900">
                <a:solidFill>
                  <a:srgbClr val="FF0000"/>
                </a:solidFill>
              </a:defRPr>
            </a:pPr>
            <a:r>
              <a:t>Provedení zápisu </a:t>
            </a:r>
          </a:p>
          <a:p>
            <a:pPr marL="198520" indent="-198520" defTabSz="452627">
              <a:spcBef>
                <a:spcPts val="400"/>
              </a:spcBef>
              <a:buFontTx/>
              <a:defRPr sz="1900"/>
            </a:pPr>
            <a:r>
              <a:t>prostřednictvím</a:t>
            </a:r>
            <a:r>
              <a:rPr b="1"/>
              <a:t> rejstříkového soudu</a:t>
            </a:r>
          </a:p>
          <a:p>
            <a:pPr marL="0" indent="0" defTabSz="452627">
              <a:spcBef>
                <a:spcPts val="400"/>
              </a:spcBef>
              <a:buSzTx/>
              <a:buNone/>
              <a:defRPr b="1" sz="1900">
                <a:solidFill>
                  <a:srgbClr val="FF0000"/>
                </a:solidFill>
              </a:defRPr>
            </a:pPr>
            <a:r>
              <a:t> -&gt; Fikce zápisu </a:t>
            </a:r>
            <a:r>
              <a:rPr b="0">
                <a:solidFill>
                  <a:srgbClr val="000000"/>
                </a:solidFill>
              </a:rPr>
              <a:t>nastává v případě, že není dodržena zákonná lhůta pro zápis a znamená to, že se navrhovaný zápis považuje za provedený.</a:t>
            </a:r>
          </a:p>
          <a:p>
            <a:pPr marL="198520" indent="-198520" defTabSz="452627">
              <a:spcBef>
                <a:spcPts val="400"/>
              </a:spcBef>
              <a:buFontTx/>
              <a:defRPr sz="1900"/>
            </a:pPr>
            <a:r>
              <a:t>prostřednictvím </a:t>
            </a:r>
            <a:r>
              <a:rPr b="1"/>
              <a:t>notáře</a:t>
            </a:r>
          </a:p>
        </p:txBody>
      </p:sp>
      <p:sp>
        <p:nvSpPr>
          <p:cNvPr id="142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Nadpis 1"/>
          <p:cNvSpPr txBox="1"/>
          <p:nvPr>
            <p:ph type="title"/>
          </p:nvPr>
        </p:nvSpPr>
        <p:spPr>
          <a:xfrm>
            <a:off x="457200" y="274638"/>
            <a:ext cx="8229600" cy="1143002"/>
          </a:xfrm>
          <a:prstGeom prst="rect">
            <a:avLst/>
          </a:prstGeom>
        </p:spPr>
        <p:txBody>
          <a:bodyPr/>
          <a:lstStyle>
            <a:lvl1pPr defTabSz="443483">
              <a:defRPr sz="3700">
                <a:solidFill>
                  <a:srgbClr val="FF0000"/>
                </a:solidFill>
              </a:defRPr>
            </a:lvl1pPr>
          </a:lstStyle>
          <a:p>
            <a:pPr/>
            <a:r>
              <a:t>Povinnosti podnikatelů ve vztahu k obchodnímu rejstříku</a:t>
            </a:r>
          </a:p>
        </p:txBody>
      </p:sp>
      <p:sp>
        <p:nvSpPr>
          <p:cNvPr id="145" name="Zástupný symbol pro obsah 2"/>
          <p:cNvSpPr txBox="1"/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Osoba zapsaná ve v. rejstříku je povinna zajistit shodu aktuálně zapsaných údajů se skutečností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V případě změny vzniká zapsané osobě povinnost bez zbytečného odkladu od změny podat návrh na zápis změn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b="1" sz="2400"/>
            </a:pPr>
            <a:r>
              <a:t>Pokud tak do 15 dnů od vzniku povinnosti neučiní, může tak učinit i kdokoli jiný, doloží-li právní zájem na zápis </a:t>
            </a:r>
            <a:r>
              <a:rPr b="0"/>
              <a:t>a předloží-li listiny dokládající zapisované skutečnosti </a:t>
            </a:r>
          </a:p>
          <a:p>
            <a:pPr>
              <a:lnSpc>
                <a:spcPct val="80000"/>
              </a:lnSpc>
              <a:spcBef>
                <a:spcPts val="500"/>
              </a:spcBef>
              <a:defRPr sz="2400"/>
            </a:pPr>
            <a:r>
              <a:t>Zapsaná osoba má dále povinnost předložit bez zbytečného odkladu všechny listiny, které jsou ze zákona zakládány do sbírky listin (např. výroční zprávy, účetní závěrky, rozhodnutí o zrušení právnické osoby, rozhodnutí o přeměně právnické osoby, …)</a:t>
            </a:r>
          </a:p>
        </p:txBody>
      </p:sp>
      <p:sp>
        <p:nvSpPr>
          <p:cNvPr id="146" name="Číslo snímku"/>
          <p:cNvSpPr txBox="1"/>
          <p:nvPr>
            <p:ph type="sldNum" sz="quarter" idx="4294967295"/>
          </p:nvPr>
        </p:nvSpPr>
        <p:spPr>
          <a:xfrm>
            <a:off x="8505417" y="6414760"/>
            <a:ext cx="181381" cy="248303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Propedeutický seminář 2013_fin">
  <a:themeElements>
    <a:clrScheme name="Propedeutický seminář 2013_fi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ropedeutický seminář 2013_fin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ropedeutický seminář 2013_fi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