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826692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1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 názvu</a:t>
            </a:r>
          </a:p>
        </p:txBody>
      </p:sp>
      <p:sp>
        <p:nvSpPr>
          <p:cNvPr id="91" name="Text úrovně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9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 názvu</a:t>
            </a:r>
          </a:p>
        </p:txBody>
      </p:sp>
      <p:sp>
        <p:nvSpPr>
          <p:cNvPr id="101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21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0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9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 názvu</a:t>
            </a:r>
          </a:p>
        </p:txBody>
      </p:sp>
      <p:sp>
        <p:nvSpPr>
          <p:cNvPr id="48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7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66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6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6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sz="4800" b="1" cap="small">
                <a:solidFill>
                  <a:srgbClr val="D10202"/>
                </a:solidFill>
              </a:defRPr>
            </a:pPr>
            <a:r>
              <a:t>Společnost s ručením omezeným</a:t>
            </a:r>
            <a:br/>
            <a:endParaRPr/>
          </a:p>
        </p:txBody>
      </p:sp>
      <p:sp>
        <p:nvSpPr>
          <p:cNvPr id="11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polečník - FO (jméno příjmení, datum narození, bydliště) nebo PO (název, sídlo, IČ)…"/>
          <p:cNvSpPr txBox="1">
            <a:spLocks noGrp="1"/>
          </p:cNvSpPr>
          <p:nvPr>
            <p:ph type="body" idx="1"/>
          </p:nvPr>
        </p:nvSpPr>
        <p:spPr>
          <a:xfrm>
            <a:off x="457200" y="266683"/>
            <a:ext cx="8229600" cy="5859480"/>
          </a:xfrm>
          <a:prstGeom prst="rect">
            <a:avLst/>
          </a:prstGeom>
        </p:spPr>
        <p:txBody>
          <a:bodyPr/>
          <a:lstStyle/>
          <a:p>
            <a:pPr marL="277749" indent="-277749" defTabSz="370331">
              <a:spcBef>
                <a:spcPts val="600"/>
              </a:spcBef>
              <a:defRPr sz="2592"/>
            </a:pPr>
            <a:r>
              <a:rPr b="1"/>
              <a:t>Společník</a:t>
            </a:r>
            <a:r>
              <a:t> - FO (jméno příjmení, datum narození, bydliště) nebo PO (název, sídlo, IČ)</a:t>
            </a:r>
          </a:p>
          <a:p>
            <a:pPr marL="277749" indent="-277749" defTabSz="370331">
              <a:spcBef>
                <a:spcPts val="600"/>
              </a:spcBef>
              <a:defRPr sz="2592"/>
            </a:pPr>
            <a:r>
              <a:rPr b="1"/>
              <a:t>Vklad</a:t>
            </a:r>
            <a:r>
              <a:t> - u s.r.o. alespoň 1,-Kč (minimální výše)</a:t>
            </a:r>
          </a:p>
          <a:p>
            <a:pPr marL="277749" indent="-277749" defTabSz="370331">
              <a:spcBef>
                <a:spcPts val="600"/>
              </a:spcBef>
              <a:defRPr sz="2592"/>
            </a:pPr>
            <a:r>
              <a:rPr b="1"/>
              <a:t>Základní kapitál</a:t>
            </a:r>
            <a:r>
              <a:t> - minimální výše není určena a je tvořen souhrnem vkladů (tj. alespoň 1,-Kč)</a:t>
            </a:r>
          </a:p>
          <a:p>
            <a:pPr marL="277749" indent="-277749" defTabSz="370331">
              <a:spcBef>
                <a:spcPts val="600"/>
              </a:spcBef>
              <a:defRPr sz="2592"/>
            </a:pPr>
            <a:r>
              <a:rPr b="1"/>
              <a:t>Podíl</a:t>
            </a:r>
            <a:r>
              <a:t> - určuje se podle poměru vkladu na tento podíl připadající k výši základního kapitálu (např. základní kapitál činí 2.000,-Kč, vklad společníka 1.000,-Kč, podíl = 50%)</a:t>
            </a:r>
          </a:p>
          <a:p>
            <a:pPr marL="277749" indent="-277749" defTabSz="370331">
              <a:spcBef>
                <a:spcPts val="600"/>
              </a:spcBef>
              <a:defRPr sz="2592" b="1"/>
            </a:pPr>
            <a:r>
              <a:t>jednatel - </a:t>
            </a:r>
            <a:r>
              <a:rPr b="0"/>
              <a:t>může být FO i PO v případě právnické osoby je třeba určit konkrétní fyzickou osobu, která ji zastupuje</a:t>
            </a:r>
          </a:p>
          <a:p>
            <a:pPr marL="277749" indent="-277749" defTabSz="370331">
              <a:spcBef>
                <a:spcPts val="600"/>
              </a:spcBef>
              <a:defRPr sz="2592"/>
            </a:pPr>
            <a:r>
              <a:rPr b="1"/>
              <a:t>Správce vkladu</a:t>
            </a:r>
            <a:r>
              <a:t> - při založení se u něj soustředí vklady a jsou v jeho správě splacené vklady do vzniku společnosti</a:t>
            </a:r>
          </a:p>
        </p:txBody>
      </p:sp>
      <p:sp>
        <p:nvSpPr>
          <p:cNvPr id="142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Období mezi založením a vznik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A2113"/>
                </a:solidFill>
              </a:defRPr>
            </a:lvl1pPr>
          </a:lstStyle>
          <a:p>
            <a:r>
              <a:t>Období mezi založením a vznikem</a:t>
            </a:r>
          </a:p>
        </p:txBody>
      </p:sp>
      <p:sp>
        <p:nvSpPr>
          <p:cNvPr id="145" name="v mezidobí je oprávněn jednat jménem společnosti kdokoliv -&gt; § 127 OZ (zpravidla to bude zakladatel/budoucí zakladatel -&gt; budoucí společníci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defRPr sz="2125"/>
            </a:pPr>
            <a:r>
              <a:t>v mezidobí je oprávněn jednat jménem společnosti kdokoliv -&gt; § 127 OZ (zpravidla to bude zakladatel/budoucí zakladatel -&gt; budoucí společníci)</a:t>
            </a:r>
          </a:p>
          <a:p>
            <a:pPr marL="194310" indent="-194310" defTabSz="777240">
              <a:lnSpc>
                <a:spcPct val="81000"/>
              </a:lnSpc>
              <a:spcBef>
                <a:spcPts val="800"/>
              </a:spcBef>
              <a:defRPr sz="2125"/>
            </a:pPr>
            <a:r>
              <a:t>Kdo takto jedná, je z tohoto jednání oprávněn a zavázán sám; jedná-li více osob, jsou oprávněny a zavázány společně a nerozdílně.</a:t>
            </a:r>
            <a:br/>
            <a:endParaRPr/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25"/>
            </a:pPr>
            <a:r>
              <a:t>=&gt; právnická osoba může odpovědnost za tato jednání převzít na sebe a pak platí, že je od počátku zavázána sama, tj. jako by je učinila sama právnická osoba; musí tak učinit do tří měsíc od svého vzniku</a:t>
            </a:r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25"/>
            </a:pPr>
            <a:r>
              <a:t>=&gt; např. s.r.o. - schvaluje valná hromada (§ 127 OZ + 190 odst. 2 písm. l) ZOK valná hromada rozhoduje </a:t>
            </a:r>
            <a:r>
              <a:rPr i="1"/>
              <a:t>o převzetí účinků jednání učiněných za společnost před jejím vznikem</a:t>
            </a:r>
            <a:r>
              <a:t>)</a:t>
            </a:r>
          </a:p>
          <a:p>
            <a:pPr marL="0" indent="0" defTabSz="777240">
              <a:lnSpc>
                <a:spcPct val="81000"/>
              </a:lnSpc>
              <a:spcBef>
                <a:spcPts val="800"/>
              </a:spcBef>
              <a:buSzTx/>
              <a:buNone/>
              <a:defRPr sz="2125"/>
            </a:pPr>
            <a:endParaRPr/>
          </a:p>
          <a:p>
            <a:pPr marL="213059" indent="-213059" defTabSz="777240">
              <a:lnSpc>
                <a:spcPct val="81000"/>
              </a:lnSpc>
              <a:spcBef>
                <a:spcPts val="800"/>
              </a:spcBef>
              <a:buFontTx/>
              <a:defRPr sz="2125"/>
            </a:pPr>
            <a:r>
              <a:t>např. nájemní smlouva na sídlo společnosti, poplatky notářům, soudům, správní poplatky</a:t>
            </a:r>
          </a:p>
        </p:txBody>
      </p:sp>
      <p:sp>
        <p:nvSpPr>
          <p:cNvPr id="146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Zánik účasti společníka v s.r.o.</a:t>
            </a:r>
          </a:p>
        </p:txBody>
      </p:sp>
      <p:sp>
        <p:nvSpPr>
          <p:cNvPr id="149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914399"/>
            <a:ext cx="8229600" cy="6195062"/>
          </a:xfrm>
          <a:prstGeom prst="rect">
            <a:avLst/>
          </a:prstGeom>
        </p:spPr>
        <p:txBody>
          <a:bodyPr/>
          <a:lstStyle/>
          <a:p>
            <a:pPr marL="457200" lvl="2" indent="-457200">
              <a:lnSpc>
                <a:spcPct val="90000"/>
              </a:lnSpc>
              <a:spcBef>
                <a:spcPts val="600"/>
              </a:spcBef>
              <a:defRPr sz="2500" b="1">
                <a:solidFill>
                  <a:srgbClr val="FF0000"/>
                </a:solidFill>
              </a:defRPr>
            </a:pPr>
            <a:r>
              <a:t>vystoupení společníka </a:t>
            </a:r>
            <a:r>
              <a:rPr b="0">
                <a:solidFill>
                  <a:srgbClr val="000000"/>
                </a:solidFill>
              </a:rPr>
              <a:t>– pokud nesouhlasil s rozhodnutím VH o změně povahy podnikání / prodloužení trvání spol. + sám hlasoval proti (pokud SS nestanoví jinak) – nově rozšířeny podmínky kvůli investorům </a:t>
            </a:r>
            <a:endParaRPr sz="2200"/>
          </a:p>
          <a:p>
            <a:pPr marL="457200" lvl="2" indent="-457200">
              <a:lnSpc>
                <a:spcPct val="90000"/>
              </a:lnSpc>
              <a:spcBef>
                <a:spcPts val="600"/>
              </a:spcBef>
              <a:defRPr sz="2500" b="1">
                <a:solidFill>
                  <a:srgbClr val="FF0000"/>
                </a:solidFill>
              </a:defRPr>
            </a:pPr>
            <a:r>
              <a:t>dohoda o ukončení účasti společníka </a:t>
            </a:r>
            <a:r>
              <a:rPr b="0">
                <a:solidFill>
                  <a:srgbClr val="000000"/>
                </a:solidFill>
              </a:rPr>
              <a:t>– dohodou s ověřenými podpisy </a:t>
            </a:r>
            <a:endParaRPr sz="2200"/>
          </a:p>
          <a:p>
            <a:pPr marL="457200" lvl="2" indent="-457200">
              <a:lnSpc>
                <a:spcPct val="90000"/>
              </a:lnSpc>
              <a:spcBef>
                <a:spcPts val="600"/>
              </a:spcBef>
              <a:defRPr sz="2500" b="1">
                <a:solidFill>
                  <a:srgbClr val="FF0000"/>
                </a:solidFill>
              </a:defRPr>
            </a:pPr>
            <a:r>
              <a:t>vyloučení společníka </a:t>
            </a:r>
            <a:r>
              <a:rPr b="0">
                <a:solidFill>
                  <a:srgbClr val="000000"/>
                </a:solidFill>
              </a:rPr>
              <a:t>– porušuje zvlášť závažným způsobem své povinnosti, ačkoliv byl k plnění písemně vyzván a na možnost vyloučení upozorněn (pokud následky nelze odstranit, lze i bez upozornění) </a:t>
            </a:r>
            <a:endParaRPr sz="2200"/>
          </a:p>
          <a:p>
            <a:pPr marL="457200" lvl="2" indent="-457200">
              <a:lnSpc>
                <a:spcPct val="90000"/>
              </a:lnSpc>
              <a:spcBef>
                <a:spcPts val="600"/>
              </a:spcBef>
              <a:defRPr sz="2500" b="1">
                <a:solidFill>
                  <a:srgbClr val="FF0000"/>
                </a:solidFill>
              </a:defRPr>
            </a:pPr>
            <a:r>
              <a:t>zrušení účasti soudem </a:t>
            </a:r>
            <a:r>
              <a:rPr b="0">
                <a:solidFill>
                  <a:srgbClr val="000000"/>
                </a:solidFill>
              </a:rPr>
              <a:t>– společník může navrhnout, aby rozhodl o zrušení jeho účasti, pokud po něm nelze další účast spravedlivě požadovat </a:t>
            </a:r>
            <a:endParaRPr sz="2200"/>
          </a:p>
          <a:p>
            <a:pPr marL="457200" lvl="2" indent="-457200">
              <a:lnSpc>
                <a:spcPct val="90000"/>
              </a:lnSpc>
              <a:spcBef>
                <a:spcPts val="600"/>
              </a:spcBef>
              <a:defRPr sz="2500"/>
            </a:pPr>
            <a:r>
              <a:t>dále </a:t>
            </a:r>
            <a:r>
              <a:rPr b="1">
                <a:solidFill>
                  <a:srgbClr val="FF0000"/>
                </a:solidFill>
              </a:rPr>
              <a:t>insolvenční řízení, výkon rozhodnutí, exekuce</a:t>
            </a:r>
            <a:r>
              <a:t>,… </a:t>
            </a:r>
          </a:p>
        </p:txBody>
      </p:sp>
      <p:sp>
        <p:nvSpPr>
          <p:cNvPr id="150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Zánik účasti společníka v s.r.o.</a:t>
            </a:r>
          </a:p>
        </p:txBody>
      </p:sp>
      <p:sp>
        <p:nvSpPr>
          <p:cNvPr id="153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733330"/>
            <a:ext cx="8229600" cy="5761940"/>
          </a:xfrm>
          <a:prstGeom prst="rect">
            <a:avLst/>
          </a:prstGeom>
        </p:spPr>
        <p:txBody>
          <a:bodyPr/>
          <a:lstStyle/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t>převod podílu 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rozlišovat zda na stávajícího společníka nebo třetí osobu - někdo, kdo stojí vně s.r.o.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pokud SS nestanoví jinak,</a:t>
            </a:r>
            <a:r>
              <a:rPr>
                <a:solidFill>
                  <a:srgbClr val="000000"/>
                </a:solidFill>
              </a:rPr>
              <a:t> na jiného společníka vždy</a:t>
            </a:r>
            <a:r>
              <a:rPr b="0">
                <a:solidFill>
                  <a:srgbClr val="000000"/>
                </a:solidFill>
              </a:rPr>
              <a:t> (SS může podmínit převod </a:t>
            </a:r>
            <a:r>
              <a:rPr b="0" u="sng">
                <a:solidFill>
                  <a:srgbClr val="000000"/>
                </a:solidFill>
              </a:rPr>
              <a:t>souhlasem</a:t>
            </a:r>
            <a:r>
              <a:rPr b="0">
                <a:solidFill>
                  <a:srgbClr val="000000"/>
                </a:solidFill>
              </a:rPr>
              <a:t> VH)</a:t>
            </a:r>
            <a:endParaRPr>
              <a:solidFill>
                <a:srgbClr val="000000"/>
              </a:solidFill>
            </a:endParaRP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pokud SS nestanoví jinak, </a:t>
            </a:r>
            <a:r>
              <a:rPr>
                <a:solidFill>
                  <a:srgbClr val="000000"/>
                </a:solidFill>
              </a:rPr>
              <a:t>na třetí osobu jen se souhlasem VH 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není-li souhlas dán do 6 měsíců od smlouvy o převodu, vznikají účinky jako při odstoupení od smlouvy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nabytím podílu nabyvatel přistupuje k SS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převodce ručí za dluhy, které byly s podílem převedeny </a:t>
            </a:r>
          </a:p>
          <a:p>
            <a:pPr marL="420623" lvl="2" indent="-420623" defTabSz="420623">
              <a:spcBef>
                <a:spcPts val="600"/>
              </a:spcBef>
              <a:defRPr sz="2576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Smlouva o převodu podílu musí být písemná a podpisy musí být úředně ověřeny</a:t>
            </a:r>
          </a:p>
        </p:txBody>
      </p:sp>
      <p:sp>
        <p:nvSpPr>
          <p:cNvPr id="154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Zánik účasti společníka v s.r.o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Zánik účasti společníka v s.r.o.</a:t>
            </a:r>
          </a:p>
        </p:txBody>
      </p:sp>
      <p:sp>
        <p:nvSpPr>
          <p:cNvPr id="157" name="Smrtí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lvl="2" indent="-457200">
              <a:spcBef>
                <a:spcPts val="600"/>
              </a:spcBef>
              <a:defRPr sz="2800" b="1">
                <a:solidFill>
                  <a:srgbClr val="FF0000"/>
                </a:solidFill>
              </a:defRPr>
            </a:pPr>
            <a:r>
              <a:t>Smrtí</a:t>
            </a:r>
          </a:p>
          <a:p>
            <a:pPr marL="457200" lvl="2" indent="-457200">
              <a:spcBef>
                <a:spcPts val="600"/>
              </a:spcBef>
              <a:defRPr sz="2800" b="1">
                <a:solidFill>
                  <a:srgbClr val="FF0000"/>
                </a:solidFill>
              </a:defRPr>
            </a:pPr>
            <a:r>
              <a:t>-&gt; dědění podílu </a:t>
            </a:r>
          </a:p>
          <a:p>
            <a:pPr marL="457200" lvl="2" indent="-457200">
              <a:spcBef>
                <a:spcPts val="600"/>
              </a:spcBef>
              <a:defRPr sz="2800"/>
            </a:pPr>
            <a:r>
              <a:t>Společenská smlouva může dědění podílu zakázat (vyloučit)</a:t>
            </a:r>
          </a:p>
          <a:p>
            <a:pPr marL="457200" lvl="2" indent="-457200">
              <a:spcBef>
                <a:spcPts val="600"/>
              </a:spcBef>
              <a:defRPr sz="2800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dědic může do 3 měsíců od právní moci usnesení o dědictví požadovat zrušení své účasti soudem, pokud od něj nelze spravedlivě žádat pokračování jako společníka ve společnosti</a:t>
            </a:r>
          </a:p>
        </p:txBody>
      </p:sp>
      <p:sp>
        <p:nvSpPr>
          <p:cNvPr id="158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t>Zánik účasti společníka v s.r.o.</a:t>
            </a:r>
          </a:p>
        </p:txBody>
      </p:sp>
      <p:sp>
        <p:nvSpPr>
          <p:cNvPr id="16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defRPr sz="2400" b="1">
                <a:solidFill>
                  <a:srgbClr val="FF0000"/>
                </a:solidFill>
              </a:defRPr>
            </a:pPr>
            <a:r>
              <a:t>uvolněný podíl 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100" b="1"/>
            </a:pPr>
            <a:r>
              <a:t>podíl společníka, jehož účast zanikla jinak než převodem</a:t>
            </a:r>
            <a:r>
              <a:rPr b="0"/>
              <a:t>  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společnost jej prodá bez odkladu za přiměřenou cenu 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společníci mají podle svých podílů předkupní právo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výtěžek z prodeje je po odečtení nákladů a započtení pohledávek vypořádací podíl </a:t>
            </a:r>
          </a:p>
          <a:p>
            <a:pPr marL="742950" lvl="1" indent="-285750">
              <a:lnSpc>
                <a:spcPct val="80000"/>
              </a:lnSpc>
              <a:spcBef>
                <a:spcPts val="500"/>
              </a:spcBef>
              <a:defRPr sz="2100"/>
            </a:pPr>
            <a:r>
              <a:t>pokud se do 3 měsíců neprodá (pouze v případě objektivní neprodejnosti při vynaložení veškerého úsilí), vypořádací podíl se zjistí z vlastního kapitálu v účetní závěrce (nepoužije se, pokud se reálná hodnota od účetní významně liší) - nejpozději do 1 měsíce od vyplacení vypořádacího podílu je spol. povinna rozhodnout o přechodu podílu na ostatní společníky nejméně za cenu vypořádacího podílu nebo rozhodnout o snížení ZK (jinak soud spol. zruší a nařídí její likvidaci) </a:t>
            </a:r>
          </a:p>
        </p:txBody>
      </p:sp>
      <p:sp>
        <p:nvSpPr>
          <p:cNvPr id="162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s.r.o.– zrušení a zánik</a:t>
            </a:r>
          </a:p>
        </p:txBody>
      </p:sp>
      <p:sp>
        <p:nvSpPr>
          <p:cNvPr id="165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055405"/>
            <a:ext cx="8229600" cy="5802596"/>
          </a:xfrm>
          <a:prstGeom prst="rect">
            <a:avLst/>
          </a:prstGeom>
        </p:spPr>
        <p:txBody>
          <a:bodyPr/>
          <a:lstStyle/>
          <a:p>
            <a:pPr marL="0" lvl="2" indent="0" defTabSz="411479">
              <a:spcBef>
                <a:spcPts val="600"/>
              </a:spcBef>
              <a:buSzTx/>
              <a:buNone/>
              <a:defRPr sz="2520" b="1">
                <a:solidFill>
                  <a:srgbClr val="FF0000"/>
                </a:solidFill>
              </a:defRPr>
            </a:pPr>
            <a:r>
              <a:t>Zrušení</a:t>
            </a:r>
          </a:p>
          <a:p>
            <a:pPr marL="0" lvl="2" indent="0" defTabSz="411479">
              <a:spcBef>
                <a:spcPts val="600"/>
              </a:spcBef>
              <a:buSzTx/>
              <a:buNone/>
              <a:defRPr sz="2520"/>
            </a:pPr>
            <a:r>
              <a:t>S likvidací x bez likvidace = zda přechází jmění společnosti na nový subjekt nebo ne</a:t>
            </a:r>
          </a:p>
          <a:p>
            <a:pPr marL="0" lvl="2" indent="0" defTabSz="411479">
              <a:spcBef>
                <a:spcPts val="600"/>
              </a:spcBef>
              <a:buSzTx/>
              <a:buNone/>
              <a:defRPr sz="2520" b="1">
                <a:solidFill>
                  <a:srgbClr val="FF0000"/>
                </a:solidFill>
              </a:defRPr>
            </a:pPr>
            <a:r>
              <a:t>S likvidací (bez právního nástupce): </a:t>
            </a:r>
          </a:p>
          <a:p>
            <a:pPr marL="411479" lvl="2" indent="-411479" defTabSz="411479">
              <a:spcBef>
                <a:spcPts val="600"/>
              </a:spcBef>
              <a:defRPr sz="2520"/>
            </a:pPr>
            <a:r>
              <a:t>Uplynutím doby</a:t>
            </a:r>
          </a:p>
          <a:p>
            <a:pPr marL="411479" lvl="2" indent="-411479" defTabSz="411479">
              <a:spcBef>
                <a:spcPts val="600"/>
              </a:spcBef>
              <a:defRPr sz="2520"/>
            </a:pPr>
            <a:r>
              <a:t>Dosažením účelu</a:t>
            </a:r>
          </a:p>
          <a:p>
            <a:pPr marL="411479" lvl="2" indent="-411479" defTabSz="411479">
              <a:spcBef>
                <a:spcPts val="600"/>
              </a:spcBef>
              <a:defRPr sz="2520"/>
            </a:pPr>
            <a:r>
              <a:t>Rozhodnutím soudu (nezákonná činnost, rozpor s veřejným pořádkem, nesplňuje předpoklady pro vznik s.r.o., nemá déle než dva roky statutární orgán schopný usnášet se)</a:t>
            </a:r>
            <a:endParaRPr b="1">
              <a:solidFill>
                <a:srgbClr val="FF0000"/>
              </a:solidFill>
            </a:endParaRPr>
          </a:p>
          <a:p>
            <a:pPr marL="411479" lvl="2" indent="-411479" defTabSz="411479">
              <a:spcBef>
                <a:spcPts val="600"/>
              </a:spcBef>
              <a:defRPr sz="2520"/>
            </a:pPr>
            <a:r>
              <a:t>Dohoda společníků, která má formu veřejné listiny</a:t>
            </a:r>
          </a:p>
          <a:p>
            <a:pPr marL="411479" lvl="2" indent="-411479" defTabSz="411479">
              <a:spcBef>
                <a:spcPts val="600"/>
              </a:spcBef>
              <a:defRPr sz="2520"/>
            </a:pPr>
            <a:r>
              <a:t>Zrušení společnosti se může domáhat za podmínek SS i společník.</a:t>
            </a:r>
          </a:p>
        </p:txBody>
      </p:sp>
      <p:sp>
        <p:nvSpPr>
          <p:cNvPr id="166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Zrušení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2" algn="l">
              <a:spcBef>
                <a:spcPts val="600"/>
              </a:spcBef>
              <a:buFont typeface="Arial"/>
              <a:defRPr sz="2800" b="1">
                <a:solidFill>
                  <a:srgbClr val="FF0000"/>
                </a:solidFill>
              </a:defRPr>
            </a:pPr>
            <a:r>
              <a:t>Zrušení</a:t>
            </a:r>
          </a:p>
          <a:p>
            <a:pPr lvl="2" algn="l">
              <a:spcBef>
                <a:spcPts val="600"/>
              </a:spcBef>
              <a:buFont typeface="Arial"/>
              <a:defRPr sz="2800" b="1">
                <a:solidFill>
                  <a:srgbClr val="FF0000"/>
                </a:solidFill>
              </a:defRPr>
            </a:pPr>
            <a:r>
              <a:t>bez likvidace (s právním nástupcem): </a:t>
            </a:r>
          </a:p>
        </p:txBody>
      </p:sp>
      <p:sp>
        <p:nvSpPr>
          <p:cNvPr id="169" name="Přeměna (změna právní formy, fúze rozdělení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6027" indent="-216027" defTabSz="288036">
              <a:spcBef>
                <a:spcPts val="400"/>
              </a:spcBef>
              <a:defRPr sz="2016"/>
            </a:pPr>
            <a:r>
              <a:t>Přeměna (změna právní formy, fúze rozdělení)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Změna právní formy - pouze se mění právní forma, nic jiného, společnost nezaniká ani nevzniká nová (s.r.o. -&gt; a.s.)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Fúze sloučením (více se slučuje do jedné)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Fúze splynutím (více zaniká a namísto nich vzniká nová)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Rozdělení (rozštěpení) sloučením - jedna zaniká a z ní vznikají nové nebo tyto nové se ještě sloučí s jinou existující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Rozdělení odštěpením - jedna pořád existuje, ale z této jedné část jejího jmění přechází na novou nebo na existující společnost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Převod jmění na společníka</a:t>
            </a:r>
          </a:p>
          <a:p>
            <a:pPr marL="216027" indent="-216027" defTabSz="288036">
              <a:spcBef>
                <a:spcPts val="400"/>
              </a:spcBef>
              <a:defRPr sz="2016"/>
            </a:pPr>
            <a:r>
              <a:t>Konkurs (předlužení -&gt; konkurs -&gt; zrušení konkursu; není vyloučeno, že v rámci likvidace se zjistí předlužení a společnost z likvidace vstoupí do konkursu) </a:t>
            </a:r>
          </a:p>
        </p:txBody>
      </p:sp>
      <p:sp>
        <p:nvSpPr>
          <p:cNvPr id="170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Likvidac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2" algn="l">
              <a:spcBef>
                <a:spcPts val="600"/>
              </a:spcBef>
              <a:buFont typeface="Arial"/>
              <a:defRPr sz="2800" b="1">
                <a:solidFill>
                  <a:srgbClr val="FF0000"/>
                </a:solidFill>
              </a:defRPr>
            </a:pPr>
            <a:r>
              <a:t>Likvidace</a:t>
            </a:r>
          </a:p>
        </p:txBody>
      </p:sp>
      <p:sp>
        <p:nvSpPr>
          <p:cNvPr id="173" name="Společnost vstupuje do likvidace dnem, kde je zrušen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938463" lvl="2" indent="-252663" defTabSz="411479">
              <a:spcBef>
                <a:spcPts val="600"/>
              </a:spcBef>
              <a:buFontTx/>
              <a:defRPr sz="2520"/>
            </a:pPr>
            <a:r>
              <a:t>Společnost vstupuje do likvidace dnem, kde je zrušena</a:t>
            </a:r>
          </a:p>
          <a:p>
            <a:pPr marL="938463" lvl="2" indent="-252663" defTabSz="411479">
              <a:spcBef>
                <a:spcPts val="600"/>
              </a:spcBef>
              <a:buFontTx/>
              <a:defRPr sz="2520"/>
            </a:pPr>
            <a:r>
              <a:t>Účelem je vypořádat majetek, vyrovnat dluhy a podělit likvidační zůstatek mezi společníky tzv. podíl na likvidačním zůstatku</a:t>
            </a:r>
          </a:p>
          <a:p>
            <a:pPr marL="938463" lvl="2" indent="-252663" defTabSz="411479">
              <a:spcBef>
                <a:spcPts val="600"/>
              </a:spcBef>
              <a:buFontTx/>
              <a:defRPr sz="2520"/>
            </a:pPr>
            <a:r>
              <a:t>Likvidace se zapisuje do obchodního rejstříku</a:t>
            </a:r>
          </a:p>
          <a:p>
            <a:pPr marL="938463" lvl="2" indent="-252663" defTabSz="411479">
              <a:spcBef>
                <a:spcPts val="600"/>
              </a:spcBef>
              <a:buFontTx/>
              <a:defRPr sz="2520"/>
            </a:pPr>
            <a:r>
              <a:t>Název společnosti po dobu likvidace nese dovětek “v likvidaci”</a:t>
            </a:r>
          </a:p>
          <a:p>
            <a:pPr marL="938463" lvl="2" indent="-252663" defTabSz="411479">
              <a:spcBef>
                <a:spcPts val="600"/>
              </a:spcBef>
              <a:buFontTx/>
              <a:defRPr sz="2520"/>
            </a:pPr>
            <a:r>
              <a:t>Soud jmenuje likvidátora, který přebírá působnost statutárního orgánu a činí kroky pouze k likvidaci společnosti; společnost již nijak dál nerozvíjí.</a:t>
            </a:r>
          </a:p>
        </p:txBody>
      </p:sp>
      <p:sp>
        <p:nvSpPr>
          <p:cNvPr id="174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Zánik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lvl="2" indent="0">
              <a:spcBef>
                <a:spcPts val="600"/>
              </a:spcBef>
              <a:buSzTx/>
              <a:buNone/>
              <a:defRPr sz="2800" b="1">
                <a:solidFill>
                  <a:srgbClr val="FF0000"/>
                </a:solidFill>
              </a:defRPr>
            </a:pPr>
            <a:r>
              <a:t>Zánik: </a:t>
            </a:r>
          </a:p>
          <a:p>
            <a:pPr marL="457200" lvl="2" indent="-457200">
              <a:spcBef>
                <a:spcPts val="600"/>
              </a:spcBef>
              <a:defRPr sz="2800"/>
            </a:pPr>
            <a:r>
              <a:t>výmazem z obchodního rejstříku (konstitutivní účinek)</a:t>
            </a:r>
          </a:p>
        </p:txBody>
      </p:sp>
      <p:sp>
        <p:nvSpPr>
          <p:cNvPr id="177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>
            <a:spLocks noGrp="1"/>
          </p:cNvSpPr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D10202"/>
                </a:solidFill>
              </a:defRPr>
            </a:lvl1pPr>
          </a:lstStyle>
          <a:p>
            <a:r>
              <a:t>Osnova přednášky</a:t>
            </a:r>
          </a:p>
        </p:txBody>
      </p:sp>
      <p:sp>
        <p:nvSpPr>
          <p:cNvPr id="116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 marL="0" lvl="2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 marL="0" lvl="2" indent="914400">
              <a:lnSpc>
                <a:spcPct val="90000"/>
              </a:lnSpc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>
              <a:lnSpc>
                <a:spcPct val="90000"/>
              </a:lnSpc>
              <a:spcBef>
                <a:spcPts val="800"/>
              </a:spcBef>
              <a:defRPr sz="3600" b="1"/>
            </a:pPr>
            <a:r>
              <a:t>Charakteristika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sz="3600" b="1"/>
            </a:pPr>
            <a:r>
              <a:t>Založení a vznik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sz="3600" b="1"/>
            </a:pPr>
            <a:r>
              <a:t>Zrušení a zánik s.r.o.</a:t>
            </a:r>
          </a:p>
          <a:p>
            <a:pPr>
              <a:lnSpc>
                <a:spcPct val="90000"/>
              </a:lnSpc>
              <a:spcBef>
                <a:spcPts val="800"/>
              </a:spcBef>
              <a:defRPr sz="3600" b="1"/>
            </a:pPr>
            <a:r>
              <a:t>Převod a přechod podílu ve s.r.o.</a:t>
            </a:r>
          </a:p>
        </p:txBody>
      </p:sp>
      <p:sp>
        <p:nvSpPr>
          <p:cNvPr id="117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Nadpis 2"/>
          <p:cNvSpPr txBox="1">
            <a:spLocks noGrp="1"/>
          </p:cNvSpPr>
          <p:nvPr>
            <p:ph type="title"/>
          </p:nvPr>
        </p:nvSpPr>
        <p:spPr>
          <a:xfrm>
            <a:off x="457200" y="144533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Změny výše základního kapitálu</a:t>
            </a:r>
          </a:p>
        </p:txBody>
      </p:sp>
      <p:sp>
        <p:nvSpPr>
          <p:cNvPr id="180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234439"/>
            <a:ext cx="8229600" cy="5623562"/>
          </a:xfrm>
          <a:prstGeom prst="rect">
            <a:avLst/>
          </a:prstGeom>
        </p:spPr>
        <p:txBody>
          <a:bodyPr/>
          <a:lstStyle/>
          <a:p>
            <a:pPr marL="452627" lvl="2" indent="-452627" defTabSz="452627">
              <a:lnSpc>
                <a:spcPct val="90000"/>
              </a:lnSpc>
              <a:spcBef>
                <a:spcPts val="500"/>
              </a:spcBef>
              <a:buFontTx/>
              <a:buAutoNum type="arabicPeriod"/>
              <a:defRPr sz="2178" b="1">
                <a:solidFill>
                  <a:srgbClr val="FF0000"/>
                </a:solidFill>
              </a:defRPr>
            </a:pPr>
            <a:r>
              <a:t>Zvýšení základního kapitálu </a:t>
            </a:r>
            <a:r>
              <a:rPr b="0">
                <a:solidFill>
                  <a:srgbClr val="000000"/>
                </a:solidFill>
              </a:rPr>
              <a:t>- </a:t>
            </a:r>
            <a:r>
              <a:rPr>
                <a:solidFill>
                  <a:srgbClr val="000000"/>
                </a:solidFill>
              </a:rPr>
              <a:t>převzetím vkladové povinnosti / z vlastních zdrojů / kombinací </a:t>
            </a:r>
            <a:r>
              <a:rPr b="0">
                <a:solidFill>
                  <a:srgbClr val="000000"/>
                </a:solidFill>
              </a:rPr>
              <a:t>- dnem účinnosti je nově den schválení VH – zápis do OR je deklaratorní a nesmí nastat dříve, než je zvolený den účinnosti zvýšení (spol. si může určit i konstitutivní) – rozhodující je fakt uvedený v notářském zápise o zvýšení ZK (+ zápis musí být do 2 měsíců od rozhodnutí VH) - </a:t>
            </a:r>
            <a:r>
              <a:rPr>
                <a:solidFill>
                  <a:srgbClr val="000000"/>
                </a:solidFill>
              </a:rPr>
              <a:t>vyžaduje se 2/3 kvalifikovaná většina všech společníků</a:t>
            </a:r>
            <a:r>
              <a:rPr b="0">
                <a:solidFill>
                  <a:srgbClr val="000000"/>
                </a:solidFill>
              </a:rPr>
              <a:t> </a:t>
            </a:r>
          </a:p>
          <a:p>
            <a:pPr marL="339470" lvl="2" indent="-339470" defTabSz="452627">
              <a:lnSpc>
                <a:spcPct val="90000"/>
              </a:lnSpc>
              <a:spcBef>
                <a:spcPts val="500"/>
              </a:spcBef>
              <a:defRPr sz="2178" b="1">
                <a:solidFill>
                  <a:srgbClr val="FF0000"/>
                </a:solidFill>
              </a:defRPr>
            </a:pPr>
            <a:r>
              <a:t>zvýšení převzetím vkladové povinnosti </a:t>
            </a:r>
            <a:r>
              <a:rPr b="0">
                <a:solidFill>
                  <a:srgbClr val="000000"/>
                </a:solidFill>
              </a:rPr>
              <a:t>– na zvýšení se podílí společníci podle výše svých podílů (ale </a:t>
            </a:r>
            <a:r>
              <a:rPr>
                <a:solidFill>
                  <a:srgbClr val="000000"/>
                </a:solidFill>
              </a:rPr>
              <a:t>společník se účasti – přednostního práva může písemně s ověřeným podpisem vzdát </a:t>
            </a:r>
            <a:r>
              <a:rPr b="0">
                <a:solidFill>
                  <a:srgbClr val="000000"/>
                </a:solidFill>
              </a:rPr>
              <a:t>-&gt; </a:t>
            </a:r>
            <a:r>
              <a:rPr>
                <a:solidFill>
                  <a:srgbClr val="000000"/>
                </a:solidFill>
              </a:rPr>
              <a:t>ředění jeho podílu </a:t>
            </a:r>
            <a:r>
              <a:rPr b="0">
                <a:solidFill>
                  <a:srgbClr val="000000"/>
                </a:solidFill>
              </a:rPr>
              <a:t>X nelze se vzdát dopředu pro případ zvýšení ZK) - společník učiní písemné prohlášení o převzetí povinnosti ke zvýšení vkladu - možné jen když jsou dosavadní vklady zcela splaceny (výjimka pokud zvýšením vznikají nové podíly) </a:t>
            </a:r>
          </a:p>
          <a:p>
            <a:pPr marL="339470" lvl="2" indent="-339470" defTabSz="452627">
              <a:lnSpc>
                <a:spcPct val="90000"/>
              </a:lnSpc>
              <a:spcBef>
                <a:spcPts val="500"/>
              </a:spcBef>
              <a:defRPr sz="2178" b="1">
                <a:solidFill>
                  <a:srgbClr val="FF0000"/>
                </a:solidFill>
              </a:defRPr>
            </a:pPr>
            <a:r>
              <a:t>zvýšení z vlastních zdrojů </a:t>
            </a:r>
            <a:r>
              <a:rPr b="0">
                <a:solidFill>
                  <a:srgbClr val="000000"/>
                </a:solidFill>
              </a:rPr>
              <a:t>- lze zvýšit až do výše vlastního kapitálu spol. - </a:t>
            </a:r>
            <a:r>
              <a:rPr>
                <a:solidFill>
                  <a:srgbClr val="000000"/>
                </a:solidFill>
              </a:rPr>
              <a:t>mění se výše vkladů společníků v poměru dosavadní výše jejich vkladů </a:t>
            </a:r>
            <a:r>
              <a:rPr b="0">
                <a:solidFill>
                  <a:srgbClr val="000000"/>
                </a:solidFill>
              </a:rPr>
              <a:t>- možné jen se schválenou účetní závěrkou od auditora </a:t>
            </a:r>
          </a:p>
        </p:txBody>
      </p:sp>
      <p:sp>
        <p:nvSpPr>
          <p:cNvPr id="181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Nadpis 2"/>
          <p:cNvSpPr txBox="1">
            <a:spLocks noGrp="1"/>
          </p:cNvSpPr>
          <p:nvPr>
            <p:ph type="title"/>
          </p:nvPr>
        </p:nvSpPr>
        <p:spPr>
          <a:xfrm>
            <a:off x="457200" y="144533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Změny výše základního kapitálu</a:t>
            </a:r>
          </a:p>
        </p:txBody>
      </p:sp>
      <p:sp>
        <p:nvSpPr>
          <p:cNvPr id="184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234439"/>
            <a:ext cx="8229600" cy="5623562"/>
          </a:xfrm>
          <a:prstGeom prst="rect">
            <a:avLst/>
          </a:prstGeom>
        </p:spPr>
        <p:txBody>
          <a:bodyPr/>
          <a:lstStyle/>
          <a:p>
            <a:pPr marL="457200" lvl="2" indent="-457200">
              <a:spcBef>
                <a:spcPts val="500"/>
              </a:spcBef>
              <a:buFontTx/>
              <a:buAutoNum type="arabicPeriod" startAt="2"/>
              <a:defRPr sz="2200" b="1">
                <a:solidFill>
                  <a:srgbClr val="FF0000"/>
                </a:solidFill>
              </a:defRPr>
            </a:pPr>
            <a:r>
              <a:t>Snížení základního kapitálu </a:t>
            </a:r>
            <a:r>
              <a:rPr b="0">
                <a:solidFill>
                  <a:srgbClr val="000000"/>
                </a:solidFill>
              </a:rPr>
              <a:t>– kvůli ochraně věřitelů + z důvodu, že společnost nemůže nabýt vlastní podíl - </a:t>
            </a:r>
            <a:r>
              <a:rPr>
                <a:solidFill>
                  <a:srgbClr val="000000"/>
                </a:solidFill>
              </a:rPr>
              <a:t>vklady snižují rovnoměrně</a:t>
            </a:r>
            <a:r>
              <a:rPr b="0">
                <a:solidFill>
                  <a:srgbClr val="000000"/>
                </a:solidFill>
              </a:rPr>
              <a:t>, pokud se společníci nedohodnou jinak (nelze, aby něčí podíl zanikl úplně bez uzavření dohody o ukončení účasti) - zápis je deklaratorní a nesmí nastat dříve, než je zvolený den účinnosti snížení - jednatelé zveřejní usnesení o snížení ZK do 15 dní, a to 2x s 30 denním odstupem - zároveň jednatelé vyzvou věřitele, aby přihlásili své pohledávky do 90 dní od posledního zveřejnění usnesení (není třeba, pokud snížení ZK k pokrytí ztráty) - společnost poskytne zajištění věřitelům, kteří se přihlásí nebo pohledávku uspokojí (není třeba, pokud se snížením nezhorší dobytnost – v nejasnostech rozhodne soud) –</a:t>
            </a:r>
          </a:p>
          <a:p>
            <a:pPr marL="342900" lvl="2" indent="-342900">
              <a:spcBef>
                <a:spcPts val="500"/>
              </a:spcBef>
              <a:defRPr sz="2200" b="1"/>
            </a:pPr>
            <a:r>
              <a:t>soud snížení ZK zapíše, pokud</a:t>
            </a:r>
            <a:r>
              <a:rPr b="0"/>
              <a:t>: </a:t>
            </a:r>
            <a:r>
              <a:t>nepřihlásí se žádný věřitel, prohlášení spol. o neexistenci věřitele s právem na zajištění nebo úhradu, prokázáno zajištění nebo úhrada, existuje dohoda s věřiteli </a:t>
            </a:r>
          </a:p>
        </p:txBody>
      </p:sp>
      <p:sp>
        <p:nvSpPr>
          <p:cNvPr id="185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6000" b="1">
                <a:solidFill>
                  <a:srgbClr val="D10202"/>
                </a:solidFill>
              </a:defRPr>
            </a:pPr>
            <a:endParaRPr/>
          </a:p>
          <a:p>
            <a:pPr marL="0" indent="0" algn="ctr">
              <a:spcBef>
                <a:spcPts val="0"/>
              </a:spcBef>
              <a:buSzTx/>
              <a:buNone/>
              <a:defRPr sz="6000" b="1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88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2"/>
          <p:cNvSpPr txBox="1">
            <a:spLocks noGrp="1"/>
          </p:cNvSpPr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s.r.o.– obecná charakteristika</a:t>
            </a:r>
          </a:p>
        </p:txBody>
      </p:sp>
      <p:sp>
        <p:nvSpPr>
          <p:cNvPr id="120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052062"/>
          </a:xfrm>
          <a:prstGeom prst="rect">
            <a:avLst/>
          </a:prstGeom>
        </p:spPr>
        <p:txBody>
          <a:bodyPr/>
          <a:lstStyle/>
          <a:p>
            <a:pPr marL="342900" lvl="2" indent="-342900">
              <a:lnSpc>
                <a:spcPct val="80000"/>
              </a:lnSpc>
              <a:spcBef>
                <a:spcPts val="600"/>
              </a:spcBef>
              <a:buFontTx/>
              <a:buChar char="-"/>
              <a:defRPr sz="2700" b="1">
                <a:solidFill>
                  <a:srgbClr val="FF0000"/>
                </a:solidFill>
              </a:defRPr>
            </a:pPr>
            <a:r>
              <a:t>kapitálová společnost </a:t>
            </a:r>
            <a:r>
              <a:rPr b="0">
                <a:solidFill>
                  <a:srgbClr val="000000"/>
                </a:solidFill>
              </a:rPr>
              <a:t>s některými prvky osobní společnosti (ke změně SS souhlas všech společníků)</a:t>
            </a:r>
            <a:endParaRPr sz="200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Tx/>
              <a:buChar char="-"/>
              <a:defRPr sz="2700" b="1">
                <a:solidFill>
                  <a:srgbClr val="FF0000"/>
                </a:solidFill>
              </a:defRPr>
            </a:pPr>
            <a:r>
              <a:t>omezené ručení </a:t>
            </a:r>
            <a:r>
              <a:rPr b="0">
                <a:solidFill>
                  <a:srgbClr val="000000"/>
                </a:solidFill>
              </a:rPr>
              <a:t>– společně a nerozdílně do výše celkové nesplněné vkladové povinnosti podle stavu v OR (tj. omezení co do výše, omezení co do času - v době, kdy byli vyzvání k plnění) X zpřísněna odpovědnost jednatelů v případě, že svým rozhodnutím přivodí společnosti insolvenci nebo nepodají včas insolvenční návrh </a:t>
            </a:r>
            <a:endParaRPr sz="2000"/>
          </a:p>
          <a:p>
            <a:pPr marL="342900" lvl="2" indent="-342900">
              <a:lnSpc>
                <a:spcPct val="80000"/>
              </a:lnSpc>
              <a:spcBef>
                <a:spcPts val="600"/>
              </a:spcBef>
              <a:buFontTx/>
              <a:buChar char="-"/>
              <a:defRPr sz="2700" b="1">
                <a:solidFill>
                  <a:srgbClr val="FF0000"/>
                </a:solidFill>
              </a:defRPr>
            </a:pPr>
            <a:r>
              <a:t>vklady společníků </a:t>
            </a:r>
            <a:r>
              <a:rPr b="0">
                <a:solidFill>
                  <a:srgbClr val="000000"/>
                </a:solidFill>
              </a:rPr>
              <a:t>– </a:t>
            </a:r>
            <a:r>
              <a:t>minimální výše vkladu 1 Kč</a:t>
            </a:r>
            <a:r>
              <a:rPr b="0">
                <a:solidFill>
                  <a:srgbClr val="000000"/>
                </a:solidFill>
              </a:rPr>
              <a:t>, možný i </a:t>
            </a:r>
            <a:r>
              <a:rPr>
                <a:solidFill>
                  <a:srgbClr val="000000"/>
                </a:solidFill>
              </a:rPr>
              <a:t>nepeněžitý vklad</a:t>
            </a:r>
            <a:r>
              <a:rPr b="0">
                <a:solidFill>
                  <a:srgbClr val="000000"/>
                </a:solidFill>
              </a:rPr>
              <a:t> (jeho </a:t>
            </a:r>
            <a:r>
              <a:rPr>
                <a:solidFill>
                  <a:srgbClr val="000000"/>
                </a:solidFill>
              </a:rPr>
              <a:t>hodnota určena znalcem – urči při zakládání zakladatelé</a:t>
            </a:r>
            <a:r>
              <a:rPr b="0">
                <a:solidFill>
                  <a:srgbClr val="000000"/>
                </a:solidFill>
              </a:rPr>
              <a:t>, jinak jednatel X dříve znalec určený soudem)</a:t>
            </a:r>
          </a:p>
        </p:txBody>
      </p:sp>
      <p:sp>
        <p:nvSpPr>
          <p:cNvPr id="121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Obecně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společnost, za jejíž dluhy ručí společníci společně a nerozdílně </a:t>
            </a:r>
            <a:r>
              <a:rPr lang="cs-CZ" dirty="0" smtClean="0"/>
              <a:t>do </a:t>
            </a:r>
            <a:r>
              <a:rPr lang="cs-CZ" dirty="0"/>
              <a:t>výše, v jaké nesplnili vkladové povinnosti podle stavu zapsaného v obchodním rejstříku v době, </a:t>
            </a:r>
            <a:r>
              <a:rPr lang="cs-CZ" dirty="0" smtClean="0"/>
              <a:t>kdy </a:t>
            </a:r>
            <a:r>
              <a:rPr lang="cs-CZ" dirty="0"/>
              <a:t>byli věřitelem vyzváni k jeho </a:t>
            </a:r>
            <a:r>
              <a:rPr lang="cs-CZ" dirty="0" smtClean="0"/>
              <a:t>splnění</a:t>
            </a:r>
          </a:p>
          <a:p>
            <a:r>
              <a:rPr lang="cs-CZ" dirty="0"/>
              <a:t>Společnost je založena uzavřením společenské smlouvy. Smlouva musí být ve formě veřejné listiny. </a:t>
            </a:r>
            <a:r>
              <a:rPr lang="cs-CZ" dirty="0" smtClean="0"/>
              <a:t>V </a:t>
            </a:r>
            <a:r>
              <a:rPr lang="cs-CZ" dirty="0"/>
              <a:t>téže společnosti může mít společník i více podílů, a to i různých druhů podílů. Společníkem může </a:t>
            </a:r>
            <a:r>
              <a:rPr lang="cs-CZ" dirty="0" smtClean="0"/>
              <a:t>být </a:t>
            </a:r>
            <a:r>
              <a:rPr lang="cs-CZ" dirty="0"/>
              <a:t>člověk i osoba právnická. Zákon vyžaduje, aby každý společník vnesl do společnosti vklad ve výši </a:t>
            </a:r>
            <a:r>
              <a:rPr lang="cs-CZ" dirty="0" smtClean="0"/>
              <a:t>alespoň </a:t>
            </a:r>
            <a:r>
              <a:rPr lang="cs-CZ" dirty="0"/>
              <a:t>1 Kč. </a:t>
            </a:r>
            <a:endParaRPr lang="cs-CZ" dirty="0" smtClean="0"/>
          </a:p>
          <a:p>
            <a:r>
              <a:rPr lang="cs-CZ" dirty="0" smtClean="0"/>
              <a:t>Nepeněžité </a:t>
            </a:r>
            <a:r>
              <a:rPr lang="cs-CZ" dirty="0"/>
              <a:t>vklady musí ohodnotit znalec, kterého si zakladatelé vyberou ze seznamu </a:t>
            </a:r>
            <a:r>
              <a:rPr lang="cs-CZ" dirty="0" smtClean="0"/>
              <a:t>znalců</a:t>
            </a:r>
            <a:r>
              <a:rPr lang="cs-CZ" dirty="0"/>
              <a:t>. Před vznikem se splacené části peněžitých vkladů platí na účet, který správce vkladů otevře </a:t>
            </a:r>
            <a:r>
              <a:rPr lang="cs-CZ" dirty="0" smtClean="0"/>
              <a:t>u </a:t>
            </a:r>
            <a:r>
              <a:rPr lang="cs-CZ" dirty="0"/>
              <a:t>banky nebo spořitelního družstva</a:t>
            </a:r>
            <a:r>
              <a:rPr lang="cs-CZ" dirty="0" smtClean="0"/>
              <a:t>.</a:t>
            </a:r>
          </a:p>
          <a:p>
            <a:r>
              <a:rPr lang="cs-CZ" dirty="0"/>
              <a:t>Společnost může založit i jediný zakladatel. V tomto případě je do notářského zápisu vtělena </a:t>
            </a:r>
            <a:r>
              <a:rPr lang="cs-CZ" dirty="0" err="1"/>
              <a:t>zakladatelská</a:t>
            </a:r>
            <a:r>
              <a:rPr lang="cs-CZ" dirty="0"/>
              <a:t> listina </a:t>
            </a:r>
            <a:r>
              <a:rPr lang="cs-CZ" dirty="0" err="1"/>
              <a:t>spole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2193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>
            <a:spLocks noGrp="1"/>
          </p:cNvSpPr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s.r.o.– obecná charakteristika</a:t>
            </a:r>
          </a:p>
        </p:txBody>
      </p:sp>
      <p:sp>
        <p:nvSpPr>
          <p:cNvPr id="124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052062"/>
          </a:xfrm>
          <a:prstGeom prst="rect">
            <a:avLst/>
          </a:prstGeom>
        </p:spPr>
        <p:txBody>
          <a:bodyPr/>
          <a:lstStyle/>
          <a:p>
            <a:pPr marL="342900" lvl="2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sz="2100" b="1">
                <a:solidFill>
                  <a:srgbClr val="FF0000"/>
                </a:solidFill>
              </a:defRPr>
            </a:pPr>
            <a:r>
              <a:rPr dirty="0" err="1"/>
              <a:t>podíl</a:t>
            </a:r>
            <a:r>
              <a:rPr b="0" dirty="0">
                <a:solidFill>
                  <a:srgbClr val="000000"/>
                </a:solidFill>
              </a:rPr>
              <a:t> – </a:t>
            </a:r>
            <a:r>
              <a:rPr b="0" dirty="0" err="1">
                <a:solidFill>
                  <a:srgbClr val="000000"/>
                </a:solidFill>
              </a:rPr>
              <a:t>nestanoví</a:t>
            </a:r>
            <a:r>
              <a:rPr b="0" dirty="0">
                <a:solidFill>
                  <a:srgbClr val="000000"/>
                </a:solidFill>
              </a:rPr>
              <a:t>-li SS </a:t>
            </a:r>
            <a:r>
              <a:rPr b="0" dirty="0" err="1">
                <a:solidFill>
                  <a:srgbClr val="000000"/>
                </a:solidFill>
              </a:rPr>
              <a:t>jinak</a:t>
            </a:r>
            <a:r>
              <a:rPr b="0" dirty="0">
                <a:solidFill>
                  <a:srgbClr val="000000"/>
                </a:solidFill>
              </a:rPr>
              <a:t>, je to </a:t>
            </a:r>
            <a:r>
              <a:rPr dirty="0" err="1"/>
              <a:t>podíl</a:t>
            </a:r>
            <a:r>
              <a:rPr dirty="0"/>
              <a:t> </a:t>
            </a:r>
            <a:r>
              <a:rPr dirty="0" err="1"/>
              <a:t>vkladu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základním</a:t>
            </a:r>
            <a:r>
              <a:rPr dirty="0"/>
              <a:t> </a:t>
            </a:r>
            <a:r>
              <a:rPr dirty="0" err="1"/>
              <a:t>kapitálu</a:t>
            </a:r>
            <a:r>
              <a:rPr b="0" dirty="0">
                <a:solidFill>
                  <a:srgbClr val="000000"/>
                </a:solidFill>
              </a:rPr>
              <a:t>, </a:t>
            </a:r>
            <a:r>
              <a:rPr b="0" dirty="0" err="1">
                <a:solidFill>
                  <a:srgbClr val="000000"/>
                </a:solidFill>
              </a:rPr>
              <a:t>nově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mohou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existovat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různé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druhy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podílu</a:t>
            </a:r>
            <a:r>
              <a:rPr b="0" dirty="0">
                <a:solidFill>
                  <a:srgbClr val="000000"/>
                </a:solidFill>
              </a:rPr>
              <a:t> (</a:t>
            </a:r>
            <a:r>
              <a:rPr b="0" dirty="0" err="1">
                <a:solidFill>
                  <a:srgbClr val="000000"/>
                </a:solidFill>
              </a:rPr>
              <a:t>podobně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jako</a:t>
            </a:r>
            <a:r>
              <a:rPr b="0" dirty="0">
                <a:solidFill>
                  <a:srgbClr val="000000"/>
                </a:solidFill>
              </a:rPr>
              <a:t> u </a:t>
            </a:r>
            <a:r>
              <a:rPr b="0" dirty="0" err="1">
                <a:solidFill>
                  <a:srgbClr val="000000"/>
                </a:solidFill>
              </a:rPr>
              <a:t>a.s</a:t>
            </a:r>
            <a:r>
              <a:rPr b="0" dirty="0">
                <a:solidFill>
                  <a:srgbClr val="000000"/>
                </a:solidFill>
              </a:rPr>
              <a:t>.), </a:t>
            </a:r>
            <a:r>
              <a:rPr b="0" dirty="0" err="1">
                <a:solidFill>
                  <a:srgbClr val="000000"/>
                </a:solidFill>
              </a:rPr>
              <a:t>tj</a:t>
            </a:r>
            <a:r>
              <a:rPr b="0" dirty="0">
                <a:solidFill>
                  <a:srgbClr val="000000"/>
                </a:solidFill>
              </a:rPr>
              <a:t>. </a:t>
            </a:r>
            <a:r>
              <a:rPr b="0" dirty="0" err="1">
                <a:solidFill>
                  <a:srgbClr val="000000"/>
                </a:solidFill>
              </a:rPr>
              <a:t>např</a:t>
            </a:r>
            <a:r>
              <a:rPr b="0" dirty="0">
                <a:solidFill>
                  <a:srgbClr val="000000"/>
                </a:solidFill>
              </a:rPr>
              <a:t>. s </a:t>
            </a:r>
            <a:r>
              <a:rPr b="0" dirty="0" err="1">
                <a:solidFill>
                  <a:srgbClr val="000000"/>
                </a:solidFill>
              </a:rPr>
              <a:t>prioritním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právem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na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zisk</a:t>
            </a:r>
            <a:r>
              <a:rPr b="0" dirty="0">
                <a:solidFill>
                  <a:srgbClr val="000000"/>
                </a:solidFill>
              </a:rPr>
              <a:t> ale bez </a:t>
            </a:r>
            <a:r>
              <a:rPr b="0" dirty="0" err="1">
                <a:solidFill>
                  <a:srgbClr val="000000"/>
                </a:solidFill>
              </a:rPr>
              <a:t>hlasovacího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práva</a:t>
            </a:r>
            <a:r>
              <a:rPr b="0" dirty="0">
                <a:solidFill>
                  <a:srgbClr val="000000"/>
                </a:solidFill>
              </a:rPr>
              <a:t>,…, </a:t>
            </a:r>
            <a:r>
              <a:rPr dirty="0" err="1">
                <a:solidFill>
                  <a:srgbClr val="000000"/>
                </a:solidFill>
              </a:rPr>
              <a:t>společník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může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také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nově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vlastnit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více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podílů</a:t>
            </a:r>
            <a:r>
              <a:rPr b="0" dirty="0">
                <a:solidFill>
                  <a:srgbClr val="000000"/>
                </a:solidFill>
              </a:rPr>
              <a:t>, </a:t>
            </a:r>
            <a:r>
              <a:rPr dirty="0" err="1">
                <a:solidFill>
                  <a:srgbClr val="000000"/>
                </a:solidFill>
              </a:rPr>
              <a:t>před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zápisem</a:t>
            </a:r>
            <a:r>
              <a:rPr dirty="0">
                <a:solidFill>
                  <a:srgbClr val="000000"/>
                </a:solidFill>
              </a:rPr>
              <a:t> do OR je </a:t>
            </a:r>
            <a:r>
              <a:rPr dirty="0" err="1">
                <a:solidFill>
                  <a:srgbClr val="000000"/>
                </a:solidFill>
              </a:rPr>
              <a:t>třeba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zaplatit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celé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vkladové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ážio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b="0" dirty="0">
                <a:solidFill>
                  <a:srgbClr val="000000"/>
                </a:solidFill>
              </a:rPr>
              <a:t>(</a:t>
            </a:r>
            <a:r>
              <a:rPr b="0" dirty="0" err="1">
                <a:solidFill>
                  <a:srgbClr val="000000"/>
                </a:solidFill>
              </a:rPr>
              <a:t>rozdíl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mezi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cenou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nepeněžitého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vkladu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určenou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znalcem</a:t>
            </a:r>
            <a:r>
              <a:rPr b="0" dirty="0">
                <a:solidFill>
                  <a:srgbClr val="000000"/>
                </a:solidFill>
              </a:rPr>
              <a:t> a </a:t>
            </a:r>
            <a:r>
              <a:rPr b="0" dirty="0" err="1">
                <a:solidFill>
                  <a:srgbClr val="000000"/>
                </a:solidFill>
              </a:rPr>
              <a:t>výší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vkladu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společníka</a:t>
            </a:r>
            <a:r>
              <a:rPr dirty="0">
                <a:solidFill>
                  <a:srgbClr val="000000"/>
                </a:solidFill>
              </a:rPr>
              <a:t>) a </a:t>
            </a:r>
            <a:r>
              <a:rPr dirty="0" err="1">
                <a:solidFill>
                  <a:srgbClr val="000000"/>
                </a:solidFill>
              </a:rPr>
              <a:t>na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každý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peněžitý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vklad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dirty="0" err="1">
                <a:solidFill>
                  <a:srgbClr val="000000"/>
                </a:solidFill>
              </a:rPr>
              <a:t>nejméně</a:t>
            </a:r>
            <a:r>
              <a:rPr dirty="0">
                <a:solidFill>
                  <a:srgbClr val="000000"/>
                </a:solidFill>
              </a:rPr>
              <a:t> 30%</a:t>
            </a:r>
            <a:r>
              <a:rPr b="0" dirty="0">
                <a:solidFill>
                  <a:srgbClr val="000000"/>
                </a:solidFill>
              </a:rPr>
              <a:t> </a:t>
            </a:r>
            <a:endParaRPr sz="1800" dirty="0"/>
          </a:p>
          <a:p>
            <a:pPr marL="342900" lvl="2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sz="2100" b="1">
                <a:solidFill>
                  <a:srgbClr val="FF0000"/>
                </a:solidFill>
              </a:defRPr>
            </a:pPr>
            <a:r>
              <a:rPr dirty="0" err="1"/>
              <a:t>základní</a:t>
            </a:r>
            <a:r>
              <a:rPr dirty="0"/>
              <a:t> </a:t>
            </a:r>
            <a:r>
              <a:rPr dirty="0" err="1"/>
              <a:t>kapitál</a:t>
            </a:r>
            <a:r>
              <a:rPr dirty="0"/>
              <a:t> </a:t>
            </a:r>
            <a:r>
              <a:rPr b="0" dirty="0">
                <a:solidFill>
                  <a:srgbClr val="000000"/>
                </a:solidFill>
              </a:rPr>
              <a:t>– </a:t>
            </a:r>
            <a:r>
              <a:rPr b="0" dirty="0" err="1">
                <a:solidFill>
                  <a:srgbClr val="000000"/>
                </a:solidFill>
              </a:rPr>
              <a:t>nyní</a:t>
            </a:r>
            <a:r>
              <a:rPr b="0" dirty="0">
                <a:solidFill>
                  <a:srgbClr val="000000"/>
                </a:solidFill>
              </a:rPr>
              <a:t> je </a:t>
            </a:r>
            <a:r>
              <a:rPr b="0" dirty="0" err="1">
                <a:solidFill>
                  <a:srgbClr val="000000"/>
                </a:solidFill>
              </a:rPr>
              <a:t>určen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počtem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společníků</a:t>
            </a:r>
            <a:r>
              <a:rPr b="0" dirty="0">
                <a:solidFill>
                  <a:srgbClr val="000000"/>
                </a:solidFill>
              </a:rPr>
              <a:t> – </a:t>
            </a:r>
            <a:r>
              <a:rPr b="0" dirty="0" err="1">
                <a:solidFill>
                  <a:srgbClr val="000000"/>
                </a:solidFill>
              </a:rPr>
              <a:t>jedinou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podmínkou</a:t>
            </a:r>
            <a:r>
              <a:rPr b="0" dirty="0">
                <a:solidFill>
                  <a:srgbClr val="000000"/>
                </a:solidFill>
              </a:rPr>
              <a:t> je </a:t>
            </a:r>
            <a:r>
              <a:rPr b="0" dirty="0" err="1">
                <a:solidFill>
                  <a:srgbClr val="000000"/>
                </a:solidFill>
              </a:rPr>
              <a:t>minimální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vklad</a:t>
            </a:r>
            <a:r>
              <a:rPr b="0" dirty="0">
                <a:solidFill>
                  <a:srgbClr val="000000"/>
                </a:solidFill>
              </a:rPr>
              <a:t> 1 </a:t>
            </a:r>
            <a:r>
              <a:rPr b="0" dirty="0" err="1">
                <a:solidFill>
                  <a:srgbClr val="000000"/>
                </a:solidFill>
              </a:rPr>
              <a:t>Kč</a:t>
            </a:r>
            <a:r>
              <a:rPr b="0" dirty="0">
                <a:solidFill>
                  <a:srgbClr val="000000"/>
                </a:solidFill>
              </a:rPr>
              <a:t> (</a:t>
            </a:r>
            <a:r>
              <a:rPr b="0" dirty="0" err="1">
                <a:solidFill>
                  <a:srgbClr val="000000"/>
                </a:solidFill>
              </a:rPr>
              <a:t>při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jednom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společníkovi</a:t>
            </a:r>
            <a:r>
              <a:rPr b="0" dirty="0">
                <a:solidFill>
                  <a:srgbClr val="000000"/>
                </a:solidFill>
              </a:rPr>
              <a:t> je </a:t>
            </a:r>
            <a:r>
              <a:rPr b="0" dirty="0" err="1">
                <a:solidFill>
                  <a:srgbClr val="000000"/>
                </a:solidFill>
              </a:rPr>
              <a:t>minimální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základní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kapitál</a:t>
            </a:r>
            <a:r>
              <a:rPr b="0" dirty="0">
                <a:solidFill>
                  <a:srgbClr val="000000"/>
                </a:solidFill>
              </a:rPr>
              <a:t> 1 </a:t>
            </a:r>
            <a:r>
              <a:rPr b="0" dirty="0" err="1">
                <a:solidFill>
                  <a:srgbClr val="000000"/>
                </a:solidFill>
              </a:rPr>
              <a:t>Kč</a:t>
            </a:r>
            <a:r>
              <a:rPr b="0" dirty="0">
                <a:solidFill>
                  <a:srgbClr val="000000"/>
                </a:solidFill>
              </a:rPr>
              <a:t>) – ZK </a:t>
            </a:r>
            <a:r>
              <a:rPr b="0" dirty="0" err="1">
                <a:solidFill>
                  <a:srgbClr val="000000"/>
                </a:solidFill>
              </a:rPr>
              <a:t>tak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definitivně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ztratil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funkci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minimální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garance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solventnosti</a:t>
            </a:r>
            <a:r>
              <a:rPr b="0" dirty="0">
                <a:solidFill>
                  <a:srgbClr val="000000"/>
                </a:solidFill>
              </a:rPr>
              <a:t> </a:t>
            </a:r>
            <a:endParaRPr sz="1800" dirty="0"/>
          </a:p>
          <a:p>
            <a:pPr marL="342900" lvl="2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sz="2100" b="1">
                <a:solidFill>
                  <a:srgbClr val="FF0000"/>
                </a:solidFill>
              </a:defRPr>
            </a:pPr>
            <a:r>
              <a:rPr dirty="0" err="1"/>
              <a:t>kmenový</a:t>
            </a:r>
            <a:r>
              <a:rPr dirty="0"/>
              <a:t> list </a:t>
            </a:r>
            <a:r>
              <a:rPr b="0" dirty="0">
                <a:solidFill>
                  <a:srgbClr val="000000"/>
                </a:solidFill>
              </a:rPr>
              <a:t>– SS </a:t>
            </a:r>
            <a:r>
              <a:rPr b="0" dirty="0" err="1">
                <a:solidFill>
                  <a:srgbClr val="000000"/>
                </a:solidFill>
              </a:rPr>
              <a:t>může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určit</a:t>
            </a:r>
            <a:r>
              <a:rPr b="0" dirty="0">
                <a:solidFill>
                  <a:srgbClr val="000000"/>
                </a:solidFill>
              </a:rPr>
              <a:t>, </a:t>
            </a:r>
            <a:r>
              <a:rPr b="0" dirty="0" err="1">
                <a:solidFill>
                  <a:srgbClr val="000000"/>
                </a:solidFill>
              </a:rPr>
              <a:t>že</a:t>
            </a:r>
            <a:r>
              <a:rPr b="0" dirty="0">
                <a:solidFill>
                  <a:srgbClr val="000000"/>
                </a:solidFill>
              </a:rPr>
              <a:t> je </a:t>
            </a:r>
            <a:r>
              <a:rPr b="0" dirty="0" err="1">
                <a:solidFill>
                  <a:srgbClr val="000000"/>
                </a:solidFill>
              </a:rPr>
              <a:t>podíl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společníka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určen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kmenovým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listem</a:t>
            </a:r>
            <a:r>
              <a:rPr b="0" dirty="0">
                <a:solidFill>
                  <a:srgbClr val="000000"/>
                </a:solidFill>
              </a:rPr>
              <a:t> (</a:t>
            </a:r>
            <a:r>
              <a:rPr b="0" dirty="0" err="1">
                <a:solidFill>
                  <a:srgbClr val="000000"/>
                </a:solidFill>
              </a:rPr>
              <a:t>cenným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papírem</a:t>
            </a:r>
            <a:r>
              <a:rPr b="0" dirty="0">
                <a:solidFill>
                  <a:srgbClr val="000000"/>
                </a:solidFill>
              </a:rPr>
              <a:t>) – </a:t>
            </a:r>
            <a:r>
              <a:rPr b="0" dirty="0" err="1">
                <a:solidFill>
                  <a:srgbClr val="000000"/>
                </a:solidFill>
              </a:rPr>
              <a:t>tento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cenný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papír</a:t>
            </a:r>
            <a:r>
              <a:rPr b="0" dirty="0">
                <a:solidFill>
                  <a:srgbClr val="000000"/>
                </a:solidFill>
              </a:rPr>
              <a:t> je </a:t>
            </a:r>
            <a:r>
              <a:rPr b="0" dirty="0" err="1">
                <a:solidFill>
                  <a:srgbClr val="000000"/>
                </a:solidFill>
              </a:rPr>
              <a:t>neomezeně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převoditelný</a:t>
            </a:r>
            <a:r>
              <a:rPr b="0" dirty="0">
                <a:solidFill>
                  <a:srgbClr val="000000"/>
                </a:solidFill>
              </a:rPr>
              <a:t>, </a:t>
            </a:r>
            <a:r>
              <a:rPr b="0" dirty="0" err="1">
                <a:solidFill>
                  <a:srgbClr val="000000"/>
                </a:solidFill>
              </a:rPr>
              <a:t>vždy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na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řad</a:t>
            </a:r>
            <a:r>
              <a:rPr b="0" dirty="0">
                <a:solidFill>
                  <a:srgbClr val="000000"/>
                </a:solidFill>
              </a:rPr>
              <a:t>, </a:t>
            </a:r>
            <a:r>
              <a:rPr b="0" dirty="0" err="1">
                <a:solidFill>
                  <a:srgbClr val="000000"/>
                </a:solidFill>
              </a:rPr>
              <a:t>může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mít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pouze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listinnou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podobu</a:t>
            </a:r>
            <a:r>
              <a:rPr b="0" dirty="0">
                <a:solidFill>
                  <a:srgbClr val="000000"/>
                </a:solidFill>
              </a:rPr>
              <a:t> a </a:t>
            </a:r>
            <a:r>
              <a:rPr b="0" dirty="0" err="1">
                <a:solidFill>
                  <a:srgbClr val="000000"/>
                </a:solidFill>
              </a:rPr>
              <a:t>nemůže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být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obchodován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na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veřejném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trhu</a:t>
            </a:r>
            <a:r>
              <a:rPr b="0" dirty="0">
                <a:solidFill>
                  <a:srgbClr val="000000"/>
                </a:solidFill>
              </a:rPr>
              <a:t> s </a:t>
            </a:r>
            <a:r>
              <a:rPr b="0" dirty="0" err="1">
                <a:solidFill>
                  <a:srgbClr val="000000"/>
                </a:solidFill>
              </a:rPr>
              <a:t>cennými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papíry</a:t>
            </a:r>
            <a:r>
              <a:rPr b="0" dirty="0">
                <a:solidFill>
                  <a:srgbClr val="000000"/>
                </a:solidFill>
              </a:rPr>
              <a:t> (= </a:t>
            </a:r>
            <a:r>
              <a:rPr b="0" dirty="0" err="1">
                <a:solidFill>
                  <a:srgbClr val="000000"/>
                </a:solidFill>
              </a:rPr>
              <a:t>kótován</a:t>
            </a:r>
            <a:r>
              <a:rPr b="0" dirty="0">
                <a:solidFill>
                  <a:srgbClr val="000000"/>
                </a:solidFill>
              </a:rPr>
              <a:t>) – to </a:t>
            </a:r>
            <a:r>
              <a:rPr b="0" dirty="0" err="1">
                <a:solidFill>
                  <a:srgbClr val="000000"/>
                </a:solidFill>
              </a:rPr>
              <a:t>jej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odlišuje</a:t>
            </a:r>
            <a:r>
              <a:rPr b="0" dirty="0">
                <a:solidFill>
                  <a:srgbClr val="000000"/>
                </a:solidFill>
              </a:rPr>
              <a:t> od </a:t>
            </a:r>
            <a:r>
              <a:rPr b="0" dirty="0" err="1">
                <a:solidFill>
                  <a:srgbClr val="000000"/>
                </a:solidFill>
              </a:rPr>
              <a:t>a.s</a:t>
            </a:r>
            <a:r>
              <a:rPr b="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25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Založení x vznik s.r.o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1C21"/>
                </a:solidFill>
              </a:defRPr>
            </a:lvl1pPr>
          </a:lstStyle>
          <a:p>
            <a:r>
              <a:t>Založení x vznik s.r.o.</a:t>
            </a:r>
          </a:p>
        </p:txBody>
      </p:sp>
      <p:sp>
        <p:nvSpPr>
          <p:cNvPr id="128" name="s.r.o. se zakládá sepsáním zakladatelského dokumentu s povinnými náležitostmi (§ 123, 125 OZ, § 146 ZOK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14884">
              <a:spcBef>
                <a:spcPts val="300"/>
              </a:spcBef>
              <a:buSzTx/>
              <a:buFontTx/>
              <a:buNone/>
              <a:defRPr sz="1504"/>
            </a:pPr>
            <a:r>
              <a:t>s.r.o. se </a:t>
            </a:r>
            <a:r>
              <a:rPr b="1"/>
              <a:t>zakládá</a:t>
            </a:r>
            <a:r>
              <a:t> sepsáním zakladatelského dokumentu s povinnými náležitostmi (§ 123, 125 OZ, § 146 ZOK)</a:t>
            </a:r>
          </a:p>
          <a:p>
            <a:pPr marL="0" indent="0" defTabSz="214884">
              <a:spcBef>
                <a:spcPts val="300"/>
              </a:spcBef>
              <a:buSzTx/>
              <a:buFontTx/>
              <a:buNone/>
              <a:defRPr sz="1504"/>
            </a:pPr>
            <a:r>
              <a:t>Společnost je založena již vyhotovením zakladatelského dokumentu</a:t>
            </a:r>
          </a:p>
          <a:p>
            <a:pPr marL="161162" indent="-161162" defTabSz="214884">
              <a:spcBef>
                <a:spcPts val="300"/>
              </a:spcBef>
              <a:defRPr sz="1504"/>
            </a:pPr>
            <a:r>
              <a:t>Zakladatelská listina (1 společník)</a:t>
            </a:r>
          </a:p>
          <a:p>
            <a:pPr marL="161162" indent="-161162" defTabSz="214884">
              <a:spcBef>
                <a:spcPts val="300"/>
              </a:spcBef>
              <a:defRPr sz="1504"/>
            </a:pPr>
            <a:r>
              <a:t>Společenská smlouva (2 a více společníků)</a:t>
            </a:r>
          </a:p>
          <a:p>
            <a:pPr marL="161163" indent="-161163" defTabSz="214884">
              <a:spcBef>
                <a:spcPts val="300"/>
              </a:spcBef>
              <a:defRPr sz="1504"/>
            </a:pPr>
            <a:r>
              <a:t>U s.r.o. vždy formou notářského zápisu (nerozhodný počet společníků, vyžadovaná forma zákonem).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4"/>
            </a:pPr>
            <a:r>
              <a:t>Zákon nepoužívá spojení formou notářského zápisu, ale formou </a:t>
            </a:r>
            <a:r>
              <a:rPr i="1"/>
              <a:t>veřejné listiny</a:t>
            </a:r>
            <a:r>
              <a:t> (§ 8 ZOK </a:t>
            </a:r>
            <a:r>
              <a:rPr i="1"/>
              <a:t>Společenská smlouva, kterou se zakládá kapitálová společnost, vyžaduje formu veřejné listiny</a:t>
            </a:r>
            <a:r>
              <a:t>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4"/>
            </a:pPr>
            <a:r>
              <a:t>Veřejnou listinou se rozumí </a:t>
            </a:r>
            <a:r>
              <a:rPr i="1"/>
              <a:t>listina vydaná orgánem veřejné moci v mezích jeho pravomoc</a:t>
            </a:r>
            <a:r>
              <a:t> (§ 567 OZ).</a:t>
            </a:r>
          </a:p>
          <a:p>
            <a:pPr marL="117809" indent="-117809" defTabSz="429768">
              <a:lnSpc>
                <a:spcPct val="81000"/>
              </a:lnSpc>
              <a:spcBef>
                <a:spcPts val="400"/>
              </a:spcBef>
              <a:buFontTx/>
              <a:defRPr sz="1504"/>
            </a:pPr>
            <a:r>
              <a:t>Pro potřeby ZOK se </a:t>
            </a:r>
            <a:r>
              <a:rPr i="1"/>
              <a:t>veřejnou listinou rozumí notářský zápis </a:t>
            </a:r>
            <a:r>
              <a:t>(§ 776 odst. 2 ZOK).</a:t>
            </a:r>
          </a:p>
          <a:p>
            <a:pPr marL="0" indent="0" defTabSz="214884">
              <a:spcBef>
                <a:spcPts val="300"/>
              </a:spcBef>
              <a:buSzTx/>
              <a:buFontTx/>
              <a:buNone/>
              <a:defRPr sz="1504"/>
            </a:pPr>
            <a:endParaRPr/>
          </a:p>
          <a:p>
            <a:pPr marL="0" indent="0" defTabSz="214884">
              <a:spcBef>
                <a:spcPts val="300"/>
              </a:spcBef>
              <a:buSzTx/>
              <a:buFontTx/>
              <a:buNone/>
              <a:defRPr sz="1504"/>
            </a:pPr>
            <a:r>
              <a:t>s.r.o. </a:t>
            </a:r>
            <a:r>
              <a:rPr b="1"/>
              <a:t>vzniká</a:t>
            </a:r>
            <a:r>
              <a:t> zápisem do obchodního rejstříku vedeného krajským soudem příslušného dle sídla společnosti; přílohou návrhu na zápis je zakladatelský dokument</a:t>
            </a:r>
          </a:p>
          <a:p>
            <a:pPr marL="0" indent="0" defTabSz="214884">
              <a:spcBef>
                <a:spcPts val="300"/>
              </a:spcBef>
              <a:buSzTx/>
              <a:buFontTx/>
              <a:buNone/>
              <a:defRPr sz="1504"/>
            </a:pPr>
            <a:r>
              <a:t>Navrhovatel </a:t>
            </a:r>
            <a:r>
              <a:rPr>
                <a:solidFill>
                  <a:srgbClr val="FF0000"/>
                </a:solidFill>
              </a:rPr>
              <a:t>musí doložit i to, že zapisované osobě vznikne nejpozději dnem zápisu živnostenské nebo jiné oprávnění</a:t>
            </a:r>
            <a:r>
              <a:t>, které je předmětem její činnosti (nelze-li to zjistit z informačního systému veřejné správy)</a:t>
            </a:r>
          </a:p>
          <a:p>
            <a:pPr marL="161162" indent="-161162" defTabSz="214884">
              <a:spcBef>
                <a:spcPts val="300"/>
              </a:spcBef>
              <a:defRPr sz="1504"/>
            </a:pPr>
            <a:r>
              <a:t>platí se soudní poplatek za prvozápis (6.000,-Kč)</a:t>
            </a:r>
          </a:p>
        </p:txBody>
      </p:sp>
      <p:sp>
        <p:nvSpPr>
          <p:cNvPr id="129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s.r.o.– zakladatelský dokument</a:t>
            </a:r>
          </a:p>
        </p:txBody>
      </p:sp>
      <p:sp>
        <p:nvSpPr>
          <p:cNvPr id="132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043735"/>
            <a:ext cx="8229600" cy="5443074"/>
          </a:xfrm>
          <a:prstGeom prst="rect">
            <a:avLst/>
          </a:prstGeom>
        </p:spPr>
        <p:txBody>
          <a:bodyPr/>
          <a:lstStyle/>
          <a:p>
            <a:pPr marL="202310" lvl="2" indent="-202310" defTabSz="269747">
              <a:spcBef>
                <a:spcPts val="300"/>
              </a:spcBef>
              <a:buFontTx/>
              <a:buChar char="-"/>
              <a:defRPr sz="1651" b="1">
                <a:solidFill>
                  <a:srgbClr val="FF0000"/>
                </a:solidFill>
              </a:defRPr>
            </a:pPr>
            <a:r>
              <a:t>společenská smlouva / zakladatelská listina </a:t>
            </a:r>
          </a:p>
          <a:p>
            <a:pPr marL="202310" lvl="2" indent="-202310" defTabSz="269747">
              <a:spcBef>
                <a:spcPts val="300"/>
              </a:spcBef>
              <a:buFontTx/>
              <a:buChar char="-"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náležitosti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a) firma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b) sídlo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c) předmět podnikání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d) určení společníků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e) určení druhů podílů a stanovení práv a povinností s nimi spojených, jsou-li různé podíly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f) výše vkladu a podíly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g) základní kapitál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h) počet jednatelů a způsob jejich jednání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i) vkladová povinnost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j) fakultativní orgány, pokud zřizuje (dozorčí rada)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j) při založení dále určení prvních jednatelů, určení správce vkladu, ocenění nepeněžitého vkladu…</a:t>
            </a:r>
          </a:p>
          <a:p>
            <a:pPr marL="0" lvl="2" indent="269747" defTabSz="269747">
              <a:spcBef>
                <a:spcPts val="300"/>
              </a:spcBef>
              <a:buSzTx/>
              <a:buFontTx/>
              <a:buNone/>
              <a:defRPr sz="1651" b="1">
                <a:solidFill>
                  <a:srgbClr val="FF0000"/>
                </a:solidFill>
              </a:defRPr>
            </a:pPr>
            <a:endParaRPr b="0">
              <a:solidFill>
                <a:srgbClr val="000000"/>
              </a:solidFill>
            </a:endParaRPr>
          </a:p>
          <a:p>
            <a:pPr marL="202310" lvl="2" indent="-202310" defTabSz="269747">
              <a:spcBef>
                <a:spcPts val="300"/>
              </a:spcBef>
              <a:buFontTx/>
              <a:buChar char="-"/>
              <a:defRPr sz="1651"/>
            </a:pPr>
            <a:r>
              <a:t>změna SS – dohodou všech společníků (primárně) nebo rozhodnutím VH, určí-li tak SS (2/3 většina); pro rozhodnutí třeba forma veřejné listiny.</a:t>
            </a:r>
          </a:p>
        </p:txBody>
      </p:sp>
      <p:sp>
        <p:nvSpPr>
          <p:cNvPr id="13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Firma…"/>
          <p:cNvSpPr txBox="1">
            <a:spLocks noGrp="1"/>
          </p:cNvSpPr>
          <p:nvPr>
            <p:ph type="body" idx="1"/>
          </p:nvPr>
        </p:nvSpPr>
        <p:spPr>
          <a:xfrm>
            <a:off x="457200" y="479934"/>
            <a:ext cx="8229600" cy="564622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lvl="2" indent="356615" defTabSz="356615">
              <a:spcBef>
                <a:spcPts val="500"/>
              </a:spcBef>
              <a:buSzTx/>
              <a:buFontTx/>
              <a:buNone/>
              <a:defRPr sz="2184" b="1">
                <a:solidFill>
                  <a:srgbClr val="FF0000"/>
                </a:solidFill>
              </a:defRPr>
            </a:pPr>
            <a:r>
              <a:rPr>
                <a:solidFill>
                  <a:srgbClr val="000000"/>
                </a:solidFill>
              </a:rPr>
              <a:t>Firma</a:t>
            </a:r>
            <a:r>
              <a:rPr b="0">
                <a:solidFill>
                  <a:srgbClr val="000000"/>
                </a:solidFill>
              </a:rPr>
              <a:t> 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Název, pod kterým podniká a je zapsána do obchodního rejstříku.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Firma se nesmí shodovat ani být zaměnitelná s jinou firmou, nesmí být klamavá.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Musí obsahovat povinný dodatek - označení „společnost s ručením omezeným“ -&gt; může být nahrazeno zkratkou „spol. s r.o.“ nebo „s.r.o.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Dodatek však nemá rozlišovací charakter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-&gt; ŽUFANEK </a:t>
            </a:r>
            <a:r>
              <a:rPr b="0" strike="sngStrike">
                <a:solidFill>
                  <a:srgbClr val="D72117"/>
                </a:solidFill>
              </a:rPr>
              <a:t>ŠUFANEK</a:t>
            </a:r>
            <a:r>
              <a:rPr b="0">
                <a:solidFill>
                  <a:srgbClr val="000000"/>
                </a:solidFill>
              </a:rPr>
              <a:t> ŠUFAN; PLOD PLOT</a:t>
            </a:r>
          </a:p>
          <a:p>
            <a:pPr marL="0" lvl="2" indent="356615" defTabSz="356615">
              <a:spcBef>
                <a:spcPts val="500"/>
              </a:spcBef>
              <a:buSzTx/>
              <a:buFontTx/>
              <a:buNone/>
              <a:defRPr sz="2184" b="1">
                <a:solidFill>
                  <a:srgbClr val="FF0000"/>
                </a:solidFill>
              </a:defRPr>
            </a:pPr>
            <a:endParaRPr b="0">
              <a:solidFill>
                <a:srgbClr val="000000"/>
              </a:solidFill>
            </a:endParaRPr>
          </a:p>
          <a:p>
            <a:pPr marL="0" lvl="2" indent="356615" defTabSz="356615">
              <a:spcBef>
                <a:spcPts val="500"/>
              </a:spcBef>
              <a:buSzTx/>
              <a:buFontTx/>
              <a:buNone/>
              <a:defRPr sz="2184" b="1">
                <a:solidFill>
                  <a:srgbClr val="FF0000"/>
                </a:solidFill>
              </a:defRPr>
            </a:pPr>
            <a:r>
              <a:rPr>
                <a:solidFill>
                  <a:srgbClr val="000000"/>
                </a:solidFill>
              </a:rPr>
              <a:t>Sídlo</a:t>
            </a:r>
            <a:endParaRPr b="0">
              <a:solidFill>
                <a:srgbClr val="000000"/>
              </a:solidFill>
            </a:endParaRP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Praktické v SS vymezit pouze obcí (Olomouc) -&gt; při konkrétní adrese a pozdější změny/stěhování znamená potřebu změny SS -&gt; VH -&gt; 2/3 hlasování -&gt; poplatky notář.</a:t>
            </a:r>
          </a:p>
          <a:p>
            <a:pPr marL="267461" lvl="2" indent="-267461" defTabSz="356615">
              <a:spcBef>
                <a:spcPts val="500"/>
              </a:spcBef>
              <a:buFontTx/>
              <a:buChar char="-"/>
              <a:defRPr sz="2184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Do OR se však zapisuje již konkrétní adresa, kde společnost sídlí + doložit oprávnění k užívání sídla (souhlas s umístěním sídla)</a:t>
            </a:r>
          </a:p>
        </p:txBody>
      </p:sp>
      <p:sp>
        <p:nvSpPr>
          <p:cNvPr id="136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ředmět podnikání…"/>
          <p:cNvSpPr txBox="1">
            <a:spLocks noGrp="1"/>
          </p:cNvSpPr>
          <p:nvPr>
            <p:ph type="body" idx="1"/>
          </p:nvPr>
        </p:nvSpPr>
        <p:spPr>
          <a:xfrm>
            <a:off x="457200" y="731837"/>
            <a:ext cx="8229600" cy="5394326"/>
          </a:xfrm>
          <a:prstGeom prst="rect">
            <a:avLst/>
          </a:prstGeom>
        </p:spPr>
        <p:txBody>
          <a:bodyPr/>
          <a:lstStyle/>
          <a:p>
            <a:pPr marL="0" indent="0" defTabSz="443484">
              <a:buSzTx/>
              <a:buFontTx/>
              <a:buNone/>
              <a:defRPr sz="3104" b="1"/>
            </a:pPr>
            <a:r>
              <a:t>Předmět podnikání</a:t>
            </a:r>
          </a:p>
          <a:p>
            <a:pPr marL="332613" indent="-332613" defTabSz="443484">
              <a:defRPr sz="3104"/>
            </a:pPr>
            <a:r>
              <a:t>na základě živnostenského zákona: </a:t>
            </a:r>
          </a:p>
          <a:p>
            <a:pPr marL="0" lvl="1" indent="221742" defTabSz="443484">
              <a:buSzTx/>
              <a:buFontTx/>
              <a:buNone/>
              <a:defRPr sz="3104"/>
            </a:pPr>
            <a:r>
              <a:t>a) živnosti volné, vázané, řemeslné (souhrnně ohlašovací) </a:t>
            </a:r>
          </a:p>
          <a:p>
            <a:pPr marL="0" lvl="1" indent="221742" defTabSz="443484">
              <a:buSzTx/>
              <a:buFontTx/>
              <a:buNone/>
              <a:defRPr sz="3104"/>
            </a:pPr>
            <a:r>
              <a:t>b) živnosti koncesované </a:t>
            </a:r>
          </a:p>
          <a:p>
            <a:pPr marL="0" lvl="1" indent="221742" defTabSz="443484">
              <a:buSzTx/>
              <a:buFontTx/>
              <a:buNone/>
              <a:defRPr sz="3104"/>
            </a:pPr>
            <a:r>
              <a:t>-&gt; liší se požadavky na odbornou způsobilost (lze ji zajistit/nahradit odpovědným zástupcem)</a:t>
            </a:r>
          </a:p>
          <a:p>
            <a:pPr marL="332613" indent="-332613" defTabSz="443484">
              <a:defRPr sz="3104"/>
            </a:pPr>
            <a:r>
              <a:t>na základě jiných právních předpisů, jiného oprávnění, vydané licence (lékař - zdravotní středisko, advokát - advokátní společnost)</a:t>
            </a:r>
          </a:p>
        </p:txBody>
      </p:sp>
      <p:sp>
        <p:nvSpPr>
          <p:cNvPr id="139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2178</Words>
  <Application>Microsoft Office PowerPoint</Application>
  <PresentationFormat>Předvádění na obrazovce (4:3)</PresentationFormat>
  <Paragraphs>164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Arial</vt:lpstr>
      <vt:lpstr>Calibri</vt:lpstr>
      <vt:lpstr>Propedeutický seminář 2013_fin</vt:lpstr>
      <vt:lpstr>Společnost s ručením omezeným </vt:lpstr>
      <vt:lpstr>Osnova přednášky</vt:lpstr>
      <vt:lpstr>s.r.o.– obecná charakteristika</vt:lpstr>
      <vt:lpstr>Obecně</vt:lpstr>
      <vt:lpstr>s.r.o.– obecná charakteristika</vt:lpstr>
      <vt:lpstr>Založení x vznik s.r.o.</vt:lpstr>
      <vt:lpstr>s.r.o.– zakladatelský dokument</vt:lpstr>
      <vt:lpstr>Prezentace aplikace PowerPoint</vt:lpstr>
      <vt:lpstr>Prezentace aplikace PowerPoint</vt:lpstr>
      <vt:lpstr>Prezentace aplikace PowerPoint</vt:lpstr>
      <vt:lpstr>Období mezi založením a vznikem</vt:lpstr>
      <vt:lpstr>Zánik účasti společníka v s.r.o.</vt:lpstr>
      <vt:lpstr>Zánik účasti společníka v s.r.o.</vt:lpstr>
      <vt:lpstr>Zánik účasti společníka v s.r.o.</vt:lpstr>
      <vt:lpstr>Zánik účasti společníka v s.r.o.</vt:lpstr>
      <vt:lpstr>s.r.o.– zrušení a zánik</vt:lpstr>
      <vt:lpstr>Zrušení bez likvidace (s právním nástupcem): </vt:lpstr>
      <vt:lpstr>Likvidace</vt:lpstr>
      <vt:lpstr>Prezentace aplikace PowerPoint</vt:lpstr>
      <vt:lpstr>Změny výše základního kapitálu</vt:lpstr>
      <vt:lpstr>Změny výše základního kapitálu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Společnost s ručením omezeným </dc:title>
  <cp:lastModifiedBy>Účet Microsoft</cp:lastModifiedBy>
  <cp:revision>2</cp:revision>
  <dcterms:modified xsi:type="dcterms:W3CDTF">2022-10-05T13:52:32Z</dcterms:modified>
</cp:coreProperties>
</file>