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b="1" cap="small" sz="5400">
                <a:solidFill>
                  <a:srgbClr val="D10202"/>
                </a:solidFill>
              </a:defRPr>
            </a:pPr>
            <a:r>
              <a:t>Komanditní společnost</a:t>
            </a:r>
            <a:br/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/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D10202"/>
                </a:solidFill>
              </a:defRPr>
            </a:lvl1pPr>
          </a:lstStyle>
          <a:p>
            <a:pPr/>
            <a:r>
              <a:t>Osnova přednášky</a:t>
            </a:r>
          </a:p>
        </p:txBody>
      </p:sp>
      <p:sp>
        <p:nvSpPr>
          <p:cNvPr id="11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68">
                <a:solidFill>
                  <a:srgbClr val="1F497D"/>
                </a:solidFill>
              </a:defRPr>
            </a:pPr>
          </a:p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68">
                <a:solidFill>
                  <a:srgbClr val="1F497D"/>
                </a:solidFill>
              </a:defRPr>
            </a:pPr>
          </a:p>
          <a:p>
            <a:pPr lvl="2" marL="0" indent="896111" defTabSz="448055">
              <a:lnSpc>
                <a:spcPct val="90000"/>
              </a:lnSpc>
              <a:spcBef>
                <a:spcPts val="500"/>
              </a:spcBef>
              <a:buSzTx/>
              <a:buNone/>
              <a:defRPr sz="1568">
                <a:solidFill>
                  <a:srgbClr val="1F497D"/>
                </a:solidFill>
              </a:defRPr>
            </a:pP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Charakteristika k.s.</a:t>
            </a: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Založení a vznik k.s.</a:t>
            </a: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Zrušení a zánik k.s.</a:t>
            </a: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Společníci k.s.</a:t>
            </a: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Práva a povinnosti společníků k.s.</a:t>
            </a:r>
          </a:p>
          <a:p>
            <a:pPr marL="336042" indent="-336042" defTabSz="448055">
              <a:lnSpc>
                <a:spcPct val="90000"/>
              </a:lnSpc>
              <a:spcBef>
                <a:spcPts val="800"/>
              </a:spcBef>
              <a:defRPr b="1" sz="3528"/>
            </a:pPr>
            <a:r>
              <a:t>Dědění, přechod podílu ve k.s.</a:t>
            </a:r>
          </a:p>
        </p:txBody>
      </p:sp>
      <p:sp>
        <p:nvSpPr>
          <p:cNvPr id="117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2"/>
          <p:cNvSpPr txBox="1"/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– obecná charakteristika</a:t>
            </a:r>
          </a:p>
        </p:txBody>
      </p:sp>
      <p:sp>
        <p:nvSpPr>
          <p:cNvPr id="120" name="Zástupný symbol pro obsah 2"/>
          <p:cNvSpPr txBox="1"/>
          <p:nvPr>
            <p:ph type="body" idx="1"/>
          </p:nvPr>
        </p:nvSpPr>
        <p:spPr>
          <a:xfrm>
            <a:off x="457200" y="1600199"/>
            <a:ext cx="8229600" cy="5052062"/>
          </a:xfrm>
          <a:prstGeom prst="rect">
            <a:avLst/>
          </a:prstGeom>
        </p:spPr>
        <p:txBody>
          <a:bodyPr/>
          <a:lstStyle/>
          <a:p>
            <a:pPr lvl="2" marL="342900" indent="-342900">
              <a:buFontTx/>
              <a:buChar char="-"/>
            </a:pPr>
            <a:r>
              <a:t>společnost osobní hybridní</a:t>
            </a:r>
            <a:endParaRPr sz="2400"/>
          </a:p>
          <a:p>
            <a:pPr lvl="2" marL="342900" indent="-342900">
              <a:buFontTx/>
              <a:buChar char="-"/>
            </a:pPr>
            <a:r>
              <a:t>min. 2 společníci – komanditista a komplementář - může jít jak o fyzické, tak o právnické osoby.</a:t>
            </a:r>
            <a:endParaRPr b="1">
              <a:solidFill>
                <a:srgbClr val="1F497D"/>
              </a:solidFill>
            </a:endParaRPr>
          </a:p>
          <a:p>
            <a:pPr lvl="2" marL="342900" indent="-342900">
              <a:spcBef>
                <a:spcPts val="500"/>
              </a:spcBef>
              <a:buFontTx/>
              <a:buChar char="-"/>
            </a:pPr>
            <a:endParaRPr b="1">
              <a:solidFill>
                <a:srgbClr val="1F497D"/>
              </a:solidFill>
            </a:endParaRPr>
          </a:p>
          <a:p>
            <a:pPr lvl="3" marL="800100" indent="-342900">
              <a:spcBef>
                <a:spcPts val="600"/>
              </a:spcBef>
              <a:buFontTx/>
              <a:buChar char="-"/>
              <a:defRPr b="1" sz="2800"/>
            </a:pPr>
            <a:r>
              <a:t>komplementář </a:t>
            </a:r>
            <a:r>
              <a:rPr b="0"/>
              <a:t>- ručí za dluhy společnosti celým svým majetkem (neomezeně) </a:t>
            </a:r>
            <a:endParaRPr sz="2000"/>
          </a:p>
          <a:p>
            <a:pPr lvl="3" marL="800100" indent="-342900">
              <a:spcBef>
                <a:spcPts val="600"/>
              </a:spcBef>
              <a:buFontTx/>
              <a:buChar char="-"/>
              <a:defRPr b="1" sz="2800"/>
            </a:pPr>
            <a:r>
              <a:t>komanditista</a:t>
            </a:r>
            <a:r>
              <a:rPr b="0"/>
              <a:t> – ručí omezeně do výše svého nesplaceného vkladu </a:t>
            </a:r>
          </a:p>
        </p:txBody>
      </p:sp>
      <p:sp>
        <p:nvSpPr>
          <p:cNvPr id="121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/>
          <p:nvPr>
            <p:ph type="title"/>
          </p:nvPr>
        </p:nvSpPr>
        <p:spPr>
          <a:xfrm>
            <a:off x="457200" y="144533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založení a vznik</a:t>
            </a:r>
          </a:p>
        </p:txBody>
      </p:sp>
      <p:sp>
        <p:nvSpPr>
          <p:cNvPr id="124" name="Zástupný symbol pro obsah 2"/>
          <p:cNvSpPr txBox="1"/>
          <p:nvPr>
            <p:ph type="body" idx="1"/>
          </p:nvPr>
        </p:nvSpPr>
        <p:spPr>
          <a:xfrm>
            <a:off x="457200" y="1234439"/>
            <a:ext cx="8229600" cy="5623562"/>
          </a:xfrm>
          <a:prstGeom prst="rect">
            <a:avLst/>
          </a:prstGeom>
        </p:spPr>
        <p:txBody>
          <a:bodyPr/>
          <a:lstStyle/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58">
                <a:solidFill>
                  <a:srgbClr val="FF0000"/>
                </a:solidFill>
              </a:defRPr>
            </a:pPr>
            <a:r>
              <a:t>Založení: </a:t>
            </a:r>
            <a:r>
              <a:rPr b="0">
                <a:solidFill>
                  <a:srgbClr val="000000"/>
                </a:solidFill>
              </a:rPr>
              <a:t>společnost se zakládá </a:t>
            </a:r>
            <a:r>
              <a:t>společenskou smlouvou</a:t>
            </a:r>
            <a:r>
              <a:rPr b="0">
                <a:solidFill>
                  <a:srgbClr val="000000"/>
                </a:solidFill>
              </a:rPr>
              <a:t> (u v.o.s. </a:t>
            </a:r>
            <a:r>
              <a:rPr>
                <a:solidFill>
                  <a:srgbClr val="000000"/>
                </a:solidFill>
              </a:rPr>
              <a:t>nelze sepsat zakládací listinu – podmínkou jsou minimálně dvě osoby společníků</a:t>
            </a:r>
            <a:r>
              <a:rPr b="0">
                <a:solidFill>
                  <a:srgbClr val="000000"/>
                </a:solidFill>
              </a:rPr>
              <a:t>). </a:t>
            </a:r>
            <a:endParaRPr sz="2744"/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58">
                <a:solidFill>
                  <a:srgbClr val="FF0000"/>
                </a:solidFill>
              </a:defRPr>
            </a:pPr>
            <a:r>
              <a:t>Společenská smlouva musí obsahovat:</a:t>
            </a:r>
            <a:endParaRPr sz="1764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58">
                <a:solidFill>
                  <a:srgbClr val="FF0000"/>
                </a:solidFill>
              </a:defRPr>
            </a:pPr>
            <a:r>
              <a:t>Firmu, </a:t>
            </a:r>
            <a:r>
              <a:rPr b="0">
                <a:solidFill>
                  <a:srgbClr val="000000"/>
                </a:solidFill>
              </a:rPr>
              <a:t>která obsahuje označení "</a:t>
            </a:r>
            <a:r>
              <a:t>komanditní společnost</a:t>
            </a:r>
            <a:r>
              <a:rPr b="0">
                <a:solidFill>
                  <a:srgbClr val="000000"/>
                </a:solidFill>
              </a:rPr>
              <a:t>", které může být nahrazeno zkratkou. "</a:t>
            </a:r>
            <a:r>
              <a:t>kom. spol.</a:t>
            </a:r>
            <a:r>
              <a:rPr b="0">
                <a:solidFill>
                  <a:srgbClr val="000000"/>
                </a:solidFill>
              </a:rPr>
              <a:t>" nebo "</a:t>
            </a:r>
            <a:r>
              <a:t>k. s</a:t>
            </a:r>
            <a:r>
              <a:rPr b="0">
                <a:solidFill>
                  <a:srgbClr val="000000"/>
                </a:solidFill>
              </a:rPr>
              <a:t>.".. u</a:t>
            </a:r>
            <a:r>
              <a:rPr>
                <a:solidFill>
                  <a:srgbClr val="000000"/>
                </a:solidFill>
              </a:rPr>
              <a:t>Komanditista, jehož jméno je uvedeno ve firmě, ručí za dluhy společnosti jako komplementář,</a:t>
            </a:r>
            <a:endParaRPr sz="1764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sz="2058"/>
            </a:pPr>
            <a:r>
              <a:t>určení</a:t>
            </a:r>
            <a:r>
              <a:rPr b="1">
                <a:solidFill>
                  <a:srgbClr val="FF0000"/>
                </a:solidFill>
              </a:rPr>
              <a:t>, kdo komanditista a kdo komplementář a výši vkladu </a:t>
            </a:r>
            <a:r>
              <a:t>každého komanditisty. </a:t>
            </a:r>
            <a:endParaRPr sz="1764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58"/>
            </a:pPr>
            <a:r>
              <a:t>předmět podnikání </a:t>
            </a:r>
            <a:r>
              <a:rPr b="0"/>
              <a:t>nebo údaj, že byla založena za účelem správy vlastního majetku, </a:t>
            </a:r>
            <a:endParaRPr sz="2744"/>
          </a:p>
          <a:p>
            <a:pPr lvl="2" marL="448055" indent="-448055" defTabSz="448055">
              <a:lnSpc>
                <a:spcPct val="80000"/>
              </a:lnSpc>
              <a:spcBef>
                <a:spcPts val="400"/>
              </a:spcBef>
              <a:defRPr b="1" sz="2058"/>
            </a:pPr>
            <a:r>
              <a:t>určení společníků </a:t>
            </a:r>
            <a:r>
              <a:rPr b="0"/>
              <a:t>uvedením jména a bydliště nebo sídla, uvedení sídla společnosti (postačí město). </a:t>
            </a:r>
            <a:endParaRPr sz="2744"/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sz="2744"/>
            </a:p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sz="2058"/>
            </a:pPr>
            <a:r>
              <a:t>Společenská smlouva musí být </a:t>
            </a:r>
            <a:r>
              <a:rPr b="1">
                <a:solidFill>
                  <a:srgbClr val="FF0000"/>
                </a:solidFill>
              </a:rPr>
              <a:t>sepsána v písemné formě. </a:t>
            </a:r>
            <a:endParaRPr b="1" sz="2744">
              <a:solidFill>
                <a:srgbClr val="FF0000"/>
              </a:solidFill>
            </a:endParaR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744">
                <a:solidFill>
                  <a:srgbClr val="FF0000"/>
                </a:solidFill>
              </a:defRPr>
            </a:pPr>
          </a:p>
          <a:p>
            <a:pPr lvl="2" marL="0" indent="0" defTabSz="448055">
              <a:lnSpc>
                <a:spcPct val="80000"/>
              </a:lnSpc>
              <a:spcBef>
                <a:spcPts val="400"/>
              </a:spcBef>
              <a:buSzTx/>
              <a:buNone/>
              <a:defRPr b="1" sz="2058">
                <a:solidFill>
                  <a:srgbClr val="FF0000"/>
                </a:solidFill>
              </a:defRPr>
            </a:pPr>
            <a:r>
              <a:t>Vznik: </a:t>
            </a:r>
            <a:r>
              <a:rPr>
                <a:solidFill>
                  <a:srgbClr val="000000"/>
                </a:solidFill>
              </a:rPr>
              <a:t>zápisem do obchodního rejstříku </a:t>
            </a:r>
            <a:r>
              <a:rPr b="0">
                <a:solidFill>
                  <a:srgbClr val="000000"/>
                </a:solidFill>
              </a:rPr>
              <a:t>(konstitutivní účinky zápisu)</a:t>
            </a:r>
          </a:p>
        </p:txBody>
      </p:sp>
      <p:sp>
        <p:nvSpPr>
          <p:cNvPr id="125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2"/>
          <p:cNvSpPr txBox="1"/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K.s. – zrušení a zánik</a:t>
            </a:r>
          </a:p>
        </p:txBody>
      </p:sp>
      <p:sp>
        <p:nvSpPr>
          <p:cNvPr id="128" name="Zástupný symbol pro obsah 2"/>
          <p:cNvSpPr txBox="1"/>
          <p:nvPr>
            <p:ph type="body" idx="1"/>
          </p:nvPr>
        </p:nvSpPr>
        <p:spPr>
          <a:xfrm>
            <a:off x="457200" y="1055405"/>
            <a:ext cx="8229600" cy="5802596"/>
          </a:xfrm>
          <a:prstGeom prst="rect">
            <a:avLst/>
          </a:prstGeom>
        </p:spPr>
        <p:txBody>
          <a:bodyPr/>
          <a:lstStyle/>
          <a:p>
            <a:pPr lvl="2"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Zrušení: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u komplementářů se použije úprava pro v.o.s., u komanditisty není překážkou prohlášení konkursu, zrušení konkursu pro nedostatek majetku, schválení oddlužení ani výkon rozhodnutí postižením podílu (exekuce), ani smrt nebo zánik komanditisty </a:t>
            </a:r>
            <a:endParaRPr sz="2400"/>
          </a:p>
          <a:p>
            <a:pPr lvl="2" marL="0" indent="0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Zánik: 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t>výmazem z obchodního rejstříku (konstitutivní účinek)</a:t>
            </a:r>
          </a:p>
        </p:txBody>
      </p:sp>
      <p:sp>
        <p:nvSpPr>
          <p:cNvPr id="129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1"/>
          <p:cNvSpPr txBox="1"/>
          <p:nvPr>
            <p:ph type="title"/>
          </p:nvPr>
        </p:nvSpPr>
        <p:spPr>
          <a:xfrm>
            <a:off x="457200" y="46038"/>
            <a:ext cx="8229600" cy="9598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Společníci k.s.</a:t>
            </a:r>
          </a:p>
        </p:txBody>
      </p:sp>
      <p:sp>
        <p:nvSpPr>
          <p:cNvPr id="132" name="Zástupný symbol pro obsah 2"/>
          <p:cNvSpPr txBox="1"/>
          <p:nvPr>
            <p:ph type="body" idx="1"/>
          </p:nvPr>
        </p:nvSpPr>
        <p:spPr>
          <a:xfrm>
            <a:off x="457200" y="1005839"/>
            <a:ext cx="8229600" cy="5852162"/>
          </a:xfrm>
          <a:prstGeom prst="rect">
            <a:avLst/>
          </a:prstGeom>
        </p:spPr>
        <p:txBody>
          <a:bodyPr/>
          <a:lstStyle/>
          <a:p>
            <a:pPr>
              <a:buFontTx/>
              <a:buChar char="-"/>
            </a:pPr>
            <a:r>
              <a:t>jak FO, tak PO</a:t>
            </a:r>
          </a:p>
          <a:p>
            <a:pPr marL="514350" indent="-514350">
              <a:buFontTx/>
              <a:buAutoNum type="arabicPeriod" startAt="1"/>
              <a:defRPr b="1">
                <a:solidFill>
                  <a:srgbClr val="FF0000"/>
                </a:solidFill>
              </a:defRPr>
            </a:pPr>
            <a:r>
              <a:t>Komplementáři</a:t>
            </a:r>
          </a:p>
          <a:p>
            <a:pPr lvl="1" marL="742950" indent="-285750">
              <a:spcBef>
                <a:spcPts val="600"/>
              </a:spcBef>
              <a:defRPr sz="2800"/>
            </a:pPr>
            <a:r>
              <a:t>společníci jako u v.o.s. (svou vlastní činností realizují účel, ručí neomezeně za závazky,…), jsou statutárnímu orgány společnosti, </a:t>
            </a:r>
          </a:p>
          <a:p>
            <a:pPr lvl="1" marL="742950" indent="-285750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zisk se dělí rovným dílem mezi společnost a komplementáře, totéž platí o ztrátě</a:t>
            </a:r>
            <a:r>
              <a:rPr b="0">
                <a:solidFill>
                  <a:srgbClr val="000000"/>
                </a:solidFill>
              </a:rPr>
              <a:t> (společenská smlouva může určit jinak). </a:t>
            </a:r>
          </a:p>
        </p:txBody>
      </p:sp>
      <p:sp>
        <p:nvSpPr>
          <p:cNvPr id="133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1"/>
          <p:cNvSpPr txBox="1"/>
          <p:nvPr>
            <p:ph type="title"/>
          </p:nvPr>
        </p:nvSpPr>
        <p:spPr>
          <a:xfrm>
            <a:off x="457200" y="46038"/>
            <a:ext cx="8229600" cy="95980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Společníci k.s.</a:t>
            </a:r>
          </a:p>
        </p:txBody>
      </p:sp>
      <p:sp>
        <p:nvSpPr>
          <p:cNvPr id="136" name="Zástupný symbol pro obsah 2"/>
          <p:cNvSpPr txBox="1"/>
          <p:nvPr>
            <p:ph type="body" idx="1"/>
          </p:nvPr>
        </p:nvSpPr>
        <p:spPr>
          <a:xfrm>
            <a:off x="457200" y="1005839"/>
            <a:ext cx="8229600" cy="5852162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SzTx/>
              <a:buNone/>
              <a:defRPr b="1" sz="2900">
                <a:solidFill>
                  <a:srgbClr val="FF0000"/>
                </a:solidFill>
              </a:defRPr>
            </a:pPr>
            <a:r>
              <a:t>2. Komanditisté 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t>účast na společnosti se omezuje na </a:t>
            </a:r>
            <a:r>
              <a:rPr b="1">
                <a:solidFill>
                  <a:srgbClr val="FF0000"/>
                </a:solidFill>
              </a:rPr>
              <a:t>povinný vklad do základního kapitálu</a:t>
            </a:r>
            <a:r>
              <a:t> (</a:t>
            </a:r>
            <a:r>
              <a:rPr b="1">
                <a:solidFill>
                  <a:srgbClr val="FF0000"/>
                </a:solidFill>
              </a:rPr>
              <a:t>zákon nestanovuje žádnou minimální hranici </a:t>
            </a:r>
            <a:r>
              <a:t>ani způsob splacení vkladů – toto určí společenská smlouva)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ručí omezeně- </a:t>
            </a:r>
            <a:r>
              <a:rPr b="0">
                <a:solidFill>
                  <a:srgbClr val="000000"/>
                </a:solidFill>
              </a:rPr>
              <a:t>do výše svého nesplaceného vkladu podle stavu zápisu v obchodním rejstříku,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t>může být sjednána tzv. </a:t>
            </a:r>
            <a:r>
              <a:rPr b="1">
                <a:solidFill>
                  <a:srgbClr val="FF0000"/>
                </a:solidFill>
              </a:rPr>
              <a:t>komanditní suma </a:t>
            </a:r>
            <a:r>
              <a:t>– výše částky do které ručí komanditista, je vyšší než jeho vklad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ztrátu </a:t>
            </a:r>
            <a:r>
              <a:rPr b="0">
                <a:solidFill>
                  <a:srgbClr val="000000"/>
                </a:solidFill>
              </a:rPr>
              <a:t> komanditisté </a:t>
            </a:r>
            <a:r>
              <a:rPr>
                <a:solidFill>
                  <a:srgbClr val="000000"/>
                </a:solidFill>
              </a:rPr>
              <a:t>zásadně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t>nenesou,</a:t>
            </a:r>
            <a:r>
              <a:rPr b="0">
                <a:solidFill>
                  <a:srgbClr val="000000"/>
                </a:solidFill>
              </a:rPr>
              <a:t> jen v případě, že společenská smlouva určí, že komanditisté ručí </a:t>
            </a:r>
            <a:r>
              <a:t>max. do výše komanditní sumy</a:t>
            </a:r>
            <a:r>
              <a:rPr b="0">
                <a:solidFill>
                  <a:srgbClr val="000000"/>
                </a:solidFill>
              </a:rPr>
              <a:t>, </a:t>
            </a:r>
          </a:p>
          <a:p>
            <a:pPr lvl="1" marL="742950" indent="-285750">
              <a:lnSpc>
                <a:spcPct val="9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zisk, </a:t>
            </a:r>
            <a:r>
              <a:rPr b="0">
                <a:solidFill>
                  <a:srgbClr val="000000"/>
                </a:solidFill>
              </a:rPr>
              <a:t>který </a:t>
            </a:r>
            <a:r>
              <a:rPr b="0"/>
              <a:t>připadá společnosti, </a:t>
            </a:r>
            <a:r>
              <a:rPr b="0">
                <a:solidFill>
                  <a:srgbClr val="000000"/>
                </a:solidFill>
              </a:rPr>
              <a:t>se poté </a:t>
            </a:r>
            <a:r>
              <a:rPr>
                <a:solidFill>
                  <a:srgbClr val="000000"/>
                </a:solidFill>
              </a:rPr>
              <a:t>po zdanění dělí mezi komanditisty podle výše jejich podílů, </a:t>
            </a:r>
          </a:p>
        </p:txBody>
      </p:sp>
      <p:sp>
        <p:nvSpPr>
          <p:cNvPr id="137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Nadpis 1"/>
          <p:cNvSpPr txBox="1"/>
          <p:nvPr>
            <p:ph type="title"/>
          </p:nvPr>
        </p:nvSpPr>
        <p:spPr>
          <a:xfrm>
            <a:off x="457200" y="46037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Dědění, přechod podílu u k.s.</a:t>
            </a:r>
          </a:p>
        </p:txBody>
      </p:sp>
      <p:sp>
        <p:nvSpPr>
          <p:cNvPr id="140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b="1" sz="2900">
                <a:solidFill>
                  <a:srgbClr val="FF0000"/>
                </a:solidFill>
              </a:defRPr>
            </a:pPr>
            <a:r>
              <a:t>smrt</a:t>
            </a:r>
            <a:r>
              <a:rPr>
                <a:solidFill>
                  <a:srgbClr val="000000"/>
                </a:solidFill>
              </a:rPr>
              <a:t>í</a:t>
            </a:r>
            <a:r>
              <a:t> komanditisty </a:t>
            </a:r>
            <a:r>
              <a:rPr b="0">
                <a:solidFill>
                  <a:srgbClr val="000000"/>
                </a:solidFill>
              </a:rPr>
              <a:t>se </a:t>
            </a:r>
            <a:r>
              <a:rPr>
                <a:solidFill>
                  <a:srgbClr val="000000"/>
                </a:solidFill>
              </a:rPr>
              <a:t>společnost neruší </a:t>
            </a:r>
            <a:r>
              <a:rPr b="0">
                <a:solidFill>
                  <a:srgbClr val="000000"/>
                </a:solidFill>
              </a:rPr>
              <a:t>a jeho podíl se dědí; společenská smlouva může dědění vyloučit, dědicům pak náleží vypořádací podíl; </a:t>
            </a:r>
          </a:p>
          <a:p>
            <a:pPr>
              <a:spcBef>
                <a:spcPts val="600"/>
              </a:spcBef>
              <a:defRPr sz="2900"/>
            </a:pPr>
            <a:r>
              <a:t>na komplementáře se přiměřeně vztahují ustanovení o vos </a:t>
            </a:r>
          </a:p>
          <a:p>
            <a:pPr lvl="1" marL="742950" indent="-285750">
              <a:spcBef>
                <a:spcPts val="600"/>
              </a:spcBef>
              <a:defRPr sz="2500"/>
            </a:pPr>
            <a:r>
              <a:t>1. smrtí společníka se společnost zásadně zrušuje, ledaže společenská smlouva připouští dědění podílu a podíl zůstavitele zdědil jeho dědic. </a:t>
            </a:r>
          </a:p>
          <a:p>
            <a:pPr lvl="1" marL="742950" indent="-285750">
              <a:spcBef>
                <a:spcPts val="600"/>
              </a:spcBef>
              <a:defRPr sz="2500"/>
            </a:pPr>
            <a:r>
              <a:t>2. zánik právnické osoby, která je společníkem – přechod možný pokud jej společenská smlouva výslovně připouští</a:t>
            </a:r>
          </a:p>
        </p:txBody>
      </p:sp>
      <p:sp>
        <p:nvSpPr>
          <p:cNvPr id="141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Nadpis 2"/>
          <p:cNvSpPr txBox="1"/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/>
          <a:p>
            <a:pPr>
              <a:defRPr b="1" sz="4000">
                <a:solidFill>
                  <a:srgbClr val="D10202"/>
                </a:solidFill>
              </a:defRPr>
            </a:pPr>
          </a:p>
        </p:txBody>
      </p:sp>
      <p:sp>
        <p:nvSpPr>
          <p:cNvPr id="144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45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