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" name="Shape 11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2" name="Text úrovně 1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 názvu"/>
          <p:cNvSpPr txBox="1"/>
          <p:nvPr>
            <p:ph type="title"/>
          </p:nvPr>
        </p:nvSpPr>
        <p:spPr>
          <a:xfrm>
            <a:off x="457200" y="273050"/>
            <a:ext cx="3008315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Text názvu</a:t>
            </a:r>
          </a:p>
        </p:txBody>
      </p:sp>
      <p:sp>
        <p:nvSpPr>
          <p:cNvPr id="91" name="Text úrovně 1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92" name="Text Placeholder 3"/>
          <p:cNvSpPr/>
          <p:nvPr>
            <p:ph type="body" sz="half" idx="21"/>
          </p:nvPr>
        </p:nvSpPr>
        <p:spPr>
          <a:xfrm>
            <a:off x="457198" y="1435100"/>
            <a:ext cx="3008317" cy="469106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 názvu"/>
          <p:cNvSpPr txBox="1"/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Text názvu</a:t>
            </a:r>
          </a:p>
        </p:txBody>
      </p:sp>
      <p:sp>
        <p:nvSpPr>
          <p:cNvPr id="101" name="Picture Placeholder 2"/>
          <p:cNvSpPr/>
          <p:nvPr>
            <p:ph type="pic" sz="half" idx="21"/>
          </p:nvPr>
        </p:nvSpPr>
        <p:spPr>
          <a:xfrm>
            <a:off x="1792288" y="612775"/>
            <a:ext cx="5486402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02" name="Text úrovně 1…"/>
          <p:cNvSpPr txBox="1"/>
          <p:nvPr>
            <p:ph type="body" sz="quarter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0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Úvodní sníme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názvu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1" name="Text úrovně 1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2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0" name="Text úrovně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dpis a obsah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9" name="Text úrovně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0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názvu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Text názvu</a:t>
            </a:r>
          </a:p>
        </p:txBody>
      </p:sp>
      <p:sp>
        <p:nvSpPr>
          <p:cNvPr id="48" name="Text úrovně 1…"/>
          <p:cNvSpPr txBox="1"/>
          <p:nvPr>
            <p:ph type="body" sz="quarter" idx="1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9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57" name="Text úrovně 1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66" name="Text úrovně 1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7" name="Text Placeholder 4"/>
          <p:cNvSpPr/>
          <p:nvPr>
            <p:ph type="body" sz="quarter" idx="21"/>
          </p:nvPr>
        </p:nvSpPr>
        <p:spPr>
          <a:xfrm>
            <a:off x="4645025" y="1535112"/>
            <a:ext cx="4041775" cy="63976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6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76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3" name="Text úrovně 1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/>
          <p:nvPr>
            <p:ph type="sldNum" sz="quarter" idx="2"/>
          </p:nvPr>
        </p:nvSpPr>
        <p:spPr>
          <a:xfrm>
            <a:off x="8428178" y="6414761"/>
            <a:ext cx="258623" cy="248303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itle 1"/>
          <p:cNvSpPr txBox="1"/>
          <p:nvPr>
            <p:ph type="title"/>
          </p:nvPr>
        </p:nvSpPr>
        <p:spPr>
          <a:xfrm>
            <a:off x="685801" y="709398"/>
            <a:ext cx="8126360" cy="1814052"/>
          </a:xfrm>
          <a:prstGeom prst="rect">
            <a:avLst/>
          </a:prstGeom>
        </p:spPr>
        <p:txBody>
          <a:bodyPr lIns="0" tIns="0" rIns="0" bIns="0" anchor="t"/>
          <a:lstStyle/>
          <a:p>
            <a:pPr defTabSz="315468">
              <a:defRPr b="1" cap="small" sz="2900">
                <a:solidFill>
                  <a:srgbClr val="D10202"/>
                </a:solidFill>
              </a:defRPr>
            </a:pPr>
            <a:r>
              <a:t>Obchodní korporace/společnosti a jejich právní formy, osobní a kapitálové obchodní společnosti</a:t>
            </a:r>
            <a:br/>
          </a:p>
        </p:txBody>
      </p:sp>
      <p:sp>
        <p:nvSpPr>
          <p:cNvPr id="113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Nadpis 2"/>
          <p:cNvSpPr txBox="1"/>
          <p:nvPr>
            <p:ph type="title"/>
          </p:nvPr>
        </p:nvSpPr>
        <p:spPr>
          <a:xfrm>
            <a:off x="457200" y="-2"/>
            <a:ext cx="8229600" cy="724468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FF0000"/>
                </a:solidFill>
              </a:defRPr>
            </a:lvl1pPr>
          </a:lstStyle>
          <a:p>
            <a:pPr/>
            <a:r>
              <a:t>Podíl v obchodních společnostech </a:t>
            </a:r>
          </a:p>
        </p:txBody>
      </p:sp>
      <p:sp>
        <p:nvSpPr>
          <p:cNvPr id="147" name="Zástupný symbol pro obsah 2"/>
          <p:cNvSpPr txBox="1"/>
          <p:nvPr>
            <p:ph type="body" idx="1"/>
          </p:nvPr>
        </p:nvSpPr>
        <p:spPr>
          <a:xfrm>
            <a:off x="457200" y="891538"/>
            <a:ext cx="8229600" cy="596646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defRPr sz="2300"/>
            </a:pPr>
            <a:r>
              <a:t>představuje účast společníka v obchodní korporaci a práva a povinnosti z této účasti plynoucí (§31 ZOK)</a:t>
            </a:r>
            <a:endParaRPr sz="2700"/>
          </a:p>
          <a:p>
            <a:pPr>
              <a:lnSpc>
                <a:spcPct val="80000"/>
              </a:lnSpc>
              <a:spcBef>
                <a:spcPts val="500"/>
              </a:spcBef>
              <a:defRPr b="1" sz="2300">
                <a:solidFill>
                  <a:srgbClr val="FF0000"/>
                </a:solidFill>
              </a:defRPr>
            </a:pPr>
            <a:r>
              <a:t>v.o.s. </a:t>
            </a:r>
            <a:r>
              <a:rPr b="0">
                <a:solidFill>
                  <a:srgbClr val="000000"/>
                </a:solidFill>
              </a:rPr>
              <a:t>- </a:t>
            </a:r>
            <a:r>
              <a:rPr>
                <a:solidFill>
                  <a:srgbClr val="000000"/>
                </a:solidFill>
              </a:rPr>
              <a:t>zisk a ztráta se dělí mezi společníky rovným dílem</a:t>
            </a:r>
            <a:r>
              <a:rPr b="0">
                <a:solidFill>
                  <a:srgbClr val="000000"/>
                </a:solidFill>
              </a:rPr>
              <a:t>. Společník má právo na podíl na zisku ve výši 25 % z částky, v níž splnil svou vkladovou povinnost. Pokud zisk společnosti k vyplacení této částky nepostačuje, rozdělí se mezi společníky v poměru částek, v nichž splnili svou vkladovou povinnost. Zbylý zisk se dělí mezi společníky rovným dílem </a:t>
            </a:r>
            <a:endParaRPr sz="2800"/>
          </a:p>
          <a:p>
            <a:pPr>
              <a:lnSpc>
                <a:spcPct val="80000"/>
              </a:lnSpc>
              <a:spcBef>
                <a:spcPts val="500"/>
              </a:spcBef>
              <a:defRPr b="1" sz="2300">
                <a:solidFill>
                  <a:srgbClr val="FF0000"/>
                </a:solidFill>
              </a:defRPr>
            </a:pPr>
            <a:r>
              <a:t>k.s.</a:t>
            </a:r>
            <a:r>
              <a:rPr b="0">
                <a:solidFill>
                  <a:srgbClr val="000000"/>
                </a:solidFill>
              </a:rPr>
              <a:t> - jeden společník ručí za její dluhy omezeně, do výše svého vkladu (komanditista) a alespoň jeden společník neomezeně celým svým majetkem (komplementář</a:t>
            </a:r>
            <a:r>
              <a:rPr>
                <a:solidFill>
                  <a:srgbClr val="000000"/>
                </a:solidFill>
              </a:rPr>
              <a:t>), zisk a ztráta se dělí mezi společnost a komplementáře na polovinu </a:t>
            </a:r>
            <a:r>
              <a:rPr b="0">
                <a:solidFill>
                  <a:srgbClr val="000000"/>
                </a:solidFill>
              </a:rPr>
              <a:t>(neurčí-li společenská smlouva jinak). Komplementáři si část zisku a ztráty rozdělí rovným dílem, v případě zisku má každý společník nárok na 25 % z částky, v níž splnil svou vkladovou povinnost. </a:t>
            </a:r>
            <a:r>
              <a:rPr>
                <a:solidFill>
                  <a:srgbClr val="000000"/>
                </a:solidFill>
              </a:rPr>
              <a:t>Část zisku, která připadla společnosti, se po zdanění rozdělí mezi komanditisty v poměru jejich podílů. Ztrátu komanditisté nenesou</a:t>
            </a:r>
            <a:r>
              <a:rPr b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148" name="Číslo snímku"/>
          <p:cNvSpPr txBox="1"/>
          <p:nvPr>
            <p:ph type="sldNum" sz="quarter" idx="4294967295"/>
          </p:nvPr>
        </p:nvSpPr>
        <p:spPr>
          <a:xfrm>
            <a:off x="8428176" y="6414760"/>
            <a:ext cx="258622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Nadpis 2"/>
          <p:cNvSpPr txBox="1"/>
          <p:nvPr>
            <p:ph type="title"/>
          </p:nvPr>
        </p:nvSpPr>
        <p:spPr>
          <a:xfrm>
            <a:off x="457200" y="7372"/>
            <a:ext cx="8229600" cy="724468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FF0000"/>
                </a:solidFill>
              </a:defRPr>
            </a:lvl1pPr>
          </a:lstStyle>
          <a:p>
            <a:pPr/>
            <a:r>
              <a:t>Podíl v obchodních společnostech</a:t>
            </a:r>
          </a:p>
        </p:txBody>
      </p:sp>
      <p:sp>
        <p:nvSpPr>
          <p:cNvPr id="151" name="Zástupný symbol pro obsah 2"/>
          <p:cNvSpPr txBox="1"/>
          <p:nvPr>
            <p:ph type="body" idx="1"/>
          </p:nvPr>
        </p:nvSpPr>
        <p:spPr>
          <a:xfrm>
            <a:off x="457200" y="960119"/>
            <a:ext cx="8229600" cy="5897882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500"/>
              </a:spcBef>
              <a:defRPr b="1" sz="2400">
                <a:solidFill>
                  <a:srgbClr val="FF0000"/>
                </a:solidFill>
              </a:defRPr>
            </a:pPr>
            <a:r>
              <a:t>s.r.o. </a:t>
            </a:r>
            <a:r>
              <a:rPr b="0">
                <a:solidFill>
                  <a:srgbClr val="000000"/>
                </a:solidFill>
              </a:rPr>
              <a:t>- podíl společníka ve společnosti s ručením omezeným se určuje </a:t>
            </a:r>
            <a:r>
              <a:t>podle poměru jeho vkladu na tento podíl připadající k výši základního kapitálu</a:t>
            </a:r>
            <a:r>
              <a:rPr b="0">
                <a:solidFill>
                  <a:srgbClr val="000000"/>
                </a:solidFill>
              </a:rPr>
              <a:t>, určí-li tak společenská smlouva může být podíl společníka ve společnosti vyjádřen kmenovým listem </a:t>
            </a:r>
          </a:p>
          <a:p>
            <a:pPr>
              <a:defRPr sz="2400"/>
            </a:pPr>
          </a:p>
          <a:p>
            <a:pPr>
              <a:spcBef>
                <a:spcPts val="500"/>
              </a:spcBef>
              <a:defRPr b="1" sz="2400">
                <a:solidFill>
                  <a:srgbClr val="FF0000"/>
                </a:solidFill>
              </a:defRPr>
            </a:pPr>
            <a:r>
              <a:t>a.s. </a:t>
            </a:r>
            <a:r>
              <a:rPr b="0">
                <a:solidFill>
                  <a:srgbClr val="000000"/>
                </a:solidFill>
              </a:rPr>
              <a:t>- </a:t>
            </a:r>
            <a:r>
              <a:t>akcie</a:t>
            </a:r>
            <a:r>
              <a:rPr b="0">
                <a:solidFill>
                  <a:srgbClr val="000000"/>
                </a:solidFill>
              </a:rPr>
              <a:t> - je cenný papír, s nímž jsou spojena práva akcionáře jako společníka podílet se podle zákona a stanov společnosti na jejím řízení, jejím zisku a na likvidačním zůstatku při jejím zrušení (např. akcie na jméno, na majitele, listinné, zaknihované) </a:t>
            </a:r>
          </a:p>
          <a:p>
            <a:pPr>
              <a:defRPr sz="2400"/>
            </a:pPr>
          </a:p>
          <a:p>
            <a:pPr>
              <a:spcBef>
                <a:spcPts val="500"/>
              </a:spcBef>
              <a:defRPr b="1" sz="2400">
                <a:solidFill>
                  <a:srgbClr val="FF0000"/>
                </a:solidFill>
              </a:defRPr>
            </a:pPr>
            <a:r>
              <a:t>družstvo</a:t>
            </a:r>
            <a:r>
              <a:rPr b="0">
                <a:solidFill>
                  <a:srgbClr val="000000"/>
                </a:solidFill>
              </a:rPr>
              <a:t> - právo </a:t>
            </a:r>
            <a:r>
              <a:t>na podíl ze zisku, nebo na likvidačním zůstatku je upraveno ve stanovách</a:t>
            </a:r>
            <a:r>
              <a:rPr b="0">
                <a:solidFill>
                  <a:srgbClr val="000000"/>
                </a:solidFill>
              </a:rPr>
              <a:t>, </a:t>
            </a:r>
            <a:r>
              <a:rPr>
                <a:solidFill>
                  <a:srgbClr val="000000"/>
                </a:solidFill>
              </a:rPr>
              <a:t>většinou rovným dílem</a:t>
            </a:r>
            <a:r>
              <a:rPr b="0">
                <a:solidFill>
                  <a:srgbClr val="000000"/>
                </a:solidFill>
              </a:rPr>
              <a:t>, stejně jako ztráta</a:t>
            </a:r>
          </a:p>
        </p:txBody>
      </p:sp>
      <p:sp>
        <p:nvSpPr>
          <p:cNvPr id="152" name="Číslo snímku"/>
          <p:cNvSpPr txBox="1"/>
          <p:nvPr>
            <p:ph type="sldNum" sz="quarter" idx="4294967295"/>
          </p:nvPr>
        </p:nvSpPr>
        <p:spPr>
          <a:xfrm>
            <a:off x="8428176" y="6414760"/>
            <a:ext cx="258622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Nadpis 2"/>
          <p:cNvSpPr txBox="1"/>
          <p:nvPr>
            <p:ph type="title"/>
          </p:nvPr>
        </p:nvSpPr>
        <p:spPr>
          <a:xfrm>
            <a:off x="457200" y="693174"/>
            <a:ext cx="8229600" cy="724466"/>
          </a:xfrm>
          <a:prstGeom prst="rect">
            <a:avLst/>
          </a:prstGeom>
        </p:spPr>
        <p:txBody>
          <a:bodyPr/>
          <a:lstStyle/>
          <a:p>
            <a:pPr>
              <a:defRPr b="1" sz="4000">
                <a:solidFill>
                  <a:srgbClr val="D10202"/>
                </a:solidFill>
              </a:defRPr>
            </a:pPr>
          </a:p>
        </p:txBody>
      </p:sp>
      <p:sp>
        <p:nvSpPr>
          <p:cNvPr id="155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b="1" sz="6000">
                <a:solidFill>
                  <a:srgbClr val="D10202"/>
                </a:solidFill>
              </a:defRPr>
            </a:pPr>
          </a:p>
          <a:p>
            <a:pPr marL="0" indent="0" algn="ctr">
              <a:spcBef>
                <a:spcPts val="0"/>
              </a:spcBef>
              <a:buSzTx/>
              <a:buNone/>
              <a:defRPr b="1" sz="6000">
                <a:solidFill>
                  <a:srgbClr val="D10202"/>
                </a:solidFill>
              </a:defRPr>
            </a:pPr>
            <a:r>
              <a:t>Děkuji za pozornost!</a:t>
            </a:r>
          </a:p>
        </p:txBody>
      </p:sp>
      <p:sp>
        <p:nvSpPr>
          <p:cNvPr id="156" name="Číslo snímku"/>
          <p:cNvSpPr txBox="1"/>
          <p:nvPr>
            <p:ph type="sldNum" sz="quarter" idx="4294967295"/>
          </p:nvPr>
        </p:nvSpPr>
        <p:spPr>
          <a:xfrm>
            <a:off x="8428176" y="6414760"/>
            <a:ext cx="258622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Nadpis 1"/>
          <p:cNvSpPr txBox="1"/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Co je to obchodní korporace</a:t>
            </a:r>
          </a:p>
        </p:txBody>
      </p:sp>
      <p:sp>
        <p:nvSpPr>
          <p:cNvPr id="116" name="Zástupný symbol pro text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Právnická osoba</a:t>
            </a:r>
          </a:p>
          <a:p>
            <a:pPr/>
            <a:r>
              <a:t>Sdružení osob nebo majetku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Nadpis 2"/>
          <p:cNvSpPr txBox="1"/>
          <p:nvPr>
            <p:ph type="title"/>
          </p:nvPr>
        </p:nvSpPr>
        <p:spPr>
          <a:xfrm>
            <a:off x="457200" y="693174"/>
            <a:ext cx="8229600" cy="724466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FF0000"/>
                </a:solidFill>
              </a:defRPr>
            </a:lvl1pPr>
          </a:lstStyle>
          <a:p>
            <a:pPr/>
            <a:r>
              <a:t>Obchodní korporace/společnosti</a:t>
            </a:r>
          </a:p>
        </p:txBody>
      </p:sp>
      <p:sp>
        <p:nvSpPr>
          <p:cNvPr id="119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2"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300"/>
            </a:pPr>
            <a:r>
              <a:t>Zákon o obchodních korporacích upravuje pět základních druhů:</a:t>
            </a:r>
            <a:endParaRPr sz="2000"/>
          </a:p>
          <a:p>
            <a:pPr lvl="2" marL="457200" indent="-457200">
              <a:lnSpc>
                <a:spcPct val="90000"/>
              </a:lnSpc>
              <a:spcBef>
                <a:spcPts val="500"/>
              </a:spcBef>
              <a:defRPr b="1" sz="2300"/>
            </a:pPr>
            <a:r>
              <a:t>veřejnou obchodní společnost, </a:t>
            </a:r>
            <a:endParaRPr sz="2800"/>
          </a:p>
          <a:p>
            <a:pPr lvl="2" marL="457200" indent="-457200">
              <a:lnSpc>
                <a:spcPct val="90000"/>
              </a:lnSpc>
              <a:spcBef>
                <a:spcPts val="500"/>
              </a:spcBef>
              <a:defRPr b="1" sz="2300"/>
            </a:pPr>
            <a:r>
              <a:t>komanditní společnost, </a:t>
            </a:r>
            <a:endParaRPr sz="2800"/>
          </a:p>
          <a:p>
            <a:pPr lvl="2" marL="457200" indent="-457200">
              <a:lnSpc>
                <a:spcPct val="90000"/>
              </a:lnSpc>
              <a:spcBef>
                <a:spcPts val="500"/>
              </a:spcBef>
              <a:defRPr b="1" sz="2300"/>
            </a:pPr>
            <a:r>
              <a:t>společnost s ručením omezeným, </a:t>
            </a:r>
            <a:endParaRPr sz="2800"/>
          </a:p>
          <a:p>
            <a:pPr lvl="2" marL="457200" indent="-457200">
              <a:lnSpc>
                <a:spcPct val="90000"/>
              </a:lnSpc>
              <a:spcBef>
                <a:spcPts val="500"/>
              </a:spcBef>
              <a:defRPr b="1" sz="2300"/>
            </a:pPr>
            <a:r>
              <a:t>akciovou společnost a </a:t>
            </a:r>
            <a:endParaRPr sz="2800"/>
          </a:p>
          <a:p>
            <a:pPr lvl="2" marL="457200" indent="-457200">
              <a:lnSpc>
                <a:spcPct val="90000"/>
              </a:lnSpc>
              <a:spcBef>
                <a:spcPts val="500"/>
              </a:spcBef>
              <a:defRPr b="1" sz="2300"/>
            </a:pPr>
            <a:r>
              <a:t>družstvo. </a:t>
            </a:r>
            <a:endParaRPr sz="2800"/>
          </a:p>
          <a:p>
            <a:pPr lvl="2" marL="457200" indent="-457200">
              <a:lnSpc>
                <a:spcPct val="90000"/>
              </a:lnSpc>
              <a:spcBef>
                <a:spcPts val="400"/>
              </a:spcBef>
              <a:defRPr sz="2800"/>
            </a:pPr>
          </a:p>
          <a:p>
            <a:pPr lvl="2"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300"/>
            </a:pPr>
            <a:r>
              <a:t>Vedle nich se českým právem řídí též evropské korporace: </a:t>
            </a:r>
            <a:endParaRPr sz="2000"/>
          </a:p>
          <a:p>
            <a:pPr lvl="2" marL="457200" indent="-457200">
              <a:lnSpc>
                <a:spcPct val="90000"/>
              </a:lnSpc>
              <a:spcBef>
                <a:spcPts val="500"/>
              </a:spcBef>
              <a:defRPr b="1" sz="2300"/>
            </a:pPr>
            <a:r>
              <a:t>evropská společnost, </a:t>
            </a:r>
            <a:endParaRPr sz="2800"/>
          </a:p>
          <a:p>
            <a:pPr lvl="2" marL="457200" indent="-457200">
              <a:lnSpc>
                <a:spcPct val="90000"/>
              </a:lnSpc>
              <a:spcBef>
                <a:spcPts val="500"/>
              </a:spcBef>
              <a:defRPr b="1" sz="2300"/>
            </a:pPr>
            <a:r>
              <a:t>evropské hospodářské zájmové sdružení a </a:t>
            </a:r>
            <a:endParaRPr sz="2800"/>
          </a:p>
          <a:p>
            <a:pPr lvl="2" marL="457200" indent="-457200">
              <a:lnSpc>
                <a:spcPct val="90000"/>
              </a:lnSpc>
              <a:spcBef>
                <a:spcPts val="500"/>
              </a:spcBef>
              <a:defRPr b="1" sz="2300"/>
            </a:pPr>
            <a:r>
              <a:t>evropská družstevní společnost.</a:t>
            </a:r>
          </a:p>
        </p:txBody>
      </p:sp>
      <p:sp>
        <p:nvSpPr>
          <p:cNvPr id="120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Nadpis 2"/>
          <p:cNvSpPr txBox="1"/>
          <p:nvPr>
            <p:ph type="title"/>
          </p:nvPr>
        </p:nvSpPr>
        <p:spPr>
          <a:xfrm>
            <a:off x="457200" y="693174"/>
            <a:ext cx="8229600" cy="724466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FF0000"/>
                </a:solidFill>
              </a:defRPr>
            </a:lvl1pPr>
          </a:lstStyle>
          <a:p>
            <a:pPr/>
            <a:r>
              <a:t>Dělení obchodních korporací</a:t>
            </a:r>
          </a:p>
        </p:txBody>
      </p:sp>
      <p:sp>
        <p:nvSpPr>
          <p:cNvPr id="123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2" marL="0" indent="0">
              <a:spcBef>
                <a:spcPts val="600"/>
              </a:spcBef>
              <a:buSzTx/>
              <a:buNone/>
              <a:defRPr sz="2800"/>
            </a:pPr>
            <a:r>
              <a:t>Obchodní korporace se dělí na:</a:t>
            </a:r>
            <a:endParaRPr sz="2400"/>
          </a:p>
          <a:p>
            <a:pPr lvl="2" marL="457200" indent="-457200">
              <a:spcBef>
                <a:spcPts val="600"/>
              </a:spcBef>
              <a:defRPr sz="2800" u="sng"/>
            </a:pPr>
            <a:r>
              <a:t>osobní -</a:t>
            </a:r>
            <a:r>
              <a:rPr u="none"/>
              <a:t> veřejná obchodní společnost, komanditní společnost </a:t>
            </a:r>
          </a:p>
          <a:p>
            <a:pPr lvl="2" marL="457200" indent="-457200">
              <a:spcBef>
                <a:spcPts val="600"/>
              </a:spcBef>
              <a:defRPr sz="2800" u="sng"/>
            </a:pPr>
            <a:r>
              <a:t>kapitálové</a:t>
            </a:r>
            <a:r>
              <a:rPr u="none"/>
              <a:t>- společnost s ručením omezeným, akciová společnost </a:t>
            </a:r>
          </a:p>
          <a:p>
            <a:pPr lvl="2" marL="457200" indent="-457200">
              <a:spcBef>
                <a:spcPts val="600"/>
              </a:spcBef>
              <a:defRPr b="1" sz="2800">
                <a:solidFill>
                  <a:srgbClr val="1F497D"/>
                </a:solidFill>
              </a:defRPr>
            </a:pPr>
            <a:r>
              <a:t>*</a:t>
            </a:r>
            <a:r>
              <a:rPr b="0">
                <a:solidFill>
                  <a:srgbClr val="000000"/>
                </a:solidFill>
              </a:rPr>
              <a:t>Komanditní a s. r. o. jsou hybridní- obsahují prvky z druhé skupiny</a:t>
            </a:r>
          </a:p>
        </p:txBody>
      </p:sp>
      <p:sp>
        <p:nvSpPr>
          <p:cNvPr id="124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Nadpis 1"/>
          <p:cNvSpPr txBox="1"/>
          <p:nvPr>
            <p:ph type="title"/>
          </p:nvPr>
        </p:nvSpPr>
        <p:spPr>
          <a:xfrm>
            <a:off x="457200" y="46037"/>
            <a:ext cx="8229600" cy="1143001"/>
          </a:xfrm>
          <a:prstGeom prst="rect">
            <a:avLst/>
          </a:prstGeom>
        </p:spPr>
        <p:txBody>
          <a:bodyPr/>
          <a:lstStyle>
            <a:lvl1pPr defTabSz="443483">
              <a:defRPr b="1" sz="3300">
                <a:solidFill>
                  <a:srgbClr val="FF0000"/>
                </a:solidFill>
              </a:defRPr>
            </a:lvl1pPr>
          </a:lstStyle>
          <a:p>
            <a:pPr/>
            <a:r>
              <a:t>Rozdíly mezi osobními a kapitálovými společnostmi</a:t>
            </a:r>
          </a:p>
        </p:txBody>
      </p:sp>
      <p:sp>
        <p:nvSpPr>
          <p:cNvPr id="127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80000"/>
              </a:lnSpc>
              <a:spcBef>
                <a:spcPts val="600"/>
              </a:spcBef>
              <a:buSzTx/>
              <a:buNone/>
              <a:defRPr b="1" sz="2700">
                <a:solidFill>
                  <a:srgbClr val="FF0000"/>
                </a:solidFill>
              </a:defRPr>
            </a:pPr>
            <a:r>
              <a:t>Hlavními rozdíly mezi osobními a kapitálovými společnostmi jsou: 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SzTx/>
              <a:buNone/>
              <a:defRPr b="1" sz="2700">
                <a:solidFill>
                  <a:srgbClr val="FF0000"/>
                </a:solidFill>
              </a:defRPr>
            </a:pPr>
          </a:p>
          <a:p>
            <a:pPr marL="495979" indent="-495979">
              <a:lnSpc>
                <a:spcPct val="80000"/>
              </a:lnSpc>
              <a:spcBef>
                <a:spcPts val="600"/>
              </a:spcBef>
              <a:buFontTx/>
              <a:buAutoNum type="arabicPeriod" startAt="1"/>
              <a:defRPr b="1" sz="2700">
                <a:solidFill>
                  <a:srgbClr val="FF0000"/>
                </a:solidFill>
              </a:defRPr>
            </a:pPr>
            <a:r>
              <a:t>vkladová povinnost a </a:t>
            </a:r>
            <a:r>
              <a:rPr sz="2800"/>
              <a:t>rozsah ručení společníků za dluhy společnosti</a:t>
            </a:r>
            <a:r>
              <a:t> </a:t>
            </a:r>
            <a:endParaRPr sz="2800"/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b="1" sz="2300"/>
            </a:pPr>
            <a:r>
              <a:t>Společníci </a:t>
            </a:r>
            <a:r>
              <a:rPr>
                <a:solidFill>
                  <a:srgbClr val="FF0000"/>
                </a:solidFill>
              </a:rPr>
              <a:t>kapitálové obch. společnosti poskytují do společnosti vklady ručí za dluhy do výše nesplaceného vkladu</a:t>
            </a:r>
            <a:r>
              <a:rPr b="0"/>
              <a:t>, který se zavázali do společnosti vložit a po jeho splacení vůbec; společník kapitálové obch. společnosti tak standardně riskuje jen ztrátu vstupní investice (vklad nebo kupní cenu podílu)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300"/>
            </a:pP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b="1" sz="2300"/>
            </a:pPr>
            <a:r>
              <a:t>Společníci </a:t>
            </a:r>
            <a:r>
              <a:rPr>
                <a:solidFill>
                  <a:srgbClr val="FF0000"/>
                </a:solidFill>
              </a:rPr>
              <a:t>osobní obch. společnosti ručí za dluhy společnosti v plném rozsahu </a:t>
            </a:r>
            <a:r>
              <a:rPr b="0"/>
              <a:t>(výjimka u postavení komanditisty- shodné postavení jako společník kapitálové obch. společnosti)</a:t>
            </a:r>
          </a:p>
        </p:txBody>
      </p:sp>
      <p:sp>
        <p:nvSpPr>
          <p:cNvPr id="128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Nadpis 1"/>
          <p:cNvSpPr txBox="1"/>
          <p:nvPr>
            <p:ph type="title"/>
          </p:nvPr>
        </p:nvSpPr>
        <p:spPr>
          <a:xfrm>
            <a:off x="457200" y="46037"/>
            <a:ext cx="8229600" cy="1143001"/>
          </a:xfrm>
          <a:prstGeom prst="rect">
            <a:avLst/>
          </a:prstGeom>
        </p:spPr>
        <p:txBody>
          <a:bodyPr/>
          <a:lstStyle>
            <a:lvl1pPr defTabSz="443483">
              <a:defRPr b="1" sz="3300">
                <a:solidFill>
                  <a:srgbClr val="FF0000"/>
                </a:solidFill>
              </a:defRPr>
            </a:lvl1pPr>
          </a:lstStyle>
          <a:p>
            <a:pPr/>
            <a:r>
              <a:t>Rozdíly mezi osobními a kapitálovými společnostmi</a:t>
            </a:r>
          </a:p>
        </p:txBody>
      </p:sp>
      <p:sp>
        <p:nvSpPr>
          <p:cNvPr id="131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600"/>
              </a:spcBef>
              <a:buSzTx/>
              <a:buNone/>
              <a:defRPr b="1" sz="2800">
                <a:solidFill>
                  <a:srgbClr val="FF0000"/>
                </a:solidFill>
              </a:defRPr>
            </a:pPr>
            <a:r>
              <a:t>2. Převoditelnost obchodního podílu</a:t>
            </a:r>
            <a:endParaRPr sz="2700"/>
          </a:p>
          <a:p>
            <a:pPr>
              <a:lnSpc>
                <a:spcPct val="90000"/>
              </a:lnSpc>
              <a:spcBef>
                <a:spcPts val="600"/>
              </a:spcBef>
              <a:buFontTx/>
              <a:buChar char="-"/>
              <a:defRPr sz="2700"/>
            </a:pPr>
            <a:r>
              <a:t>kapitálové obch. společnosti - </a:t>
            </a:r>
            <a:r>
              <a:rPr b="1">
                <a:solidFill>
                  <a:srgbClr val="FF0000"/>
                </a:solidFill>
              </a:rPr>
              <a:t>převoditelnost podílů ve společnosti </a:t>
            </a:r>
            <a:r>
              <a:t>(typicky u a.s. přes akcie), </a:t>
            </a:r>
          </a:p>
          <a:p>
            <a:pPr lvl="1" marL="742950" indent="-285750">
              <a:lnSpc>
                <a:spcPct val="90000"/>
              </a:lnSpc>
              <a:spcBef>
                <a:spcPts val="500"/>
              </a:spcBef>
              <a:buFontTx/>
              <a:buChar char="-"/>
              <a:defRPr sz="2300"/>
            </a:pPr>
            <a:r>
              <a:t>princip tzv. ochrany před likvidací, kdy platí, že </a:t>
            </a:r>
            <a:r>
              <a:rPr b="1"/>
              <a:t>jednotlivý společník ani jeho věřitelé nemohou dosáhnout vrácení vkladů nebo likvidace kapitálové obch. společnosti bez souhlasu potřebné většiny 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Tx/>
              <a:buChar char="-"/>
              <a:defRPr b="1" sz="2700">
                <a:solidFill>
                  <a:srgbClr val="FF0000"/>
                </a:solidFill>
              </a:defRPr>
            </a:pPr>
            <a:r>
              <a:t>Podíl neomezeně ručícího společníka v osobní obch. společnosti zákon explicitně zakazuje převádět.</a:t>
            </a:r>
            <a:r>
              <a:rPr b="0">
                <a:solidFill>
                  <a:srgbClr val="000000"/>
                </a:solidFill>
              </a:rPr>
              <a:t> </a:t>
            </a:r>
          </a:p>
          <a:p>
            <a:pPr lvl="1" marL="742950" indent="-285750">
              <a:lnSpc>
                <a:spcPct val="90000"/>
              </a:lnSpc>
              <a:spcBef>
                <a:spcPts val="500"/>
              </a:spcBef>
              <a:buFontTx/>
              <a:buChar char="-"/>
              <a:defRPr sz="2300"/>
            </a:pPr>
            <a:r>
              <a:t>neomezeně ručící společník osobní obch. společnosti může společnost jednoduše vypovědět (ostatní společníci se mohou dohodnout na pokračování společnosti bez něj, musí mu ale vyplatit na něj připadající vypořádací podíl) </a:t>
            </a:r>
          </a:p>
        </p:txBody>
      </p:sp>
      <p:sp>
        <p:nvSpPr>
          <p:cNvPr id="132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Nadpis 1"/>
          <p:cNvSpPr txBox="1"/>
          <p:nvPr>
            <p:ph type="title"/>
          </p:nvPr>
        </p:nvSpPr>
        <p:spPr>
          <a:xfrm>
            <a:off x="457200" y="46037"/>
            <a:ext cx="8229600" cy="1143001"/>
          </a:xfrm>
          <a:prstGeom prst="rect">
            <a:avLst/>
          </a:prstGeom>
        </p:spPr>
        <p:txBody>
          <a:bodyPr/>
          <a:lstStyle>
            <a:lvl1pPr defTabSz="443483">
              <a:defRPr b="1" sz="3300">
                <a:solidFill>
                  <a:srgbClr val="FF0000"/>
                </a:solidFill>
              </a:defRPr>
            </a:lvl1pPr>
          </a:lstStyle>
          <a:p>
            <a:pPr/>
            <a:r>
              <a:t>Rozdíly mezi osobními a kapitálovými společnostmi</a:t>
            </a:r>
          </a:p>
        </p:txBody>
      </p:sp>
      <p:sp>
        <p:nvSpPr>
          <p:cNvPr id="135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600"/>
              </a:spcBef>
              <a:buSzTx/>
              <a:buNone/>
              <a:defRPr b="1" sz="2900">
                <a:solidFill>
                  <a:srgbClr val="FF0000"/>
                </a:solidFill>
              </a:defRPr>
            </a:pPr>
            <a:r>
              <a:t>3. Řízení společnosti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b="1" sz="2900">
                <a:solidFill>
                  <a:srgbClr val="FF0000"/>
                </a:solidFill>
              </a:defRPr>
            </a:pPr>
            <a:r>
              <a:t>Kapitálové obch. společnosti</a:t>
            </a:r>
            <a:r>
              <a:rPr b="0">
                <a:solidFill>
                  <a:srgbClr val="000000"/>
                </a:solidFill>
              </a:rPr>
              <a:t>, na rozdíl od osobních obch. společností</a:t>
            </a:r>
            <a:r>
              <a:t>, vytvářejí statutární orgány</a:t>
            </a:r>
            <a:r>
              <a:rPr b="0">
                <a:solidFill>
                  <a:srgbClr val="000000"/>
                </a:solidFill>
              </a:rPr>
              <a:t> (členy nemusí být přímo společníci, ale jimi zvolený profi management- má v rukou řízení a jednání za společnost); 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</a:p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  <a:r>
              <a:t>u </a:t>
            </a:r>
            <a:r>
              <a:rPr b="1">
                <a:solidFill>
                  <a:srgbClr val="FF0000"/>
                </a:solidFill>
              </a:rPr>
              <a:t>osobních obch. společností jsou neomezeně ručící společníci přímo povinni k</a:t>
            </a:r>
            <a:r>
              <a:t> osobnímu nasazení a </a:t>
            </a:r>
            <a:r>
              <a:rPr b="1">
                <a:solidFill>
                  <a:srgbClr val="FF0000"/>
                </a:solidFill>
              </a:rPr>
              <a:t>účasti na řízení společnosti </a:t>
            </a:r>
            <a:r>
              <a:rPr>
                <a:solidFill>
                  <a:srgbClr val="FF0000"/>
                </a:solidFill>
              </a:rPr>
              <a:t>a jsou oprávněni jednat za společnost ve všech věcech </a:t>
            </a:r>
          </a:p>
        </p:txBody>
      </p:sp>
      <p:sp>
        <p:nvSpPr>
          <p:cNvPr id="136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Nadpis 1"/>
          <p:cNvSpPr txBox="1"/>
          <p:nvPr>
            <p:ph type="title"/>
          </p:nvPr>
        </p:nvSpPr>
        <p:spPr>
          <a:xfrm>
            <a:off x="457200" y="46037"/>
            <a:ext cx="8229600" cy="1143001"/>
          </a:xfrm>
          <a:prstGeom prst="rect">
            <a:avLst/>
          </a:prstGeom>
        </p:spPr>
        <p:txBody>
          <a:bodyPr/>
          <a:lstStyle>
            <a:lvl1pPr defTabSz="443483">
              <a:defRPr b="1" sz="3300">
                <a:solidFill>
                  <a:srgbClr val="FF0000"/>
                </a:solidFill>
              </a:defRPr>
            </a:lvl1pPr>
          </a:lstStyle>
          <a:p>
            <a:pPr/>
            <a:r>
              <a:t>Rozdíly mezi osobními a kapitálovými společnostmi</a:t>
            </a:r>
          </a:p>
        </p:txBody>
      </p:sp>
      <p:sp>
        <p:nvSpPr>
          <p:cNvPr id="139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>
                <a:solidFill>
                  <a:srgbClr val="FF0000"/>
                </a:solidFill>
              </a:defRPr>
            </a:pPr>
            <a:r>
              <a:t>4. Rozhodování o vnitřních záležitostech</a:t>
            </a:r>
          </a:p>
          <a:p>
            <a:pPr>
              <a:defRPr b="1">
                <a:solidFill>
                  <a:srgbClr val="FF0000"/>
                </a:solidFill>
              </a:defRPr>
            </a:pPr>
            <a:r>
              <a:t>Kapitálové společnosti </a:t>
            </a:r>
            <a:r>
              <a:rPr b="0">
                <a:solidFill>
                  <a:srgbClr val="000000"/>
                </a:solidFill>
              </a:rPr>
              <a:t>- společníci rozhodují </a:t>
            </a:r>
            <a:r>
              <a:t>většinovým hlasováním</a:t>
            </a:r>
            <a:r>
              <a:rPr b="0">
                <a:solidFill>
                  <a:srgbClr val="000000"/>
                </a:solidFill>
              </a:rPr>
              <a:t>, přičemž váha jejich hlasů odpovídá velikosti jejich majetkového podílu ve společnosti </a:t>
            </a:r>
          </a:p>
          <a:p>
            <a:pPr>
              <a:defRPr b="1">
                <a:solidFill>
                  <a:srgbClr val="FF0000"/>
                </a:solidFill>
              </a:defRPr>
            </a:pPr>
            <a:r>
              <a:t>osobní obch. společnosti </a:t>
            </a:r>
            <a:r>
              <a:rPr b="0">
                <a:solidFill>
                  <a:srgbClr val="000000"/>
                </a:solidFill>
              </a:rPr>
              <a:t>– zde se zpravidla vyžaduje </a:t>
            </a:r>
            <a:r>
              <a:t>jednomyslnost</a:t>
            </a:r>
            <a:r>
              <a:rPr b="0">
                <a:solidFill>
                  <a:srgbClr val="000000"/>
                </a:solidFill>
              </a:rPr>
              <a:t> (reflektuje to odlišnou povahu účastenství v kapitálových a osobních obch. společnostech)</a:t>
            </a:r>
          </a:p>
        </p:txBody>
      </p:sp>
      <p:sp>
        <p:nvSpPr>
          <p:cNvPr id="140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adpis 2"/>
          <p:cNvSpPr txBox="1"/>
          <p:nvPr>
            <p:ph type="title"/>
          </p:nvPr>
        </p:nvSpPr>
        <p:spPr>
          <a:xfrm>
            <a:off x="457200" y="7372"/>
            <a:ext cx="8229600" cy="724468"/>
          </a:xfrm>
          <a:prstGeom prst="rect">
            <a:avLst/>
          </a:prstGeom>
        </p:spPr>
        <p:txBody>
          <a:bodyPr/>
          <a:lstStyle/>
          <a:p>
            <a:pPr defTabSz="278891">
              <a:defRPr sz="1800">
                <a:solidFill>
                  <a:srgbClr val="FF0000"/>
                </a:solidFill>
              </a:defRPr>
            </a:pPr>
            <a:br/>
            <a:r>
              <a:t>Základní kapitál v obchodních společnostech</a:t>
            </a:r>
          </a:p>
        </p:txBody>
      </p:sp>
      <p:sp>
        <p:nvSpPr>
          <p:cNvPr id="143" name="Zástupný symbol pro obsah 2"/>
          <p:cNvSpPr txBox="1"/>
          <p:nvPr>
            <p:ph type="body" idx="1"/>
          </p:nvPr>
        </p:nvSpPr>
        <p:spPr>
          <a:xfrm>
            <a:off x="457200" y="1577338"/>
            <a:ext cx="8229600" cy="5280664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600"/>
              </a:spcBef>
              <a:buSzTx/>
              <a:buNone/>
              <a:defRPr b="1" sz="2800">
                <a:solidFill>
                  <a:srgbClr val="FF0000"/>
                </a:solidFill>
              </a:defRPr>
            </a:pPr>
            <a:r>
              <a:t>Základní kapitál </a:t>
            </a:r>
            <a:r>
              <a:rPr b="0">
                <a:solidFill>
                  <a:srgbClr val="000000"/>
                </a:solidFill>
              </a:rPr>
              <a:t>- je </a:t>
            </a:r>
            <a:r>
              <a:t>souhrn všech vkladů </a:t>
            </a:r>
            <a:r>
              <a:rPr b="0">
                <a:solidFill>
                  <a:srgbClr val="000000"/>
                </a:solidFill>
              </a:rPr>
              <a:t>(§30 ZOK) </a:t>
            </a:r>
          </a:p>
          <a:p>
            <a:pPr>
              <a:spcBef>
                <a:spcPts val="600"/>
              </a:spcBef>
              <a:defRPr b="1" sz="2800">
                <a:solidFill>
                  <a:srgbClr val="FF0000"/>
                </a:solidFill>
              </a:defRPr>
            </a:pPr>
            <a:r>
              <a:t>v.o.s. </a:t>
            </a:r>
            <a:r>
              <a:rPr b="0">
                <a:solidFill>
                  <a:srgbClr val="000000"/>
                </a:solidFill>
              </a:rPr>
              <a:t>- nemusí se skládat základní kapitál, nebo je upraven společenskou smlouvou </a:t>
            </a:r>
          </a:p>
          <a:p>
            <a:pPr>
              <a:spcBef>
                <a:spcPts val="600"/>
              </a:spcBef>
              <a:defRPr b="1" sz="2800">
                <a:solidFill>
                  <a:srgbClr val="FF0000"/>
                </a:solidFill>
              </a:defRPr>
            </a:pPr>
            <a:r>
              <a:t>k.s. </a:t>
            </a:r>
            <a:r>
              <a:rPr b="0">
                <a:solidFill>
                  <a:srgbClr val="000000"/>
                </a:solidFill>
              </a:rPr>
              <a:t>- vklad povinný, výše nestanovena (komanditista)</a:t>
            </a:r>
          </a:p>
          <a:p>
            <a:pPr>
              <a:spcBef>
                <a:spcPts val="600"/>
              </a:spcBef>
              <a:defRPr b="1" sz="2800">
                <a:solidFill>
                  <a:srgbClr val="FF0000"/>
                </a:solidFill>
              </a:defRPr>
            </a:pPr>
            <a:r>
              <a:t>s.r.o. </a:t>
            </a:r>
            <a:r>
              <a:rPr b="0">
                <a:solidFill>
                  <a:srgbClr val="000000"/>
                </a:solidFill>
              </a:rPr>
              <a:t>- min. 1.- Kč (pokud více společníků, pak počet společníků x 1 Kč)</a:t>
            </a:r>
          </a:p>
          <a:p>
            <a:pPr>
              <a:spcBef>
                <a:spcPts val="600"/>
              </a:spcBef>
              <a:defRPr b="1" sz="2800">
                <a:solidFill>
                  <a:srgbClr val="FF0000"/>
                </a:solidFill>
              </a:defRPr>
            </a:pPr>
            <a:r>
              <a:t>a.s. </a:t>
            </a:r>
            <a:r>
              <a:rPr b="0">
                <a:solidFill>
                  <a:srgbClr val="000000"/>
                </a:solidFill>
              </a:rPr>
              <a:t>- základní kapitál 2 milióny Kč, 80 000 Eur. </a:t>
            </a:r>
          </a:p>
          <a:p>
            <a:pPr>
              <a:spcBef>
                <a:spcPts val="600"/>
              </a:spcBef>
              <a:defRPr b="1" sz="2800">
                <a:solidFill>
                  <a:srgbClr val="FF0000"/>
                </a:solidFill>
              </a:defRPr>
            </a:pPr>
            <a:r>
              <a:t>družstva</a:t>
            </a:r>
            <a:r>
              <a:rPr b="0">
                <a:solidFill>
                  <a:srgbClr val="000000"/>
                </a:solidFill>
              </a:rPr>
              <a:t> - souhrn členských vkladů, výše vkladu je upravena stanovami a je pro všechny členy stejná </a:t>
            </a:r>
          </a:p>
        </p:txBody>
      </p:sp>
      <p:sp>
        <p:nvSpPr>
          <p:cNvPr id="144" name="Číslo snímku"/>
          <p:cNvSpPr txBox="1"/>
          <p:nvPr>
            <p:ph type="sldNum" sz="quarter" idx="4294967295"/>
          </p:nvPr>
        </p:nvSpPr>
        <p:spPr>
          <a:xfrm>
            <a:off x="8505419" y="6414761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Propedeutický seminář 2013_fin">
  <a:themeElements>
    <a:clrScheme name="Propedeutický seminář 2013_fi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ropedeutický seminář 2013_fi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Propedeutický seminář 2013_f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ropedeutický seminář 2013_fin">
  <a:themeElements>
    <a:clrScheme name="Propedeutický seminář 2013_fi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ropedeutický seminář 2013_fi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Propedeutický seminář 2013_f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