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 id="259" r:id="rId6"/>
    <p:sldId id="279" r:id="rId7"/>
    <p:sldId id="273" r:id="rId8"/>
    <p:sldId id="274" r:id="rId9"/>
    <p:sldId id="358" r:id="rId10"/>
    <p:sldId id="355" r:id="rId11"/>
    <p:sldId id="261" r:id="rId12"/>
    <p:sldId id="336" r:id="rId13"/>
    <p:sldId id="338" r:id="rId14"/>
  </p:sldIdLst>
  <p:sldSz cx="9144000" cy="6858000" type="screen4x3"/>
  <p:notesSz cx="6797675" cy="992663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F1F28"/>
    <a:srgbClr val="31313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Střední styl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F5AB1C69-6EDB-4FF4-983F-18BD219EF322}" styleName="Střední styl 2 – zvýraznění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8025" autoAdjust="0"/>
    <p:restoredTop sz="94660"/>
  </p:normalViewPr>
  <p:slideViewPr>
    <p:cSldViewPr snapToGrid="0" showGuides="1">
      <p:cViewPr varScale="1">
        <p:scale>
          <a:sx n="130" d="100"/>
          <a:sy n="130" d="100"/>
        </p:scale>
        <p:origin x="936" y="12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12" name="Obdélník 11"/>
          <p:cNvSpPr/>
          <p:nvPr userDrawn="1"/>
        </p:nvSpPr>
        <p:spPr>
          <a:xfrm>
            <a:off x="4371278" y="6138250"/>
            <a:ext cx="4776297" cy="63374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sz="1350"/>
          </a:p>
        </p:txBody>
      </p:sp>
      <p:pic>
        <p:nvPicPr>
          <p:cNvPr id="7" name="Obrázek 6"/>
          <p:cNvPicPr>
            <a:picLocks noChangeAspect="1"/>
          </p:cNvPicPr>
          <p:nvPr userDrawn="1"/>
        </p:nvPicPr>
        <p:blipFill rotWithShape="1">
          <a:blip r:embed="rId2" cstate="print">
            <a:extLst>
              <a:ext uri="{28A0092B-C50C-407E-A947-70E740481C1C}">
                <a14:useLocalDpi xmlns:a14="http://schemas.microsoft.com/office/drawing/2010/main" val="0"/>
              </a:ext>
            </a:extLst>
          </a:blip>
          <a:srcRect r="23216" b="5584"/>
          <a:stretch/>
        </p:blipFill>
        <p:spPr>
          <a:xfrm>
            <a:off x="5187843" y="1423285"/>
            <a:ext cx="3964866" cy="5447778"/>
          </a:xfrm>
          <a:prstGeom prst="rect">
            <a:avLst/>
          </a:prstGeom>
        </p:spPr>
      </p:pic>
      <p:sp>
        <p:nvSpPr>
          <p:cNvPr id="2" name="Nadpis 1"/>
          <p:cNvSpPr>
            <a:spLocks noGrp="1"/>
          </p:cNvSpPr>
          <p:nvPr>
            <p:ph type="ctrTitle"/>
          </p:nvPr>
        </p:nvSpPr>
        <p:spPr>
          <a:xfrm>
            <a:off x="628650" y="2362672"/>
            <a:ext cx="7886700" cy="2387600"/>
          </a:xfrm>
        </p:spPr>
        <p:txBody>
          <a:bodyPr anchor="b">
            <a:normAutofit/>
          </a:bodyPr>
          <a:lstStyle>
            <a:lvl1pPr algn="l">
              <a:defRPr sz="6000" b="0" cap="all" baseline="0">
                <a:solidFill>
                  <a:srgbClr val="CF1F28"/>
                </a:solidFill>
                <a:latin typeface="+mn-lt"/>
              </a:defRPr>
            </a:lvl1pPr>
          </a:lstStyle>
          <a:p>
            <a:r>
              <a:rPr lang="cs-CZ"/>
              <a:t>Kliknutím lze upravit styl.</a:t>
            </a:r>
            <a:endParaRPr lang="cs-CZ" dirty="0"/>
          </a:p>
        </p:txBody>
      </p:sp>
      <p:sp>
        <p:nvSpPr>
          <p:cNvPr id="3"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pic>
        <p:nvPicPr>
          <p:cNvPr id="4" name="Obrázek 3"/>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4303557" y="6267816"/>
            <a:ext cx="4571343" cy="230400"/>
          </a:xfrm>
          <a:prstGeom prst="rect">
            <a:avLst/>
          </a:prstGeom>
        </p:spPr>
      </p:pic>
    </p:spTree>
    <p:extLst>
      <p:ext uri="{BB962C8B-B14F-4D97-AF65-F5344CB8AC3E}">
        <p14:creationId xmlns:p14="http://schemas.microsoft.com/office/powerpoint/2010/main" val="3859364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31807210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543676" y="365125"/>
            <a:ext cx="1971675"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628652" y="365125"/>
            <a:ext cx="5800725"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10542515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atin typeface="+mn-lt"/>
              </a:defRPr>
            </a:lvl1pPr>
          </a:lstStyle>
          <a:p>
            <a:r>
              <a:rPr lang="cs-CZ"/>
              <a:t>Kliknutím lze upravit styl.</a:t>
            </a:r>
            <a:endParaRPr lang="cs-CZ" dirty="0"/>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endParaRPr lang="cs-CZ" dirty="0"/>
          </a:p>
        </p:txBody>
      </p:sp>
    </p:spTree>
    <p:extLst>
      <p:ext uri="{BB962C8B-B14F-4D97-AF65-F5344CB8AC3E}">
        <p14:creationId xmlns:p14="http://schemas.microsoft.com/office/powerpoint/2010/main" val="209471203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Záhlaví části">
    <p:spTree>
      <p:nvGrpSpPr>
        <p:cNvPr id="1" name=""/>
        <p:cNvGrpSpPr/>
        <p:nvPr/>
      </p:nvGrpSpPr>
      <p:grpSpPr>
        <a:xfrm>
          <a:off x="0" y="0"/>
          <a:ext cx="0" cy="0"/>
          <a:chOff x="0" y="0"/>
          <a:chExt cx="0" cy="0"/>
        </a:xfrm>
      </p:grpSpPr>
      <p:sp>
        <p:nvSpPr>
          <p:cNvPr id="7" name="Nadpis 1"/>
          <p:cNvSpPr>
            <a:spLocks noGrp="1"/>
          </p:cNvSpPr>
          <p:nvPr>
            <p:ph type="ctrTitle"/>
          </p:nvPr>
        </p:nvSpPr>
        <p:spPr>
          <a:xfrm>
            <a:off x="628650" y="2362672"/>
            <a:ext cx="7886700" cy="2387600"/>
          </a:xfrm>
        </p:spPr>
        <p:txBody>
          <a:bodyPr anchor="b">
            <a:normAutofit/>
          </a:bodyPr>
          <a:lstStyle>
            <a:lvl1pPr algn="l">
              <a:defRPr sz="4125" b="0" cap="all" baseline="0">
                <a:solidFill>
                  <a:srgbClr val="CF1F28"/>
                </a:solidFill>
                <a:latin typeface="+mn-lt"/>
              </a:defRPr>
            </a:lvl1pPr>
          </a:lstStyle>
          <a:p>
            <a:r>
              <a:rPr lang="cs-CZ"/>
              <a:t>Kliknutím lze upravit styl.</a:t>
            </a:r>
            <a:endParaRPr lang="cs-CZ" dirty="0"/>
          </a:p>
        </p:txBody>
      </p:sp>
      <p:sp>
        <p:nvSpPr>
          <p:cNvPr id="8" name="Podnadpis 2"/>
          <p:cNvSpPr>
            <a:spLocks noGrp="1"/>
          </p:cNvSpPr>
          <p:nvPr>
            <p:ph type="subTitle" idx="1"/>
          </p:nvPr>
        </p:nvSpPr>
        <p:spPr>
          <a:xfrm>
            <a:off x="628650" y="4762110"/>
            <a:ext cx="7886700" cy="821602"/>
          </a:xfrm>
        </p:spPr>
        <p:txBody>
          <a:bodyPr/>
          <a:lstStyle>
            <a:lvl1pPr marL="53999" indent="0" algn="l">
              <a:buNone/>
              <a:defRPr sz="1800">
                <a:solidFill>
                  <a:srgbClr val="313131"/>
                </a:solidFill>
                <a:latin typeface="+mj-lt"/>
              </a:defRPr>
            </a:lvl1pPr>
            <a:lvl2pPr marL="342892" indent="0" algn="ctr">
              <a:buNone/>
              <a:defRPr sz="1500"/>
            </a:lvl2pPr>
            <a:lvl3pPr marL="685783" indent="0" algn="ctr">
              <a:buNone/>
              <a:defRPr sz="1350"/>
            </a:lvl3pPr>
            <a:lvl4pPr marL="1028675" indent="0" algn="ctr">
              <a:buNone/>
              <a:defRPr sz="1200"/>
            </a:lvl4pPr>
            <a:lvl5pPr marL="1371566" indent="0" algn="ctr">
              <a:buNone/>
              <a:defRPr sz="1200"/>
            </a:lvl5pPr>
            <a:lvl6pPr marL="1714457" indent="0" algn="ctr">
              <a:buNone/>
              <a:defRPr sz="1200"/>
            </a:lvl6pPr>
            <a:lvl7pPr marL="2057348" indent="0" algn="ctr">
              <a:buNone/>
              <a:defRPr sz="1200"/>
            </a:lvl7pPr>
            <a:lvl8pPr marL="2400240" indent="0" algn="ctr">
              <a:buNone/>
              <a:defRPr sz="1200"/>
            </a:lvl8pPr>
            <a:lvl9pPr marL="2743132" indent="0" algn="ctr">
              <a:buNone/>
              <a:defRPr sz="1200"/>
            </a:lvl9pPr>
          </a:lstStyle>
          <a:p>
            <a:r>
              <a:rPr lang="cs-CZ"/>
              <a:t>Kliknutím můžete upravit styl předlohy.</a:t>
            </a:r>
            <a:endParaRPr lang="cs-CZ" dirty="0"/>
          </a:p>
        </p:txBody>
      </p:sp>
    </p:spTree>
    <p:extLst>
      <p:ext uri="{BB962C8B-B14F-4D97-AF65-F5344CB8AC3E}">
        <p14:creationId xmlns:p14="http://schemas.microsoft.com/office/powerpoint/2010/main" val="12023085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6286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4629150" y="1825625"/>
            <a:ext cx="38862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6325738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629841" y="365129"/>
            <a:ext cx="7886700" cy="1325563"/>
          </a:xfrm>
        </p:spPr>
        <p:txBody>
          <a:bodyPr/>
          <a:lstStyle/>
          <a:p>
            <a:r>
              <a:rPr lang="cs-CZ"/>
              <a:t>Kliknutím lze upravit styl.</a:t>
            </a:r>
          </a:p>
        </p:txBody>
      </p:sp>
      <p:sp>
        <p:nvSpPr>
          <p:cNvPr id="3" name="Zástupný symbol pro text 2"/>
          <p:cNvSpPr>
            <a:spLocks noGrp="1"/>
          </p:cNvSpPr>
          <p:nvPr>
            <p:ph type="body" idx="1"/>
          </p:nvPr>
        </p:nvSpPr>
        <p:spPr>
          <a:xfrm>
            <a:off x="629842" y="1681163"/>
            <a:ext cx="3868340"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4" name="Zástupný symbol pro obsah 3"/>
          <p:cNvSpPr>
            <a:spLocks noGrp="1"/>
          </p:cNvSpPr>
          <p:nvPr>
            <p:ph sz="half" idx="2"/>
          </p:nvPr>
        </p:nvSpPr>
        <p:spPr>
          <a:xfrm>
            <a:off x="629842" y="2505075"/>
            <a:ext cx="3868340"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4629152" y="1681163"/>
            <a:ext cx="3887391" cy="823912"/>
          </a:xfrm>
        </p:spPr>
        <p:txBody>
          <a:bodyPr anchor="b"/>
          <a:lstStyle>
            <a:lvl1pPr marL="0" indent="0">
              <a:buNone/>
              <a:defRPr sz="1800" b="1"/>
            </a:lvl1pPr>
            <a:lvl2pPr marL="342892" indent="0">
              <a:buNone/>
              <a:defRPr sz="1500" b="1"/>
            </a:lvl2pPr>
            <a:lvl3pPr marL="685783" indent="0">
              <a:buNone/>
              <a:defRPr sz="1350" b="1"/>
            </a:lvl3pPr>
            <a:lvl4pPr marL="1028675" indent="0">
              <a:buNone/>
              <a:defRPr sz="1200" b="1"/>
            </a:lvl4pPr>
            <a:lvl5pPr marL="1371566" indent="0">
              <a:buNone/>
              <a:defRPr sz="1200" b="1"/>
            </a:lvl5pPr>
            <a:lvl6pPr marL="1714457" indent="0">
              <a:buNone/>
              <a:defRPr sz="1200" b="1"/>
            </a:lvl6pPr>
            <a:lvl7pPr marL="2057348" indent="0">
              <a:buNone/>
              <a:defRPr sz="1200" b="1"/>
            </a:lvl7pPr>
            <a:lvl8pPr marL="2400240" indent="0">
              <a:buNone/>
              <a:defRPr sz="1200" b="1"/>
            </a:lvl8pPr>
            <a:lvl9pPr marL="2743132" indent="0">
              <a:buNone/>
              <a:defRPr sz="12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4629152" y="2505075"/>
            <a:ext cx="3887391"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Tree>
    <p:extLst>
      <p:ext uri="{BB962C8B-B14F-4D97-AF65-F5344CB8AC3E}">
        <p14:creationId xmlns:p14="http://schemas.microsoft.com/office/powerpoint/2010/main" val="26941592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Tree>
    <p:extLst>
      <p:ext uri="{BB962C8B-B14F-4D97-AF65-F5344CB8AC3E}">
        <p14:creationId xmlns:p14="http://schemas.microsoft.com/office/powerpoint/2010/main" val="518170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Tree>
    <p:extLst>
      <p:ext uri="{BB962C8B-B14F-4D97-AF65-F5344CB8AC3E}">
        <p14:creationId xmlns:p14="http://schemas.microsoft.com/office/powerpoint/2010/main" val="33837927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sah 2"/>
          <p:cNvSpPr>
            <a:spLocks noGrp="1"/>
          </p:cNvSpPr>
          <p:nvPr>
            <p:ph idx="1"/>
          </p:nvPr>
        </p:nvSpPr>
        <p:spPr>
          <a:xfrm>
            <a:off x="3887391" y="987430"/>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6386020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629841" y="457200"/>
            <a:ext cx="2949178" cy="1600200"/>
          </a:xfrm>
        </p:spPr>
        <p:txBody>
          <a:bodyPr anchor="b"/>
          <a:lstStyle>
            <a:lvl1pPr>
              <a:defRPr sz="2400"/>
            </a:lvl1pPr>
          </a:lstStyle>
          <a:p>
            <a:r>
              <a:rPr lang="cs-CZ"/>
              <a:t>Kliknutím lze upravit styl.</a:t>
            </a:r>
          </a:p>
        </p:txBody>
      </p:sp>
      <p:sp>
        <p:nvSpPr>
          <p:cNvPr id="3" name="Zástupný symbol pro obrázek 2"/>
          <p:cNvSpPr>
            <a:spLocks noGrp="1"/>
          </p:cNvSpPr>
          <p:nvPr>
            <p:ph type="pic" idx="1"/>
          </p:nvPr>
        </p:nvSpPr>
        <p:spPr>
          <a:xfrm>
            <a:off x="3887391" y="987430"/>
            <a:ext cx="4629150" cy="4873625"/>
          </a:xfrm>
        </p:spPr>
        <p:txBody>
          <a:bodyPr/>
          <a:lstStyle>
            <a:lvl1pPr marL="0" indent="0">
              <a:buNone/>
              <a:defRPr sz="2400"/>
            </a:lvl1pPr>
            <a:lvl2pPr marL="342892" indent="0">
              <a:buNone/>
              <a:defRPr sz="2100"/>
            </a:lvl2pPr>
            <a:lvl3pPr marL="685783" indent="0">
              <a:buNone/>
              <a:defRPr sz="1800"/>
            </a:lvl3pPr>
            <a:lvl4pPr marL="1028675" indent="0">
              <a:buNone/>
              <a:defRPr sz="1500"/>
            </a:lvl4pPr>
            <a:lvl5pPr marL="1371566" indent="0">
              <a:buNone/>
              <a:defRPr sz="1500"/>
            </a:lvl5pPr>
            <a:lvl6pPr marL="1714457" indent="0">
              <a:buNone/>
              <a:defRPr sz="1500"/>
            </a:lvl6pPr>
            <a:lvl7pPr marL="2057348" indent="0">
              <a:buNone/>
              <a:defRPr sz="1500"/>
            </a:lvl7pPr>
            <a:lvl8pPr marL="2400240" indent="0">
              <a:buNone/>
              <a:defRPr sz="1500"/>
            </a:lvl8pPr>
            <a:lvl9pPr marL="2743132" indent="0">
              <a:buNone/>
              <a:defRPr sz="1500"/>
            </a:lvl9pPr>
          </a:lstStyle>
          <a:p>
            <a:r>
              <a:rPr lang="cs-CZ"/>
              <a:t>Kliknutím na ikonu přidáte obrázek.</a:t>
            </a:r>
          </a:p>
        </p:txBody>
      </p:sp>
      <p:sp>
        <p:nvSpPr>
          <p:cNvPr id="4" name="Zástupný symbol pro text 3"/>
          <p:cNvSpPr>
            <a:spLocks noGrp="1"/>
          </p:cNvSpPr>
          <p:nvPr>
            <p:ph type="body" sz="half" idx="2"/>
          </p:nvPr>
        </p:nvSpPr>
        <p:spPr>
          <a:xfrm>
            <a:off x="629841" y="2057400"/>
            <a:ext cx="2949178" cy="3811588"/>
          </a:xfrm>
        </p:spPr>
        <p:txBody>
          <a:bodyPr/>
          <a:lstStyle>
            <a:lvl1pPr marL="0" indent="0">
              <a:buNone/>
              <a:defRPr sz="1200"/>
            </a:lvl1pPr>
            <a:lvl2pPr marL="342892" indent="0">
              <a:buNone/>
              <a:defRPr sz="1050"/>
            </a:lvl2pPr>
            <a:lvl3pPr marL="685783" indent="0">
              <a:buNone/>
              <a:defRPr sz="900"/>
            </a:lvl3pPr>
            <a:lvl4pPr marL="1028675" indent="0">
              <a:buNone/>
              <a:defRPr sz="750"/>
            </a:lvl4pPr>
            <a:lvl5pPr marL="1371566" indent="0">
              <a:buNone/>
              <a:defRPr sz="750"/>
            </a:lvl5pPr>
            <a:lvl6pPr marL="1714457" indent="0">
              <a:buNone/>
              <a:defRPr sz="750"/>
            </a:lvl6pPr>
            <a:lvl7pPr marL="2057348" indent="0">
              <a:buNone/>
              <a:defRPr sz="750"/>
            </a:lvl7pPr>
            <a:lvl8pPr marL="2400240" indent="0">
              <a:buNone/>
              <a:defRPr sz="750"/>
            </a:lvl8pPr>
            <a:lvl9pPr marL="2743132" indent="0">
              <a:buNone/>
              <a:defRPr sz="750"/>
            </a:lvl9pPr>
          </a:lstStyle>
          <a:p>
            <a:pPr lvl="0"/>
            <a:r>
              <a:rPr lang="cs-CZ"/>
              <a:t>Po kliknutí můžete upravovat styly textu v předloze.</a:t>
            </a:r>
          </a:p>
        </p:txBody>
      </p:sp>
    </p:spTree>
    <p:extLst>
      <p:ext uri="{BB962C8B-B14F-4D97-AF65-F5344CB8AC3E}">
        <p14:creationId xmlns:p14="http://schemas.microsoft.com/office/powerpoint/2010/main" val="198641786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5" name="Obrázek 4"/>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5027919" y="6267815"/>
            <a:ext cx="3846981" cy="230400"/>
          </a:xfrm>
          <a:prstGeom prst="rect">
            <a:avLst/>
          </a:prstGeom>
        </p:spPr>
      </p:pic>
      <p:sp>
        <p:nvSpPr>
          <p:cNvPr id="2" name="Zástupný symbol pro nadpis 1"/>
          <p:cNvSpPr>
            <a:spLocks noGrp="1"/>
          </p:cNvSpPr>
          <p:nvPr>
            <p:ph type="title"/>
          </p:nvPr>
        </p:nvSpPr>
        <p:spPr>
          <a:xfrm>
            <a:off x="540000" y="365129"/>
            <a:ext cx="8064000" cy="1325563"/>
          </a:xfrm>
          <a:prstGeom prst="rect">
            <a:avLst/>
          </a:prstGeom>
        </p:spPr>
        <p:txBody>
          <a:bodyPr vert="horz" lIns="91440" tIns="45720" rIns="91440" bIns="45720" rtlCol="0" anchor="ctr">
            <a:noAutofit/>
          </a:bodyPr>
          <a:lstStyle/>
          <a:p>
            <a:r>
              <a:rPr lang="cs-CZ" dirty="0"/>
              <a:t>Kliknutím lze upravit styl.</a:t>
            </a:r>
          </a:p>
        </p:txBody>
      </p:sp>
      <p:sp>
        <p:nvSpPr>
          <p:cNvPr id="3" name="Zástupný symbol pro text 2"/>
          <p:cNvSpPr>
            <a:spLocks noGrp="1"/>
          </p:cNvSpPr>
          <p:nvPr>
            <p:ph type="body" idx="1"/>
          </p:nvPr>
        </p:nvSpPr>
        <p:spPr>
          <a:xfrm>
            <a:off x="540000" y="1825625"/>
            <a:ext cx="8064000" cy="4081204"/>
          </a:xfrm>
          <a:prstGeom prst="rect">
            <a:avLst/>
          </a:prstGeom>
        </p:spPr>
        <p:txBody>
          <a:bodyPr vert="horz" lIns="91440" tIns="45720" rIns="91440" bIns="45720" rtlCol="0">
            <a:normAutofit/>
          </a:bodyPr>
          <a:lstStyle/>
          <a:p>
            <a:pPr lvl="0"/>
            <a:r>
              <a:rPr lang="cs-CZ" dirty="0"/>
              <a:t>Kliknutím lze upravit styly předlohy textu.</a:t>
            </a:r>
          </a:p>
          <a:p>
            <a:pPr lvl="1"/>
            <a:r>
              <a:rPr lang="cs-CZ" dirty="0"/>
              <a:t>Druhá úroveň</a:t>
            </a:r>
          </a:p>
          <a:p>
            <a:pPr lvl="2"/>
            <a:r>
              <a:rPr lang="cs-CZ" dirty="0"/>
              <a:t>Třetí úroveň</a:t>
            </a:r>
          </a:p>
          <a:p>
            <a:pPr lvl="3"/>
            <a:r>
              <a:rPr lang="cs-CZ" dirty="0"/>
              <a:t>Čtvrtá úroveň</a:t>
            </a:r>
          </a:p>
          <a:p>
            <a:pPr lvl="4"/>
            <a:r>
              <a:rPr lang="cs-CZ" dirty="0"/>
              <a:t>Pátá úroveň</a:t>
            </a:r>
          </a:p>
        </p:txBody>
      </p:sp>
      <p:sp>
        <p:nvSpPr>
          <p:cNvPr id="7" name="Obdélník 6"/>
          <p:cNvSpPr/>
          <p:nvPr userDrawn="1"/>
        </p:nvSpPr>
        <p:spPr>
          <a:xfrm>
            <a:off x="0" y="5"/>
            <a:ext cx="9144000" cy="123825"/>
          </a:xfrm>
          <a:prstGeom prst="rect">
            <a:avLst/>
          </a:prstGeom>
          <a:solidFill>
            <a:srgbClr val="CF1F28"/>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68580" tIns="34290" rIns="68580" bIns="34290" numCol="1" spcCol="0" rtlCol="0" fromWordArt="0" anchor="ctr" anchorCtr="0" forceAA="0" compatLnSpc="1">
            <a:prstTxWarp prst="textNoShape">
              <a:avLst/>
            </a:prstTxWarp>
            <a:noAutofit/>
          </a:bodyPr>
          <a:lstStyle/>
          <a:p>
            <a:pPr algn="ctr"/>
            <a:endParaRPr lang="cs-CZ" sz="1350"/>
          </a:p>
        </p:txBody>
      </p:sp>
    </p:spTree>
    <p:extLst>
      <p:ext uri="{BB962C8B-B14F-4D97-AF65-F5344CB8AC3E}">
        <p14:creationId xmlns:p14="http://schemas.microsoft.com/office/powerpoint/2010/main" val="25319057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685783" rtl="0" eaLnBrk="1" latinLnBrk="0" hangingPunct="1">
        <a:lnSpc>
          <a:spcPct val="90000"/>
        </a:lnSpc>
        <a:spcBef>
          <a:spcPct val="0"/>
        </a:spcBef>
        <a:buNone/>
        <a:defRPr sz="4125" b="0" kern="1200" cap="none" baseline="0">
          <a:solidFill>
            <a:srgbClr val="CF1F28"/>
          </a:solidFill>
          <a:latin typeface="+mn-lt"/>
          <a:ea typeface="+mj-ea"/>
          <a:cs typeface="+mj-cs"/>
        </a:defRPr>
      </a:lvl1pPr>
    </p:titleStyle>
    <p:bodyStyle>
      <a:lvl1pPr marL="171446"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2100" kern="1200">
          <a:solidFill>
            <a:srgbClr val="313131"/>
          </a:solidFill>
          <a:latin typeface="+mj-lt"/>
          <a:ea typeface="+mn-ea"/>
          <a:cs typeface="+mn-cs"/>
        </a:defRPr>
      </a:lvl1pPr>
      <a:lvl2pPr marL="514337"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2pPr>
      <a:lvl3pPr marL="857228"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800" kern="1200">
          <a:solidFill>
            <a:srgbClr val="313131"/>
          </a:solidFill>
          <a:latin typeface="+mj-lt"/>
          <a:ea typeface="+mn-ea"/>
          <a:cs typeface="+mn-cs"/>
        </a:defRPr>
      </a:lvl3pPr>
      <a:lvl4pPr marL="1200120"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4pPr>
      <a:lvl5pPr marL="1543012" indent="-171446" algn="l" defTabSz="685783" rtl="0" eaLnBrk="1" latinLnBrk="0" hangingPunct="1">
        <a:lnSpc>
          <a:spcPct val="100000"/>
        </a:lnSpc>
        <a:spcBef>
          <a:spcPts val="750"/>
        </a:spcBef>
        <a:buClr>
          <a:srgbClr val="CF1F28"/>
        </a:buClr>
        <a:buSzPct val="75000"/>
        <a:buFont typeface="Arial" panose="020B0604020202020204" pitchFamily="34" charset="0"/>
        <a:buChar char="•"/>
        <a:defRPr sz="1500" kern="1200">
          <a:solidFill>
            <a:srgbClr val="313131"/>
          </a:solidFill>
          <a:latin typeface="+mj-lt"/>
          <a:ea typeface="+mn-ea"/>
          <a:cs typeface="+mn-cs"/>
        </a:defRPr>
      </a:lvl5pPr>
      <a:lvl6pPr marL="1885903"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795"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686"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577" indent="-171446" algn="l" defTabSz="685783"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cs-CZ"/>
      </a:defPPr>
      <a:lvl1pPr marL="0" algn="l" defTabSz="685783" rtl="0" eaLnBrk="1" latinLnBrk="0" hangingPunct="1">
        <a:defRPr sz="1350" kern="1200">
          <a:solidFill>
            <a:schemeClr val="tx1"/>
          </a:solidFill>
          <a:latin typeface="+mn-lt"/>
          <a:ea typeface="+mn-ea"/>
          <a:cs typeface="+mn-cs"/>
        </a:defRPr>
      </a:lvl1pPr>
      <a:lvl2pPr marL="342892" algn="l" defTabSz="685783" rtl="0" eaLnBrk="1" latinLnBrk="0" hangingPunct="1">
        <a:defRPr sz="1350" kern="1200">
          <a:solidFill>
            <a:schemeClr val="tx1"/>
          </a:solidFill>
          <a:latin typeface="+mn-lt"/>
          <a:ea typeface="+mn-ea"/>
          <a:cs typeface="+mn-cs"/>
        </a:defRPr>
      </a:lvl2pPr>
      <a:lvl3pPr marL="685783" algn="l" defTabSz="685783" rtl="0" eaLnBrk="1" latinLnBrk="0" hangingPunct="1">
        <a:defRPr sz="1350" kern="1200">
          <a:solidFill>
            <a:schemeClr val="tx1"/>
          </a:solidFill>
          <a:latin typeface="+mn-lt"/>
          <a:ea typeface="+mn-ea"/>
          <a:cs typeface="+mn-cs"/>
        </a:defRPr>
      </a:lvl3pPr>
      <a:lvl4pPr marL="1028675" algn="l" defTabSz="685783" rtl="0" eaLnBrk="1" latinLnBrk="0" hangingPunct="1">
        <a:defRPr sz="1350" kern="1200">
          <a:solidFill>
            <a:schemeClr val="tx1"/>
          </a:solidFill>
          <a:latin typeface="+mn-lt"/>
          <a:ea typeface="+mn-ea"/>
          <a:cs typeface="+mn-cs"/>
        </a:defRPr>
      </a:lvl4pPr>
      <a:lvl5pPr marL="1371566" algn="l" defTabSz="685783" rtl="0" eaLnBrk="1" latinLnBrk="0" hangingPunct="1">
        <a:defRPr sz="1350" kern="1200">
          <a:solidFill>
            <a:schemeClr val="tx1"/>
          </a:solidFill>
          <a:latin typeface="+mn-lt"/>
          <a:ea typeface="+mn-ea"/>
          <a:cs typeface="+mn-cs"/>
        </a:defRPr>
      </a:lvl5pPr>
      <a:lvl6pPr marL="1714457" algn="l" defTabSz="685783" rtl="0" eaLnBrk="1" latinLnBrk="0" hangingPunct="1">
        <a:defRPr sz="1350" kern="1200">
          <a:solidFill>
            <a:schemeClr val="tx1"/>
          </a:solidFill>
          <a:latin typeface="+mn-lt"/>
          <a:ea typeface="+mn-ea"/>
          <a:cs typeface="+mn-cs"/>
        </a:defRPr>
      </a:lvl6pPr>
      <a:lvl7pPr marL="2057348" algn="l" defTabSz="685783" rtl="0" eaLnBrk="1" latinLnBrk="0" hangingPunct="1">
        <a:defRPr sz="1350" kern="1200">
          <a:solidFill>
            <a:schemeClr val="tx1"/>
          </a:solidFill>
          <a:latin typeface="+mn-lt"/>
          <a:ea typeface="+mn-ea"/>
          <a:cs typeface="+mn-cs"/>
        </a:defRPr>
      </a:lvl7pPr>
      <a:lvl8pPr marL="2400240" algn="l" defTabSz="685783" rtl="0" eaLnBrk="1" latinLnBrk="0" hangingPunct="1">
        <a:defRPr sz="1350" kern="1200">
          <a:solidFill>
            <a:schemeClr val="tx1"/>
          </a:solidFill>
          <a:latin typeface="+mn-lt"/>
          <a:ea typeface="+mn-ea"/>
          <a:cs typeface="+mn-cs"/>
        </a:defRPr>
      </a:lvl8pPr>
      <a:lvl9pPr marL="2743132" algn="l" defTabSz="685783"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mailto:jindra.peterkova@mvso.cz"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a:xfrm>
            <a:off x="628650" y="1840158"/>
            <a:ext cx="7886700" cy="2387600"/>
          </a:xfrm>
        </p:spPr>
        <p:txBody>
          <a:bodyPr>
            <a:normAutofit/>
          </a:bodyPr>
          <a:lstStyle/>
          <a:p>
            <a:r>
              <a:rPr lang="cs-CZ" sz="4400" dirty="0"/>
              <a:t>Podnikové finance II</a:t>
            </a:r>
            <a:br>
              <a:rPr lang="cs-CZ" sz="4400" dirty="0"/>
            </a:br>
            <a:r>
              <a:rPr lang="cs-CZ" sz="3200" dirty="0">
                <a:solidFill>
                  <a:schemeClr val="tx1"/>
                </a:solidFill>
              </a:rPr>
              <a:t>Finanční analýza podniku II</a:t>
            </a:r>
          </a:p>
        </p:txBody>
      </p:sp>
      <p:sp>
        <p:nvSpPr>
          <p:cNvPr id="3" name="Podnadpis 2"/>
          <p:cNvSpPr>
            <a:spLocks noGrp="1"/>
          </p:cNvSpPr>
          <p:nvPr>
            <p:ph type="subTitle" idx="1"/>
          </p:nvPr>
        </p:nvSpPr>
        <p:spPr/>
        <p:txBody>
          <a:bodyPr>
            <a:normAutofit/>
          </a:bodyPr>
          <a:lstStyle/>
          <a:p>
            <a:r>
              <a:rPr lang="cs-CZ" b="1" dirty="0">
                <a:solidFill>
                  <a:srgbClr val="CF1F28"/>
                </a:solidFill>
              </a:rPr>
              <a:t>4. cvičení</a:t>
            </a:r>
          </a:p>
          <a:p>
            <a:r>
              <a:rPr lang="cs-CZ" b="1" dirty="0"/>
              <a:t>doc. Ing. Jindra Peterková, Ph.D., </a:t>
            </a:r>
            <a:r>
              <a:rPr lang="cs-CZ" b="1" dirty="0">
                <a:hlinkClick r:id="rId2"/>
              </a:rPr>
              <a:t>jindra.peterkova@mvso.cz</a:t>
            </a:r>
            <a:r>
              <a:rPr lang="cs-CZ" b="1" dirty="0"/>
              <a:t>, </a:t>
            </a:r>
          </a:p>
          <a:p>
            <a:endParaRPr lang="cs-CZ" b="1" dirty="0"/>
          </a:p>
        </p:txBody>
      </p:sp>
    </p:spTree>
    <p:extLst>
      <p:ext uri="{BB962C8B-B14F-4D97-AF65-F5344CB8AC3E}">
        <p14:creationId xmlns:p14="http://schemas.microsoft.com/office/powerpoint/2010/main" val="26505305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4FB9382-E5AD-4373-8F5A-4FF8D779922B}"/>
              </a:ext>
            </a:extLst>
          </p:cNvPr>
          <p:cNvSpPr>
            <a:spLocks noGrp="1"/>
          </p:cNvSpPr>
          <p:nvPr>
            <p:ph type="title"/>
          </p:nvPr>
        </p:nvSpPr>
        <p:spPr/>
        <p:txBody>
          <a:bodyPr/>
          <a:lstStyle/>
          <a:p>
            <a:r>
              <a:rPr lang="cs-CZ" dirty="0"/>
              <a:t>Řešení</a:t>
            </a:r>
          </a:p>
        </p:txBody>
      </p:sp>
      <p:graphicFrame>
        <p:nvGraphicFramePr>
          <p:cNvPr id="4" name="Tabulka 4">
            <a:extLst>
              <a:ext uri="{FF2B5EF4-FFF2-40B4-BE49-F238E27FC236}">
                <a16:creationId xmlns:a16="http://schemas.microsoft.com/office/drawing/2014/main" id="{925F1AC7-F837-466C-9873-7D94DF79718C}"/>
              </a:ext>
            </a:extLst>
          </p:cNvPr>
          <p:cNvGraphicFramePr>
            <a:graphicFrameLocks noGrp="1"/>
          </p:cNvGraphicFramePr>
          <p:nvPr>
            <p:ph idx="1"/>
            <p:extLst>
              <p:ext uri="{D42A27DB-BD31-4B8C-83A1-F6EECF244321}">
                <p14:modId xmlns:p14="http://schemas.microsoft.com/office/powerpoint/2010/main" val="85682421"/>
              </p:ext>
            </p:extLst>
          </p:nvPr>
        </p:nvGraphicFramePr>
        <p:xfrm>
          <a:off x="540000" y="1319597"/>
          <a:ext cx="8064498" cy="2560320"/>
        </p:xfrm>
        <a:graphic>
          <a:graphicData uri="http://schemas.openxmlformats.org/drawingml/2006/table">
            <a:tbl>
              <a:tblPr firstRow="1" bandRow="1">
                <a:tableStyleId>{F5AB1C69-6EDB-4FF4-983F-18BD219EF322}</a:tableStyleId>
              </a:tblPr>
              <a:tblGrid>
                <a:gridCol w="2688166">
                  <a:extLst>
                    <a:ext uri="{9D8B030D-6E8A-4147-A177-3AD203B41FA5}">
                      <a16:colId xmlns:a16="http://schemas.microsoft.com/office/drawing/2014/main" val="2192106476"/>
                    </a:ext>
                  </a:extLst>
                </a:gridCol>
                <a:gridCol w="2688166">
                  <a:extLst>
                    <a:ext uri="{9D8B030D-6E8A-4147-A177-3AD203B41FA5}">
                      <a16:colId xmlns:a16="http://schemas.microsoft.com/office/drawing/2014/main" val="205955942"/>
                    </a:ext>
                  </a:extLst>
                </a:gridCol>
                <a:gridCol w="2688166">
                  <a:extLst>
                    <a:ext uri="{9D8B030D-6E8A-4147-A177-3AD203B41FA5}">
                      <a16:colId xmlns:a16="http://schemas.microsoft.com/office/drawing/2014/main" val="1426987511"/>
                    </a:ext>
                  </a:extLst>
                </a:gridCol>
              </a:tblGrid>
              <a:tr h="370840">
                <a:tc>
                  <a:txBody>
                    <a:bodyPr/>
                    <a:lstStyle/>
                    <a:p>
                      <a:endParaRPr lang="cs-CZ" sz="2400" dirty="0"/>
                    </a:p>
                  </a:txBody>
                  <a:tcPr/>
                </a:tc>
                <a:tc>
                  <a:txBody>
                    <a:bodyPr/>
                    <a:lstStyle/>
                    <a:p>
                      <a:r>
                        <a:rPr lang="cs-CZ" sz="2400" dirty="0"/>
                        <a:t>Kolář</a:t>
                      </a:r>
                    </a:p>
                  </a:txBody>
                  <a:tcPr/>
                </a:tc>
                <a:tc>
                  <a:txBody>
                    <a:bodyPr/>
                    <a:lstStyle/>
                    <a:p>
                      <a:r>
                        <a:rPr lang="cs-CZ" sz="2400" dirty="0"/>
                        <a:t>Kovář</a:t>
                      </a:r>
                    </a:p>
                  </a:txBody>
                  <a:tcPr/>
                </a:tc>
                <a:extLst>
                  <a:ext uri="{0D108BD9-81ED-4DB2-BD59-A6C34878D82A}">
                    <a16:rowId xmlns:a16="http://schemas.microsoft.com/office/drawing/2014/main" val="2656744210"/>
                  </a:ext>
                </a:extLst>
              </a:tr>
              <a:tr h="370840">
                <a:tc>
                  <a:txBody>
                    <a:bodyPr/>
                    <a:lstStyle/>
                    <a:p>
                      <a:r>
                        <a:rPr lang="cs-CZ" sz="2400" dirty="0"/>
                        <a:t>ROS (rentabilita tržeb)</a:t>
                      </a:r>
                    </a:p>
                  </a:txBody>
                  <a:tcPr/>
                </a:tc>
                <a:tc>
                  <a:txBody>
                    <a:bodyPr/>
                    <a:lstStyle/>
                    <a:p>
                      <a:endParaRPr lang="cs-CZ" sz="2400" dirty="0"/>
                    </a:p>
                  </a:txBody>
                  <a:tcPr/>
                </a:tc>
                <a:tc>
                  <a:txBody>
                    <a:bodyPr/>
                    <a:lstStyle/>
                    <a:p>
                      <a:endParaRPr lang="cs-CZ" sz="2400" dirty="0"/>
                    </a:p>
                  </a:txBody>
                  <a:tcPr/>
                </a:tc>
                <a:extLst>
                  <a:ext uri="{0D108BD9-81ED-4DB2-BD59-A6C34878D82A}">
                    <a16:rowId xmlns:a16="http://schemas.microsoft.com/office/drawing/2014/main" val="654610831"/>
                  </a:ext>
                </a:extLst>
              </a:tr>
              <a:tr h="370840">
                <a:tc>
                  <a:txBody>
                    <a:bodyPr/>
                    <a:lstStyle/>
                    <a:p>
                      <a:r>
                        <a:rPr lang="cs-CZ" sz="2400" dirty="0"/>
                        <a:t>OA (obrat aktiv)</a:t>
                      </a:r>
                    </a:p>
                  </a:txBody>
                  <a:tcPr/>
                </a:tc>
                <a:tc>
                  <a:txBody>
                    <a:bodyPr/>
                    <a:lstStyle/>
                    <a:p>
                      <a:endParaRPr lang="cs-CZ" sz="2400" dirty="0"/>
                    </a:p>
                  </a:txBody>
                  <a:tcPr/>
                </a:tc>
                <a:tc>
                  <a:txBody>
                    <a:bodyPr/>
                    <a:lstStyle/>
                    <a:p>
                      <a:endParaRPr lang="cs-CZ" sz="2400" dirty="0"/>
                    </a:p>
                  </a:txBody>
                  <a:tcPr/>
                </a:tc>
                <a:extLst>
                  <a:ext uri="{0D108BD9-81ED-4DB2-BD59-A6C34878D82A}">
                    <a16:rowId xmlns:a16="http://schemas.microsoft.com/office/drawing/2014/main" val="1627966581"/>
                  </a:ext>
                </a:extLst>
              </a:tr>
              <a:tr h="370840">
                <a:tc>
                  <a:txBody>
                    <a:bodyPr/>
                    <a:lstStyle/>
                    <a:p>
                      <a:r>
                        <a:rPr lang="cs-CZ" sz="2400" dirty="0"/>
                        <a:t>ROE (výnosnost vlastního kapitálu)</a:t>
                      </a:r>
                    </a:p>
                  </a:txBody>
                  <a:tcPr/>
                </a:tc>
                <a:tc>
                  <a:txBody>
                    <a:bodyPr/>
                    <a:lstStyle/>
                    <a:p>
                      <a:endParaRPr lang="cs-CZ" sz="2400" dirty="0"/>
                    </a:p>
                  </a:txBody>
                  <a:tcPr/>
                </a:tc>
                <a:tc>
                  <a:txBody>
                    <a:bodyPr/>
                    <a:lstStyle/>
                    <a:p>
                      <a:endParaRPr lang="cs-CZ" sz="2400" dirty="0"/>
                    </a:p>
                  </a:txBody>
                  <a:tcPr/>
                </a:tc>
                <a:extLst>
                  <a:ext uri="{0D108BD9-81ED-4DB2-BD59-A6C34878D82A}">
                    <a16:rowId xmlns:a16="http://schemas.microsoft.com/office/drawing/2014/main" val="3424341117"/>
                  </a:ext>
                </a:extLst>
              </a:tr>
            </a:tbl>
          </a:graphicData>
        </a:graphic>
      </p:graphicFrame>
      <p:sp>
        <p:nvSpPr>
          <p:cNvPr id="5" name="TextovéPole 4">
            <a:extLst>
              <a:ext uri="{FF2B5EF4-FFF2-40B4-BE49-F238E27FC236}">
                <a16:creationId xmlns:a16="http://schemas.microsoft.com/office/drawing/2014/main" id="{F1C5708F-762E-4E0E-96A3-9E8B1B86EC40}"/>
              </a:ext>
            </a:extLst>
          </p:cNvPr>
          <p:cNvSpPr txBox="1"/>
          <p:nvPr/>
        </p:nvSpPr>
        <p:spPr>
          <a:xfrm>
            <a:off x="540000" y="4172505"/>
            <a:ext cx="8064000" cy="461665"/>
          </a:xfrm>
          <a:prstGeom prst="rect">
            <a:avLst/>
          </a:prstGeom>
          <a:noFill/>
        </p:spPr>
        <p:txBody>
          <a:bodyPr wrap="square" rtlCol="0">
            <a:spAutoFit/>
          </a:bodyPr>
          <a:lstStyle/>
          <a:p>
            <a:pPr algn="just"/>
            <a:r>
              <a:rPr lang="cs-CZ" sz="2400" dirty="0"/>
              <a:t>ROS=EAT/tržby, OA= tržby/aktiva, ROE=EAT/vlastní kapitál</a:t>
            </a:r>
          </a:p>
        </p:txBody>
      </p:sp>
    </p:spTree>
    <p:extLst>
      <p:ext uri="{BB962C8B-B14F-4D97-AF65-F5344CB8AC3E}">
        <p14:creationId xmlns:p14="http://schemas.microsoft.com/office/powerpoint/2010/main" val="386386705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399FFFE-3CD3-406D-9C07-7BFC61686DF9}"/>
              </a:ext>
            </a:extLst>
          </p:cNvPr>
          <p:cNvSpPr>
            <a:spLocks noGrp="1"/>
          </p:cNvSpPr>
          <p:nvPr>
            <p:ph type="title"/>
          </p:nvPr>
        </p:nvSpPr>
        <p:spPr/>
        <p:txBody>
          <a:bodyPr/>
          <a:lstStyle/>
          <a:p>
            <a:r>
              <a:rPr lang="cs-CZ" sz="3200" dirty="0"/>
              <a:t>Příklad 1 </a:t>
            </a:r>
          </a:p>
        </p:txBody>
      </p:sp>
      <p:sp>
        <p:nvSpPr>
          <p:cNvPr id="3" name="Zástupný obsah 2">
            <a:extLst>
              <a:ext uri="{FF2B5EF4-FFF2-40B4-BE49-F238E27FC236}">
                <a16:creationId xmlns:a16="http://schemas.microsoft.com/office/drawing/2014/main" id="{177BF39D-4B35-467D-81F5-80E37B504C95}"/>
              </a:ext>
            </a:extLst>
          </p:cNvPr>
          <p:cNvSpPr>
            <a:spLocks noGrp="1"/>
          </p:cNvSpPr>
          <p:nvPr>
            <p:ph idx="1"/>
          </p:nvPr>
        </p:nvSpPr>
        <p:spPr>
          <a:xfrm>
            <a:off x="611021" y="1292964"/>
            <a:ext cx="8064000" cy="5098957"/>
          </a:xfrm>
          <a:ln>
            <a:solidFill>
              <a:schemeClr val="tx1"/>
            </a:solidFill>
          </a:ln>
        </p:spPr>
        <p:txBody>
          <a:bodyPr>
            <a:noAutofit/>
          </a:bodyPr>
          <a:lstStyle/>
          <a:p>
            <a:pPr marL="0" indent="0" algn="just">
              <a:buNone/>
            </a:pPr>
            <a:r>
              <a:rPr lang="cs-CZ" sz="2400" b="1" dirty="0">
                <a:solidFill>
                  <a:schemeClr val="tx1"/>
                </a:solidFill>
              </a:rPr>
              <a:t>Máte k dispozici následující údaje o podniku: dlouhodobá aktiva 480, zásoby 200, pohledávky 150, peníze 150, vlastní kapitál (včetně zisku) 400, krátkodobé úvěry 180, dlouhodobé úvěry 400, tržby 2 000, nákladové úroky 100, zisk před zdaněním 300, čistý zisk 180. Vypočítejte:</a:t>
            </a:r>
          </a:p>
          <a:p>
            <a:r>
              <a:rPr lang="cs-CZ" sz="2400" b="1" dirty="0">
                <a:solidFill>
                  <a:srgbClr val="CF1F28"/>
                </a:solidFill>
              </a:rPr>
              <a:t>obrat aktiv,</a:t>
            </a:r>
          </a:p>
          <a:p>
            <a:r>
              <a:rPr lang="cs-CZ" sz="2400" b="1" dirty="0">
                <a:solidFill>
                  <a:srgbClr val="CF1F28"/>
                </a:solidFill>
              </a:rPr>
              <a:t>dobu inkasa pohledávek,</a:t>
            </a:r>
          </a:p>
          <a:p>
            <a:r>
              <a:rPr lang="cs-CZ" sz="2400" b="1" dirty="0">
                <a:solidFill>
                  <a:srgbClr val="CF1F28"/>
                </a:solidFill>
              </a:rPr>
              <a:t>rentabilita vlastního kapitálu,</a:t>
            </a:r>
          </a:p>
          <a:p>
            <a:r>
              <a:rPr lang="cs-CZ" sz="2400" b="1" dirty="0">
                <a:solidFill>
                  <a:srgbClr val="CF1F28"/>
                </a:solidFill>
              </a:rPr>
              <a:t>rentabilitu aktiv,</a:t>
            </a:r>
          </a:p>
          <a:p>
            <a:r>
              <a:rPr lang="cs-CZ" sz="2400" b="1" dirty="0">
                <a:solidFill>
                  <a:srgbClr val="CF1F28"/>
                </a:solidFill>
              </a:rPr>
              <a:t>celkovou likviditu,</a:t>
            </a:r>
          </a:p>
          <a:p>
            <a:r>
              <a:rPr lang="cs-CZ" sz="2400" b="1" dirty="0">
                <a:solidFill>
                  <a:srgbClr val="CF1F28"/>
                </a:solidFill>
              </a:rPr>
              <a:t>rychlou likviditu,</a:t>
            </a:r>
          </a:p>
          <a:p>
            <a:r>
              <a:rPr lang="cs-CZ" sz="2400" b="1" dirty="0">
                <a:solidFill>
                  <a:srgbClr val="CF1F28"/>
                </a:solidFill>
              </a:rPr>
              <a:t>míru zadluženosti.</a:t>
            </a:r>
          </a:p>
        </p:txBody>
      </p:sp>
    </p:spTree>
    <p:extLst>
      <p:ext uri="{BB962C8B-B14F-4D97-AF65-F5344CB8AC3E}">
        <p14:creationId xmlns:p14="http://schemas.microsoft.com/office/powerpoint/2010/main" val="304326036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C987BA-87E8-438B-8AD3-CAF083CA1F12}"/>
              </a:ext>
            </a:extLst>
          </p:cNvPr>
          <p:cNvSpPr>
            <a:spLocks noGrp="1"/>
          </p:cNvSpPr>
          <p:nvPr>
            <p:ph type="title"/>
          </p:nvPr>
        </p:nvSpPr>
        <p:spPr/>
        <p:txBody>
          <a:bodyPr/>
          <a:lstStyle/>
          <a:p>
            <a:r>
              <a:rPr lang="cs-CZ" sz="3200" dirty="0"/>
              <a:t>Řešení</a:t>
            </a:r>
            <a:br>
              <a:rPr lang="cs-CZ" sz="2400" dirty="0"/>
            </a:br>
            <a:endParaRPr lang="cs-CZ" sz="2400" dirty="0"/>
          </a:p>
        </p:txBody>
      </p:sp>
      <p:sp>
        <p:nvSpPr>
          <p:cNvPr id="5" name="Zástupný obsah 4">
            <a:extLst>
              <a:ext uri="{FF2B5EF4-FFF2-40B4-BE49-F238E27FC236}">
                <a16:creationId xmlns:a16="http://schemas.microsoft.com/office/drawing/2014/main" id="{1ADE2D94-F2A5-49DC-9942-EC4B7F6BAF89}"/>
              </a:ext>
            </a:extLst>
          </p:cNvPr>
          <p:cNvSpPr>
            <a:spLocks noGrp="1"/>
          </p:cNvSpPr>
          <p:nvPr>
            <p:ph idx="1"/>
          </p:nvPr>
        </p:nvSpPr>
        <p:spPr>
          <a:xfrm>
            <a:off x="540000" y="1411550"/>
            <a:ext cx="8064000" cy="4495279"/>
          </a:xfrm>
          <a:ln>
            <a:solidFill>
              <a:schemeClr val="tx1"/>
            </a:solidFill>
          </a:ln>
        </p:spPr>
        <p:txBody>
          <a:bodyPr>
            <a:normAutofit/>
          </a:bodyPr>
          <a:lstStyle/>
          <a:p>
            <a:pPr marL="0" indent="0">
              <a:buNone/>
            </a:pPr>
            <a:r>
              <a:rPr lang="cs-CZ" sz="2800" b="1" dirty="0"/>
              <a:t>Obrat aktiv</a:t>
            </a:r>
            <a:r>
              <a:rPr lang="cs-CZ" sz="2800" dirty="0"/>
              <a:t> = tržby/aktiva </a:t>
            </a:r>
          </a:p>
          <a:p>
            <a:pPr marL="0" indent="0">
              <a:buNone/>
            </a:pPr>
            <a:r>
              <a:rPr lang="cs-CZ" sz="2800" b="1" dirty="0"/>
              <a:t>Doba splatnosti pohledávek</a:t>
            </a:r>
            <a:r>
              <a:rPr lang="cs-CZ" sz="2800" dirty="0"/>
              <a:t> = pohledávky/jednodenní tržby </a:t>
            </a:r>
          </a:p>
          <a:p>
            <a:pPr marL="0" indent="0">
              <a:buNone/>
            </a:pPr>
            <a:r>
              <a:rPr lang="cs-CZ" sz="2800" b="1" dirty="0"/>
              <a:t>Rentabilita vlastního kapitálu (ROE)</a:t>
            </a:r>
            <a:r>
              <a:rPr lang="cs-CZ" sz="2800" dirty="0"/>
              <a:t> = čistý zisk/VK </a:t>
            </a:r>
          </a:p>
          <a:p>
            <a:pPr marL="0" indent="0">
              <a:buNone/>
            </a:pPr>
            <a:r>
              <a:rPr lang="cs-CZ" sz="2800" b="1" dirty="0"/>
              <a:t>Rentabilita aktiv (ROA)</a:t>
            </a:r>
            <a:r>
              <a:rPr lang="cs-CZ" sz="2800" dirty="0"/>
              <a:t> = EBIT/A </a:t>
            </a:r>
          </a:p>
          <a:p>
            <a:pPr marL="0" indent="0">
              <a:buNone/>
            </a:pPr>
            <a:r>
              <a:rPr lang="cs-CZ" sz="2800" b="1" dirty="0"/>
              <a:t>Celková likvidita</a:t>
            </a:r>
            <a:r>
              <a:rPr lang="cs-CZ" sz="2800" dirty="0"/>
              <a:t> = OM/ krátkodobé závazky</a:t>
            </a:r>
          </a:p>
          <a:p>
            <a:pPr marL="0" indent="0">
              <a:buNone/>
            </a:pPr>
            <a:r>
              <a:rPr lang="cs-CZ" sz="2800" b="1" dirty="0"/>
              <a:t>Rychlá likvidita</a:t>
            </a:r>
            <a:r>
              <a:rPr lang="cs-CZ" sz="2800" dirty="0"/>
              <a:t> = OM – zásoby/ krátkodobé závazky </a:t>
            </a:r>
          </a:p>
          <a:p>
            <a:pPr marL="0" indent="0">
              <a:buNone/>
            </a:pPr>
            <a:r>
              <a:rPr lang="cs-CZ" sz="2800" dirty="0"/>
              <a:t>Míra zadluženosti = CZ/CK </a:t>
            </a:r>
          </a:p>
          <a:p>
            <a:pPr marL="0" indent="0">
              <a:buNone/>
            </a:pPr>
            <a:endParaRPr lang="cs-CZ" dirty="0"/>
          </a:p>
          <a:p>
            <a:pPr marL="0" indent="0">
              <a:buNone/>
            </a:pPr>
            <a:endParaRPr lang="cs-CZ" dirty="0"/>
          </a:p>
        </p:txBody>
      </p:sp>
    </p:spTree>
    <p:extLst>
      <p:ext uri="{BB962C8B-B14F-4D97-AF65-F5344CB8AC3E}">
        <p14:creationId xmlns:p14="http://schemas.microsoft.com/office/powerpoint/2010/main" val="204250133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2AFF689C-752E-48C3-BF51-A82088798A9D}"/>
              </a:ext>
            </a:extLst>
          </p:cNvPr>
          <p:cNvSpPr>
            <a:spLocks noGrp="1"/>
          </p:cNvSpPr>
          <p:nvPr>
            <p:ph type="title"/>
          </p:nvPr>
        </p:nvSpPr>
        <p:spPr>
          <a:ln>
            <a:solidFill>
              <a:schemeClr val="tx1"/>
            </a:solidFill>
          </a:ln>
        </p:spPr>
        <p:txBody>
          <a:bodyPr/>
          <a:lstStyle/>
          <a:p>
            <a:r>
              <a:rPr lang="cs-CZ" sz="3200" dirty="0"/>
              <a:t>Příklad 2</a:t>
            </a:r>
          </a:p>
        </p:txBody>
      </p:sp>
      <p:sp>
        <p:nvSpPr>
          <p:cNvPr id="3" name="Zástupný obsah 2">
            <a:extLst>
              <a:ext uri="{FF2B5EF4-FFF2-40B4-BE49-F238E27FC236}">
                <a16:creationId xmlns:a16="http://schemas.microsoft.com/office/drawing/2014/main" id="{C8EF63B5-8F9B-407A-B06B-13BC0D83D836}"/>
              </a:ext>
            </a:extLst>
          </p:cNvPr>
          <p:cNvSpPr>
            <a:spLocks noGrp="1"/>
          </p:cNvSpPr>
          <p:nvPr>
            <p:ph idx="1"/>
          </p:nvPr>
        </p:nvSpPr>
        <p:spPr>
          <a:xfrm>
            <a:off x="540000" y="1779230"/>
            <a:ext cx="8064000" cy="4081204"/>
          </a:xfrm>
          <a:ln>
            <a:solidFill>
              <a:schemeClr val="tx1"/>
            </a:solidFill>
          </a:ln>
        </p:spPr>
        <p:txBody>
          <a:bodyPr/>
          <a:lstStyle/>
          <a:p>
            <a:pPr marL="0" indent="0" algn="just">
              <a:buNone/>
            </a:pPr>
            <a:r>
              <a:rPr lang="cs-CZ" sz="2000" b="1" dirty="0">
                <a:solidFill>
                  <a:schemeClr val="tx1"/>
                </a:solidFill>
              </a:rPr>
              <a:t>Podnik fakturoval v roce I v hodnotě 8 000 000 Kč. Zároveň v tomto roce spotřeboval a zaplatil za materiál 2 000 000 Kč, jeho odpisy činily 500 000 Kč, ostatní náklady, které okamžitě i uhradil, byly 3 000 000 Kč. Daň ze zisku ve výši 21 % bude placena v roce II. V roce I odběratel zaplatil 80 % fakturované částky.</a:t>
            </a:r>
          </a:p>
          <a:p>
            <a:pPr marL="457200" indent="-457200" algn="just">
              <a:buFont typeface="+mj-lt"/>
              <a:buAutoNum type="alphaLcParenR"/>
            </a:pPr>
            <a:r>
              <a:rPr lang="cs-CZ" sz="2000" b="1" dirty="0">
                <a:solidFill>
                  <a:srgbClr val="CF1F28"/>
                </a:solidFill>
              </a:rPr>
              <a:t>Sestavte výsledovku podniku a určete výši dosaženého zisku za rok I.</a:t>
            </a:r>
          </a:p>
          <a:p>
            <a:pPr marL="457200" indent="-457200" algn="just">
              <a:buFont typeface="+mj-lt"/>
              <a:buAutoNum type="alphaLcParenR"/>
            </a:pPr>
            <a:r>
              <a:rPr lang="cs-CZ" sz="2000" b="1" dirty="0">
                <a:solidFill>
                  <a:srgbClr val="CF1F28"/>
                </a:solidFill>
              </a:rPr>
              <a:t>Určete přírůstek peněžní hotovosti (cash </a:t>
            </a:r>
            <a:r>
              <a:rPr lang="cs-CZ" sz="2000" b="1" dirty="0" err="1">
                <a:solidFill>
                  <a:srgbClr val="CF1F28"/>
                </a:solidFill>
              </a:rPr>
              <a:t>flow</a:t>
            </a:r>
            <a:r>
              <a:rPr lang="cs-CZ" sz="2000" b="1" dirty="0">
                <a:solidFill>
                  <a:srgbClr val="CF1F28"/>
                </a:solidFill>
              </a:rPr>
              <a:t>) za rok I přímou metodou.</a:t>
            </a:r>
          </a:p>
          <a:p>
            <a:pPr marL="457200" indent="-457200" algn="just">
              <a:buFont typeface="+mj-lt"/>
              <a:buAutoNum type="alphaLcParenR"/>
            </a:pPr>
            <a:r>
              <a:rPr lang="cs-CZ" sz="2000" b="1" dirty="0">
                <a:solidFill>
                  <a:srgbClr val="CF1F28"/>
                </a:solidFill>
              </a:rPr>
              <a:t>Určete přírůstek peněžní hotovosti (cash </a:t>
            </a:r>
            <a:r>
              <a:rPr lang="cs-CZ" sz="2000" b="1" dirty="0" err="1">
                <a:solidFill>
                  <a:srgbClr val="CF1F28"/>
                </a:solidFill>
              </a:rPr>
              <a:t>flow</a:t>
            </a:r>
            <a:r>
              <a:rPr lang="cs-CZ" sz="2000" b="1" dirty="0">
                <a:solidFill>
                  <a:srgbClr val="CF1F28"/>
                </a:solidFill>
              </a:rPr>
              <a:t>) za rok I nepřímou metodou.</a:t>
            </a:r>
          </a:p>
        </p:txBody>
      </p:sp>
    </p:spTree>
    <p:extLst>
      <p:ext uri="{BB962C8B-B14F-4D97-AF65-F5344CB8AC3E}">
        <p14:creationId xmlns:p14="http://schemas.microsoft.com/office/powerpoint/2010/main" val="19018262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8FFE2C4-5E2C-458F-A4A9-3F57926D4B11}"/>
              </a:ext>
            </a:extLst>
          </p:cNvPr>
          <p:cNvSpPr>
            <a:spLocks noGrp="1"/>
          </p:cNvSpPr>
          <p:nvPr>
            <p:ph type="title"/>
          </p:nvPr>
        </p:nvSpPr>
        <p:spPr>
          <a:xfrm>
            <a:off x="540000" y="365129"/>
            <a:ext cx="8064000" cy="1106161"/>
          </a:xfrm>
        </p:spPr>
        <p:txBody>
          <a:bodyPr/>
          <a:lstStyle/>
          <a:p>
            <a:r>
              <a:rPr lang="cs-CZ" sz="3200" dirty="0"/>
              <a:t>Řešení</a:t>
            </a:r>
          </a:p>
        </p:txBody>
      </p:sp>
      <p:sp>
        <p:nvSpPr>
          <p:cNvPr id="3" name="Zástupný obsah 2">
            <a:extLst>
              <a:ext uri="{FF2B5EF4-FFF2-40B4-BE49-F238E27FC236}">
                <a16:creationId xmlns:a16="http://schemas.microsoft.com/office/drawing/2014/main" id="{B6DCBA79-D376-4781-9F93-B5B12F937691}"/>
              </a:ext>
            </a:extLst>
          </p:cNvPr>
          <p:cNvSpPr>
            <a:spLocks noGrp="1"/>
          </p:cNvSpPr>
          <p:nvPr>
            <p:ph idx="1"/>
          </p:nvPr>
        </p:nvSpPr>
        <p:spPr>
          <a:xfrm>
            <a:off x="540000" y="1471290"/>
            <a:ext cx="8064000" cy="4435539"/>
          </a:xfrm>
        </p:spPr>
        <p:txBody>
          <a:bodyPr/>
          <a:lstStyle/>
          <a:p>
            <a:pPr marL="0" indent="0">
              <a:buNone/>
            </a:pPr>
            <a:r>
              <a:rPr lang="cs-CZ" sz="1800" b="1" dirty="0"/>
              <a:t>a) Výkaz zisku a ztráty                   b) Cash </a:t>
            </a:r>
            <a:r>
              <a:rPr lang="cs-CZ" sz="1800" b="1" dirty="0" err="1"/>
              <a:t>flow</a:t>
            </a:r>
            <a:r>
              <a:rPr lang="cs-CZ" sz="1800" b="1" dirty="0"/>
              <a:t> za rok I přímou metodou</a:t>
            </a:r>
          </a:p>
          <a:p>
            <a:pPr marL="0" indent="0">
              <a:buNone/>
            </a:pPr>
            <a:endParaRPr lang="cs-CZ" dirty="0"/>
          </a:p>
        </p:txBody>
      </p:sp>
      <p:graphicFrame>
        <p:nvGraphicFramePr>
          <p:cNvPr id="4" name="Tabulka 4">
            <a:extLst>
              <a:ext uri="{FF2B5EF4-FFF2-40B4-BE49-F238E27FC236}">
                <a16:creationId xmlns:a16="http://schemas.microsoft.com/office/drawing/2014/main" id="{EE62E31F-0D5F-40C3-8936-D8D416897479}"/>
              </a:ext>
            </a:extLst>
          </p:cNvPr>
          <p:cNvGraphicFramePr>
            <a:graphicFrameLocks noGrp="1"/>
          </p:cNvGraphicFramePr>
          <p:nvPr>
            <p:extLst>
              <p:ext uri="{D42A27DB-BD31-4B8C-83A1-F6EECF244321}">
                <p14:modId xmlns:p14="http://schemas.microsoft.com/office/powerpoint/2010/main" val="878571706"/>
              </p:ext>
            </p:extLst>
          </p:nvPr>
        </p:nvGraphicFramePr>
        <p:xfrm>
          <a:off x="574376" y="1959390"/>
          <a:ext cx="2258201" cy="2583180"/>
        </p:xfrm>
        <a:graphic>
          <a:graphicData uri="http://schemas.openxmlformats.org/drawingml/2006/table">
            <a:tbl>
              <a:tblPr firstRow="1" bandRow="1">
                <a:tableStyleId>{F5AB1C69-6EDB-4FF4-983F-18BD219EF322}</a:tableStyleId>
              </a:tblPr>
              <a:tblGrid>
                <a:gridCol w="1279107">
                  <a:extLst>
                    <a:ext uri="{9D8B030D-6E8A-4147-A177-3AD203B41FA5}">
                      <a16:colId xmlns:a16="http://schemas.microsoft.com/office/drawing/2014/main" val="1602053589"/>
                    </a:ext>
                  </a:extLst>
                </a:gridCol>
                <a:gridCol w="979094">
                  <a:extLst>
                    <a:ext uri="{9D8B030D-6E8A-4147-A177-3AD203B41FA5}">
                      <a16:colId xmlns:a16="http://schemas.microsoft.com/office/drawing/2014/main" val="4241523619"/>
                    </a:ext>
                  </a:extLst>
                </a:gridCol>
              </a:tblGrid>
              <a:tr h="279210">
                <a:tc>
                  <a:txBody>
                    <a:bodyPr/>
                    <a:lstStyle/>
                    <a:p>
                      <a:r>
                        <a:rPr lang="cs-CZ" dirty="0"/>
                        <a:t>Rok</a:t>
                      </a:r>
                    </a:p>
                  </a:txBody>
                  <a:tcPr/>
                </a:tc>
                <a:tc>
                  <a:txBody>
                    <a:bodyPr/>
                    <a:lstStyle/>
                    <a:p>
                      <a:r>
                        <a:rPr lang="cs-CZ" dirty="0"/>
                        <a:t>I</a:t>
                      </a:r>
                    </a:p>
                  </a:txBody>
                  <a:tcPr/>
                </a:tc>
                <a:extLst>
                  <a:ext uri="{0D108BD9-81ED-4DB2-BD59-A6C34878D82A}">
                    <a16:rowId xmlns:a16="http://schemas.microsoft.com/office/drawing/2014/main" val="2615491575"/>
                  </a:ext>
                </a:extLst>
              </a:tr>
              <a:tr h="279210">
                <a:tc>
                  <a:txBody>
                    <a:bodyPr/>
                    <a:lstStyle/>
                    <a:p>
                      <a:r>
                        <a:rPr lang="cs-CZ" dirty="0"/>
                        <a:t>Tržby</a:t>
                      </a:r>
                    </a:p>
                  </a:txBody>
                  <a:tcPr/>
                </a:tc>
                <a:tc>
                  <a:txBody>
                    <a:bodyPr/>
                    <a:lstStyle/>
                    <a:p>
                      <a:endParaRPr lang="cs-CZ" dirty="0"/>
                    </a:p>
                  </a:txBody>
                  <a:tcPr/>
                </a:tc>
                <a:extLst>
                  <a:ext uri="{0D108BD9-81ED-4DB2-BD59-A6C34878D82A}">
                    <a16:rowId xmlns:a16="http://schemas.microsoft.com/office/drawing/2014/main" val="2748898928"/>
                  </a:ext>
                </a:extLst>
              </a:tr>
              <a:tr h="472509">
                <a:tc>
                  <a:txBody>
                    <a:bodyPr/>
                    <a:lstStyle/>
                    <a:p>
                      <a:r>
                        <a:rPr lang="cs-CZ" dirty="0"/>
                        <a:t>Spotřeba materiálu</a:t>
                      </a:r>
                    </a:p>
                  </a:txBody>
                  <a:tcPr/>
                </a:tc>
                <a:tc>
                  <a:txBody>
                    <a:bodyPr/>
                    <a:lstStyle/>
                    <a:p>
                      <a:endParaRPr lang="cs-CZ" dirty="0"/>
                    </a:p>
                  </a:txBody>
                  <a:tcPr/>
                </a:tc>
                <a:extLst>
                  <a:ext uri="{0D108BD9-81ED-4DB2-BD59-A6C34878D82A}">
                    <a16:rowId xmlns:a16="http://schemas.microsoft.com/office/drawing/2014/main" val="1285050076"/>
                  </a:ext>
                </a:extLst>
              </a:tr>
              <a:tr h="279210">
                <a:tc>
                  <a:txBody>
                    <a:bodyPr/>
                    <a:lstStyle/>
                    <a:p>
                      <a:r>
                        <a:rPr lang="cs-CZ" dirty="0"/>
                        <a:t>Odpisy</a:t>
                      </a:r>
                    </a:p>
                  </a:txBody>
                  <a:tcPr/>
                </a:tc>
                <a:tc>
                  <a:txBody>
                    <a:bodyPr/>
                    <a:lstStyle/>
                    <a:p>
                      <a:endParaRPr lang="cs-CZ" dirty="0"/>
                    </a:p>
                  </a:txBody>
                  <a:tcPr/>
                </a:tc>
                <a:extLst>
                  <a:ext uri="{0D108BD9-81ED-4DB2-BD59-A6C34878D82A}">
                    <a16:rowId xmlns:a16="http://schemas.microsoft.com/office/drawing/2014/main" val="2126909665"/>
                  </a:ext>
                </a:extLst>
              </a:tr>
              <a:tr h="279210">
                <a:tc>
                  <a:txBody>
                    <a:bodyPr/>
                    <a:lstStyle/>
                    <a:p>
                      <a:r>
                        <a:rPr lang="cs-CZ" dirty="0"/>
                        <a:t>Ostatní náklady</a:t>
                      </a:r>
                    </a:p>
                  </a:txBody>
                  <a:tcPr/>
                </a:tc>
                <a:tc>
                  <a:txBody>
                    <a:bodyPr/>
                    <a:lstStyle/>
                    <a:p>
                      <a:endParaRPr lang="cs-CZ" dirty="0"/>
                    </a:p>
                  </a:txBody>
                  <a:tcPr/>
                </a:tc>
                <a:extLst>
                  <a:ext uri="{0D108BD9-81ED-4DB2-BD59-A6C34878D82A}">
                    <a16:rowId xmlns:a16="http://schemas.microsoft.com/office/drawing/2014/main" val="3469079659"/>
                  </a:ext>
                </a:extLst>
              </a:tr>
              <a:tr h="279210">
                <a:tc>
                  <a:txBody>
                    <a:bodyPr/>
                    <a:lstStyle/>
                    <a:p>
                      <a:r>
                        <a:rPr lang="cs-CZ" dirty="0"/>
                        <a:t>Zisk</a:t>
                      </a:r>
                    </a:p>
                  </a:txBody>
                  <a:tcPr/>
                </a:tc>
                <a:tc>
                  <a:txBody>
                    <a:bodyPr/>
                    <a:lstStyle/>
                    <a:p>
                      <a:endParaRPr lang="cs-CZ" dirty="0"/>
                    </a:p>
                  </a:txBody>
                  <a:tcPr/>
                </a:tc>
                <a:extLst>
                  <a:ext uri="{0D108BD9-81ED-4DB2-BD59-A6C34878D82A}">
                    <a16:rowId xmlns:a16="http://schemas.microsoft.com/office/drawing/2014/main" val="1009368037"/>
                  </a:ext>
                </a:extLst>
              </a:tr>
              <a:tr h="279210">
                <a:tc>
                  <a:txBody>
                    <a:bodyPr/>
                    <a:lstStyle/>
                    <a:p>
                      <a:r>
                        <a:rPr lang="cs-CZ" dirty="0"/>
                        <a:t>Daň 21 %</a:t>
                      </a:r>
                    </a:p>
                  </a:txBody>
                  <a:tcPr/>
                </a:tc>
                <a:tc>
                  <a:txBody>
                    <a:bodyPr/>
                    <a:lstStyle/>
                    <a:p>
                      <a:endParaRPr lang="cs-CZ" dirty="0"/>
                    </a:p>
                  </a:txBody>
                  <a:tcPr/>
                </a:tc>
                <a:extLst>
                  <a:ext uri="{0D108BD9-81ED-4DB2-BD59-A6C34878D82A}">
                    <a16:rowId xmlns:a16="http://schemas.microsoft.com/office/drawing/2014/main" val="1007911525"/>
                  </a:ext>
                </a:extLst>
              </a:tr>
              <a:tr h="279210">
                <a:tc>
                  <a:txBody>
                    <a:bodyPr/>
                    <a:lstStyle/>
                    <a:p>
                      <a:r>
                        <a:rPr lang="cs-CZ" dirty="0"/>
                        <a:t>Čistý zisk</a:t>
                      </a:r>
                    </a:p>
                  </a:txBody>
                  <a:tcPr/>
                </a:tc>
                <a:tc>
                  <a:txBody>
                    <a:bodyPr/>
                    <a:lstStyle/>
                    <a:p>
                      <a:endParaRPr lang="cs-CZ" dirty="0"/>
                    </a:p>
                  </a:txBody>
                  <a:tcPr/>
                </a:tc>
                <a:extLst>
                  <a:ext uri="{0D108BD9-81ED-4DB2-BD59-A6C34878D82A}">
                    <a16:rowId xmlns:a16="http://schemas.microsoft.com/office/drawing/2014/main" val="503673900"/>
                  </a:ext>
                </a:extLst>
              </a:tr>
            </a:tbl>
          </a:graphicData>
        </a:graphic>
      </p:graphicFrame>
      <p:graphicFrame>
        <p:nvGraphicFramePr>
          <p:cNvPr id="7" name="Tabulka 7">
            <a:extLst>
              <a:ext uri="{FF2B5EF4-FFF2-40B4-BE49-F238E27FC236}">
                <a16:creationId xmlns:a16="http://schemas.microsoft.com/office/drawing/2014/main" id="{9E5E173E-FC9F-41C0-9E99-76944E963524}"/>
              </a:ext>
            </a:extLst>
          </p:cNvPr>
          <p:cNvGraphicFramePr>
            <a:graphicFrameLocks noGrp="1"/>
          </p:cNvGraphicFramePr>
          <p:nvPr>
            <p:extLst>
              <p:ext uri="{D42A27DB-BD31-4B8C-83A1-F6EECF244321}">
                <p14:modId xmlns:p14="http://schemas.microsoft.com/office/powerpoint/2010/main" val="837349869"/>
              </p:ext>
            </p:extLst>
          </p:nvPr>
        </p:nvGraphicFramePr>
        <p:xfrm>
          <a:off x="3575521" y="1959390"/>
          <a:ext cx="4285534" cy="1783080"/>
        </p:xfrm>
        <a:graphic>
          <a:graphicData uri="http://schemas.openxmlformats.org/drawingml/2006/table">
            <a:tbl>
              <a:tblPr firstRow="1" bandRow="1">
                <a:tableStyleId>{F5AB1C69-6EDB-4FF4-983F-18BD219EF322}</a:tableStyleId>
              </a:tblPr>
              <a:tblGrid>
                <a:gridCol w="2142767">
                  <a:extLst>
                    <a:ext uri="{9D8B030D-6E8A-4147-A177-3AD203B41FA5}">
                      <a16:colId xmlns:a16="http://schemas.microsoft.com/office/drawing/2014/main" val="3256410538"/>
                    </a:ext>
                  </a:extLst>
                </a:gridCol>
                <a:gridCol w="2142767">
                  <a:extLst>
                    <a:ext uri="{9D8B030D-6E8A-4147-A177-3AD203B41FA5}">
                      <a16:colId xmlns:a16="http://schemas.microsoft.com/office/drawing/2014/main" val="2414275858"/>
                    </a:ext>
                  </a:extLst>
                </a:gridCol>
              </a:tblGrid>
              <a:tr h="293119">
                <a:tc>
                  <a:txBody>
                    <a:bodyPr/>
                    <a:lstStyle/>
                    <a:p>
                      <a:r>
                        <a:rPr lang="cs-CZ" dirty="0"/>
                        <a:t>Rok</a:t>
                      </a:r>
                    </a:p>
                  </a:txBody>
                  <a:tcPr/>
                </a:tc>
                <a:tc>
                  <a:txBody>
                    <a:bodyPr/>
                    <a:lstStyle/>
                    <a:p>
                      <a:r>
                        <a:rPr lang="cs-CZ" dirty="0"/>
                        <a:t>I</a:t>
                      </a:r>
                    </a:p>
                  </a:txBody>
                  <a:tcPr/>
                </a:tc>
                <a:extLst>
                  <a:ext uri="{0D108BD9-81ED-4DB2-BD59-A6C34878D82A}">
                    <a16:rowId xmlns:a16="http://schemas.microsoft.com/office/drawing/2014/main" val="3805553317"/>
                  </a:ext>
                </a:extLst>
              </a:tr>
              <a:tr h="293119">
                <a:tc>
                  <a:txBody>
                    <a:bodyPr/>
                    <a:lstStyle/>
                    <a:p>
                      <a:r>
                        <a:rPr lang="cs-CZ" dirty="0"/>
                        <a:t>Příjmy</a:t>
                      </a:r>
                    </a:p>
                  </a:txBody>
                  <a:tcPr/>
                </a:tc>
                <a:tc>
                  <a:txBody>
                    <a:bodyPr/>
                    <a:lstStyle/>
                    <a:p>
                      <a:endParaRPr lang="cs-CZ" dirty="0"/>
                    </a:p>
                  </a:txBody>
                  <a:tcPr/>
                </a:tc>
                <a:extLst>
                  <a:ext uri="{0D108BD9-81ED-4DB2-BD59-A6C34878D82A}">
                    <a16:rowId xmlns:a16="http://schemas.microsoft.com/office/drawing/2014/main" val="1721761020"/>
                  </a:ext>
                </a:extLst>
              </a:tr>
              <a:tr h="293119">
                <a:tc>
                  <a:txBody>
                    <a:bodyPr/>
                    <a:lstStyle/>
                    <a:p>
                      <a:r>
                        <a:rPr lang="cs-CZ" dirty="0"/>
                        <a:t>Výdaje celkem:</a:t>
                      </a:r>
                    </a:p>
                  </a:txBody>
                  <a:tcPr/>
                </a:tc>
                <a:tc>
                  <a:txBody>
                    <a:bodyPr/>
                    <a:lstStyle/>
                    <a:p>
                      <a:endParaRPr lang="cs-CZ" dirty="0"/>
                    </a:p>
                  </a:txBody>
                  <a:tcPr/>
                </a:tc>
                <a:extLst>
                  <a:ext uri="{0D108BD9-81ED-4DB2-BD59-A6C34878D82A}">
                    <a16:rowId xmlns:a16="http://schemas.microsoft.com/office/drawing/2014/main" val="2036370173"/>
                  </a:ext>
                </a:extLst>
              </a:tr>
              <a:tr h="293119">
                <a:tc>
                  <a:txBody>
                    <a:bodyPr/>
                    <a:lstStyle/>
                    <a:p>
                      <a:r>
                        <a:rPr lang="cs-CZ" dirty="0"/>
                        <a:t>  materiál</a:t>
                      </a:r>
                    </a:p>
                  </a:txBody>
                  <a:tcPr/>
                </a:tc>
                <a:tc>
                  <a:txBody>
                    <a:bodyPr/>
                    <a:lstStyle/>
                    <a:p>
                      <a:endParaRPr lang="cs-CZ" dirty="0"/>
                    </a:p>
                  </a:txBody>
                  <a:tcPr/>
                </a:tc>
                <a:extLst>
                  <a:ext uri="{0D108BD9-81ED-4DB2-BD59-A6C34878D82A}">
                    <a16:rowId xmlns:a16="http://schemas.microsoft.com/office/drawing/2014/main" val="3040478990"/>
                  </a:ext>
                </a:extLst>
              </a:tr>
              <a:tr h="293119">
                <a:tc>
                  <a:txBody>
                    <a:bodyPr/>
                    <a:lstStyle/>
                    <a:p>
                      <a:r>
                        <a:rPr lang="cs-CZ" dirty="0"/>
                        <a:t>  ostatní náklady</a:t>
                      </a:r>
                    </a:p>
                  </a:txBody>
                  <a:tcPr/>
                </a:tc>
                <a:tc>
                  <a:txBody>
                    <a:bodyPr/>
                    <a:lstStyle/>
                    <a:p>
                      <a:endParaRPr lang="cs-CZ" dirty="0"/>
                    </a:p>
                  </a:txBody>
                  <a:tcPr/>
                </a:tc>
                <a:extLst>
                  <a:ext uri="{0D108BD9-81ED-4DB2-BD59-A6C34878D82A}">
                    <a16:rowId xmlns:a16="http://schemas.microsoft.com/office/drawing/2014/main" val="3269990923"/>
                  </a:ext>
                </a:extLst>
              </a:tr>
              <a:tr h="293119">
                <a:tc>
                  <a:txBody>
                    <a:bodyPr/>
                    <a:lstStyle/>
                    <a:p>
                      <a:r>
                        <a:rPr lang="cs-CZ" dirty="0"/>
                        <a:t>Cash </a:t>
                      </a:r>
                      <a:r>
                        <a:rPr lang="cs-CZ" dirty="0" err="1"/>
                        <a:t>flow</a:t>
                      </a:r>
                      <a:r>
                        <a:rPr lang="cs-CZ" dirty="0"/>
                        <a:t> (příjmy – výdaje)</a:t>
                      </a:r>
                    </a:p>
                  </a:txBody>
                  <a:tcPr/>
                </a:tc>
                <a:tc>
                  <a:txBody>
                    <a:bodyPr/>
                    <a:lstStyle/>
                    <a:p>
                      <a:endParaRPr lang="cs-CZ" dirty="0"/>
                    </a:p>
                  </a:txBody>
                  <a:tcPr/>
                </a:tc>
                <a:extLst>
                  <a:ext uri="{0D108BD9-81ED-4DB2-BD59-A6C34878D82A}">
                    <a16:rowId xmlns:a16="http://schemas.microsoft.com/office/drawing/2014/main" val="955122929"/>
                  </a:ext>
                </a:extLst>
              </a:tr>
            </a:tbl>
          </a:graphicData>
        </a:graphic>
      </p:graphicFrame>
      <p:graphicFrame>
        <p:nvGraphicFramePr>
          <p:cNvPr id="9" name="Tabulka 7">
            <a:extLst>
              <a:ext uri="{FF2B5EF4-FFF2-40B4-BE49-F238E27FC236}">
                <a16:creationId xmlns:a16="http://schemas.microsoft.com/office/drawing/2014/main" id="{1B97151E-61BA-4B13-90BD-B811EBC15B33}"/>
              </a:ext>
            </a:extLst>
          </p:cNvPr>
          <p:cNvGraphicFramePr>
            <a:graphicFrameLocks noGrp="1"/>
          </p:cNvGraphicFramePr>
          <p:nvPr>
            <p:extLst>
              <p:ext uri="{D42A27DB-BD31-4B8C-83A1-F6EECF244321}">
                <p14:modId xmlns:p14="http://schemas.microsoft.com/office/powerpoint/2010/main" val="1889012211"/>
              </p:ext>
            </p:extLst>
          </p:nvPr>
        </p:nvGraphicFramePr>
        <p:xfrm>
          <a:off x="3575521" y="4230570"/>
          <a:ext cx="4285534" cy="1988820"/>
        </p:xfrm>
        <a:graphic>
          <a:graphicData uri="http://schemas.openxmlformats.org/drawingml/2006/table">
            <a:tbl>
              <a:tblPr firstRow="1" bandRow="1">
                <a:tableStyleId>{F5AB1C69-6EDB-4FF4-983F-18BD219EF322}</a:tableStyleId>
              </a:tblPr>
              <a:tblGrid>
                <a:gridCol w="2142767">
                  <a:extLst>
                    <a:ext uri="{9D8B030D-6E8A-4147-A177-3AD203B41FA5}">
                      <a16:colId xmlns:a16="http://schemas.microsoft.com/office/drawing/2014/main" val="3256410538"/>
                    </a:ext>
                  </a:extLst>
                </a:gridCol>
                <a:gridCol w="2142767">
                  <a:extLst>
                    <a:ext uri="{9D8B030D-6E8A-4147-A177-3AD203B41FA5}">
                      <a16:colId xmlns:a16="http://schemas.microsoft.com/office/drawing/2014/main" val="2414275858"/>
                    </a:ext>
                  </a:extLst>
                </a:gridCol>
              </a:tblGrid>
              <a:tr h="293119">
                <a:tc>
                  <a:txBody>
                    <a:bodyPr/>
                    <a:lstStyle/>
                    <a:p>
                      <a:r>
                        <a:rPr lang="cs-CZ" dirty="0"/>
                        <a:t>Rok</a:t>
                      </a:r>
                    </a:p>
                  </a:txBody>
                  <a:tcPr/>
                </a:tc>
                <a:tc>
                  <a:txBody>
                    <a:bodyPr/>
                    <a:lstStyle/>
                    <a:p>
                      <a:r>
                        <a:rPr lang="cs-CZ" dirty="0"/>
                        <a:t>I</a:t>
                      </a:r>
                    </a:p>
                  </a:txBody>
                  <a:tcPr/>
                </a:tc>
                <a:extLst>
                  <a:ext uri="{0D108BD9-81ED-4DB2-BD59-A6C34878D82A}">
                    <a16:rowId xmlns:a16="http://schemas.microsoft.com/office/drawing/2014/main" val="3805553317"/>
                  </a:ext>
                </a:extLst>
              </a:tr>
              <a:tr h="293119">
                <a:tc>
                  <a:txBody>
                    <a:bodyPr/>
                    <a:lstStyle/>
                    <a:p>
                      <a:r>
                        <a:rPr lang="cs-CZ" dirty="0"/>
                        <a:t>Čistý zisk</a:t>
                      </a:r>
                    </a:p>
                  </a:txBody>
                  <a:tcPr/>
                </a:tc>
                <a:tc>
                  <a:txBody>
                    <a:bodyPr/>
                    <a:lstStyle/>
                    <a:p>
                      <a:endParaRPr lang="cs-CZ" dirty="0"/>
                    </a:p>
                  </a:txBody>
                  <a:tcPr/>
                </a:tc>
                <a:extLst>
                  <a:ext uri="{0D108BD9-81ED-4DB2-BD59-A6C34878D82A}">
                    <a16:rowId xmlns:a16="http://schemas.microsoft.com/office/drawing/2014/main" val="1721761020"/>
                  </a:ext>
                </a:extLst>
              </a:tr>
              <a:tr h="293119">
                <a:tc>
                  <a:txBody>
                    <a:bodyPr/>
                    <a:lstStyle/>
                    <a:p>
                      <a:r>
                        <a:rPr lang="cs-CZ" dirty="0"/>
                        <a:t>odpisy</a:t>
                      </a:r>
                    </a:p>
                  </a:txBody>
                  <a:tcPr/>
                </a:tc>
                <a:tc>
                  <a:txBody>
                    <a:bodyPr/>
                    <a:lstStyle/>
                    <a:p>
                      <a:endParaRPr lang="cs-CZ" dirty="0"/>
                    </a:p>
                  </a:txBody>
                  <a:tcPr/>
                </a:tc>
                <a:extLst>
                  <a:ext uri="{0D108BD9-81ED-4DB2-BD59-A6C34878D82A}">
                    <a16:rowId xmlns:a16="http://schemas.microsoft.com/office/drawing/2014/main" val="2036370173"/>
                  </a:ext>
                </a:extLst>
              </a:tr>
              <a:tr h="293119">
                <a:tc>
                  <a:txBody>
                    <a:bodyPr/>
                    <a:lstStyle/>
                    <a:p>
                      <a:r>
                        <a:rPr lang="cs-CZ" dirty="0"/>
                        <a:t>Nárůst pohledávek </a:t>
                      </a:r>
                    </a:p>
                  </a:txBody>
                  <a:tcPr/>
                </a:tc>
                <a:tc>
                  <a:txBody>
                    <a:bodyPr/>
                    <a:lstStyle/>
                    <a:p>
                      <a:endParaRPr lang="cs-CZ" dirty="0"/>
                    </a:p>
                  </a:txBody>
                  <a:tcPr/>
                </a:tc>
                <a:extLst>
                  <a:ext uri="{0D108BD9-81ED-4DB2-BD59-A6C34878D82A}">
                    <a16:rowId xmlns:a16="http://schemas.microsoft.com/office/drawing/2014/main" val="3040478990"/>
                  </a:ext>
                </a:extLst>
              </a:tr>
              <a:tr h="293119">
                <a:tc>
                  <a:txBody>
                    <a:bodyPr/>
                    <a:lstStyle/>
                    <a:p>
                      <a:r>
                        <a:rPr lang="cs-CZ" dirty="0"/>
                        <a:t>Nárůst závazků vůči státu (daň)</a:t>
                      </a:r>
                    </a:p>
                  </a:txBody>
                  <a:tcPr/>
                </a:tc>
                <a:tc>
                  <a:txBody>
                    <a:bodyPr/>
                    <a:lstStyle/>
                    <a:p>
                      <a:endParaRPr lang="cs-CZ" dirty="0"/>
                    </a:p>
                  </a:txBody>
                  <a:tcPr/>
                </a:tc>
                <a:extLst>
                  <a:ext uri="{0D108BD9-81ED-4DB2-BD59-A6C34878D82A}">
                    <a16:rowId xmlns:a16="http://schemas.microsoft.com/office/drawing/2014/main" val="3269990923"/>
                  </a:ext>
                </a:extLst>
              </a:tr>
              <a:tr h="293119">
                <a:tc>
                  <a:txBody>
                    <a:bodyPr/>
                    <a:lstStyle/>
                    <a:p>
                      <a:r>
                        <a:rPr lang="cs-CZ" dirty="0"/>
                        <a:t>Cash </a:t>
                      </a:r>
                      <a:r>
                        <a:rPr lang="cs-CZ" dirty="0" err="1"/>
                        <a:t>flow</a:t>
                      </a:r>
                      <a:r>
                        <a:rPr lang="cs-CZ" dirty="0"/>
                        <a:t> </a:t>
                      </a:r>
                    </a:p>
                  </a:txBody>
                  <a:tcPr/>
                </a:tc>
                <a:tc>
                  <a:txBody>
                    <a:bodyPr/>
                    <a:lstStyle/>
                    <a:p>
                      <a:endParaRPr lang="cs-CZ" dirty="0"/>
                    </a:p>
                  </a:txBody>
                  <a:tcPr/>
                </a:tc>
                <a:extLst>
                  <a:ext uri="{0D108BD9-81ED-4DB2-BD59-A6C34878D82A}">
                    <a16:rowId xmlns:a16="http://schemas.microsoft.com/office/drawing/2014/main" val="955122929"/>
                  </a:ext>
                </a:extLst>
              </a:tr>
            </a:tbl>
          </a:graphicData>
        </a:graphic>
      </p:graphicFrame>
      <p:sp>
        <p:nvSpPr>
          <p:cNvPr id="10" name="TextovéPole 9">
            <a:extLst>
              <a:ext uri="{FF2B5EF4-FFF2-40B4-BE49-F238E27FC236}">
                <a16:creationId xmlns:a16="http://schemas.microsoft.com/office/drawing/2014/main" id="{F75F603D-3568-441C-BCCE-BAF64BD1B59A}"/>
              </a:ext>
            </a:extLst>
          </p:cNvPr>
          <p:cNvSpPr txBox="1"/>
          <p:nvPr/>
        </p:nvSpPr>
        <p:spPr>
          <a:xfrm>
            <a:off x="3468233" y="3837319"/>
            <a:ext cx="4392822" cy="369332"/>
          </a:xfrm>
          <a:prstGeom prst="rect">
            <a:avLst/>
          </a:prstGeom>
          <a:noFill/>
        </p:spPr>
        <p:txBody>
          <a:bodyPr wrap="square" rtlCol="0">
            <a:spAutoFit/>
          </a:bodyPr>
          <a:lstStyle/>
          <a:p>
            <a:r>
              <a:rPr lang="cs-CZ" dirty="0"/>
              <a:t>c) Cash </a:t>
            </a:r>
            <a:r>
              <a:rPr lang="cs-CZ" dirty="0" err="1"/>
              <a:t>flow</a:t>
            </a:r>
            <a:r>
              <a:rPr lang="cs-CZ" dirty="0"/>
              <a:t> za rok I nepřímou metodou</a:t>
            </a:r>
          </a:p>
        </p:txBody>
      </p:sp>
    </p:spTree>
    <p:extLst>
      <p:ext uri="{BB962C8B-B14F-4D97-AF65-F5344CB8AC3E}">
        <p14:creationId xmlns:p14="http://schemas.microsoft.com/office/powerpoint/2010/main" val="3794925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Rectangle 3">
            <a:extLst>
              <a:ext uri="{FF2B5EF4-FFF2-40B4-BE49-F238E27FC236}">
                <a16:creationId xmlns:a16="http://schemas.microsoft.com/office/drawing/2014/main" id="{2B430517-1E3F-4406-B25B-E983C6C7CA9D}"/>
              </a:ext>
            </a:extLst>
          </p:cNvPr>
          <p:cNvSpPr>
            <a:spLocks noGrp="1" noChangeArrowheads="1"/>
          </p:cNvSpPr>
          <p:nvPr>
            <p:ph idx="1"/>
          </p:nvPr>
        </p:nvSpPr>
        <p:spPr>
          <a:xfrm>
            <a:off x="457200" y="1855788"/>
            <a:ext cx="8229600" cy="4525962"/>
          </a:xfrm>
        </p:spPr>
        <p:txBody>
          <a:bodyPr/>
          <a:lstStyle/>
          <a:p>
            <a:pPr marL="0" indent="0" algn="just" eaLnBrk="1" hangingPunct="1">
              <a:buFont typeface="Arial" panose="020B0604020202020204" pitchFamily="34" charset="0"/>
              <a:buNone/>
            </a:pPr>
            <a:r>
              <a:rPr lang="cs-CZ" altLang="cs-CZ" sz="2400" dirty="0"/>
              <a:t>Podnik má začít vyrábět nový výrobek. Na výrobu 1ks potřebuje 2000Kč (</a:t>
            </a:r>
            <a:r>
              <a:rPr lang="cs-CZ" altLang="cs-CZ" sz="2400" dirty="0" err="1"/>
              <a:t>materiál+práce</a:t>
            </a:r>
            <a:r>
              <a:rPr lang="cs-CZ" altLang="cs-CZ" sz="2400" dirty="0"/>
              <a:t>), každý den bude vyrábět 30 ks. Předpokládané roční tržby jsou 27 mil. Kč, průměrná zásoba byla vypočtena ve výší 4,5 mil. Kč, průměrná výše pohledávek je 1,5 mil. Kč, dodavatelské faktury podnik platí v průměru za 15 dní.</a:t>
            </a:r>
          </a:p>
          <a:p>
            <a:pPr marL="0" indent="0" algn="just" eaLnBrk="1" hangingPunct="1">
              <a:buFont typeface="Arial" panose="020B0604020202020204" pitchFamily="34" charset="0"/>
              <a:buNone/>
            </a:pPr>
            <a:r>
              <a:rPr lang="cs-CZ" altLang="cs-CZ" sz="2400" dirty="0"/>
              <a:t>Vypočítejte:</a:t>
            </a:r>
          </a:p>
          <a:p>
            <a:pPr lvl="1" algn="just" eaLnBrk="1" hangingPunct="1"/>
            <a:r>
              <a:rPr lang="cs-CZ" altLang="cs-CZ" sz="2200" dirty="0"/>
              <a:t>Dobu obratu zásob</a:t>
            </a:r>
          </a:p>
          <a:p>
            <a:pPr lvl="1" algn="just" eaLnBrk="1" hangingPunct="1"/>
            <a:r>
              <a:rPr lang="cs-CZ" altLang="cs-CZ" sz="2200" dirty="0"/>
              <a:t>DI</a:t>
            </a:r>
          </a:p>
          <a:p>
            <a:pPr lvl="1" algn="just" eaLnBrk="1" hangingPunct="1"/>
            <a:r>
              <a:rPr lang="cs-CZ" altLang="cs-CZ" sz="2200" dirty="0"/>
              <a:t>OCP (obratový cyklus peněz)</a:t>
            </a:r>
          </a:p>
        </p:txBody>
      </p:sp>
      <p:sp>
        <p:nvSpPr>
          <p:cNvPr id="57347" name="Rectangle 2">
            <a:extLst>
              <a:ext uri="{FF2B5EF4-FFF2-40B4-BE49-F238E27FC236}">
                <a16:creationId xmlns:a16="http://schemas.microsoft.com/office/drawing/2014/main" id="{4808BCC2-70E1-41FC-BEC6-62DDB33AC855}"/>
              </a:ext>
            </a:extLst>
          </p:cNvPr>
          <p:cNvSpPr>
            <a:spLocks noGrp="1" noChangeArrowheads="1"/>
          </p:cNvSpPr>
          <p:nvPr>
            <p:ph type="title"/>
          </p:nvPr>
        </p:nvSpPr>
        <p:spPr>
          <a:xfrm>
            <a:off x="564565" y="1088486"/>
            <a:ext cx="4664075" cy="555625"/>
          </a:xfrm>
        </p:spPr>
        <p:txBody>
          <a:bodyPr/>
          <a:lstStyle/>
          <a:p>
            <a:pPr eaLnBrk="1" hangingPunct="1"/>
            <a:r>
              <a:rPr lang="cs-CZ" altLang="cs-CZ" dirty="0"/>
              <a:t>Příklad 3</a:t>
            </a:r>
          </a:p>
        </p:txBody>
      </p:sp>
      <p:sp>
        <p:nvSpPr>
          <p:cNvPr id="57348" name="Zástupný symbol pro číslo snímku 3">
            <a:extLst>
              <a:ext uri="{FF2B5EF4-FFF2-40B4-BE49-F238E27FC236}">
                <a16:creationId xmlns:a16="http://schemas.microsoft.com/office/drawing/2014/main" id="{70EAD926-34F0-4FBC-A7E1-E3713637C3C5}"/>
              </a:ext>
            </a:extLst>
          </p:cNvPr>
          <p:cNvSpPr>
            <a:spLocks noGrp="1"/>
          </p:cNvSpPr>
          <p:nvPr>
            <p:ph type="sldNum" sz="quarter" idx="12"/>
          </p:nvPr>
        </p:nvSpPr>
        <p:spPr bwMode="auto">
          <a:xfrm>
            <a:off x="8535426" y="6356350"/>
            <a:ext cx="459581" cy="31273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cs-CZ"/>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buFontTx/>
              <a:buNone/>
            </a:pPr>
            <a:fld id="{1EA44BAA-1A06-B141-8215-9D88CF6A7203}" type="slidenum">
              <a:rPr lang="cs-CZ" smtClean="0"/>
              <a:pPr>
                <a:spcBef>
                  <a:spcPct val="0"/>
                </a:spcBef>
                <a:buFontTx/>
                <a:buNone/>
              </a:pPr>
              <a:t>6</a:t>
            </a:fld>
            <a:endParaRPr lang="cs-CZ" altLang="cs-CZ" sz="1200">
              <a:solidFill>
                <a:srgbClr val="898989"/>
              </a:solidFill>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ástupný symbol pro obsah 1">
            <a:extLst>
              <a:ext uri="{FF2B5EF4-FFF2-40B4-BE49-F238E27FC236}">
                <a16:creationId xmlns:a16="http://schemas.microsoft.com/office/drawing/2014/main" id="{746F960C-BE4C-4F26-AC10-91B7B062FB95}"/>
              </a:ext>
            </a:extLst>
          </p:cNvPr>
          <p:cNvSpPr>
            <a:spLocks noGrp="1"/>
          </p:cNvSpPr>
          <p:nvPr>
            <p:ph idx="1"/>
          </p:nvPr>
        </p:nvSpPr>
        <p:spPr>
          <a:xfrm>
            <a:off x="457200" y="987007"/>
            <a:ext cx="8229600" cy="5174095"/>
          </a:xfrm>
          <a:solidFill>
            <a:schemeClr val="bg1"/>
          </a:solidFill>
        </p:spPr>
        <p:txBody>
          <a:bodyPr/>
          <a:lstStyle/>
          <a:p>
            <a:pPr marL="0" indent="0" algn="just">
              <a:buNone/>
              <a:defRPr/>
            </a:pPr>
            <a:r>
              <a:rPr lang="cs-CZ" sz="2800" dirty="0"/>
              <a:t>Doba mezi platbou za nakoupený materiál a přijetím inkasa z prodeje výrobků, skládá se:</a:t>
            </a:r>
          </a:p>
          <a:p>
            <a:pPr lvl="1" algn="just">
              <a:buFont typeface="Arial" charset="0"/>
              <a:buChar char="–"/>
              <a:defRPr/>
            </a:pPr>
            <a:r>
              <a:rPr lang="cs-CZ" sz="2800" dirty="0"/>
              <a:t> z doby obratu zásob (DOZ)</a:t>
            </a:r>
          </a:p>
          <a:p>
            <a:pPr lvl="1" algn="just">
              <a:buFont typeface="Arial" charset="0"/>
              <a:buChar char="–"/>
              <a:defRPr/>
            </a:pPr>
            <a:r>
              <a:rPr lang="cs-CZ" sz="2800" dirty="0"/>
              <a:t> z doby obratu pohledávek (DI)</a:t>
            </a:r>
          </a:p>
          <a:p>
            <a:pPr lvl="1" algn="just">
              <a:buFont typeface="Arial" charset="0"/>
              <a:buChar char="–"/>
              <a:defRPr/>
            </a:pPr>
            <a:r>
              <a:rPr lang="cs-CZ" sz="2800" dirty="0"/>
              <a:t> z doby odkladu plateb (DOP)</a:t>
            </a:r>
          </a:p>
          <a:p>
            <a:pPr algn="ctr">
              <a:buFont typeface="Wingdings 3" pitchFamily="18" charset="2"/>
              <a:buNone/>
              <a:defRPr/>
            </a:pPr>
            <a:r>
              <a:rPr lang="cs-CZ" sz="2800" b="1" dirty="0">
                <a:solidFill>
                  <a:schemeClr val="accent2">
                    <a:lumMod val="50000"/>
                  </a:schemeClr>
                </a:solidFill>
              </a:rPr>
              <a:t>OCP = DOZ + DI – DOP</a:t>
            </a:r>
          </a:p>
          <a:p>
            <a:pPr marL="0" indent="0">
              <a:buFont typeface="Arial" panose="020B0604020202020204" pitchFamily="34" charset="0"/>
              <a:buNone/>
              <a:defRPr/>
            </a:pPr>
            <a:r>
              <a:rPr lang="cs-CZ" sz="2800" dirty="0"/>
              <a:t>DOZ = průměrná zásoba /(tržby/360)</a:t>
            </a:r>
          </a:p>
          <a:p>
            <a:pPr marL="0" indent="0">
              <a:buFont typeface="Arial" panose="020B0604020202020204" pitchFamily="34" charset="0"/>
              <a:buNone/>
              <a:defRPr/>
            </a:pPr>
            <a:r>
              <a:rPr lang="cs-CZ" sz="2800" dirty="0"/>
              <a:t>DI = pohledávky / (tržby / 360)</a:t>
            </a:r>
          </a:p>
          <a:p>
            <a:pPr marL="0" indent="0">
              <a:buFont typeface="Arial" panose="020B0604020202020204" pitchFamily="34" charset="0"/>
              <a:buNone/>
              <a:defRPr/>
            </a:pPr>
            <a:r>
              <a:rPr lang="cs-CZ" sz="2800" dirty="0"/>
              <a:t>DOP = dluhy dodavatelům / (tržby/360)</a:t>
            </a:r>
          </a:p>
          <a:p>
            <a:pPr algn="ctr">
              <a:buFont typeface="Wingdings 3" pitchFamily="18" charset="2"/>
              <a:buNone/>
              <a:defRPr/>
            </a:pPr>
            <a:endParaRPr lang="cs-CZ" sz="2800" b="1" dirty="0">
              <a:solidFill>
                <a:schemeClr val="accent2">
                  <a:lumMod val="50000"/>
                </a:schemeClr>
              </a:solidFill>
            </a:endParaRPr>
          </a:p>
          <a:p>
            <a:pPr>
              <a:buFont typeface="Wingdings 3" pitchFamily="18" charset="2"/>
              <a:buNone/>
              <a:defRPr/>
            </a:pPr>
            <a:endParaRPr lang="cs-CZ" b="1" dirty="0">
              <a:solidFill>
                <a:schemeClr val="accent2">
                  <a:lumMod val="50000"/>
                </a:schemeClr>
              </a:solidFill>
            </a:endParaRPr>
          </a:p>
        </p:txBody>
      </p:sp>
      <p:sp>
        <p:nvSpPr>
          <p:cNvPr id="55299" name="Nadpis 2">
            <a:extLst>
              <a:ext uri="{FF2B5EF4-FFF2-40B4-BE49-F238E27FC236}">
                <a16:creationId xmlns:a16="http://schemas.microsoft.com/office/drawing/2014/main" id="{150339ED-5CE3-429E-8D83-C616F68B0162}"/>
              </a:ext>
            </a:extLst>
          </p:cNvPr>
          <p:cNvSpPr>
            <a:spLocks noGrp="1"/>
          </p:cNvSpPr>
          <p:nvPr>
            <p:ph type="title"/>
          </p:nvPr>
        </p:nvSpPr>
        <p:spPr>
          <a:xfrm>
            <a:off x="0" y="535971"/>
            <a:ext cx="8229600" cy="451037"/>
          </a:xfrm>
        </p:spPr>
        <p:txBody>
          <a:bodyPr/>
          <a:lstStyle/>
          <a:p>
            <a:pPr algn="ctr"/>
            <a:r>
              <a:rPr lang="cs-CZ" altLang="cs-CZ" sz="2400" dirty="0"/>
              <a:t>Stanovení výše OM pomocí Obratového cyklu peněz (OCP)</a:t>
            </a:r>
          </a:p>
        </p:txBody>
      </p:sp>
      <p:sp>
        <p:nvSpPr>
          <p:cNvPr id="55300" name="Zástupný symbol pro číslo snímku 3">
            <a:extLst>
              <a:ext uri="{FF2B5EF4-FFF2-40B4-BE49-F238E27FC236}">
                <a16:creationId xmlns:a16="http://schemas.microsoft.com/office/drawing/2014/main" id="{1CC0D0C3-005D-402A-8388-7F018868658E}"/>
              </a:ext>
            </a:extLst>
          </p:cNvPr>
          <p:cNvSpPr>
            <a:spLocks noGrp="1"/>
          </p:cNvSpPr>
          <p:nvPr>
            <p:ph type="sldNum" sz="quarter" idx="12"/>
          </p:nvPr>
        </p:nvSpPr>
        <p:spPr bwMode="auto">
          <a:xfrm>
            <a:off x="8535426" y="6356350"/>
            <a:ext cx="459581" cy="312739"/>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lIns="91440" tIns="45720" rIns="91440" bIns="45720" rtlCol="0" anchor="ctr"/>
          <a:lstStyle>
            <a:defPPr>
              <a:defRPr lang="cs-CZ"/>
            </a:defPPr>
            <a:lvl1pPr marL="0" algn="l" defTabSz="914400" rtl="0" eaLnBrk="1" latinLnBrk="0" hangingPunct="1">
              <a:defRPr sz="9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spcBef>
                <a:spcPct val="0"/>
              </a:spcBef>
              <a:buFontTx/>
              <a:buNone/>
            </a:pPr>
            <a:fld id="{1EA44BAA-1A06-B141-8215-9D88CF6A7203}" type="slidenum">
              <a:rPr lang="cs-CZ" smtClean="0"/>
              <a:pPr>
                <a:spcBef>
                  <a:spcPct val="0"/>
                </a:spcBef>
                <a:buFontTx/>
                <a:buNone/>
              </a:pPr>
              <a:t>7</a:t>
            </a:fld>
            <a:endParaRPr lang="cs-CZ" altLang="cs-CZ" sz="1200">
              <a:solidFill>
                <a:srgbClr val="898989"/>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5583404-0C6E-4BD7-8306-F63167386B76}"/>
              </a:ext>
            </a:extLst>
          </p:cNvPr>
          <p:cNvSpPr>
            <a:spLocks noGrp="1"/>
          </p:cNvSpPr>
          <p:nvPr>
            <p:ph type="title"/>
          </p:nvPr>
        </p:nvSpPr>
        <p:spPr/>
        <p:txBody>
          <a:bodyPr/>
          <a:lstStyle/>
          <a:p>
            <a:r>
              <a:rPr lang="cs-CZ" sz="3200" dirty="0"/>
              <a:t>Příklad 6</a:t>
            </a:r>
          </a:p>
        </p:txBody>
      </p:sp>
      <p:sp>
        <p:nvSpPr>
          <p:cNvPr id="3" name="Zástupný obsah 2">
            <a:extLst>
              <a:ext uri="{FF2B5EF4-FFF2-40B4-BE49-F238E27FC236}">
                <a16:creationId xmlns:a16="http://schemas.microsoft.com/office/drawing/2014/main" id="{300A1983-D5F2-4933-A59C-8708CFFDB26C}"/>
              </a:ext>
            </a:extLst>
          </p:cNvPr>
          <p:cNvSpPr>
            <a:spLocks noGrp="1"/>
          </p:cNvSpPr>
          <p:nvPr>
            <p:ph idx="1"/>
          </p:nvPr>
        </p:nvSpPr>
        <p:spPr>
          <a:xfrm>
            <a:off x="540000" y="1388397"/>
            <a:ext cx="8064000" cy="4657296"/>
          </a:xfrm>
        </p:spPr>
        <p:txBody>
          <a:bodyPr>
            <a:noAutofit/>
          </a:bodyPr>
          <a:lstStyle/>
          <a:p>
            <a:pPr marL="0" indent="0" algn="just">
              <a:buNone/>
            </a:pPr>
            <a:r>
              <a:rPr lang="cs-CZ" sz="2400" dirty="0">
                <a:solidFill>
                  <a:schemeClr val="tx1"/>
                </a:solidFill>
              </a:rPr>
              <a:t>Podnikatelé Kolář a Kovář rádi srovnávají úspěšnost svého podnikání. Pan Kolář tvrdí, že je lepší, protože jeho čistý zisk byl 1 000 000 Kč, zatímco pan Kovář měl jen 800 000 Kč. Pan Kovář tvrdí, že je lepší on, protože sice měl menší zisk, ale zase měl tržby 3 mil. Kč, zatímco Kolář jen 2,5 mil. Kč. Pan Kolář mu říká, že je lepší, protože má ve firmě víc majetku, jeho aktiva jsou 2 mil. Kč, zatímco Kovář má aktiva vy výši 1 mil. Kč. Kovář mu na to odpovídá, že to by uměl taky, kupovat věci na dluh, ale on nikomu nedluží ani korunu, zatímco Kolář má 0,5 mil. Kč dluhů hlavně z dlouhodobého úvěru. Rozhodně na základě dostupných dat a vybraných poměrových ukazatelů, který z podnikatelů je momentálně finančně úspěšnější podnikatel.</a:t>
            </a:r>
          </a:p>
        </p:txBody>
      </p:sp>
    </p:spTree>
    <p:extLst>
      <p:ext uri="{BB962C8B-B14F-4D97-AF65-F5344CB8AC3E}">
        <p14:creationId xmlns:p14="http://schemas.microsoft.com/office/powerpoint/2010/main" val="1550996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6CFA5C8-AD6B-4FDF-B86E-334C95B5514C}"/>
              </a:ext>
            </a:extLst>
          </p:cNvPr>
          <p:cNvSpPr>
            <a:spLocks noGrp="1"/>
          </p:cNvSpPr>
          <p:nvPr>
            <p:ph type="title"/>
          </p:nvPr>
        </p:nvSpPr>
        <p:spPr/>
        <p:txBody>
          <a:bodyPr/>
          <a:lstStyle/>
          <a:p>
            <a:r>
              <a:rPr lang="cs-CZ" dirty="0"/>
              <a:t>Řešení</a:t>
            </a:r>
          </a:p>
        </p:txBody>
      </p:sp>
      <p:sp>
        <p:nvSpPr>
          <p:cNvPr id="3" name="Zástupný obsah 2">
            <a:extLst>
              <a:ext uri="{FF2B5EF4-FFF2-40B4-BE49-F238E27FC236}">
                <a16:creationId xmlns:a16="http://schemas.microsoft.com/office/drawing/2014/main" id="{0BA63A96-C6AF-4C67-A373-A494F5FC1481}"/>
              </a:ext>
            </a:extLst>
          </p:cNvPr>
          <p:cNvSpPr>
            <a:spLocks noGrp="1"/>
          </p:cNvSpPr>
          <p:nvPr>
            <p:ph idx="1"/>
          </p:nvPr>
        </p:nvSpPr>
        <p:spPr>
          <a:xfrm>
            <a:off x="540000" y="1388398"/>
            <a:ext cx="8064000" cy="4081204"/>
          </a:xfrm>
        </p:spPr>
        <p:txBody>
          <a:bodyPr/>
          <a:lstStyle/>
          <a:p>
            <a:r>
              <a:rPr lang="cs-CZ" sz="2400" b="1" dirty="0"/>
              <a:t>Přehled o vstupních datech v Kč:</a:t>
            </a:r>
          </a:p>
          <a:p>
            <a:pPr marL="0" indent="0">
              <a:buNone/>
            </a:pPr>
            <a:endParaRPr lang="cs-CZ" dirty="0"/>
          </a:p>
        </p:txBody>
      </p:sp>
      <p:graphicFrame>
        <p:nvGraphicFramePr>
          <p:cNvPr id="4" name="Tabulka 4">
            <a:extLst>
              <a:ext uri="{FF2B5EF4-FFF2-40B4-BE49-F238E27FC236}">
                <a16:creationId xmlns:a16="http://schemas.microsoft.com/office/drawing/2014/main" id="{E44376F4-833C-4DB3-B96B-EE2FB49E07CF}"/>
              </a:ext>
            </a:extLst>
          </p:cNvPr>
          <p:cNvGraphicFramePr>
            <a:graphicFrameLocks noGrp="1"/>
          </p:cNvGraphicFramePr>
          <p:nvPr>
            <p:extLst>
              <p:ext uri="{D42A27DB-BD31-4B8C-83A1-F6EECF244321}">
                <p14:modId xmlns:p14="http://schemas.microsoft.com/office/powerpoint/2010/main" val="1415470335"/>
              </p:ext>
            </p:extLst>
          </p:nvPr>
        </p:nvGraphicFramePr>
        <p:xfrm>
          <a:off x="725010" y="1786861"/>
          <a:ext cx="6096000" cy="2286000"/>
        </p:xfrm>
        <a:graphic>
          <a:graphicData uri="http://schemas.openxmlformats.org/drawingml/2006/table">
            <a:tbl>
              <a:tblPr firstRow="1" bandRow="1">
                <a:tableStyleId>{5C22544A-7EE6-4342-B048-85BDC9FD1C3A}</a:tableStyleId>
              </a:tblPr>
              <a:tblGrid>
                <a:gridCol w="2032000">
                  <a:extLst>
                    <a:ext uri="{9D8B030D-6E8A-4147-A177-3AD203B41FA5}">
                      <a16:colId xmlns:a16="http://schemas.microsoft.com/office/drawing/2014/main" val="627845080"/>
                    </a:ext>
                  </a:extLst>
                </a:gridCol>
                <a:gridCol w="2032000">
                  <a:extLst>
                    <a:ext uri="{9D8B030D-6E8A-4147-A177-3AD203B41FA5}">
                      <a16:colId xmlns:a16="http://schemas.microsoft.com/office/drawing/2014/main" val="2561628455"/>
                    </a:ext>
                  </a:extLst>
                </a:gridCol>
                <a:gridCol w="2032000">
                  <a:extLst>
                    <a:ext uri="{9D8B030D-6E8A-4147-A177-3AD203B41FA5}">
                      <a16:colId xmlns:a16="http://schemas.microsoft.com/office/drawing/2014/main" val="318787058"/>
                    </a:ext>
                  </a:extLst>
                </a:gridCol>
              </a:tblGrid>
              <a:tr h="370840">
                <a:tc>
                  <a:txBody>
                    <a:bodyPr/>
                    <a:lstStyle/>
                    <a:p>
                      <a:endParaRPr lang="cs-CZ" sz="2400" dirty="0"/>
                    </a:p>
                  </a:txBody>
                  <a:tcPr>
                    <a:solidFill>
                      <a:schemeClr val="bg1">
                        <a:lumMod val="75000"/>
                      </a:schemeClr>
                    </a:solidFill>
                  </a:tcPr>
                </a:tc>
                <a:tc>
                  <a:txBody>
                    <a:bodyPr/>
                    <a:lstStyle/>
                    <a:p>
                      <a:r>
                        <a:rPr lang="cs-CZ" sz="2400" dirty="0"/>
                        <a:t>Kolář</a:t>
                      </a:r>
                    </a:p>
                  </a:txBody>
                  <a:tcPr>
                    <a:solidFill>
                      <a:schemeClr val="bg1">
                        <a:lumMod val="75000"/>
                      </a:schemeClr>
                    </a:solidFill>
                  </a:tcPr>
                </a:tc>
                <a:tc>
                  <a:txBody>
                    <a:bodyPr/>
                    <a:lstStyle/>
                    <a:p>
                      <a:r>
                        <a:rPr lang="cs-CZ" sz="2400" dirty="0"/>
                        <a:t>Kovář</a:t>
                      </a:r>
                    </a:p>
                  </a:txBody>
                  <a:tcPr>
                    <a:solidFill>
                      <a:schemeClr val="bg1">
                        <a:lumMod val="75000"/>
                      </a:schemeClr>
                    </a:solidFill>
                  </a:tcPr>
                </a:tc>
                <a:extLst>
                  <a:ext uri="{0D108BD9-81ED-4DB2-BD59-A6C34878D82A}">
                    <a16:rowId xmlns:a16="http://schemas.microsoft.com/office/drawing/2014/main" val="818140433"/>
                  </a:ext>
                </a:extLst>
              </a:tr>
              <a:tr h="370840">
                <a:tc>
                  <a:txBody>
                    <a:bodyPr/>
                    <a:lstStyle/>
                    <a:p>
                      <a:r>
                        <a:rPr lang="cs-CZ" sz="2400" dirty="0"/>
                        <a:t>EAT</a:t>
                      </a:r>
                    </a:p>
                  </a:txBody>
                  <a:tcPr>
                    <a:solidFill>
                      <a:schemeClr val="bg1">
                        <a:lumMod val="95000"/>
                      </a:schemeClr>
                    </a:solidFill>
                  </a:tcPr>
                </a:tc>
                <a:tc>
                  <a:txBody>
                    <a:bodyPr/>
                    <a:lstStyle/>
                    <a:p>
                      <a:r>
                        <a:rPr lang="cs-CZ" sz="2400" dirty="0"/>
                        <a:t>1000 000</a:t>
                      </a:r>
                    </a:p>
                  </a:txBody>
                  <a:tcPr>
                    <a:solidFill>
                      <a:schemeClr val="bg1">
                        <a:lumMod val="95000"/>
                      </a:schemeClr>
                    </a:solidFill>
                  </a:tcPr>
                </a:tc>
                <a:tc>
                  <a:txBody>
                    <a:bodyPr/>
                    <a:lstStyle/>
                    <a:p>
                      <a:r>
                        <a:rPr lang="cs-CZ" sz="2400" dirty="0"/>
                        <a:t>  800 000</a:t>
                      </a:r>
                    </a:p>
                  </a:txBody>
                  <a:tcPr>
                    <a:solidFill>
                      <a:schemeClr val="bg1">
                        <a:lumMod val="95000"/>
                      </a:schemeClr>
                    </a:solidFill>
                  </a:tcPr>
                </a:tc>
                <a:extLst>
                  <a:ext uri="{0D108BD9-81ED-4DB2-BD59-A6C34878D82A}">
                    <a16:rowId xmlns:a16="http://schemas.microsoft.com/office/drawing/2014/main" val="433854167"/>
                  </a:ext>
                </a:extLst>
              </a:tr>
              <a:tr h="370840">
                <a:tc>
                  <a:txBody>
                    <a:bodyPr/>
                    <a:lstStyle/>
                    <a:p>
                      <a:r>
                        <a:rPr lang="cs-CZ" sz="2400" dirty="0"/>
                        <a:t>Tržby</a:t>
                      </a:r>
                    </a:p>
                  </a:txBody>
                  <a:tcPr>
                    <a:solidFill>
                      <a:schemeClr val="bg1">
                        <a:lumMod val="75000"/>
                      </a:schemeClr>
                    </a:solidFill>
                  </a:tcPr>
                </a:tc>
                <a:tc>
                  <a:txBody>
                    <a:bodyPr/>
                    <a:lstStyle/>
                    <a:p>
                      <a:r>
                        <a:rPr lang="cs-CZ" sz="2400" dirty="0"/>
                        <a:t>2 500 000</a:t>
                      </a:r>
                    </a:p>
                  </a:txBody>
                  <a:tcPr>
                    <a:solidFill>
                      <a:schemeClr val="bg1">
                        <a:lumMod val="75000"/>
                      </a:schemeClr>
                    </a:solidFill>
                  </a:tcPr>
                </a:tc>
                <a:tc>
                  <a:txBody>
                    <a:bodyPr/>
                    <a:lstStyle/>
                    <a:p>
                      <a:r>
                        <a:rPr lang="cs-CZ" sz="2400" dirty="0"/>
                        <a:t>3 000 000</a:t>
                      </a:r>
                    </a:p>
                  </a:txBody>
                  <a:tcPr>
                    <a:solidFill>
                      <a:schemeClr val="bg1">
                        <a:lumMod val="75000"/>
                      </a:schemeClr>
                    </a:solidFill>
                  </a:tcPr>
                </a:tc>
                <a:extLst>
                  <a:ext uri="{0D108BD9-81ED-4DB2-BD59-A6C34878D82A}">
                    <a16:rowId xmlns:a16="http://schemas.microsoft.com/office/drawing/2014/main" val="1363552829"/>
                  </a:ext>
                </a:extLst>
              </a:tr>
              <a:tr h="370840">
                <a:tc>
                  <a:txBody>
                    <a:bodyPr/>
                    <a:lstStyle/>
                    <a:p>
                      <a:r>
                        <a:rPr lang="cs-CZ" sz="2400" dirty="0"/>
                        <a:t>Aktiva</a:t>
                      </a:r>
                    </a:p>
                  </a:txBody>
                  <a:tcPr>
                    <a:solidFill>
                      <a:schemeClr val="bg1">
                        <a:lumMod val="95000"/>
                      </a:schemeClr>
                    </a:solidFill>
                  </a:tcPr>
                </a:tc>
                <a:tc>
                  <a:txBody>
                    <a:bodyPr/>
                    <a:lstStyle/>
                    <a:p>
                      <a:r>
                        <a:rPr lang="cs-CZ" sz="2400" dirty="0"/>
                        <a:t>2 000 000</a:t>
                      </a:r>
                    </a:p>
                  </a:txBody>
                  <a:tcPr>
                    <a:solidFill>
                      <a:schemeClr val="bg1">
                        <a:lumMod val="95000"/>
                      </a:schemeClr>
                    </a:solidFill>
                  </a:tcPr>
                </a:tc>
                <a:tc>
                  <a:txBody>
                    <a:bodyPr/>
                    <a:lstStyle/>
                    <a:p>
                      <a:r>
                        <a:rPr lang="cs-CZ" sz="2400" dirty="0"/>
                        <a:t>1 000 000</a:t>
                      </a:r>
                    </a:p>
                  </a:txBody>
                  <a:tcPr>
                    <a:solidFill>
                      <a:schemeClr val="bg1">
                        <a:lumMod val="95000"/>
                      </a:schemeClr>
                    </a:solidFill>
                  </a:tcPr>
                </a:tc>
                <a:extLst>
                  <a:ext uri="{0D108BD9-81ED-4DB2-BD59-A6C34878D82A}">
                    <a16:rowId xmlns:a16="http://schemas.microsoft.com/office/drawing/2014/main" val="3577696388"/>
                  </a:ext>
                </a:extLst>
              </a:tr>
              <a:tr h="370840">
                <a:tc>
                  <a:txBody>
                    <a:bodyPr/>
                    <a:lstStyle/>
                    <a:p>
                      <a:r>
                        <a:rPr lang="cs-CZ" sz="2400" dirty="0"/>
                        <a:t>Cizí zdroje</a:t>
                      </a:r>
                    </a:p>
                  </a:txBody>
                  <a:tcPr>
                    <a:solidFill>
                      <a:schemeClr val="bg1">
                        <a:lumMod val="75000"/>
                      </a:schemeClr>
                    </a:solidFill>
                  </a:tcPr>
                </a:tc>
                <a:tc>
                  <a:txBody>
                    <a:bodyPr/>
                    <a:lstStyle/>
                    <a:p>
                      <a:r>
                        <a:rPr lang="cs-CZ" sz="2400" dirty="0"/>
                        <a:t>   500 000</a:t>
                      </a:r>
                    </a:p>
                  </a:txBody>
                  <a:tcPr>
                    <a:solidFill>
                      <a:schemeClr val="bg1">
                        <a:lumMod val="75000"/>
                      </a:schemeClr>
                    </a:solidFill>
                  </a:tcPr>
                </a:tc>
                <a:tc>
                  <a:txBody>
                    <a:bodyPr/>
                    <a:lstStyle/>
                    <a:p>
                      <a:r>
                        <a:rPr lang="cs-CZ" sz="2400" dirty="0"/>
                        <a:t>------</a:t>
                      </a:r>
                    </a:p>
                  </a:txBody>
                  <a:tcPr>
                    <a:solidFill>
                      <a:schemeClr val="bg1">
                        <a:lumMod val="75000"/>
                      </a:schemeClr>
                    </a:solidFill>
                  </a:tcPr>
                </a:tc>
                <a:extLst>
                  <a:ext uri="{0D108BD9-81ED-4DB2-BD59-A6C34878D82A}">
                    <a16:rowId xmlns:a16="http://schemas.microsoft.com/office/drawing/2014/main" val="1240223007"/>
                  </a:ext>
                </a:extLst>
              </a:tr>
            </a:tbl>
          </a:graphicData>
        </a:graphic>
      </p:graphicFrame>
    </p:spTree>
    <p:extLst>
      <p:ext uri="{BB962C8B-B14F-4D97-AF65-F5344CB8AC3E}">
        <p14:creationId xmlns:p14="http://schemas.microsoft.com/office/powerpoint/2010/main" val="264469055"/>
      </p:ext>
    </p:extLst>
  </p:cSld>
  <p:clrMapOvr>
    <a:masterClrMapping/>
  </p:clrMapOvr>
</p:sld>
</file>

<file path=ppt/theme/theme1.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zentace2" id="{42B34AD4-CC8C-42C8-A123-A24A28B23F52}" vid="{CAA84E04-F411-4E5F-9AFE-C1503F826B3B}"/>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kument" ma:contentTypeID="0x01010050E3DCFD5F21B041B3AE0717B9A9367B" ma:contentTypeVersion="7" ma:contentTypeDescription="Vytvoří nový dokument" ma:contentTypeScope="" ma:versionID="56ca39c7ee08788db9c992f6ef8241aa">
  <xsd:schema xmlns:xsd="http://www.w3.org/2001/XMLSchema" xmlns:xs="http://www.w3.org/2001/XMLSchema" xmlns:p="http://schemas.microsoft.com/office/2006/metadata/properties" xmlns:ns2="e5af2723-ed53-4308-af2e-df55c807cb65" xmlns:ns3="8ecbcb86-b731-4611-b369-1887ab3d3c8c" targetNamespace="http://schemas.microsoft.com/office/2006/metadata/properties" ma:root="true" ma:fieldsID="de78ee9b524b3e3be75fd4b4ac60358f" ns2:_="" ns3:_="">
    <xsd:import namespace="e5af2723-ed53-4308-af2e-df55c807cb65"/>
    <xsd:import namespace="8ecbcb86-b731-4611-b369-1887ab3d3c8c"/>
    <xsd:element name="properties">
      <xsd:complexType>
        <xsd:sequence>
          <xsd:element name="documentManagement">
            <xsd:complexType>
              <xsd:all>
                <xsd:element ref="ns2:SharedWithUsers" minOccurs="0"/>
                <xsd:element ref="ns2:SharedWithDetails" minOccurs="0"/>
                <xsd:element ref="ns2:SharingHintHash" minOccurs="0"/>
                <xsd:element ref="ns2:LastSharedByUser" minOccurs="0"/>
                <xsd:element ref="ns2:LastSharedByTime" minOccurs="0"/>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af2723-ed53-4308-af2e-df55c807cb65" elementFormDefault="qualified">
    <xsd:import namespace="http://schemas.microsoft.com/office/2006/documentManagement/types"/>
    <xsd:import namespace="http://schemas.microsoft.com/office/infopath/2007/PartnerControls"/>
    <xsd:element name="SharedWithUsers" ma:index="8" nillable="true" ma:displayName="Sdílí se s" ma:description=""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dílené s podrobnostmi" ma:description="" ma:internalName="SharedWithDetails" ma:readOnly="true">
      <xsd:simpleType>
        <xsd:restriction base="dms:Note">
          <xsd:maxLength value="255"/>
        </xsd:restriction>
      </xsd:simpleType>
    </xsd:element>
    <xsd:element name="SharingHintHash" ma:index="10" nillable="true" ma:displayName="Hodnota hash upozornění na sdílení" ma:description="" ma:internalName="SharingHintHash" ma:readOnly="true">
      <xsd:simpleType>
        <xsd:restriction base="dms:Text"/>
      </xsd:simpleType>
    </xsd:element>
    <xsd:element name="LastSharedByUser" ma:index="11" nillable="true" ma:displayName="Naposledy sdílel(a)" ma:description="" ma:internalName="LastSharedByUser" ma:readOnly="true">
      <xsd:simpleType>
        <xsd:restriction base="dms:Note">
          <xsd:maxLength value="255"/>
        </xsd:restriction>
      </xsd:simpleType>
    </xsd:element>
    <xsd:element name="LastSharedByTime" ma:index="12" nillable="true" ma:displayName="Čas posledního sdílení" ma:description="" ma:internalName="LastSharedByTime" ma:readOnly="true">
      <xsd:simpleType>
        <xsd:restriction base="dms:DateTime"/>
      </xsd:simpleType>
    </xsd:element>
  </xsd:schema>
  <xsd:schema xmlns:xsd="http://www.w3.org/2001/XMLSchema" xmlns:xs="http://www.w3.org/2001/XMLSchema" xmlns:dms="http://schemas.microsoft.com/office/2006/documentManagement/types" xmlns:pc="http://schemas.microsoft.com/office/infopath/2007/PartnerControls" targetNamespace="8ecbcb86-b731-4611-b369-1887ab3d3c8c" elementFormDefault="qualified">
    <xsd:import namespace="http://schemas.microsoft.com/office/2006/documentManagement/types"/>
    <xsd:import namespace="http://schemas.microsoft.com/office/infopath/2007/PartnerControls"/>
    <xsd:element name="MediaServiceMetadata" ma:index="13" nillable="true" ma:displayName="MediaServiceMetadata" ma:description="" ma:hidden="true" ma:internalName="MediaServiceMetadata" ma:readOnly="true">
      <xsd:simpleType>
        <xsd:restriction base="dms:Note"/>
      </xsd:simpleType>
    </xsd:element>
    <xsd:element name="MediaServiceFastMetadata" ma:index="14" nillable="true" ma:displayName="MediaServiceFastMetadata" ma:description=""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 obsahu"/>
        <xsd:element ref="dc:title" minOccurs="0" maxOccurs="1" ma:index="4" ma:displayName="Nadpis"/>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3CE2964-7F69-4E72-92D7-96CA5FB750D3}">
  <ds:schemaRefs>
    <ds:schemaRef ds:uri="http://schemas.openxmlformats.org/package/2006/metadata/core-properties"/>
    <ds:schemaRef ds:uri="e5af2723-ed53-4308-af2e-df55c807cb65"/>
    <ds:schemaRef ds:uri="http://schemas.microsoft.com/office/2006/documentManagement/types"/>
    <ds:schemaRef ds:uri="http://purl.org/dc/elements/1.1/"/>
    <ds:schemaRef ds:uri="http://schemas.microsoft.com/office/infopath/2007/PartnerControls"/>
    <ds:schemaRef ds:uri="http://www.w3.org/XML/1998/namespace"/>
    <ds:schemaRef ds:uri="8ecbcb86-b731-4611-b369-1887ab3d3c8c"/>
    <ds:schemaRef ds:uri="http://purl.org/dc/dcmitype/"/>
    <ds:schemaRef ds:uri="http://schemas.microsoft.com/office/2006/metadata/properties"/>
    <ds:schemaRef ds:uri="http://purl.org/dc/terms/"/>
  </ds:schemaRefs>
</ds:datastoreItem>
</file>

<file path=customXml/itemProps2.xml><?xml version="1.0" encoding="utf-8"?>
<ds:datastoreItem xmlns:ds="http://schemas.openxmlformats.org/officeDocument/2006/customXml" ds:itemID="{73746FA2-5009-4FCE-A567-A7AC970534B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af2723-ed53-4308-af2e-df55c807cb65"/>
    <ds:schemaRef ds:uri="8ecbcb86-b731-4611-b369-1887ab3d3c8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1A52299-0A53-4721-B31F-8FA30F21796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MVŠO_sablona_ prezentace_4-3-CZ</Template>
  <TotalTime>3270</TotalTime>
  <Words>753</Words>
  <Application>Microsoft Office PowerPoint</Application>
  <PresentationFormat>Předvádění na obrazovce (4:3)</PresentationFormat>
  <Paragraphs>93</Paragraphs>
  <Slides>10</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10</vt:i4>
      </vt:variant>
    </vt:vector>
  </HeadingPairs>
  <TitlesOfParts>
    <vt:vector size="15" baseType="lpstr">
      <vt:lpstr>Arial</vt:lpstr>
      <vt:lpstr>Calibri</vt:lpstr>
      <vt:lpstr>Calibri Light</vt:lpstr>
      <vt:lpstr>Wingdings 3</vt:lpstr>
      <vt:lpstr>Motiv Office</vt:lpstr>
      <vt:lpstr>Podnikové finance II Finanční analýza podniku II</vt:lpstr>
      <vt:lpstr>Příklad 1 </vt:lpstr>
      <vt:lpstr>Řešení </vt:lpstr>
      <vt:lpstr>Příklad 2</vt:lpstr>
      <vt:lpstr>Řešení</vt:lpstr>
      <vt:lpstr>Příklad 3</vt:lpstr>
      <vt:lpstr>Stanovení výše OM pomocí Obratového cyklu peněz (OCP)</vt:lpstr>
      <vt:lpstr>Příklad 6</vt:lpstr>
      <vt:lpstr>Řešení</vt:lpstr>
      <vt:lpstr>Řešení</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Podnikové finance II</dc:title>
  <dc:creator>Peterková Jindra</dc:creator>
  <cp:lastModifiedBy>Peterková Jindra</cp:lastModifiedBy>
  <cp:revision>96</cp:revision>
  <cp:lastPrinted>2020-09-29T19:35:33Z</cp:lastPrinted>
  <dcterms:created xsi:type="dcterms:W3CDTF">2020-09-10T07:22:32Z</dcterms:created>
  <dcterms:modified xsi:type="dcterms:W3CDTF">2024-10-22T08:35:53Z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0x01010050E3DCFD5F21B041B3AE0717B9A9367B</vt:lpwstr>
  </property>
</Properties>
</file>