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344" r:id="rId5"/>
    <p:sldId id="345" r:id="rId6"/>
    <p:sldId id="346" r:id="rId7"/>
    <p:sldId id="347" r:id="rId8"/>
    <p:sldId id="264" r:id="rId9"/>
    <p:sldId id="257" r:id="rId10"/>
    <p:sldId id="353" r:id="rId11"/>
    <p:sldId id="329" r:id="rId12"/>
    <p:sldId id="331" r:id="rId13"/>
    <p:sldId id="332" r:id="rId14"/>
    <p:sldId id="336" r:id="rId15"/>
    <p:sldId id="341" r:id="rId16"/>
    <p:sldId id="343" r:id="rId1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F2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showGuides="1">
      <p:cViewPr varScale="1">
        <p:scale>
          <a:sx n="123" d="100"/>
          <a:sy n="123" d="100"/>
        </p:scale>
        <p:origin x="111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6309E4-A950-4D61-A126-BFA1D70A13CC}" type="datetimeFigureOut">
              <a:rPr lang="cs-CZ" smtClean="0"/>
              <a:t>05.11.2024</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275843-3FF3-43FC-96D9-5C6891AE84C7}" type="slidenum">
              <a:rPr lang="cs-CZ" smtClean="0"/>
              <a:t>‹#›</a:t>
            </a:fld>
            <a:endParaRPr lang="cs-CZ"/>
          </a:p>
        </p:txBody>
      </p:sp>
    </p:spTree>
    <p:extLst>
      <p:ext uri="{BB962C8B-B14F-4D97-AF65-F5344CB8AC3E}">
        <p14:creationId xmlns:p14="http://schemas.microsoft.com/office/powerpoint/2010/main" val="895842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E4275843-3FF3-43FC-96D9-5C6891AE84C7}" type="slidenum">
              <a:rPr lang="cs-CZ" smtClean="0"/>
              <a:t>7</a:t>
            </a:fld>
            <a:endParaRPr lang="cs-CZ"/>
          </a:p>
        </p:txBody>
      </p:sp>
    </p:spTree>
    <p:extLst>
      <p:ext uri="{BB962C8B-B14F-4D97-AF65-F5344CB8AC3E}">
        <p14:creationId xmlns:p14="http://schemas.microsoft.com/office/powerpoint/2010/main" val="262332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Doba návratnosti představuje počet let , kterých je zapotřebí k tomu, aby se kumulované prognózované hotovostní toky vyrovnaly počátečním kapitálovým výdajům.</a:t>
            </a:r>
          </a:p>
          <a:p>
            <a:endParaRPr lang="cs-CZ" dirty="0"/>
          </a:p>
        </p:txBody>
      </p:sp>
      <p:sp>
        <p:nvSpPr>
          <p:cNvPr id="4" name="Zástupný symbol pro číslo snímku 3"/>
          <p:cNvSpPr>
            <a:spLocks noGrp="1"/>
          </p:cNvSpPr>
          <p:nvPr>
            <p:ph type="sldNum" sz="quarter" idx="5"/>
          </p:nvPr>
        </p:nvSpPr>
        <p:spPr/>
        <p:txBody>
          <a:bodyPr/>
          <a:lstStyle/>
          <a:p>
            <a:fld id="{E4275843-3FF3-43FC-96D9-5C6891AE84C7}" type="slidenum">
              <a:rPr lang="cs-CZ" smtClean="0"/>
              <a:t>11</a:t>
            </a:fld>
            <a:endParaRPr lang="cs-CZ"/>
          </a:p>
        </p:txBody>
      </p:sp>
    </p:spTree>
    <p:extLst>
      <p:ext uri="{BB962C8B-B14F-4D97-AF65-F5344CB8AC3E}">
        <p14:creationId xmlns:p14="http://schemas.microsoft.com/office/powerpoint/2010/main" val="30502905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5425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4" name="Zástupný symbol pro obsah 3"/>
          <p:cNvSpPr>
            <a:spLocks noGrp="1"/>
          </p:cNvSpPr>
          <p:nvPr>
            <p:ph sz="half" idx="2"/>
          </p:nvPr>
        </p:nvSpPr>
        <p:spPr>
          <a:xfrm>
            <a:off x="629842" y="2505075"/>
            <a:ext cx="3868340"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Kliknutím na ikonu přidáte obrázek.</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E31649-A467-A276-2A3A-BA52D45E6898}"/>
              </a:ext>
            </a:extLst>
          </p:cNvPr>
          <p:cNvSpPr>
            <a:spLocks noGrp="1"/>
          </p:cNvSpPr>
          <p:nvPr>
            <p:ph type="title"/>
          </p:nvPr>
        </p:nvSpPr>
        <p:spPr/>
        <p:txBody>
          <a:bodyPr/>
          <a:lstStyle/>
          <a:p>
            <a:r>
              <a:rPr lang="cs-CZ" sz="3200" dirty="0"/>
              <a:t>Průměrný roční výnos</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B03BBD0C-CE6C-A726-92B0-0B23BA74CE61}"/>
                  </a:ext>
                </a:extLst>
              </p:cNvPr>
              <p:cNvSpPr>
                <a:spLocks noGrp="1"/>
              </p:cNvSpPr>
              <p:nvPr>
                <p:ph idx="1"/>
              </p:nvPr>
            </p:nvSpPr>
            <p:spPr/>
            <p:txBody>
              <a:bodyPr/>
              <a:lstStyle/>
              <a:p>
                <a:pPr algn="just"/>
                <a:r>
                  <a:rPr lang="cs-CZ" dirty="0"/>
                  <a:t>Průměrný roční výnos se vypočítá jako součet všech </a:t>
                </a:r>
                <a:r>
                  <a:rPr lang="cs-CZ" dirty="0" err="1"/>
                  <a:t>cas</a:t>
                </a:r>
                <a:r>
                  <a:rPr lang="cs-CZ" dirty="0"/>
                  <a:t> </a:t>
                </a:r>
                <a:r>
                  <a:rPr lang="cs-CZ" dirty="0" err="1"/>
                  <a:t>flow</a:t>
                </a:r>
                <a:r>
                  <a:rPr lang="cs-CZ" dirty="0"/>
                  <a:t> </a:t>
                </a:r>
                <a:r>
                  <a:rPr lang="cs-CZ" dirty="0" err="1"/>
                  <a:t>Cf</a:t>
                </a:r>
                <a:r>
                  <a:rPr lang="cs-CZ" baseline="-25000" dirty="0" err="1"/>
                  <a:t>i</a:t>
                </a:r>
                <a:r>
                  <a:rPr lang="cs-CZ" dirty="0"/>
                  <a:t> spojených s investicí C</a:t>
                </a:r>
                <a:r>
                  <a:rPr lang="cs-CZ" baseline="-25000" dirty="0"/>
                  <a:t>0</a:t>
                </a:r>
                <a:r>
                  <a:rPr lang="cs-CZ" dirty="0"/>
                  <a:t> dělený počtem let životnosti investice n.</a:t>
                </a:r>
              </a:p>
              <a:p>
                <a:pPr marL="0" indent="0" algn="just">
                  <a:buNone/>
                </a:pPr>
                <a:endParaRPr lang="cs-CZ" dirty="0"/>
              </a:p>
              <a:p>
                <a:pPr marL="0" indent="0">
                  <a:buNone/>
                </a:pPr>
                <a14:m>
                  <m:oMathPara xmlns:m="http://schemas.openxmlformats.org/officeDocument/2006/math">
                    <m:oMathParaPr>
                      <m:jc m:val="centerGroup"/>
                    </m:oMathParaPr>
                    <m:oMath xmlns:m="http://schemas.openxmlformats.org/officeDocument/2006/math">
                      <m:r>
                        <a:rPr lang="cs-CZ" sz="1800" i="1" smtClean="0">
                          <a:effectLst/>
                          <a:latin typeface="Cambria Math" panose="02040503050406030204" pitchFamily="18" charset="0"/>
                          <a:ea typeface="Calibri" panose="020F0502020204030204" pitchFamily="34" charset="0"/>
                          <a:cs typeface="Times New Roman" panose="02020603050405020304" pitchFamily="18" charset="0"/>
                        </a:rPr>
                        <m:t>∅ </m:t>
                      </m:r>
                      <m:r>
                        <a:rPr lang="cs-CZ" sz="1800" i="1" smtClean="0">
                          <a:effectLst/>
                          <a:latin typeface="Cambria Math" panose="02040503050406030204" pitchFamily="18" charset="0"/>
                          <a:ea typeface="Calibri" panose="020F0502020204030204" pitchFamily="34" charset="0"/>
                          <a:cs typeface="Times New Roman" panose="02020603050405020304" pitchFamily="18" charset="0"/>
                        </a:rPr>
                        <m:t>𝐶𝐹</m:t>
                      </m:r>
                      <m:r>
                        <a:rPr lang="cs-CZ" sz="1800" i="1" smtClean="0">
                          <a:effectLst/>
                          <a:latin typeface="Cambria Math" panose="02040503050406030204" pitchFamily="18" charset="0"/>
                          <a:ea typeface="Calibri" panose="020F0502020204030204" pitchFamily="34" charset="0"/>
                          <a:cs typeface="Times New Roman" panose="02020603050405020304" pitchFamily="18" charset="0"/>
                        </a:rPr>
                        <m:t>=</m:t>
                      </m:r>
                      <m:f>
                        <m:fP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fPr>
                        <m:num>
                          <m:nary>
                            <m:naryPr>
                              <m:chr m:val="∑"/>
                              <m:limLoc m:val="undOv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naryPr>
                            <m:sub>
                              <m:r>
                                <a:rPr lang="cs-CZ" sz="1800" i="1">
                                  <a:effectLst/>
                                  <a:latin typeface="Cambria Math" panose="02040503050406030204" pitchFamily="18" charset="0"/>
                                  <a:ea typeface="Calibri" panose="020F0502020204030204" pitchFamily="34" charset="0"/>
                                  <a:cs typeface="Times New Roman" panose="02020603050405020304" pitchFamily="18" charset="0"/>
                                </a:rPr>
                                <m:t>𝑖</m:t>
                              </m:r>
                              <m:r>
                                <a:rPr lang="cs-CZ" sz="1800" i="1">
                                  <a:effectLst/>
                                  <a:latin typeface="Cambria Math" panose="02040503050406030204" pitchFamily="18" charset="0"/>
                                  <a:ea typeface="Calibri" panose="020F0502020204030204" pitchFamily="34" charset="0"/>
                                  <a:cs typeface="Times New Roman" panose="02020603050405020304" pitchFamily="18" charset="0"/>
                                </a:rPr>
                                <m:t>=1</m:t>
                              </m:r>
                            </m:sub>
                            <m:sup>
                              <m:r>
                                <a:rPr lang="cs-CZ" sz="1800" i="1">
                                  <a:effectLst/>
                                  <a:latin typeface="Cambria Math" panose="02040503050406030204" pitchFamily="18" charset="0"/>
                                  <a:ea typeface="Calibri" panose="020F0502020204030204" pitchFamily="34" charset="0"/>
                                  <a:cs typeface="Times New Roman" panose="02020603050405020304" pitchFamily="18" charset="0"/>
                                </a:rPr>
                                <m:t>𝑛</m:t>
                              </m:r>
                            </m:sup>
                            <m:e>
                              <m:r>
                                <a:rPr lang="cs-CZ" sz="1800" i="1">
                                  <a:effectLst/>
                                  <a:latin typeface="Cambria Math" panose="02040503050406030204" pitchFamily="18" charset="0"/>
                                  <a:ea typeface="Calibri" panose="020F0502020204030204" pitchFamily="34" charset="0"/>
                                  <a:cs typeface="Times New Roman" panose="02020603050405020304" pitchFamily="18" charset="0"/>
                                </a:rPr>
                                <m:t>𝐶</m:t>
                              </m:r>
                              <m:sSub>
                                <m:sSubP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cs-CZ" sz="1800" i="1">
                                      <a:effectLst/>
                                      <a:latin typeface="Cambria Math" panose="02040503050406030204" pitchFamily="18" charset="0"/>
                                      <a:ea typeface="Calibri" panose="020F0502020204030204" pitchFamily="34" charset="0"/>
                                      <a:cs typeface="Times New Roman" panose="02020603050405020304" pitchFamily="18" charset="0"/>
                                    </a:rPr>
                                    <m:t>𝐹</m:t>
                                  </m:r>
                                </m:e>
                                <m:sub>
                                  <m:r>
                                    <a:rPr lang="cs-CZ" sz="1800" i="1">
                                      <a:effectLst/>
                                      <a:latin typeface="Cambria Math" panose="02040503050406030204" pitchFamily="18" charset="0"/>
                                      <a:ea typeface="Calibri" panose="020F0502020204030204" pitchFamily="34" charset="0"/>
                                      <a:cs typeface="Times New Roman" panose="02020603050405020304" pitchFamily="18" charset="0"/>
                                    </a:rPr>
                                    <m:t>𝑖</m:t>
                                  </m:r>
                                </m:sub>
                              </m:sSub>
                            </m:e>
                          </m:nary>
                        </m:num>
                        <m:den>
                          <m:r>
                            <a:rPr lang="cs-CZ" sz="1800" i="1">
                              <a:effectLst/>
                              <a:latin typeface="Cambria Math" panose="02040503050406030204" pitchFamily="18" charset="0"/>
                              <a:ea typeface="Calibri" panose="020F0502020204030204" pitchFamily="34" charset="0"/>
                              <a:cs typeface="Times New Roman" panose="02020603050405020304" pitchFamily="18" charset="0"/>
                            </a:rPr>
                            <m:t>𝑛</m:t>
                          </m:r>
                        </m:den>
                      </m:f>
                    </m:oMath>
                  </m:oMathPara>
                </a14:m>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cs-CZ" dirty="0"/>
              </a:p>
            </p:txBody>
          </p:sp>
        </mc:Choice>
        <mc:Fallback xmlns="">
          <p:sp>
            <p:nvSpPr>
              <p:cNvPr id="3" name="Zástupný obsah 2">
                <a:extLst>
                  <a:ext uri="{FF2B5EF4-FFF2-40B4-BE49-F238E27FC236}">
                    <a16:creationId xmlns:a16="http://schemas.microsoft.com/office/drawing/2014/main" id="{B03BBD0C-CE6C-A726-92B0-0B23BA74CE61}"/>
                  </a:ext>
                </a:extLst>
              </p:cNvPr>
              <p:cNvSpPr>
                <a:spLocks noGrp="1" noRot="1" noChangeAspect="1" noMove="1" noResize="1" noEditPoints="1" noAdjustHandles="1" noChangeArrowheads="1" noChangeShapeType="1" noTextEdit="1"/>
              </p:cNvSpPr>
              <p:nvPr>
                <p:ph idx="1"/>
              </p:nvPr>
            </p:nvSpPr>
            <p:spPr>
              <a:blipFill>
                <a:blip r:embed="rId2"/>
                <a:stretch>
                  <a:fillRect l="-303" t="-896" r="-530"/>
                </a:stretch>
              </a:blipFill>
            </p:spPr>
            <p:txBody>
              <a:bodyPr/>
              <a:lstStyle/>
              <a:p>
                <a:r>
                  <a:rPr lang="cs-CZ">
                    <a:noFill/>
                  </a:rPr>
                  <a:t> </a:t>
                </a:r>
              </a:p>
            </p:txBody>
          </p:sp>
        </mc:Fallback>
      </mc:AlternateContent>
    </p:spTree>
    <p:extLst>
      <p:ext uri="{BB962C8B-B14F-4D97-AF65-F5344CB8AC3E}">
        <p14:creationId xmlns:p14="http://schemas.microsoft.com/office/powerpoint/2010/main" val="1291393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907D60-5945-4BF3-0FBE-C3BFCD67A3C8}"/>
              </a:ext>
            </a:extLst>
          </p:cNvPr>
          <p:cNvSpPr>
            <a:spLocks noGrp="1"/>
          </p:cNvSpPr>
          <p:nvPr>
            <p:ph type="title"/>
          </p:nvPr>
        </p:nvSpPr>
        <p:spPr/>
        <p:txBody>
          <a:bodyPr/>
          <a:lstStyle/>
          <a:p>
            <a:r>
              <a:rPr lang="cs-CZ" sz="3200" dirty="0"/>
              <a:t>Příklad</a:t>
            </a:r>
          </a:p>
        </p:txBody>
      </p:sp>
      <p:sp>
        <p:nvSpPr>
          <p:cNvPr id="3" name="Zástupný obsah 2">
            <a:extLst>
              <a:ext uri="{FF2B5EF4-FFF2-40B4-BE49-F238E27FC236}">
                <a16:creationId xmlns:a16="http://schemas.microsoft.com/office/drawing/2014/main" id="{4001533E-3C9D-3AC2-3CD6-46000954CD2C}"/>
              </a:ext>
            </a:extLst>
          </p:cNvPr>
          <p:cNvSpPr>
            <a:spLocks noGrp="1"/>
          </p:cNvSpPr>
          <p:nvPr>
            <p:ph idx="1"/>
          </p:nvPr>
        </p:nvSpPr>
        <p:spPr/>
        <p:txBody>
          <a:bodyPr/>
          <a:lstStyle/>
          <a:p>
            <a:pPr marL="0" indent="0">
              <a:buNone/>
            </a:pPr>
            <a:r>
              <a:rPr lang="cs-CZ" sz="1800" dirty="0">
                <a:effectLst/>
                <a:latin typeface="Calibri" panose="020F0502020204030204" pitchFamily="34" charset="0"/>
                <a:ea typeface="Calibri" panose="020F0502020204030204" pitchFamily="34" charset="0"/>
                <a:cs typeface="Times New Roman" panose="02020603050405020304" pitchFamily="18" charset="0"/>
              </a:rPr>
              <a:t>Vlastníci se mají rozhodnout při diskontní sazbě 11 % mezi investicí A </a:t>
            </a:r>
            <a:r>
              <a:rPr lang="cs-CZ" sz="1800" dirty="0" err="1">
                <a:effectLst/>
                <a:latin typeface="Calibri" panose="020F0502020204030204" pitchFamily="34" charset="0"/>
                <a:ea typeface="Calibri" panose="020F0502020204030204" pitchFamily="34" charset="0"/>
                <a:cs typeface="Times New Roman" panose="02020603050405020304" pitchFamily="18" charset="0"/>
              </a:rPr>
              <a:t>a</a:t>
            </a:r>
            <a:r>
              <a:rPr lang="cs-CZ" sz="1800" dirty="0">
                <a:effectLst/>
                <a:latin typeface="Calibri" panose="020F0502020204030204" pitchFamily="34" charset="0"/>
                <a:ea typeface="Calibri" panose="020F0502020204030204" pitchFamily="34" charset="0"/>
                <a:cs typeface="Times New Roman" panose="02020603050405020304" pitchFamily="18" charset="0"/>
              </a:rPr>
              <a:t> B, peněžní toky s nimi spojené jsou uvedeny v tabulce.</a:t>
            </a:r>
          </a:p>
          <a:p>
            <a:pPr marL="0" indent="0">
              <a:buNone/>
            </a:pPr>
            <a:endParaRPr lang="cs-CZ" dirty="0"/>
          </a:p>
        </p:txBody>
      </p:sp>
      <p:graphicFrame>
        <p:nvGraphicFramePr>
          <p:cNvPr id="4" name="Tabulka 3">
            <a:extLst>
              <a:ext uri="{FF2B5EF4-FFF2-40B4-BE49-F238E27FC236}">
                <a16:creationId xmlns:a16="http://schemas.microsoft.com/office/drawing/2014/main" id="{7311F324-7CEE-340A-E2D7-6196A11FDE8E}"/>
              </a:ext>
            </a:extLst>
          </p:cNvPr>
          <p:cNvGraphicFramePr>
            <a:graphicFrameLocks noGrp="1"/>
          </p:cNvGraphicFramePr>
          <p:nvPr>
            <p:extLst>
              <p:ext uri="{D42A27DB-BD31-4B8C-83A1-F6EECF244321}">
                <p14:modId xmlns:p14="http://schemas.microsoft.com/office/powerpoint/2010/main" val="4236392062"/>
              </p:ext>
            </p:extLst>
          </p:nvPr>
        </p:nvGraphicFramePr>
        <p:xfrm>
          <a:off x="653824" y="2640860"/>
          <a:ext cx="7506033" cy="1001242"/>
        </p:xfrm>
        <a:graphic>
          <a:graphicData uri="http://schemas.openxmlformats.org/drawingml/2006/table">
            <a:tbl>
              <a:tblPr firstRow="1" bandRow="1">
                <a:tableStyleId>{5C22544A-7EE6-4342-B048-85BDC9FD1C3A}</a:tableStyleId>
              </a:tblPr>
              <a:tblGrid>
                <a:gridCol w="992876">
                  <a:extLst>
                    <a:ext uri="{9D8B030D-6E8A-4147-A177-3AD203B41FA5}">
                      <a16:colId xmlns:a16="http://schemas.microsoft.com/office/drawing/2014/main" val="3633820214"/>
                    </a:ext>
                  </a:extLst>
                </a:gridCol>
                <a:gridCol w="1253258">
                  <a:extLst>
                    <a:ext uri="{9D8B030D-6E8A-4147-A177-3AD203B41FA5}">
                      <a16:colId xmlns:a16="http://schemas.microsoft.com/office/drawing/2014/main" val="122681706"/>
                    </a:ext>
                  </a:extLst>
                </a:gridCol>
                <a:gridCol w="165779">
                  <a:extLst>
                    <a:ext uri="{9D8B030D-6E8A-4147-A177-3AD203B41FA5}">
                      <a16:colId xmlns:a16="http://schemas.microsoft.com/office/drawing/2014/main" val="1176805961"/>
                    </a:ext>
                  </a:extLst>
                </a:gridCol>
                <a:gridCol w="880254">
                  <a:extLst>
                    <a:ext uri="{9D8B030D-6E8A-4147-A177-3AD203B41FA5}">
                      <a16:colId xmlns:a16="http://schemas.microsoft.com/office/drawing/2014/main" val="2886848827"/>
                    </a:ext>
                  </a:extLst>
                </a:gridCol>
                <a:gridCol w="1052340">
                  <a:extLst>
                    <a:ext uri="{9D8B030D-6E8A-4147-A177-3AD203B41FA5}">
                      <a16:colId xmlns:a16="http://schemas.microsoft.com/office/drawing/2014/main" val="3245978075"/>
                    </a:ext>
                  </a:extLst>
                </a:gridCol>
                <a:gridCol w="1052340">
                  <a:extLst>
                    <a:ext uri="{9D8B030D-6E8A-4147-A177-3AD203B41FA5}">
                      <a16:colId xmlns:a16="http://schemas.microsoft.com/office/drawing/2014/main" val="3810571398"/>
                    </a:ext>
                  </a:extLst>
                </a:gridCol>
                <a:gridCol w="1052340">
                  <a:extLst>
                    <a:ext uri="{9D8B030D-6E8A-4147-A177-3AD203B41FA5}">
                      <a16:colId xmlns:a16="http://schemas.microsoft.com/office/drawing/2014/main" val="976615862"/>
                    </a:ext>
                  </a:extLst>
                </a:gridCol>
                <a:gridCol w="1056846">
                  <a:extLst>
                    <a:ext uri="{9D8B030D-6E8A-4147-A177-3AD203B41FA5}">
                      <a16:colId xmlns:a16="http://schemas.microsoft.com/office/drawing/2014/main" val="154561468"/>
                    </a:ext>
                  </a:extLst>
                </a:gridCol>
              </a:tblGrid>
              <a:tr h="449614">
                <a:tc>
                  <a:txBody>
                    <a:bodyPr/>
                    <a:lstStyle/>
                    <a:p>
                      <a:pPr algn="l">
                        <a:lnSpc>
                          <a:spcPct val="107000"/>
                        </a:lnSpc>
                        <a:spcAft>
                          <a:spcPts val="800"/>
                        </a:spcAft>
                      </a:pPr>
                      <a:r>
                        <a:rPr lang="cs-CZ" sz="1100">
                          <a:effectLst/>
                        </a:rPr>
                        <a:t>Investice </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gridSpan="2">
                  <a:txBody>
                    <a:bodyPr/>
                    <a:lstStyle/>
                    <a:p>
                      <a:pPr algn="l">
                        <a:lnSpc>
                          <a:spcPct val="107000"/>
                        </a:lnSpc>
                        <a:spcAft>
                          <a:spcPts val="800"/>
                        </a:spcAft>
                      </a:pPr>
                      <a:r>
                        <a:rPr lang="cs-CZ" sz="1100">
                          <a:effectLst/>
                        </a:rPr>
                        <a:t>Náklady na investici (IN)</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hMerge="1">
                  <a:txBody>
                    <a:bodyPr/>
                    <a:lstStyle/>
                    <a:p>
                      <a:endParaRPr lang="cs-CZ"/>
                    </a:p>
                  </a:txBody>
                  <a:tcPr/>
                </a:tc>
                <a:tc>
                  <a:txBody>
                    <a:bodyPr/>
                    <a:lstStyle/>
                    <a:p>
                      <a:pPr algn="l">
                        <a:lnSpc>
                          <a:spcPct val="107000"/>
                        </a:lnSpc>
                        <a:spcAft>
                          <a:spcPts val="800"/>
                        </a:spcAft>
                      </a:pPr>
                      <a:r>
                        <a:rPr lang="cs-CZ" sz="1100">
                          <a:effectLst/>
                        </a:rPr>
                        <a:t>CF</a:t>
                      </a:r>
                      <a:r>
                        <a:rPr lang="cs-CZ" sz="1100" baseline="-25000">
                          <a:effectLst/>
                        </a:rPr>
                        <a:t>1</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CF</a:t>
                      </a:r>
                      <a:r>
                        <a:rPr lang="cs-CZ" sz="1100" baseline="-25000">
                          <a:effectLst/>
                        </a:rPr>
                        <a:t>2</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CF</a:t>
                      </a:r>
                      <a:r>
                        <a:rPr lang="cs-CZ" sz="1100" baseline="-25000">
                          <a:effectLst/>
                        </a:rPr>
                        <a:t>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CF</a:t>
                      </a:r>
                      <a:r>
                        <a:rPr lang="cs-CZ" sz="1100" baseline="-25000">
                          <a:effectLst/>
                        </a:rPr>
                        <a:t>4</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CF</a:t>
                      </a:r>
                      <a:r>
                        <a:rPr lang="cs-CZ" sz="1100" baseline="-25000">
                          <a:effectLst/>
                        </a:rPr>
                        <a:t>5</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991164449"/>
                  </a:ext>
                </a:extLst>
              </a:tr>
              <a:tr h="275814">
                <a:tc>
                  <a:txBody>
                    <a:bodyPr/>
                    <a:lstStyle/>
                    <a:p>
                      <a:pPr algn="l">
                        <a:lnSpc>
                          <a:spcPct val="107000"/>
                        </a:lnSpc>
                        <a:spcAft>
                          <a:spcPts val="800"/>
                        </a:spcAft>
                      </a:pPr>
                      <a:r>
                        <a:rPr lang="cs-CZ" sz="1100">
                          <a:effectLst/>
                        </a:rPr>
                        <a:t>A</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gridSpan="2">
                  <a:txBody>
                    <a:bodyPr/>
                    <a:lstStyle/>
                    <a:p>
                      <a:pPr algn="l">
                        <a:lnSpc>
                          <a:spcPct val="107000"/>
                        </a:lnSpc>
                        <a:spcAft>
                          <a:spcPts val="800"/>
                        </a:spcAft>
                      </a:pPr>
                      <a:r>
                        <a:rPr lang="cs-CZ" sz="1100">
                          <a:effectLst/>
                        </a:rPr>
                        <a:t>1</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hMerge="1">
                  <a:txBody>
                    <a:bodyPr/>
                    <a:lstStyle/>
                    <a:p>
                      <a:endParaRPr lang="cs-CZ"/>
                    </a:p>
                  </a:txBody>
                  <a:tcPr/>
                </a:tc>
                <a:tc>
                  <a:txBody>
                    <a:bodyPr/>
                    <a:lstStyle/>
                    <a:p>
                      <a:pPr algn="l">
                        <a:lnSpc>
                          <a:spcPct val="107000"/>
                        </a:lnSpc>
                        <a:spcAft>
                          <a:spcPts val="800"/>
                        </a:spcAft>
                      </a:pPr>
                      <a:r>
                        <a:rPr lang="cs-CZ" sz="1100">
                          <a:effectLst/>
                        </a:rPr>
                        <a:t>1,2</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1,2</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dirty="0">
                          <a:effectLst/>
                        </a:rPr>
                        <a:t>1,2</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1,05</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667307712"/>
                  </a:ext>
                </a:extLst>
              </a:tr>
              <a:tr h="275814">
                <a:tc>
                  <a:txBody>
                    <a:bodyPr/>
                    <a:lstStyle/>
                    <a:p>
                      <a:pPr algn="l">
                        <a:lnSpc>
                          <a:spcPct val="107000"/>
                        </a:lnSpc>
                        <a:spcAft>
                          <a:spcPts val="800"/>
                        </a:spcAft>
                      </a:pPr>
                      <a:r>
                        <a:rPr lang="cs-CZ" sz="1100">
                          <a:effectLst/>
                        </a:rPr>
                        <a:t>B</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-100</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gridSpan="2">
                  <a:txBody>
                    <a:bodyPr/>
                    <a:lstStyle/>
                    <a:p>
                      <a:pPr algn="l">
                        <a:lnSpc>
                          <a:spcPct val="107000"/>
                        </a:lnSpc>
                        <a:spcAft>
                          <a:spcPts val="800"/>
                        </a:spcAft>
                      </a:pPr>
                      <a:r>
                        <a:rPr lang="cs-CZ" sz="1100">
                          <a:effectLst/>
                        </a:rPr>
                        <a:t>20</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hMerge="1">
                  <a:txBody>
                    <a:bodyPr/>
                    <a:lstStyle/>
                    <a:p>
                      <a:endParaRPr lang="cs-CZ"/>
                    </a:p>
                  </a:txBody>
                  <a:tcPr/>
                </a:tc>
                <a:tc>
                  <a:txBody>
                    <a:bodyPr/>
                    <a:lstStyle/>
                    <a:p>
                      <a:pPr algn="l">
                        <a:lnSpc>
                          <a:spcPct val="107000"/>
                        </a:lnSpc>
                        <a:spcAft>
                          <a:spcPts val="800"/>
                        </a:spcAft>
                      </a:pPr>
                      <a:r>
                        <a:rPr lang="cs-CZ" sz="1100">
                          <a:effectLst/>
                        </a:rPr>
                        <a:t>30</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30</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30</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dirty="0">
                          <a:effectLst/>
                        </a:rPr>
                        <a:t>35</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424636928"/>
                  </a:ext>
                </a:extLst>
              </a:tr>
            </a:tbl>
          </a:graphicData>
        </a:graphic>
      </p:graphicFrame>
    </p:spTree>
    <p:extLst>
      <p:ext uri="{BB962C8B-B14F-4D97-AF65-F5344CB8AC3E}">
        <p14:creationId xmlns:p14="http://schemas.microsoft.com/office/powerpoint/2010/main" val="2865022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29617A-04A7-6474-B128-D9CA546A2B70}"/>
              </a:ext>
            </a:extLst>
          </p:cNvPr>
          <p:cNvSpPr>
            <a:spLocks noGrp="1"/>
          </p:cNvSpPr>
          <p:nvPr>
            <p:ph type="title"/>
          </p:nvPr>
        </p:nvSpPr>
        <p:spPr/>
        <p:txBody>
          <a:bodyPr/>
          <a:lstStyle/>
          <a:p>
            <a:r>
              <a:rPr lang="cs-CZ" sz="3200" dirty="0"/>
              <a:t>Příklad</a:t>
            </a:r>
          </a:p>
        </p:txBody>
      </p:sp>
      <p:sp>
        <p:nvSpPr>
          <p:cNvPr id="3" name="Zástupný obsah 2">
            <a:extLst>
              <a:ext uri="{FF2B5EF4-FFF2-40B4-BE49-F238E27FC236}">
                <a16:creationId xmlns:a16="http://schemas.microsoft.com/office/drawing/2014/main" id="{AB418A0B-A31C-21DF-16B6-89025FF92C61}"/>
              </a:ext>
            </a:extLst>
          </p:cNvPr>
          <p:cNvSpPr>
            <a:spLocks noGrp="1"/>
          </p:cNvSpPr>
          <p:nvPr>
            <p:ph idx="1"/>
          </p:nvPr>
        </p:nvSpPr>
        <p:spPr>
          <a:xfrm>
            <a:off x="540000" y="1388398"/>
            <a:ext cx="8064000" cy="4081204"/>
          </a:xfrm>
        </p:spPr>
        <p:txBody>
          <a:bodyPr>
            <a:normAutofit/>
          </a:bodyPr>
          <a:lstStyle/>
          <a:p>
            <a:pPr algn="just"/>
            <a:r>
              <a:rPr lang="cs-CZ" dirty="0"/>
              <a:t>Porovnejte metodou doby návratnosti dvě investice v podniku s diskontní mírou 12 %, jež jsou charakterizovány peněžními toky (v tis. Kč) viz tabulka.</a:t>
            </a:r>
          </a:p>
          <a:p>
            <a:pPr marL="0" indent="0">
              <a:buNone/>
            </a:pPr>
            <a:endParaRPr lang="cs-CZ" dirty="0"/>
          </a:p>
          <a:p>
            <a:pPr marL="0" indent="0">
              <a:buNone/>
            </a:pPr>
            <a:endParaRPr lang="cs-CZ" dirty="0"/>
          </a:p>
          <a:p>
            <a:pPr marL="0" indent="0">
              <a:buNone/>
            </a:pPr>
            <a:endParaRPr lang="cs-CZ" dirty="0"/>
          </a:p>
          <a:p>
            <a:pPr marL="0" indent="0">
              <a:buNone/>
            </a:pPr>
            <a:endParaRPr lang="cs-CZ" dirty="0"/>
          </a:p>
          <a:p>
            <a:pPr marL="457200" indent="-457200">
              <a:buAutoNum type="arabicParenR"/>
            </a:pPr>
            <a:r>
              <a:rPr lang="cs-CZ" dirty="0"/>
              <a:t>Vypočtěte dobu návratnosti z nediskontovaných peněžních toků.</a:t>
            </a:r>
          </a:p>
          <a:p>
            <a:pPr marL="457200" indent="-457200">
              <a:buAutoNum type="arabicParenR"/>
            </a:pPr>
            <a:r>
              <a:rPr lang="cs-CZ" dirty="0"/>
              <a:t>Vypočtěte dobu návratnosti z diskontovaných peněžních toků.</a:t>
            </a:r>
          </a:p>
          <a:p>
            <a:pPr marL="0" indent="0">
              <a:buNone/>
            </a:pPr>
            <a:endParaRPr lang="cs-CZ" dirty="0"/>
          </a:p>
        </p:txBody>
      </p:sp>
      <p:graphicFrame>
        <p:nvGraphicFramePr>
          <p:cNvPr id="4" name="Tabulka 3">
            <a:extLst>
              <a:ext uri="{FF2B5EF4-FFF2-40B4-BE49-F238E27FC236}">
                <a16:creationId xmlns:a16="http://schemas.microsoft.com/office/drawing/2014/main" id="{4990890F-DDB5-11A4-2644-2E5A30B5E5D6}"/>
              </a:ext>
            </a:extLst>
          </p:cNvPr>
          <p:cNvGraphicFramePr>
            <a:graphicFrameLocks noGrp="1"/>
          </p:cNvGraphicFramePr>
          <p:nvPr>
            <p:extLst>
              <p:ext uri="{D42A27DB-BD31-4B8C-83A1-F6EECF244321}">
                <p14:modId xmlns:p14="http://schemas.microsoft.com/office/powerpoint/2010/main" val="1384267310"/>
              </p:ext>
            </p:extLst>
          </p:nvPr>
        </p:nvGraphicFramePr>
        <p:xfrm>
          <a:off x="792996" y="2505129"/>
          <a:ext cx="7558008" cy="1253209"/>
        </p:xfrm>
        <a:graphic>
          <a:graphicData uri="http://schemas.openxmlformats.org/drawingml/2006/table">
            <a:tbl>
              <a:tblPr firstRow="1" bandRow="1">
                <a:tableStyleId>{5C22544A-7EE6-4342-B048-85BDC9FD1C3A}</a:tableStyleId>
              </a:tblPr>
              <a:tblGrid>
                <a:gridCol w="944751">
                  <a:extLst>
                    <a:ext uri="{9D8B030D-6E8A-4147-A177-3AD203B41FA5}">
                      <a16:colId xmlns:a16="http://schemas.microsoft.com/office/drawing/2014/main" val="762299839"/>
                    </a:ext>
                  </a:extLst>
                </a:gridCol>
                <a:gridCol w="944751">
                  <a:extLst>
                    <a:ext uri="{9D8B030D-6E8A-4147-A177-3AD203B41FA5}">
                      <a16:colId xmlns:a16="http://schemas.microsoft.com/office/drawing/2014/main" val="3696173520"/>
                    </a:ext>
                  </a:extLst>
                </a:gridCol>
                <a:gridCol w="944751">
                  <a:extLst>
                    <a:ext uri="{9D8B030D-6E8A-4147-A177-3AD203B41FA5}">
                      <a16:colId xmlns:a16="http://schemas.microsoft.com/office/drawing/2014/main" val="2285616908"/>
                    </a:ext>
                  </a:extLst>
                </a:gridCol>
                <a:gridCol w="944751">
                  <a:extLst>
                    <a:ext uri="{9D8B030D-6E8A-4147-A177-3AD203B41FA5}">
                      <a16:colId xmlns:a16="http://schemas.microsoft.com/office/drawing/2014/main" val="1419708953"/>
                    </a:ext>
                  </a:extLst>
                </a:gridCol>
                <a:gridCol w="944751">
                  <a:extLst>
                    <a:ext uri="{9D8B030D-6E8A-4147-A177-3AD203B41FA5}">
                      <a16:colId xmlns:a16="http://schemas.microsoft.com/office/drawing/2014/main" val="1152826797"/>
                    </a:ext>
                  </a:extLst>
                </a:gridCol>
                <a:gridCol w="944751">
                  <a:extLst>
                    <a:ext uri="{9D8B030D-6E8A-4147-A177-3AD203B41FA5}">
                      <a16:colId xmlns:a16="http://schemas.microsoft.com/office/drawing/2014/main" val="3430322300"/>
                    </a:ext>
                  </a:extLst>
                </a:gridCol>
                <a:gridCol w="944751">
                  <a:extLst>
                    <a:ext uri="{9D8B030D-6E8A-4147-A177-3AD203B41FA5}">
                      <a16:colId xmlns:a16="http://schemas.microsoft.com/office/drawing/2014/main" val="3816417910"/>
                    </a:ext>
                  </a:extLst>
                </a:gridCol>
                <a:gridCol w="944751">
                  <a:extLst>
                    <a:ext uri="{9D8B030D-6E8A-4147-A177-3AD203B41FA5}">
                      <a16:colId xmlns:a16="http://schemas.microsoft.com/office/drawing/2014/main" val="3050908650"/>
                    </a:ext>
                  </a:extLst>
                </a:gridCol>
              </a:tblGrid>
              <a:tr h="506399">
                <a:tc>
                  <a:txBody>
                    <a:bodyPr/>
                    <a:lstStyle/>
                    <a:p>
                      <a:r>
                        <a:rPr lang="cs-CZ" dirty="0"/>
                        <a:t>Typ investice</a:t>
                      </a:r>
                    </a:p>
                  </a:txBody>
                  <a:tcPr/>
                </a:tc>
                <a:tc>
                  <a:txBody>
                    <a:bodyPr/>
                    <a:lstStyle/>
                    <a:p>
                      <a:r>
                        <a:rPr lang="cs-CZ" dirty="0"/>
                        <a:t>C</a:t>
                      </a:r>
                      <a:r>
                        <a:rPr lang="cs-CZ" baseline="-25000" dirty="0"/>
                        <a:t>0</a:t>
                      </a:r>
                    </a:p>
                  </a:txBody>
                  <a:tcPr/>
                </a:tc>
                <a:tc>
                  <a:txBody>
                    <a:bodyPr/>
                    <a:lstStyle/>
                    <a:p>
                      <a:r>
                        <a:rPr lang="cs-CZ" dirty="0"/>
                        <a:t>CF</a:t>
                      </a:r>
                      <a:r>
                        <a:rPr lang="cs-CZ" baseline="-25000" dirty="0"/>
                        <a:t>1</a:t>
                      </a:r>
                    </a:p>
                  </a:txBody>
                  <a:tcPr/>
                </a:tc>
                <a:tc>
                  <a:txBody>
                    <a:bodyPr/>
                    <a:lstStyle/>
                    <a:p>
                      <a:r>
                        <a:rPr lang="cs-CZ" dirty="0"/>
                        <a:t>CF</a:t>
                      </a:r>
                      <a:r>
                        <a:rPr lang="cs-CZ" baseline="-25000" dirty="0"/>
                        <a:t>2</a:t>
                      </a:r>
                    </a:p>
                  </a:txBody>
                  <a:tcPr/>
                </a:tc>
                <a:tc>
                  <a:txBody>
                    <a:bodyPr/>
                    <a:lstStyle/>
                    <a:p>
                      <a:r>
                        <a:rPr lang="cs-CZ" dirty="0"/>
                        <a:t>CF</a:t>
                      </a:r>
                      <a:r>
                        <a:rPr lang="cs-CZ" baseline="-25000" dirty="0"/>
                        <a:t>3</a:t>
                      </a:r>
                    </a:p>
                  </a:txBody>
                  <a:tcPr/>
                </a:tc>
                <a:tc>
                  <a:txBody>
                    <a:bodyPr/>
                    <a:lstStyle/>
                    <a:p>
                      <a:r>
                        <a:rPr lang="cs-CZ" dirty="0"/>
                        <a:t>CF</a:t>
                      </a:r>
                      <a:r>
                        <a:rPr lang="cs-CZ" baseline="-25000" dirty="0"/>
                        <a:t>4</a:t>
                      </a:r>
                    </a:p>
                  </a:txBody>
                  <a:tcPr/>
                </a:tc>
                <a:tc>
                  <a:txBody>
                    <a:bodyPr/>
                    <a:lstStyle/>
                    <a:p>
                      <a:r>
                        <a:rPr lang="cs-CZ" dirty="0"/>
                        <a:t>CF</a:t>
                      </a:r>
                      <a:r>
                        <a:rPr lang="cs-CZ" baseline="-25000" dirty="0"/>
                        <a:t>5</a:t>
                      </a:r>
                    </a:p>
                  </a:txBody>
                  <a:tcPr/>
                </a:tc>
                <a:tc>
                  <a:txBody>
                    <a:bodyPr/>
                    <a:lstStyle/>
                    <a:p>
                      <a:r>
                        <a:rPr lang="cs-CZ" dirty="0"/>
                        <a:t>CF</a:t>
                      </a:r>
                      <a:r>
                        <a:rPr lang="cs-CZ" baseline="-25000" dirty="0"/>
                        <a:t>6</a:t>
                      </a:r>
                    </a:p>
                  </a:txBody>
                  <a:tcPr/>
                </a:tc>
                <a:extLst>
                  <a:ext uri="{0D108BD9-81ED-4DB2-BD59-A6C34878D82A}">
                    <a16:rowId xmlns:a16="http://schemas.microsoft.com/office/drawing/2014/main" val="3826956099"/>
                  </a:ext>
                </a:extLst>
              </a:tr>
              <a:tr h="373405">
                <a:tc>
                  <a:txBody>
                    <a:bodyPr/>
                    <a:lstStyle/>
                    <a:p>
                      <a:r>
                        <a:rPr lang="cs-CZ" dirty="0"/>
                        <a:t>Obnova</a:t>
                      </a:r>
                    </a:p>
                  </a:txBody>
                  <a:tcPr/>
                </a:tc>
                <a:tc>
                  <a:txBody>
                    <a:bodyPr/>
                    <a:lstStyle/>
                    <a:p>
                      <a:r>
                        <a:rPr lang="cs-CZ" dirty="0"/>
                        <a:t>-1000</a:t>
                      </a:r>
                    </a:p>
                  </a:txBody>
                  <a:tcPr/>
                </a:tc>
                <a:tc>
                  <a:txBody>
                    <a:bodyPr/>
                    <a:lstStyle/>
                    <a:p>
                      <a:r>
                        <a:rPr lang="cs-CZ" dirty="0"/>
                        <a:t>1000</a:t>
                      </a:r>
                    </a:p>
                  </a:txBody>
                  <a:tcPr/>
                </a:tc>
                <a:tc>
                  <a:txBody>
                    <a:bodyPr/>
                    <a:lstStyle/>
                    <a:p>
                      <a:r>
                        <a:rPr lang="cs-CZ" dirty="0"/>
                        <a:t>300</a:t>
                      </a:r>
                    </a:p>
                  </a:txBody>
                  <a:tcPr/>
                </a:tc>
                <a:tc>
                  <a:txBody>
                    <a:bodyPr/>
                    <a:lstStyle/>
                    <a:p>
                      <a:r>
                        <a:rPr lang="cs-CZ" dirty="0"/>
                        <a:t>300</a:t>
                      </a:r>
                    </a:p>
                  </a:txBody>
                  <a:tcPr/>
                </a:tc>
                <a:tc>
                  <a:txBody>
                    <a:bodyPr/>
                    <a:lstStyle/>
                    <a:p>
                      <a:r>
                        <a:rPr lang="cs-CZ" dirty="0"/>
                        <a:t>100</a:t>
                      </a:r>
                    </a:p>
                  </a:txBody>
                  <a:tcPr/>
                </a:tc>
                <a:tc>
                  <a:txBody>
                    <a:bodyPr/>
                    <a:lstStyle/>
                    <a:p>
                      <a:endParaRPr lang="cs-CZ"/>
                    </a:p>
                  </a:txBody>
                  <a:tcPr/>
                </a:tc>
                <a:tc>
                  <a:txBody>
                    <a:bodyPr/>
                    <a:lstStyle/>
                    <a:p>
                      <a:endParaRPr lang="cs-CZ"/>
                    </a:p>
                  </a:txBody>
                  <a:tcPr/>
                </a:tc>
                <a:extLst>
                  <a:ext uri="{0D108BD9-81ED-4DB2-BD59-A6C34878D82A}">
                    <a16:rowId xmlns:a16="http://schemas.microsoft.com/office/drawing/2014/main" val="3956867938"/>
                  </a:ext>
                </a:extLst>
              </a:tr>
              <a:tr h="373405">
                <a:tc>
                  <a:txBody>
                    <a:bodyPr/>
                    <a:lstStyle/>
                    <a:p>
                      <a:r>
                        <a:rPr lang="cs-CZ" dirty="0"/>
                        <a:t>Nákup</a:t>
                      </a:r>
                    </a:p>
                  </a:txBody>
                  <a:tcPr/>
                </a:tc>
                <a:tc>
                  <a:txBody>
                    <a:bodyPr/>
                    <a:lstStyle/>
                    <a:p>
                      <a:r>
                        <a:rPr lang="cs-CZ" dirty="0"/>
                        <a:t>-1000</a:t>
                      </a:r>
                    </a:p>
                  </a:txBody>
                  <a:tcPr/>
                </a:tc>
                <a:tc>
                  <a:txBody>
                    <a:bodyPr/>
                    <a:lstStyle/>
                    <a:p>
                      <a:r>
                        <a:rPr lang="cs-CZ" dirty="0"/>
                        <a:t>200</a:t>
                      </a:r>
                    </a:p>
                  </a:txBody>
                  <a:tcPr/>
                </a:tc>
                <a:tc>
                  <a:txBody>
                    <a:bodyPr/>
                    <a:lstStyle/>
                    <a:p>
                      <a:r>
                        <a:rPr lang="cs-CZ" dirty="0"/>
                        <a:t>500</a:t>
                      </a:r>
                    </a:p>
                  </a:txBody>
                  <a:tcPr/>
                </a:tc>
                <a:tc>
                  <a:txBody>
                    <a:bodyPr/>
                    <a:lstStyle/>
                    <a:p>
                      <a:r>
                        <a:rPr lang="cs-CZ" dirty="0"/>
                        <a:t>800</a:t>
                      </a:r>
                    </a:p>
                  </a:txBody>
                  <a:tcPr/>
                </a:tc>
                <a:tc>
                  <a:txBody>
                    <a:bodyPr/>
                    <a:lstStyle/>
                    <a:p>
                      <a:r>
                        <a:rPr lang="cs-CZ" dirty="0"/>
                        <a:t>900</a:t>
                      </a:r>
                    </a:p>
                  </a:txBody>
                  <a:tcPr/>
                </a:tc>
                <a:tc>
                  <a:txBody>
                    <a:bodyPr/>
                    <a:lstStyle/>
                    <a:p>
                      <a:r>
                        <a:rPr lang="cs-CZ" dirty="0"/>
                        <a:t>900</a:t>
                      </a:r>
                    </a:p>
                  </a:txBody>
                  <a:tcPr/>
                </a:tc>
                <a:tc>
                  <a:txBody>
                    <a:bodyPr/>
                    <a:lstStyle/>
                    <a:p>
                      <a:r>
                        <a:rPr lang="cs-CZ" dirty="0"/>
                        <a:t>900</a:t>
                      </a:r>
                    </a:p>
                  </a:txBody>
                  <a:tcPr/>
                </a:tc>
                <a:extLst>
                  <a:ext uri="{0D108BD9-81ED-4DB2-BD59-A6C34878D82A}">
                    <a16:rowId xmlns:a16="http://schemas.microsoft.com/office/drawing/2014/main" val="179452614"/>
                  </a:ext>
                </a:extLst>
              </a:tr>
            </a:tbl>
          </a:graphicData>
        </a:graphic>
      </p:graphicFrame>
    </p:spTree>
    <p:extLst>
      <p:ext uri="{BB962C8B-B14F-4D97-AF65-F5344CB8AC3E}">
        <p14:creationId xmlns:p14="http://schemas.microsoft.com/office/powerpoint/2010/main" val="486775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91299C-60CC-FC91-53B6-288204958014}"/>
              </a:ext>
            </a:extLst>
          </p:cNvPr>
          <p:cNvSpPr>
            <a:spLocks noGrp="1"/>
          </p:cNvSpPr>
          <p:nvPr>
            <p:ph type="title"/>
          </p:nvPr>
        </p:nvSpPr>
        <p:spPr/>
        <p:txBody>
          <a:bodyPr/>
          <a:lstStyle/>
          <a:p>
            <a:r>
              <a:rPr lang="cs-CZ" sz="3200" dirty="0"/>
              <a:t>Průměrný výnos z účetní hodnoty</a:t>
            </a:r>
          </a:p>
        </p:txBody>
      </p:sp>
      <p:sp>
        <p:nvSpPr>
          <p:cNvPr id="3" name="Zástupný obsah 2">
            <a:extLst>
              <a:ext uri="{FF2B5EF4-FFF2-40B4-BE49-F238E27FC236}">
                <a16:creationId xmlns:a16="http://schemas.microsoft.com/office/drawing/2014/main" id="{E9D3A6F4-3829-7F68-99BE-FFD7F132BD82}"/>
              </a:ext>
            </a:extLst>
          </p:cNvPr>
          <p:cNvSpPr>
            <a:spLocks noGrp="1"/>
          </p:cNvSpPr>
          <p:nvPr>
            <p:ph idx="1"/>
          </p:nvPr>
        </p:nvSpPr>
        <p:spPr/>
        <p:txBody>
          <a:bodyPr/>
          <a:lstStyle/>
          <a:p>
            <a:pPr algn="just"/>
            <a:r>
              <a:rPr lang="cs-CZ" b="1" dirty="0"/>
              <a:t>Průměrný výnos z účetní hodnoty se vypočítá jako poměr průměrných prognózovaných zisku (tj. průměr čistých zisků snížených o odpisy a daně) a průměrné čisté účetní hodnoty investice (tj. průměr hrubé účetní hodnoty investice snížené o kumulované odpisy v každém roce).</a:t>
            </a:r>
          </a:p>
          <a:p>
            <a:r>
              <a:rPr lang="cs-CZ" dirty="0"/>
              <a:t>Za nejefektivnější investici je považován takový projekt, který dosahuje nejvyšší procentuální hodnoty.</a:t>
            </a:r>
          </a:p>
          <a:p>
            <a:r>
              <a:rPr lang="cs-CZ" dirty="0"/>
              <a:t>Nevýhody metody:</a:t>
            </a:r>
          </a:p>
          <a:p>
            <a:pPr marL="0" indent="0">
              <a:buNone/>
            </a:pPr>
            <a:r>
              <a:rPr lang="cs-CZ" dirty="0"/>
              <a:t>- Je eliminován vliv časové hodnoty peněz.</a:t>
            </a:r>
          </a:p>
          <a:p>
            <a:pPr marL="0" indent="0">
              <a:buNone/>
            </a:pPr>
            <a:r>
              <a:rPr lang="cs-CZ" dirty="0"/>
              <a:t>- Výše výsledku závisí na účetních pravidlech konkrétní účetní jednotky.</a:t>
            </a:r>
          </a:p>
          <a:p>
            <a:pPr marL="0" indent="0">
              <a:buNone/>
            </a:pPr>
            <a:endParaRPr lang="cs-CZ" dirty="0"/>
          </a:p>
        </p:txBody>
      </p:sp>
    </p:spTree>
    <p:extLst>
      <p:ext uri="{BB962C8B-B14F-4D97-AF65-F5344CB8AC3E}">
        <p14:creationId xmlns:p14="http://schemas.microsoft.com/office/powerpoint/2010/main" val="1299402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A5DBC8-B8B2-BEFA-AE2A-154AA760A486}"/>
              </a:ext>
            </a:extLst>
          </p:cNvPr>
          <p:cNvSpPr>
            <a:spLocks noGrp="1"/>
          </p:cNvSpPr>
          <p:nvPr>
            <p:ph type="title"/>
          </p:nvPr>
        </p:nvSpPr>
        <p:spPr/>
        <p:txBody>
          <a:bodyPr/>
          <a:lstStyle/>
          <a:p>
            <a:r>
              <a:rPr lang="cs-CZ" sz="3200" dirty="0"/>
              <a:t>Příklad</a:t>
            </a:r>
          </a:p>
        </p:txBody>
      </p:sp>
      <p:sp>
        <p:nvSpPr>
          <p:cNvPr id="3" name="Zástupný obsah 2">
            <a:extLst>
              <a:ext uri="{FF2B5EF4-FFF2-40B4-BE49-F238E27FC236}">
                <a16:creationId xmlns:a16="http://schemas.microsoft.com/office/drawing/2014/main" id="{C4804B31-2DB1-1A58-5551-236E2E84736F}"/>
              </a:ext>
            </a:extLst>
          </p:cNvPr>
          <p:cNvSpPr>
            <a:spLocks noGrp="1"/>
          </p:cNvSpPr>
          <p:nvPr>
            <p:ph idx="1"/>
          </p:nvPr>
        </p:nvSpPr>
        <p:spPr/>
        <p:txBody>
          <a:bodyPr/>
          <a:lstStyle/>
          <a:p>
            <a:pPr algn="just"/>
            <a:r>
              <a:rPr lang="cs-CZ" dirty="0"/>
              <a:t>Zařízení stojí 20 000 000 Kč a očekává se, že před provedením odpisů vytvoří zisk ve výši 6 000 000 Kč v 1. roce a 2. roce 9 000 000 Kč a ve 3. roce a 7 000 000 Kč ve 4. roce. Jaký je průměrný výnos z účetní hodnoty za předpokladu, že zařízení </a:t>
            </a:r>
            <a:r>
              <a:rPr lang="cs-CZ"/>
              <a:t>se odepisuje </a:t>
            </a:r>
            <a:r>
              <a:rPr lang="cs-CZ" dirty="0"/>
              <a:t>lineárně a zanedbáváme zdanění. Údaje pro daňové odpisy: odpisová skupina s dobou odepisování 4 roky: roční odpisová sazba je v 1. roce 14,2 %, v dalších letech 28,6 %.</a:t>
            </a:r>
          </a:p>
        </p:txBody>
      </p:sp>
    </p:spTree>
    <p:extLst>
      <p:ext uri="{BB962C8B-B14F-4D97-AF65-F5344CB8AC3E}">
        <p14:creationId xmlns:p14="http://schemas.microsoft.com/office/powerpoint/2010/main" val="160151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72F1B6-60CB-9BE9-9024-0F4D4E957415}"/>
              </a:ext>
            </a:extLst>
          </p:cNvPr>
          <p:cNvSpPr>
            <a:spLocks noGrp="1"/>
          </p:cNvSpPr>
          <p:nvPr>
            <p:ph type="title"/>
          </p:nvPr>
        </p:nvSpPr>
        <p:spPr/>
        <p:txBody>
          <a:bodyPr/>
          <a:lstStyle/>
          <a:p>
            <a:r>
              <a:rPr lang="cs-CZ" sz="3200" dirty="0"/>
              <a:t>Průměrná doba návratnosti</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6E8E2B61-81E5-DEF5-4634-AAB9CBAC75BF}"/>
                  </a:ext>
                </a:extLst>
              </p:cNvPr>
              <p:cNvSpPr>
                <a:spLocks noGrp="1"/>
              </p:cNvSpPr>
              <p:nvPr>
                <p:ph idx="1"/>
              </p:nvPr>
            </p:nvSpPr>
            <p:spPr/>
            <p:txBody>
              <a:bodyPr/>
              <a:lstStyle/>
              <a:p>
                <a:r>
                  <a:rPr lang="cs-CZ" dirty="0"/>
                  <a:t>Průměrná doba návratnosti udává, za jakou dobu by mělo dojít při rovnoměrné realizaci peněžních toků ke splacení investice.</a:t>
                </a:r>
              </a:p>
              <a:p>
                <a:pPr marL="0" indent="0">
                  <a:buNone/>
                </a:pPr>
                <a:endParaRPr lang="cs-CZ" dirty="0"/>
              </a:p>
              <a:p>
                <a:pPr marL="0" indent="0">
                  <a:buNone/>
                </a:pPr>
                <a14:m>
                  <m:oMathPara xmlns:m="http://schemas.openxmlformats.org/officeDocument/2006/math">
                    <m:oMathParaPr>
                      <m:jc m:val="centerGroup"/>
                    </m:oMathParaPr>
                    <m:oMath xmlns:m="http://schemas.openxmlformats.org/officeDocument/2006/math">
                      <m:r>
                        <a:rPr lang="cs-CZ" sz="1800" i="1" smtClean="0">
                          <a:effectLst/>
                          <a:latin typeface="Cambria Math" panose="02040503050406030204" pitchFamily="18" charset="0"/>
                          <a:ea typeface="Calibri" panose="020F0502020204030204" pitchFamily="34" charset="0"/>
                          <a:cs typeface="Times New Roman" panose="02020603050405020304" pitchFamily="18" charset="0"/>
                        </a:rPr>
                        <m:t>𝑡</m:t>
                      </m:r>
                      <m:r>
                        <a:rPr lang="cs-CZ" sz="1800" i="1" smtClean="0">
                          <a:effectLst/>
                          <a:latin typeface="Cambria Math" panose="02040503050406030204" pitchFamily="18" charset="0"/>
                          <a:ea typeface="Calibri" panose="020F0502020204030204" pitchFamily="34" charset="0"/>
                          <a:cs typeface="Times New Roman" panose="02020603050405020304" pitchFamily="18" charset="0"/>
                        </a:rPr>
                        <m:t>=</m:t>
                      </m:r>
                      <m:f>
                        <m:fP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cs-CZ" sz="1800" i="1">
                                  <a:effectLst/>
                                  <a:latin typeface="Cambria Math" panose="02040503050406030204" pitchFamily="18" charset="0"/>
                                  <a:ea typeface="Calibri" panose="020F0502020204030204" pitchFamily="34" charset="0"/>
                                  <a:cs typeface="Times New Roman" panose="02020603050405020304" pitchFamily="18" charset="0"/>
                                </a:rPr>
                                <m:t>𝐶</m:t>
                              </m:r>
                            </m:e>
                            <m:sub>
                              <m:r>
                                <a:rPr lang="cs-CZ" sz="1800" i="1">
                                  <a:effectLst/>
                                  <a:latin typeface="Cambria Math" panose="02040503050406030204" pitchFamily="18" charset="0"/>
                                  <a:ea typeface="Calibri" panose="020F0502020204030204" pitchFamily="34" charset="0"/>
                                  <a:cs typeface="Times New Roman" panose="02020603050405020304" pitchFamily="18" charset="0"/>
                                </a:rPr>
                                <m:t>0</m:t>
                              </m:r>
                            </m:sub>
                          </m:sSub>
                        </m:num>
                        <m:den>
                          <m:r>
                            <a:rPr lang="cs-CZ" sz="1800" i="1">
                              <a:effectLst/>
                              <a:latin typeface="Cambria Math" panose="02040503050406030204" pitchFamily="18" charset="0"/>
                              <a:ea typeface="Calibri" panose="020F0502020204030204" pitchFamily="34" charset="0"/>
                              <a:cs typeface="Times New Roman" panose="02020603050405020304" pitchFamily="18" charset="0"/>
                            </a:rPr>
                            <m:t>∅ </m:t>
                          </m:r>
                          <m:r>
                            <a:rPr lang="cs-CZ" sz="1800" i="1">
                              <a:effectLst/>
                              <a:latin typeface="Cambria Math" panose="02040503050406030204" pitchFamily="18" charset="0"/>
                              <a:ea typeface="Calibri" panose="020F0502020204030204" pitchFamily="34" charset="0"/>
                              <a:cs typeface="Times New Roman" panose="02020603050405020304" pitchFamily="18" charset="0"/>
                            </a:rPr>
                            <m:t>𝐶𝐹</m:t>
                          </m:r>
                        </m:den>
                      </m:f>
                    </m:oMath>
                  </m:oMathPara>
                </a14:m>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cs-CZ" dirty="0"/>
              </a:p>
              <a:p>
                <a:pPr marL="0" indent="0">
                  <a:buNone/>
                </a:pPr>
                <a:endParaRPr lang="cs-CZ" dirty="0"/>
              </a:p>
            </p:txBody>
          </p:sp>
        </mc:Choice>
        <mc:Fallback xmlns="">
          <p:sp>
            <p:nvSpPr>
              <p:cNvPr id="3" name="Zástupný obsah 2">
                <a:extLst>
                  <a:ext uri="{FF2B5EF4-FFF2-40B4-BE49-F238E27FC236}">
                    <a16:creationId xmlns:a16="http://schemas.microsoft.com/office/drawing/2014/main" id="{6E8E2B61-81E5-DEF5-4634-AAB9CBAC75BF}"/>
                  </a:ext>
                </a:extLst>
              </p:cNvPr>
              <p:cNvSpPr>
                <a:spLocks noGrp="1" noRot="1" noChangeAspect="1" noMove="1" noResize="1" noEditPoints="1" noAdjustHandles="1" noChangeArrowheads="1" noChangeShapeType="1" noTextEdit="1"/>
              </p:cNvSpPr>
              <p:nvPr>
                <p:ph idx="1"/>
              </p:nvPr>
            </p:nvSpPr>
            <p:spPr>
              <a:blipFill>
                <a:blip r:embed="rId2"/>
                <a:stretch>
                  <a:fillRect l="-303" t="-896"/>
                </a:stretch>
              </a:blipFill>
            </p:spPr>
            <p:txBody>
              <a:bodyPr/>
              <a:lstStyle/>
              <a:p>
                <a:r>
                  <a:rPr lang="cs-CZ">
                    <a:noFill/>
                  </a:rPr>
                  <a:t> </a:t>
                </a:r>
              </a:p>
            </p:txBody>
          </p:sp>
        </mc:Fallback>
      </mc:AlternateContent>
    </p:spTree>
    <p:extLst>
      <p:ext uri="{BB962C8B-B14F-4D97-AF65-F5344CB8AC3E}">
        <p14:creationId xmlns:p14="http://schemas.microsoft.com/office/powerpoint/2010/main" val="2116531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10AB21-8DEA-56F3-9C30-D492695FC39E}"/>
              </a:ext>
            </a:extLst>
          </p:cNvPr>
          <p:cNvSpPr>
            <a:spLocks noGrp="1"/>
          </p:cNvSpPr>
          <p:nvPr>
            <p:ph type="title"/>
          </p:nvPr>
        </p:nvSpPr>
        <p:spPr/>
        <p:txBody>
          <a:bodyPr/>
          <a:lstStyle/>
          <a:p>
            <a:r>
              <a:rPr lang="cs-CZ" sz="3200" dirty="0"/>
              <a:t>Průměrná procentní výnosnost</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55173392-844A-CB3E-7A87-001791E6D344}"/>
                  </a:ext>
                </a:extLst>
              </p:cNvPr>
              <p:cNvSpPr>
                <a:spLocks noGrp="1"/>
              </p:cNvSpPr>
              <p:nvPr>
                <p:ph idx="1"/>
              </p:nvPr>
            </p:nvSpPr>
            <p:spPr/>
            <p:txBody>
              <a:bodyPr/>
              <a:lstStyle/>
              <a:p>
                <a:r>
                  <a:rPr lang="cs-CZ" dirty="0"/>
                  <a:t>Průměrná procentní výnosnost udává, kolik % investovaného kapitálu se ročně průměrně vrátí.</a:t>
                </a:r>
              </a:p>
              <a:p>
                <a:pPr marL="0" indent="0">
                  <a:buNone/>
                </a:pPr>
                <a14:m>
                  <m:oMathPara xmlns:m="http://schemas.openxmlformats.org/officeDocument/2006/math">
                    <m:oMathParaPr>
                      <m:jc m:val="centerGroup"/>
                    </m:oMathParaPr>
                    <m:oMath xmlns:m="http://schemas.openxmlformats.org/officeDocument/2006/math">
                      <m:r>
                        <a:rPr lang="cs-CZ" sz="1800" i="1" smtClean="0">
                          <a:effectLst/>
                          <a:latin typeface="Cambria Math" panose="02040503050406030204" pitchFamily="18" charset="0"/>
                          <a:ea typeface="Calibri" panose="020F0502020204030204" pitchFamily="34" charset="0"/>
                          <a:cs typeface="Times New Roman" panose="02020603050405020304" pitchFamily="18" charset="0"/>
                        </a:rPr>
                        <m:t>∅ </m:t>
                      </m:r>
                      <m:r>
                        <a:rPr lang="cs-CZ" sz="1800" i="1" smtClean="0">
                          <a:effectLst/>
                          <a:latin typeface="Cambria Math" panose="02040503050406030204" pitchFamily="18" charset="0"/>
                          <a:ea typeface="Calibri" panose="020F0502020204030204" pitchFamily="34" charset="0"/>
                          <a:cs typeface="Times New Roman" panose="02020603050405020304" pitchFamily="18" charset="0"/>
                        </a:rPr>
                        <m:t>𝑟</m:t>
                      </m:r>
                      <m:r>
                        <a:rPr lang="cs-CZ" sz="1800" i="1" smtClean="0">
                          <a:effectLst/>
                          <a:latin typeface="Cambria Math" panose="02040503050406030204" pitchFamily="18" charset="0"/>
                          <a:ea typeface="Calibri" panose="020F0502020204030204" pitchFamily="34" charset="0"/>
                          <a:cs typeface="Times New Roman" panose="02020603050405020304" pitchFamily="18" charset="0"/>
                        </a:rPr>
                        <m:t>=</m:t>
                      </m:r>
                      <m:f>
                        <m:fP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cs-CZ" sz="1800" i="1">
                              <a:effectLst/>
                              <a:latin typeface="Cambria Math" panose="02040503050406030204" pitchFamily="18" charset="0"/>
                              <a:ea typeface="Calibri" panose="020F0502020204030204" pitchFamily="34" charset="0"/>
                              <a:cs typeface="Times New Roman" panose="02020603050405020304" pitchFamily="18" charset="0"/>
                            </a:rPr>
                            <m:t>∅ </m:t>
                          </m:r>
                          <m:r>
                            <a:rPr lang="cs-CZ" sz="1800" i="1">
                              <a:effectLst/>
                              <a:latin typeface="Cambria Math" panose="02040503050406030204" pitchFamily="18" charset="0"/>
                              <a:ea typeface="Calibri" panose="020F0502020204030204" pitchFamily="34" charset="0"/>
                              <a:cs typeface="Times New Roman" panose="02020603050405020304" pitchFamily="18" charset="0"/>
                            </a:rPr>
                            <m:t>𝐶𝐹</m:t>
                          </m:r>
                        </m:num>
                        <m:den>
                          <m:sSub>
                            <m:sSubP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cs-CZ" sz="1800" i="1">
                                  <a:effectLst/>
                                  <a:latin typeface="Cambria Math" panose="02040503050406030204" pitchFamily="18" charset="0"/>
                                  <a:ea typeface="Calibri" panose="020F0502020204030204" pitchFamily="34" charset="0"/>
                                  <a:cs typeface="Times New Roman" panose="02020603050405020304" pitchFamily="18" charset="0"/>
                                </a:rPr>
                                <m:t>𝐶</m:t>
                              </m:r>
                            </m:e>
                            <m:sub>
                              <m:r>
                                <a:rPr lang="cs-CZ" sz="1800" i="1">
                                  <a:effectLst/>
                                  <a:latin typeface="Cambria Math" panose="02040503050406030204" pitchFamily="18" charset="0"/>
                                  <a:ea typeface="Calibri" panose="020F0502020204030204" pitchFamily="34" charset="0"/>
                                  <a:cs typeface="Times New Roman" panose="02020603050405020304" pitchFamily="18" charset="0"/>
                                </a:rPr>
                                <m:t>0</m:t>
                              </m:r>
                            </m:sub>
                          </m:sSub>
                        </m:den>
                      </m:f>
                    </m:oMath>
                  </m:oMathPara>
                </a14:m>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cs-CZ" dirty="0"/>
              </a:p>
            </p:txBody>
          </p:sp>
        </mc:Choice>
        <mc:Fallback xmlns="">
          <p:sp>
            <p:nvSpPr>
              <p:cNvPr id="3" name="Zástupný obsah 2">
                <a:extLst>
                  <a:ext uri="{FF2B5EF4-FFF2-40B4-BE49-F238E27FC236}">
                    <a16:creationId xmlns:a16="http://schemas.microsoft.com/office/drawing/2014/main" id="{55173392-844A-CB3E-7A87-001791E6D344}"/>
                  </a:ext>
                </a:extLst>
              </p:cNvPr>
              <p:cNvSpPr>
                <a:spLocks noGrp="1" noRot="1" noChangeAspect="1" noMove="1" noResize="1" noEditPoints="1" noAdjustHandles="1" noChangeArrowheads="1" noChangeShapeType="1" noTextEdit="1"/>
              </p:cNvSpPr>
              <p:nvPr>
                <p:ph idx="1"/>
              </p:nvPr>
            </p:nvSpPr>
            <p:spPr>
              <a:blipFill>
                <a:blip r:embed="rId2"/>
                <a:stretch>
                  <a:fillRect l="-303" t="-896" r="-983"/>
                </a:stretch>
              </a:blipFill>
            </p:spPr>
            <p:txBody>
              <a:bodyPr/>
              <a:lstStyle/>
              <a:p>
                <a:r>
                  <a:rPr lang="cs-CZ">
                    <a:noFill/>
                  </a:rPr>
                  <a:t> </a:t>
                </a:r>
              </a:p>
            </p:txBody>
          </p:sp>
        </mc:Fallback>
      </mc:AlternateContent>
    </p:spTree>
    <p:extLst>
      <p:ext uri="{BB962C8B-B14F-4D97-AF65-F5344CB8AC3E}">
        <p14:creationId xmlns:p14="http://schemas.microsoft.com/office/powerpoint/2010/main" val="3444018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CEE8B3-2D7A-4379-13D6-9FA38B6B257F}"/>
              </a:ext>
            </a:extLst>
          </p:cNvPr>
          <p:cNvSpPr>
            <a:spLocks noGrp="1"/>
          </p:cNvSpPr>
          <p:nvPr>
            <p:ph type="title"/>
          </p:nvPr>
        </p:nvSpPr>
        <p:spPr/>
        <p:txBody>
          <a:bodyPr/>
          <a:lstStyle/>
          <a:p>
            <a:r>
              <a:rPr lang="cs-CZ" sz="3200" dirty="0"/>
              <a:t>Příklad</a:t>
            </a:r>
          </a:p>
        </p:txBody>
      </p:sp>
      <p:sp>
        <p:nvSpPr>
          <p:cNvPr id="3" name="Zástupný obsah 2">
            <a:extLst>
              <a:ext uri="{FF2B5EF4-FFF2-40B4-BE49-F238E27FC236}">
                <a16:creationId xmlns:a16="http://schemas.microsoft.com/office/drawing/2014/main" id="{E0B9C78D-74F6-1697-6A4B-5AD39AF9054A}"/>
              </a:ext>
            </a:extLst>
          </p:cNvPr>
          <p:cNvSpPr>
            <a:spLocks noGrp="1"/>
          </p:cNvSpPr>
          <p:nvPr>
            <p:ph idx="1"/>
          </p:nvPr>
        </p:nvSpPr>
        <p:spPr>
          <a:xfrm>
            <a:off x="540000" y="1690692"/>
            <a:ext cx="8064000" cy="4216137"/>
          </a:xfrm>
        </p:spPr>
        <p:txBody>
          <a:bodyPr>
            <a:normAutofit/>
          </a:bodyPr>
          <a:lstStyle/>
          <a:p>
            <a:pPr marL="0" indent="0" algn="just">
              <a:buNone/>
            </a:pPr>
            <a:r>
              <a:rPr lang="cs-CZ" dirty="0"/>
              <a:t>Podnik Alfa investoval 1 000 000 Kč do projektu s životností 5 let a očekává postupně tyto CF – 1. rok 100 000, 2. rok 150 000, </a:t>
            </a:r>
          </a:p>
          <a:p>
            <a:pPr marL="0" indent="0" algn="just">
              <a:buNone/>
            </a:pPr>
            <a:r>
              <a:rPr lang="cs-CZ" dirty="0"/>
              <a:t>3. rok 250 000, 4. a 5. rok vždy 500 000 Kč.</a:t>
            </a:r>
          </a:p>
          <a:p>
            <a:pPr algn="just"/>
            <a:r>
              <a:rPr lang="cs-CZ" b="1" dirty="0"/>
              <a:t>Rozhodněte o návratu investice.</a:t>
            </a:r>
          </a:p>
        </p:txBody>
      </p:sp>
    </p:spTree>
    <p:extLst>
      <p:ext uri="{BB962C8B-B14F-4D97-AF65-F5344CB8AC3E}">
        <p14:creationId xmlns:p14="http://schemas.microsoft.com/office/powerpoint/2010/main" val="2761909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a:extLst>
              <a:ext uri="{FF2B5EF4-FFF2-40B4-BE49-F238E27FC236}">
                <a16:creationId xmlns:a16="http://schemas.microsoft.com/office/drawing/2014/main" id="{333835A4-9C2B-E6E3-B1CD-10A3DB5533C4}"/>
              </a:ext>
            </a:extLst>
          </p:cNvPr>
          <p:cNvPicPr>
            <a:picLocks noChangeAspect="1"/>
          </p:cNvPicPr>
          <p:nvPr/>
        </p:nvPicPr>
        <p:blipFill>
          <a:blip r:embed="rId2"/>
          <a:stretch>
            <a:fillRect/>
          </a:stretch>
        </p:blipFill>
        <p:spPr>
          <a:xfrm>
            <a:off x="1015989" y="3726009"/>
            <a:ext cx="5803895" cy="2487384"/>
          </a:xfrm>
          <a:prstGeom prst="rect">
            <a:avLst/>
          </a:prstGeom>
        </p:spPr>
      </p:pic>
      <p:sp>
        <p:nvSpPr>
          <p:cNvPr id="2" name="Nadpis 1">
            <a:extLst>
              <a:ext uri="{FF2B5EF4-FFF2-40B4-BE49-F238E27FC236}">
                <a16:creationId xmlns:a16="http://schemas.microsoft.com/office/drawing/2014/main" id="{18EC987F-8015-1856-B91C-FC824645FA6A}"/>
              </a:ext>
            </a:extLst>
          </p:cNvPr>
          <p:cNvSpPr>
            <a:spLocks noGrp="1"/>
          </p:cNvSpPr>
          <p:nvPr>
            <p:ph type="title"/>
          </p:nvPr>
        </p:nvSpPr>
        <p:spPr/>
        <p:txBody>
          <a:bodyPr/>
          <a:lstStyle/>
          <a:p>
            <a:r>
              <a:rPr lang="cs-CZ" sz="3200" dirty="0"/>
              <a:t>Metoda čisté současné hodnoty (NPV)</a:t>
            </a:r>
          </a:p>
        </p:txBody>
      </p:sp>
      <p:sp>
        <p:nvSpPr>
          <p:cNvPr id="3" name="Zástupný obsah 2">
            <a:extLst>
              <a:ext uri="{FF2B5EF4-FFF2-40B4-BE49-F238E27FC236}">
                <a16:creationId xmlns:a16="http://schemas.microsoft.com/office/drawing/2014/main" id="{BCE6E63F-6A05-4458-D4D0-C00C11E3DC70}"/>
              </a:ext>
            </a:extLst>
          </p:cNvPr>
          <p:cNvSpPr>
            <a:spLocks noGrp="1"/>
          </p:cNvSpPr>
          <p:nvPr>
            <p:ph idx="1"/>
          </p:nvPr>
        </p:nvSpPr>
        <p:spPr/>
        <p:txBody>
          <a:bodyPr/>
          <a:lstStyle/>
          <a:p>
            <a:r>
              <a:rPr lang="cs-CZ" sz="1800" dirty="0"/>
              <a:t>Metoda bere v úvahu faktor času, tzn. hodnota dnešních peněz je vyšší než hodnota stejné částky v budoucnu. Dochází k přepočtu budoucích příjmů z investic na jejich současnou hodnotu.  </a:t>
            </a:r>
          </a:p>
          <a:p>
            <a:r>
              <a:rPr lang="cs-CZ" sz="1800" dirty="0"/>
              <a:t>Výsledná hodnota udává, kolik peněz realizace investice přinese. Pokud NPV vyjde kladně, je projekt přípustný. Pokud NPV vyjde záporně, projekt je nepřípustný. V případě srovnání více investičních variant, je preferována vyšší NPV.</a:t>
            </a:r>
          </a:p>
          <a:p>
            <a:endParaRPr lang="cs-CZ" dirty="0"/>
          </a:p>
        </p:txBody>
      </p:sp>
    </p:spTree>
    <p:extLst>
      <p:ext uri="{BB962C8B-B14F-4D97-AF65-F5344CB8AC3E}">
        <p14:creationId xmlns:p14="http://schemas.microsoft.com/office/powerpoint/2010/main" val="2390925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BA5CAB-4239-BA95-D2CB-65727256333F}"/>
              </a:ext>
            </a:extLst>
          </p:cNvPr>
          <p:cNvSpPr>
            <a:spLocks noGrp="1"/>
          </p:cNvSpPr>
          <p:nvPr>
            <p:ph type="title"/>
          </p:nvPr>
        </p:nvSpPr>
        <p:spPr/>
        <p:txBody>
          <a:bodyPr/>
          <a:lstStyle/>
          <a:p>
            <a:r>
              <a:rPr lang="cs-CZ" sz="3200" dirty="0"/>
              <a:t>Příklad – čistá současná hodnota</a:t>
            </a:r>
          </a:p>
        </p:txBody>
      </p:sp>
      <p:sp>
        <p:nvSpPr>
          <p:cNvPr id="3" name="Zástupný obsah 2">
            <a:extLst>
              <a:ext uri="{FF2B5EF4-FFF2-40B4-BE49-F238E27FC236}">
                <a16:creationId xmlns:a16="http://schemas.microsoft.com/office/drawing/2014/main" id="{5FC341E4-EB0A-4ACD-7931-8A8CB5B4EB16}"/>
              </a:ext>
            </a:extLst>
          </p:cNvPr>
          <p:cNvSpPr>
            <a:spLocks noGrp="1"/>
          </p:cNvSpPr>
          <p:nvPr>
            <p:ph idx="1"/>
          </p:nvPr>
        </p:nvSpPr>
        <p:spPr/>
        <p:txBody>
          <a:bodyPr/>
          <a:lstStyle/>
          <a:p>
            <a:r>
              <a:rPr lang="cs-CZ" dirty="0"/>
              <a:t>Manažer má zhodnotit, zda je vhodná realizace projektu Oktan, jehož počáteční kapitálové výdaje činí 2,3 mil. Kč a očekávaná CF během 5 let postupně 500 tis. Kč, 500 tis. Kč, 500 tis. Kč 1 mil. Kč, a 1 mil Kč. Požadovaná výnosnost podnikového kapitálu je 15 %.</a:t>
            </a:r>
          </a:p>
          <a:p>
            <a:pPr marL="0" indent="0">
              <a:buNone/>
            </a:pPr>
            <a:endParaRPr lang="cs-CZ" dirty="0"/>
          </a:p>
        </p:txBody>
      </p:sp>
    </p:spTree>
    <p:extLst>
      <p:ext uri="{BB962C8B-B14F-4D97-AF65-F5344CB8AC3E}">
        <p14:creationId xmlns:p14="http://schemas.microsoft.com/office/powerpoint/2010/main" val="1345165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778392-8DB7-1D59-7A21-DEB5565AEAB2}"/>
              </a:ext>
            </a:extLst>
          </p:cNvPr>
          <p:cNvSpPr>
            <a:spLocks noGrp="1"/>
          </p:cNvSpPr>
          <p:nvPr>
            <p:ph type="title"/>
          </p:nvPr>
        </p:nvSpPr>
        <p:spPr/>
        <p:txBody>
          <a:bodyPr/>
          <a:lstStyle/>
          <a:p>
            <a:r>
              <a:rPr lang="cs-CZ" sz="3200" dirty="0"/>
              <a:t>Příklad</a:t>
            </a:r>
          </a:p>
        </p:txBody>
      </p:sp>
      <p:sp>
        <p:nvSpPr>
          <p:cNvPr id="3" name="Zástupný obsah 2">
            <a:extLst>
              <a:ext uri="{FF2B5EF4-FFF2-40B4-BE49-F238E27FC236}">
                <a16:creationId xmlns:a16="http://schemas.microsoft.com/office/drawing/2014/main" id="{640A12D5-654C-6F33-C8EC-C434DF0F7185}"/>
              </a:ext>
            </a:extLst>
          </p:cNvPr>
          <p:cNvSpPr>
            <a:spLocks noGrp="1"/>
          </p:cNvSpPr>
          <p:nvPr>
            <p:ph idx="1"/>
          </p:nvPr>
        </p:nvSpPr>
        <p:spPr/>
        <p:txBody>
          <a:bodyPr/>
          <a:lstStyle/>
          <a:p>
            <a:pPr marL="0" indent="0">
              <a:buNone/>
            </a:pPr>
            <a:r>
              <a:rPr lang="cs-CZ" sz="1800">
                <a:effectLst/>
                <a:latin typeface="Calibri" panose="020F0502020204030204" pitchFamily="34" charset="0"/>
                <a:ea typeface="Calibri" panose="020F0502020204030204" pitchFamily="34" charset="0"/>
                <a:cs typeface="Times New Roman" panose="02020603050405020304" pitchFamily="18" charset="0"/>
              </a:rPr>
              <a:t>Vlastníci se mají rozhodnout při diskontní sazbě 11 % mezi investicí A a B, peněžní toky s nimi spojené jsou uvedeny v tabulce.</a:t>
            </a:r>
          </a:p>
          <a:p>
            <a:pPr marL="0" indent="0">
              <a:buNone/>
            </a:pPr>
            <a:endParaRPr lang="cs-CZ" sz="18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cs-CZ" dirty="0"/>
          </a:p>
        </p:txBody>
      </p:sp>
      <p:graphicFrame>
        <p:nvGraphicFramePr>
          <p:cNvPr id="4" name="Tabulka 3">
            <a:extLst>
              <a:ext uri="{FF2B5EF4-FFF2-40B4-BE49-F238E27FC236}">
                <a16:creationId xmlns:a16="http://schemas.microsoft.com/office/drawing/2014/main" id="{1E98948C-1058-0321-C4A5-D1239C7937C6}"/>
              </a:ext>
            </a:extLst>
          </p:cNvPr>
          <p:cNvGraphicFramePr>
            <a:graphicFrameLocks noGrp="1"/>
          </p:cNvGraphicFramePr>
          <p:nvPr/>
        </p:nvGraphicFramePr>
        <p:xfrm>
          <a:off x="638446" y="2627193"/>
          <a:ext cx="5925185" cy="1007745"/>
        </p:xfrm>
        <a:graphic>
          <a:graphicData uri="http://schemas.openxmlformats.org/drawingml/2006/table">
            <a:tbl>
              <a:tblPr firstRow="1" bandRow="1">
                <a:tableStyleId>{5C22544A-7EE6-4342-B048-85BDC9FD1C3A}</a:tableStyleId>
              </a:tblPr>
              <a:tblGrid>
                <a:gridCol w="713740">
                  <a:extLst>
                    <a:ext uri="{9D8B030D-6E8A-4147-A177-3AD203B41FA5}">
                      <a16:colId xmlns:a16="http://schemas.microsoft.com/office/drawing/2014/main" val="1070548206"/>
                    </a:ext>
                  </a:extLst>
                </a:gridCol>
                <a:gridCol w="981710">
                  <a:extLst>
                    <a:ext uri="{9D8B030D-6E8A-4147-A177-3AD203B41FA5}">
                      <a16:colId xmlns:a16="http://schemas.microsoft.com/office/drawing/2014/main" val="731436900"/>
                    </a:ext>
                  </a:extLst>
                </a:gridCol>
                <a:gridCol w="845820">
                  <a:extLst>
                    <a:ext uri="{9D8B030D-6E8A-4147-A177-3AD203B41FA5}">
                      <a16:colId xmlns:a16="http://schemas.microsoft.com/office/drawing/2014/main" val="1831007003"/>
                    </a:ext>
                  </a:extLst>
                </a:gridCol>
                <a:gridCol w="845820">
                  <a:extLst>
                    <a:ext uri="{9D8B030D-6E8A-4147-A177-3AD203B41FA5}">
                      <a16:colId xmlns:a16="http://schemas.microsoft.com/office/drawing/2014/main" val="2040163903"/>
                    </a:ext>
                  </a:extLst>
                </a:gridCol>
                <a:gridCol w="845820">
                  <a:extLst>
                    <a:ext uri="{9D8B030D-6E8A-4147-A177-3AD203B41FA5}">
                      <a16:colId xmlns:a16="http://schemas.microsoft.com/office/drawing/2014/main" val="3410965325"/>
                    </a:ext>
                  </a:extLst>
                </a:gridCol>
                <a:gridCol w="845820">
                  <a:extLst>
                    <a:ext uri="{9D8B030D-6E8A-4147-A177-3AD203B41FA5}">
                      <a16:colId xmlns:a16="http://schemas.microsoft.com/office/drawing/2014/main" val="929941887"/>
                    </a:ext>
                  </a:extLst>
                </a:gridCol>
                <a:gridCol w="846455">
                  <a:extLst>
                    <a:ext uri="{9D8B030D-6E8A-4147-A177-3AD203B41FA5}">
                      <a16:colId xmlns:a16="http://schemas.microsoft.com/office/drawing/2014/main" val="4030689128"/>
                    </a:ext>
                  </a:extLst>
                </a:gridCol>
              </a:tblGrid>
              <a:tr h="481965">
                <a:tc>
                  <a:txBody>
                    <a:bodyPr/>
                    <a:lstStyle/>
                    <a:p>
                      <a:pPr algn="l">
                        <a:lnSpc>
                          <a:spcPct val="107000"/>
                        </a:lnSpc>
                        <a:spcAft>
                          <a:spcPts val="800"/>
                        </a:spcAft>
                      </a:pPr>
                      <a:r>
                        <a:rPr lang="cs-CZ" sz="1100" dirty="0">
                          <a:effectLst/>
                        </a:rPr>
                        <a:t>Investice </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Náklady na investici (IN)</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CF</a:t>
                      </a:r>
                      <a:r>
                        <a:rPr lang="cs-CZ" sz="1100" baseline="-25000">
                          <a:effectLst/>
                        </a:rPr>
                        <a:t>1</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CF</a:t>
                      </a:r>
                      <a:r>
                        <a:rPr lang="cs-CZ" sz="1100" baseline="-25000">
                          <a:effectLst/>
                        </a:rPr>
                        <a:t>2</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CF</a:t>
                      </a:r>
                      <a:r>
                        <a:rPr lang="cs-CZ" sz="1100" baseline="-25000">
                          <a:effectLst/>
                        </a:rPr>
                        <a:t>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CF</a:t>
                      </a:r>
                      <a:r>
                        <a:rPr lang="cs-CZ" sz="1100" baseline="-25000">
                          <a:effectLst/>
                        </a:rPr>
                        <a:t>4</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CF</a:t>
                      </a:r>
                      <a:r>
                        <a:rPr lang="cs-CZ" sz="1100" baseline="-25000">
                          <a:effectLst/>
                        </a:rPr>
                        <a:t>5</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304535366"/>
                  </a:ext>
                </a:extLst>
              </a:tr>
              <a:tr h="192405">
                <a:tc>
                  <a:txBody>
                    <a:bodyPr/>
                    <a:lstStyle/>
                    <a:p>
                      <a:pPr algn="l">
                        <a:lnSpc>
                          <a:spcPct val="107000"/>
                        </a:lnSpc>
                        <a:spcAft>
                          <a:spcPts val="800"/>
                        </a:spcAft>
                      </a:pPr>
                      <a:r>
                        <a:rPr lang="cs-CZ" sz="1100">
                          <a:effectLst/>
                        </a:rPr>
                        <a:t>A</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-2,3</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1</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1,2</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1,2</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1,2</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1,05</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882808629"/>
                  </a:ext>
                </a:extLst>
              </a:tr>
              <a:tr h="192405">
                <a:tc>
                  <a:txBody>
                    <a:bodyPr/>
                    <a:lstStyle/>
                    <a:p>
                      <a:pPr algn="l">
                        <a:lnSpc>
                          <a:spcPct val="107000"/>
                        </a:lnSpc>
                        <a:spcAft>
                          <a:spcPts val="800"/>
                        </a:spcAft>
                      </a:pPr>
                      <a:r>
                        <a:rPr lang="cs-CZ" sz="1100">
                          <a:effectLst/>
                        </a:rPr>
                        <a:t>B</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-100</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20</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30</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30</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a:effectLst/>
                        </a:rPr>
                        <a:t>30</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gn="l">
                        <a:lnSpc>
                          <a:spcPct val="107000"/>
                        </a:lnSpc>
                        <a:spcAft>
                          <a:spcPts val="800"/>
                        </a:spcAft>
                      </a:pPr>
                      <a:r>
                        <a:rPr lang="cs-CZ" sz="1100" dirty="0">
                          <a:effectLst/>
                        </a:rPr>
                        <a:t>30</a:t>
                      </a:r>
                      <a:endParaRPr lang="cs-CZ"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552499598"/>
                  </a:ext>
                </a:extLst>
              </a:tr>
            </a:tbl>
          </a:graphicData>
        </a:graphic>
      </p:graphicFrame>
    </p:spTree>
    <p:extLst>
      <p:ext uri="{BB962C8B-B14F-4D97-AF65-F5344CB8AC3E}">
        <p14:creationId xmlns:p14="http://schemas.microsoft.com/office/powerpoint/2010/main" val="2933384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847547-C709-7D6B-4A79-8F97F1E6BABB}"/>
              </a:ext>
            </a:extLst>
          </p:cNvPr>
          <p:cNvSpPr>
            <a:spLocks noGrp="1"/>
          </p:cNvSpPr>
          <p:nvPr>
            <p:ph type="title"/>
          </p:nvPr>
        </p:nvSpPr>
        <p:spPr/>
        <p:txBody>
          <a:bodyPr/>
          <a:lstStyle/>
          <a:p>
            <a:r>
              <a:rPr lang="cs-CZ" sz="3200" dirty="0"/>
              <a:t>Vnitřní výnosové procento (IRR)</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0DD7E9A9-0853-ECFF-8B3B-B3690AFA6A8C}"/>
                  </a:ext>
                </a:extLst>
              </p:cNvPr>
              <p:cNvSpPr>
                <a:spLocks noGrp="1"/>
              </p:cNvSpPr>
              <p:nvPr>
                <p:ph idx="1"/>
              </p:nvPr>
            </p:nvSpPr>
            <p:spPr/>
            <p:txBody>
              <a:bodyPr>
                <a:normAutofit fontScale="92500" lnSpcReduction="20000"/>
              </a:bodyPr>
              <a:lstStyle/>
              <a:p>
                <a:pPr marL="0" indent="0">
                  <a:buNone/>
                </a:pPr>
                <a:r>
                  <a:rPr lang="cs-CZ" b="1" dirty="0"/>
                  <a:t>Vnitřní výnosové procento lze chápat jako relativní výnos (rentabilitu), kterou projekt poskytuje během svého života, číselně pak představuje diskontní sazbu, která vede k NPV = 0.</a:t>
                </a:r>
              </a:p>
              <a:p>
                <a:pPr marL="0" indent="0">
                  <a:buNone/>
                </a:pPr>
                <a:endParaRPr lang="cs-CZ" dirty="0"/>
              </a:p>
              <a:p>
                <a:pPr marL="0" indent="0">
                  <a:buNone/>
                </a:pPr>
                <a14:m>
                  <m:oMathPara xmlns:m="http://schemas.openxmlformats.org/officeDocument/2006/math">
                    <m:oMathParaPr>
                      <m:jc m:val="centerGroup"/>
                    </m:oMathParaPr>
                    <m:oMath xmlns:m="http://schemas.openxmlformats.org/officeDocument/2006/math">
                      <m:r>
                        <a:rPr lang="cs-CZ" sz="1800" i="1" smtClean="0">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cs-CZ" i="1">
                              <a:effectLst/>
                              <a:latin typeface="Cambria Math" panose="02040503050406030204" pitchFamily="18" charset="0"/>
                            </a:rPr>
                          </m:ctrlPr>
                        </m:sSubPr>
                        <m:e>
                          <m:r>
                            <a:rPr lang="cs-CZ" sz="1800" i="1">
                              <a:effectLst/>
                              <a:latin typeface="Cambria Math" panose="02040503050406030204" pitchFamily="18" charset="0"/>
                              <a:ea typeface="Calibri" panose="020F0502020204030204" pitchFamily="34" charset="0"/>
                              <a:cs typeface="Times New Roman" panose="02020603050405020304" pitchFamily="18" charset="0"/>
                            </a:rPr>
                            <m:t>𝐶</m:t>
                          </m:r>
                        </m:e>
                        <m:sub>
                          <m:r>
                            <a:rPr lang="cs-CZ" sz="1800" i="1">
                              <a:effectLst/>
                              <a:latin typeface="Cambria Math" panose="02040503050406030204" pitchFamily="18" charset="0"/>
                              <a:ea typeface="Calibri" panose="020F0502020204030204" pitchFamily="34" charset="0"/>
                              <a:cs typeface="Times New Roman" panose="02020603050405020304" pitchFamily="18" charset="0"/>
                            </a:rPr>
                            <m:t>0</m:t>
                          </m:r>
                        </m:sub>
                      </m:sSub>
                      <m:r>
                        <a:rPr lang="cs-CZ" sz="1800" i="1">
                          <a:effectLst/>
                          <a:latin typeface="Cambria Math" panose="02040503050406030204" pitchFamily="18" charset="0"/>
                          <a:ea typeface="Calibri" panose="020F0502020204030204" pitchFamily="34" charset="0"/>
                          <a:cs typeface="Times New Roman" panose="02020603050405020304" pitchFamily="18" charset="0"/>
                        </a:rPr>
                        <m:t>+ </m:t>
                      </m:r>
                      <m:nary>
                        <m:naryPr>
                          <m:chr m:val="∑"/>
                          <m:limLoc m:val="undOvr"/>
                          <m:ctrlPr>
                            <a:rPr lang="cs-CZ" i="1">
                              <a:effectLst/>
                              <a:latin typeface="Cambria Math" panose="02040503050406030204" pitchFamily="18" charset="0"/>
                            </a:rPr>
                          </m:ctrlPr>
                        </m:naryPr>
                        <m:sub>
                          <m:r>
                            <a:rPr lang="cs-CZ" sz="1800" i="1">
                              <a:effectLst/>
                              <a:latin typeface="Cambria Math" panose="02040503050406030204" pitchFamily="18" charset="0"/>
                              <a:ea typeface="Calibri" panose="020F0502020204030204" pitchFamily="34" charset="0"/>
                              <a:cs typeface="Times New Roman" panose="02020603050405020304" pitchFamily="18" charset="0"/>
                            </a:rPr>
                            <m:t>𝑖</m:t>
                          </m:r>
                          <m:r>
                            <a:rPr lang="cs-CZ" sz="1800" i="1">
                              <a:effectLst/>
                              <a:latin typeface="Cambria Math" panose="02040503050406030204" pitchFamily="18" charset="0"/>
                              <a:ea typeface="Calibri" panose="020F0502020204030204" pitchFamily="34" charset="0"/>
                              <a:cs typeface="Times New Roman" panose="02020603050405020304" pitchFamily="18" charset="0"/>
                            </a:rPr>
                            <m:t>=1</m:t>
                          </m:r>
                        </m:sub>
                        <m:sup>
                          <m:r>
                            <a:rPr lang="cs-CZ" sz="1800" i="1">
                              <a:effectLst/>
                              <a:latin typeface="Cambria Math" panose="02040503050406030204" pitchFamily="18" charset="0"/>
                              <a:ea typeface="Calibri" panose="020F0502020204030204" pitchFamily="34" charset="0"/>
                              <a:cs typeface="Times New Roman" panose="02020603050405020304" pitchFamily="18" charset="0"/>
                            </a:rPr>
                            <m:t>𝑛</m:t>
                          </m:r>
                        </m:sup>
                        <m:e>
                          <m:f>
                            <m:fPr>
                              <m:ctrlPr>
                                <a:rPr lang="cs-CZ" i="1">
                                  <a:effectLst/>
                                  <a:latin typeface="Cambria Math" panose="02040503050406030204" pitchFamily="18" charset="0"/>
                                </a:rPr>
                              </m:ctrlPr>
                            </m:fPr>
                            <m:num>
                              <m:r>
                                <a:rPr lang="cs-CZ" sz="1800" i="1">
                                  <a:effectLst/>
                                  <a:latin typeface="Cambria Math" panose="02040503050406030204" pitchFamily="18" charset="0"/>
                                  <a:ea typeface="Calibri" panose="020F0502020204030204" pitchFamily="34" charset="0"/>
                                  <a:cs typeface="Times New Roman" panose="02020603050405020304" pitchFamily="18" charset="0"/>
                                </a:rPr>
                                <m:t>𝐶</m:t>
                              </m:r>
                              <m:sSub>
                                <m:sSubPr>
                                  <m:ctrlPr>
                                    <a:rPr lang="cs-CZ" i="1">
                                      <a:effectLst/>
                                      <a:latin typeface="Cambria Math" panose="02040503050406030204" pitchFamily="18" charset="0"/>
                                    </a:rPr>
                                  </m:ctrlPr>
                                </m:sSubPr>
                                <m:e>
                                  <m:r>
                                    <a:rPr lang="cs-CZ" sz="1800" i="1">
                                      <a:effectLst/>
                                      <a:latin typeface="Cambria Math" panose="02040503050406030204" pitchFamily="18" charset="0"/>
                                      <a:ea typeface="Calibri" panose="020F0502020204030204" pitchFamily="34" charset="0"/>
                                      <a:cs typeface="Times New Roman" panose="02020603050405020304" pitchFamily="18" charset="0"/>
                                    </a:rPr>
                                    <m:t>𝐹</m:t>
                                  </m:r>
                                </m:e>
                                <m:sub>
                                  <m:r>
                                    <a:rPr lang="cs-CZ" sz="1800" i="1">
                                      <a:effectLst/>
                                      <a:latin typeface="Cambria Math" panose="02040503050406030204" pitchFamily="18" charset="0"/>
                                      <a:ea typeface="Calibri" panose="020F0502020204030204" pitchFamily="34" charset="0"/>
                                      <a:cs typeface="Times New Roman" panose="02020603050405020304" pitchFamily="18" charset="0"/>
                                    </a:rPr>
                                    <m:t>𝑖</m:t>
                                  </m:r>
                                </m:sub>
                              </m:sSub>
                            </m:num>
                            <m:den>
                              <m:r>
                                <a:rPr lang="cs-CZ" sz="1800" i="1">
                                  <a:effectLst/>
                                  <a:latin typeface="Cambria Math" panose="02040503050406030204" pitchFamily="18" charset="0"/>
                                  <a:ea typeface="Calibri" panose="020F0502020204030204" pitchFamily="34" charset="0"/>
                                  <a:cs typeface="Times New Roman" panose="02020603050405020304" pitchFamily="18" charset="0"/>
                                </a:rPr>
                                <m:t>(1+</m:t>
                              </m:r>
                              <m:r>
                                <a:rPr lang="cs-CZ" sz="1800" i="1">
                                  <a:effectLst/>
                                  <a:latin typeface="Cambria Math" panose="02040503050406030204" pitchFamily="18" charset="0"/>
                                  <a:ea typeface="Calibri" panose="020F0502020204030204" pitchFamily="34" charset="0"/>
                                  <a:cs typeface="Times New Roman" panose="02020603050405020304" pitchFamily="18" charset="0"/>
                                </a:rPr>
                                <m:t>𝐼𝑅𝑅</m:t>
                              </m:r>
                              <m:sSup>
                                <m:sSupPr>
                                  <m:ctrlPr>
                                    <a:rPr lang="cs-CZ" i="1">
                                      <a:effectLst/>
                                      <a:latin typeface="Cambria Math" panose="02040503050406030204" pitchFamily="18" charset="0"/>
                                    </a:rPr>
                                  </m:ctrlPr>
                                </m:sSupPr>
                                <m:e>
                                  <m:r>
                                    <a:rPr lang="cs-CZ" sz="1800" i="1">
                                      <a:effectLst/>
                                      <a:latin typeface="Cambria Math" panose="02040503050406030204" pitchFamily="18" charset="0"/>
                                      <a:ea typeface="Calibri" panose="020F0502020204030204" pitchFamily="34" charset="0"/>
                                      <a:cs typeface="Times New Roman" panose="02020603050405020304" pitchFamily="18" charset="0"/>
                                    </a:rPr>
                                    <m:t>)</m:t>
                                  </m:r>
                                </m:e>
                                <m:sup>
                                  <m:r>
                                    <a:rPr lang="cs-CZ" sz="1800" i="1">
                                      <a:effectLst/>
                                      <a:latin typeface="Cambria Math" panose="02040503050406030204" pitchFamily="18" charset="0"/>
                                      <a:ea typeface="Calibri" panose="020F0502020204030204" pitchFamily="34" charset="0"/>
                                      <a:cs typeface="Times New Roman" panose="02020603050405020304" pitchFamily="18" charset="0"/>
                                    </a:rPr>
                                    <m:t>𝑖</m:t>
                                  </m:r>
                                </m:sup>
                              </m:sSup>
                            </m:den>
                          </m:f>
                          <m:r>
                            <a:rPr lang="cs-CZ" sz="1800" i="1">
                              <a:effectLst/>
                              <a:latin typeface="Cambria Math" panose="02040503050406030204" pitchFamily="18" charset="0"/>
                              <a:ea typeface="Calibri" panose="020F0502020204030204" pitchFamily="34" charset="0"/>
                              <a:cs typeface="Times New Roman" panose="02020603050405020304" pitchFamily="18" charset="0"/>
                            </a:rPr>
                            <m:t>=0 </m:t>
                          </m:r>
                        </m:e>
                      </m:nary>
                    </m:oMath>
                  </m:oMathPara>
                </a14:m>
                <a:endParaRPr lang="cs-CZ" dirty="0"/>
              </a:p>
              <a:p>
                <a:pPr marL="0" indent="0">
                  <a:buNone/>
                </a:pPr>
                <a:endParaRPr lang="cs-CZ" dirty="0"/>
              </a:p>
              <a:p>
                <a:pPr algn="just"/>
                <a:r>
                  <a:rPr lang="cs-CZ" dirty="0"/>
                  <a:t>Pro investice, jejichž doba životnosti je delší než dva roky, nelze obecně stanovit přesný a správný postup výpočtu, proto se používá buď metody pokusů a omylů, nebo iteračních metod.</a:t>
                </a:r>
              </a:p>
              <a:p>
                <a:pPr algn="just"/>
                <a:r>
                  <a:rPr lang="cs-CZ" dirty="0"/>
                  <a:t>Čím vyšší má investice IRR, tím lepší je její relativní výhodnost, která srovnává budoucí příjmy z investice s počátečními kapitálovými výdaji. </a:t>
                </a:r>
              </a:p>
              <a:p>
                <a:pPr algn="just"/>
                <a:r>
                  <a:rPr lang="cs-CZ" dirty="0"/>
                  <a:t>Je-li IRR &gt; WACC je možné investici přijmout.</a:t>
                </a:r>
              </a:p>
              <a:p>
                <a:pPr marL="0" indent="0">
                  <a:buNone/>
                </a:pPr>
                <a:endParaRPr lang="cs-CZ" dirty="0"/>
              </a:p>
            </p:txBody>
          </p:sp>
        </mc:Choice>
        <mc:Fallback xmlns="">
          <p:sp>
            <p:nvSpPr>
              <p:cNvPr id="3" name="Zástupný obsah 2">
                <a:extLst>
                  <a:ext uri="{FF2B5EF4-FFF2-40B4-BE49-F238E27FC236}">
                    <a16:creationId xmlns:a16="http://schemas.microsoft.com/office/drawing/2014/main" id="{0DD7E9A9-0853-ECFF-8B3B-B3690AFA6A8C}"/>
                  </a:ext>
                </a:extLst>
              </p:cNvPr>
              <p:cNvSpPr>
                <a:spLocks noGrp="1" noRot="1" noChangeAspect="1" noMove="1" noResize="1" noEditPoints="1" noAdjustHandles="1" noChangeArrowheads="1" noChangeShapeType="1" noTextEdit="1"/>
              </p:cNvSpPr>
              <p:nvPr>
                <p:ph idx="1"/>
              </p:nvPr>
            </p:nvSpPr>
            <p:spPr>
              <a:blipFill>
                <a:blip r:embed="rId2"/>
                <a:stretch>
                  <a:fillRect l="-756" t="-1940" r="-756"/>
                </a:stretch>
              </a:blipFill>
            </p:spPr>
            <p:txBody>
              <a:bodyPr/>
              <a:lstStyle/>
              <a:p>
                <a:r>
                  <a:rPr lang="cs-CZ">
                    <a:noFill/>
                  </a:rPr>
                  <a:t> </a:t>
                </a:r>
              </a:p>
            </p:txBody>
          </p:sp>
        </mc:Fallback>
      </mc:AlternateContent>
    </p:spTree>
    <p:extLst>
      <p:ext uri="{BB962C8B-B14F-4D97-AF65-F5344CB8AC3E}">
        <p14:creationId xmlns:p14="http://schemas.microsoft.com/office/powerpoint/2010/main" val="1720316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DC4188-E6B4-D2B9-50BB-C523ABC19765}"/>
              </a:ext>
            </a:extLst>
          </p:cNvPr>
          <p:cNvSpPr>
            <a:spLocks noGrp="1"/>
          </p:cNvSpPr>
          <p:nvPr>
            <p:ph type="title"/>
          </p:nvPr>
        </p:nvSpPr>
        <p:spPr/>
        <p:txBody>
          <a:bodyPr/>
          <a:lstStyle/>
          <a:p>
            <a:r>
              <a:rPr lang="cs-CZ" sz="3200" dirty="0"/>
              <a:t>Index ziskovosti</a:t>
            </a:r>
          </a:p>
        </p:txBody>
      </p:sp>
      <mc:AlternateContent xmlns:mc="http://schemas.openxmlformats.org/markup-compatibility/2006" xmlns:a14="http://schemas.microsoft.com/office/drawing/2010/main">
        <mc:Choice Requires="a14">
          <p:sp>
            <p:nvSpPr>
              <p:cNvPr id="3" name="Zástupný obsah 2">
                <a:extLst>
                  <a:ext uri="{FF2B5EF4-FFF2-40B4-BE49-F238E27FC236}">
                    <a16:creationId xmlns:a16="http://schemas.microsoft.com/office/drawing/2014/main" id="{4AEB806B-6C96-C7A0-EEB5-0E3364FE9CAA}"/>
                  </a:ext>
                </a:extLst>
              </p:cNvPr>
              <p:cNvSpPr>
                <a:spLocks noGrp="1"/>
              </p:cNvSpPr>
              <p:nvPr>
                <p:ph idx="1"/>
              </p:nvPr>
            </p:nvSpPr>
            <p:spPr>
              <a:xfrm>
                <a:off x="540000" y="1388398"/>
                <a:ext cx="8064000" cy="4081204"/>
              </a:xfrm>
            </p:spPr>
            <p:txBody>
              <a:bodyPr>
                <a:normAutofit fontScale="92500" lnSpcReduction="20000"/>
              </a:bodyPr>
              <a:lstStyle/>
              <a:p>
                <a:pPr algn="just"/>
                <a:r>
                  <a:rPr lang="cs-CZ" dirty="0"/>
                  <a:t>Index ziskovosti je relativním měřítkem, které může hrát významnou roli v rozhodování o investicích.</a:t>
                </a:r>
              </a:p>
              <a:p>
                <a:pPr algn="just"/>
                <a:r>
                  <a:rPr lang="cs-CZ" b="1" dirty="0"/>
                  <a:t>Index představuje poměr přínosů a počátečních kapitálových výdajů. </a:t>
                </a:r>
              </a:p>
              <a:p>
                <a:pPr algn="just"/>
                <a:r>
                  <a:rPr lang="cs-CZ" dirty="0"/>
                  <a:t>Projekt může být přijat k realizaci, jestliže index ziskovosti je větší než 1, což je v přímé souvislosti s požadavkem kladné NPV, Je-li PI &gt; 1, musí být současná hodnota budoucích příjmů větší než kapitálové výdaje, což znamená, že rozdíl těchto hodnot, tj. NPV bude také kladný. Čím více index rentability projektu přesahuje jednotku, tím je projekt ekonomicky výhodnější.</a:t>
                </a:r>
              </a:p>
              <a:p>
                <a:pPr algn="just"/>
                <a:r>
                  <a:rPr lang="cs-CZ" b="1" dirty="0"/>
                  <a:t>Index ziskovosti umožňuje jednak vyhodnotit přijatelné investice, ale i srovnávat mezi sebou různé projekty z relativního úhlu pohledu. Také významným kritériem pro hodnocení a výběr projektu v případě, že podnik připravil více investičních projektů, nemůže však všechny realizovat vzhledem k nedostatku finančních prostředků.</a:t>
                </a:r>
              </a:p>
              <a:p>
                <a:pPr algn="just"/>
                <a:r>
                  <a:rPr lang="cs-CZ" dirty="0"/>
                  <a:t>Vzorec: </a:t>
                </a:r>
                <a14:m>
                  <m:oMath xmlns:m="http://schemas.openxmlformats.org/officeDocument/2006/math">
                    <m:r>
                      <a:rPr lang="cs-CZ" sz="1800" i="1" smtClean="0">
                        <a:effectLst/>
                        <a:latin typeface="Cambria Math" panose="02040503050406030204" pitchFamily="18" charset="0"/>
                        <a:ea typeface="Calibri" panose="020F0502020204030204" pitchFamily="34" charset="0"/>
                        <a:cs typeface="Times New Roman" panose="02020603050405020304" pitchFamily="18" charset="0"/>
                      </a:rPr>
                      <m:t>𝑃𝐼</m:t>
                    </m:r>
                    <m:r>
                      <a:rPr lang="cs-CZ" sz="1800" i="1" smtClean="0">
                        <a:effectLst/>
                        <a:latin typeface="Cambria Math" panose="02040503050406030204" pitchFamily="18" charset="0"/>
                        <a:ea typeface="Calibri" panose="020F0502020204030204" pitchFamily="34" charset="0"/>
                        <a:cs typeface="Times New Roman" panose="02020603050405020304" pitchFamily="18" charset="0"/>
                      </a:rPr>
                      <m:t>=</m:t>
                    </m:r>
                    <m:f>
                      <m:fP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fPr>
                      <m:num>
                        <m:nary>
                          <m:naryPr>
                            <m:chr m:val="∑"/>
                            <m:limLoc m:val="undOv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naryPr>
                          <m:sub>
                            <m:r>
                              <a:rPr lang="cs-CZ" sz="1800" i="1">
                                <a:effectLst/>
                                <a:latin typeface="Cambria Math" panose="02040503050406030204" pitchFamily="18" charset="0"/>
                                <a:ea typeface="Calibri" panose="020F0502020204030204" pitchFamily="34" charset="0"/>
                                <a:cs typeface="Times New Roman" panose="02020603050405020304" pitchFamily="18" charset="0"/>
                              </a:rPr>
                              <m:t>𝑖</m:t>
                            </m:r>
                            <m:r>
                              <a:rPr lang="cs-CZ" sz="1800" i="1">
                                <a:effectLst/>
                                <a:latin typeface="Cambria Math" panose="02040503050406030204" pitchFamily="18" charset="0"/>
                                <a:ea typeface="Calibri" panose="020F0502020204030204" pitchFamily="34" charset="0"/>
                                <a:cs typeface="Times New Roman" panose="02020603050405020304" pitchFamily="18" charset="0"/>
                              </a:rPr>
                              <m:t>=1</m:t>
                            </m:r>
                          </m:sub>
                          <m:sup>
                            <m:r>
                              <a:rPr lang="cs-CZ" sz="1800" i="1">
                                <a:effectLst/>
                                <a:latin typeface="Cambria Math" panose="02040503050406030204" pitchFamily="18" charset="0"/>
                                <a:ea typeface="Calibri" panose="020F0502020204030204" pitchFamily="34" charset="0"/>
                                <a:cs typeface="Times New Roman" panose="02020603050405020304" pitchFamily="18" charset="0"/>
                              </a:rPr>
                              <m:t>𝑛</m:t>
                            </m:r>
                          </m:sup>
                          <m:e>
                            <m:f>
                              <m:fP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cs-CZ" sz="1800" i="1">
                                    <a:effectLst/>
                                    <a:latin typeface="Cambria Math" panose="02040503050406030204" pitchFamily="18" charset="0"/>
                                    <a:ea typeface="Calibri" panose="020F0502020204030204" pitchFamily="34" charset="0"/>
                                    <a:cs typeface="Times New Roman" panose="02020603050405020304" pitchFamily="18" charset="0"/>
                                  </a:rPr>
                                  <m:t>𝐶</m:t>
                                </m:r>
                                <m:sSub>
                                  <m:sSubP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cs-CZ" sz="1800" i="1">
                                        <a:effectLst/>
                                        <a:latin typeface="Cambria Math" panose="02040503050406030204" pitchFamily="18" charset="0"/>
                                        <a:ea typeface="Calibri" panose="020F0502020204030204" pitchFamily="34" charset="0"/>
                                        <a:cs typeface="Times New Roman" panose="02020603050405020304" pitchFamily="18" charset="0"/>
                                      </a:rPr>
                                      <m:t>𝐹</m:t>
                                    </m:r>
                                  </m:e>
                                  <m:sub>
                                    <m:r>
                                      <a:rPr lang="cs-CZ" sz="1800" i="1">
                                        <a:effectLst/>
                                        <a:latin typeface="Cambria Math" panose="02040503050406030204" pitchFamily="18" charset="0"/>
                                        <a:ea typeface="Calibri" panose="020F0502020204030204" pitchFamily="34" charset="0"/>
                                        <a:cs typeface="Times New Roman" panose="02020603050405020304" pitchFamily="18" charset="0"/>
                                      </a:rPr>
                                      <m:t>𝑖</m:t>
                                    </m:r>
                                  </m:sub>
                                </m:sSub>
                              </m:num>
                              <m:den>
                                <m:r>
                                  <a:rPr lang="cs-CZ" sz="1800" i="1">
                                    <a:effectLst/>
                                    <a:latin typeface="Cambria Math" panose="02040503050406030204" pitchFamily="18" charset="0"/>
                                    <a:ea typeface="Calibri" panose="020F0502020204030204" pitchFamily="34" charset="0"/>
                                    <a:cs typeface="Times New Roman" panose="02020603050405020304" pitchFamily="18" charset="0"/>
                                  </a:rPr>
                                  <m:t>(1+</m:t>
                                </m:r>
                                <m:r>
                                  <a:rPr lang="cs-CZ" sz="1800" i="1">
                                    <a:effectLst/>
                                    <a:latin typeface="Cambria Math" panose="02040503050406030204" pitchFamily="18" charset="0"/>
                                    <a:ea typeface="Calibri" panose="020F0502020204030204" pitchFamily="34" charset="0"/>
                                    <a:cs typeface="Times New Roman" panose="02020603050405020304" pitchFamily="18" charset="0"/>
                                  </a:rPr>
                                  <m:t>𝑘</m:t>
                                </m:r>
                                <m:sSup>
                                  <m:sSupP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sSupPr>
                                  <m:e>
                                    <m:r>
                                      <a:rPr lang="cs-CZ" sz="1800" i="1">
                                        <a:effectLst/>
                                        <a:latin typeface="Cambria Math" panose="02040503050406030204" pitchFamily="18" charset="0"/>
                                        <a:ea typeface="Calibri" panose="020F0502020204030204" pitchFamily="34" charset="0"/>
                                        <a:cs typeface="Times New Roman" panose="02020603050405020304" pitchFamily="18" charset="0"/>
                                      </a:rPr>
                                      <m:t>)</m:t>
                                    </m:r>
                                  </m:e>
                                  <m:sup>
                                    <m:r>
                                      <a:rPr lang="cs-CZ" sz="1800" i="1">
                                        <a:effectLst/>
                                        <a:latin typeface="Cambria Math" panose="02040503050406030204" pitchFamily="18" charset="0"/>
                                        <a:ea typeface="Calibri" panose="020F0502020204030204" pitchFamily="34" charset="0"/>
                                        <a:cs typeface="Times New Roman" panose="02020603050405020304" pitchFamily="18" charset="0"/>
                                      </a:rPr>
                                      <m:t>𝑖</m:t>
                                    </m:r>
                                  </m:sup>
                                </m:sSup>
                              </m:den>
                            </m:f>
                          </m:e>
                        </m:nary>
                      </m:num>
                      <m:den>
                        <m:sSub>
                          <m:sSubPr>
                            <m:ctrlPr>
                              <a:rPr lang="cs-CZ"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cs-CZ" sz="1800" i="1">
                                <a:effectLst/>
                                <a:latin typeface="Cambria Math" panose="02040503050406030204" pitchFamily="18" charset="0"/>
                                <a:ea typeface="Calibri" panose="020F0502020204030204" pitchFamily="34" charset="0"/>
                                <a:cs typeface="Times New Roman" panose="02020603050405020304" pitchFamily="18" charset="0"/>
                              </a:rPr>
                              <m:t>𝐶</m:t>
                            </m:r>
                          </m:e>
                          <m:sub>
                            <m:r>
                              <a:rPr lang="cs-CZ" sz="1800" i="1">
                                <a:effectLst/>
                                <a:latin typeface="Cambria Math" panose="02040503050406030204" pitchFamily="18" charset="0"/>
                                <a:ea typeface="Calibri" panose="020F0502020204030204" pitchFamily="34" charset="0"/>
                                <a:cs typeface="Times New Roman" panose="02020603050405020304" pitchFamily="18" charset="0"/>
                              </a:rPr>
                              <m:t>0</m:t>
                            </m:r>
                          </m:sub>
                        </m:sSub>
                      </m:den>
                    </m:f>
                  </m:oMath>
                </a14:m>
                <a:endParaRPr lang="cs-C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cs-CZ" dirty="0"/>
              </a:p>
              <a:p>
                <a:endParaRPr lang="cs-CZ" dirty="0"/>
              </a:p>
            </p:txBody>
          </p:sp>
        </mc:Choice>
        <mc:Fallback xmlns="">
          <p:sp>
            <p:nvSpPr>
              <p:cNvPr id="3" name="Zástupný obsah 2">
                <a:extLst>
                  <a:ext uri="{FF2B5EF4-FFF2-40B4-BE49-F238E27FC236}">
                    <a16:creationId xmlns:a16="http://schemas.microsoft.com/office/drawing/2014/main" id="{4AEB806B-6C96-C7A0-EEB5-0E3364FE9CAA}"/>
                  </a:ext>
                </a:extLst>
              </p:cNvPr>
              <p:cNvSpPr>
                <a:spLocks noGrp="1" noRot="1" noChangeAspect="1" noMove="1" noResize="1" noEditPoints="1" noAdjustHandles="1" noChangeArrowheads="1" noChangeShapeType="1" noTextEdit="1"/>
              </p:cNvSpPr>
              <p:nvPr>
                <p:ph idx="1"/>
              </p:nvPr>
            </p:nvSpPr>
            <p:spPr>
              <a:xfrm>
                <a:off x="540000" y="1388398"/>
                <a:ext cx="8064000" cy="4081204"/>
              </a:xfrm>
              <a:blipFill>
                <a:blip r:embed="rId2"/>
                <a:stretch>
                  <a:fillRect l="-151" t="-1943" r="-756"/>
                </a:stretch>
              </a:blipFill>
            </p:spPr>
            <p:txBody>
              <a:bodyPr/>
              <a:lstStyle/>
              <a:p>
                <a:r>
                  <a:rPr lang="cs-CZ">
                    <a:noFill/>
                  </a:rPr>
                  <a:t> </a:t>
                </a:r>
              </a:p>
            </p:txBody>
          </p:sp>
        </mc:Fallback>
      </mc:AlternateContent>
    </p:spTree>
    <p:extLst>
      <p:ext uri="{BB962C8B-B14F-4D97-AF65-F5344CB8AC3E}">
        <p14:creationId xmlns:p14="http://schemas.microsoft.com/office/powerpoint/2010/main" val="319611307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50E3DCFD5F21B041B3AE0717B9A9367B" ma:contentTypeVersion="7" ma:contentTypeDescription="Vytvoří nový dokument" ma:contentTypeScope="" ma:versionID="56ca39c7ee08788db9c992f6ef8241aa">
  <xsd:schema xmlns:xsd="http://www.w3.org/2001/XMLSchema" xmlns:xs="http://www.w3.org/2001/XMLSchema" xmlns:p="http://schemas.microsoft.com/office/2006/metadata/properties" xmlns:ns2="e5af2723-ed53-4308-af2e-df55c807cb65" xmlns:ns3="8ecbcb86-b731-4611-b369-1887ab3d3c8c" targetNamespace="http://schemas.microsoft.com/office/2006/metadata/properties" ma:root="true" ma:fieldsID="de78ee9b524b3e3be75fd4b4ac60358f" ns2:_="" ns3:_="">
    <xsd:import namespace="e5af2723-ed53-4308-af2e-df55c807cb65"/>
    <xsd:import namespace="8ecbcb86-b731-4611-b369-1887ab3d3c8c"/>
    <xsd:element name="properties">
      <xsd:complexType>
        <xsd:sequence>
          <xsd:element name="documentManagement">
            <xsd:complexType>
              <xsd:all>
                <xsd:element ref="ns2:SharedWithUsers" minOccurs="0"/>
                <xsd:element ref="ns2:SharedWithDetails" minOccurs="0"/>
                <xsd:element ref="ns2:SharingHintHash" minOccurs="0"/>
                <xsd:element ref="ns2:LastSharedByUser" minOccurs="0"/>
                <xsd:element ref="ns2:LastSharedByTime"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af2723-ed53-4308-af2e-df55c807cb65" elementFormDefault="qualified">
    <xsd:import namespace="http://schemas.microsoft.com/office/2006/documentManagement/types"/>
    <xsd:import namespace="http://schemas.microsoft.com/office/infopath/2007/PartnerControls"/>
    <xsd:element name="SharedWithUsers" ma:index="8" nillable="true" ma:displayName="Sdílí se s"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dílené s podrobnostmi" ma:description="" ma:internalName="SharedWithDetails" ma:readOnly="true">
      <xsd:simpleType>
        <xsd:restriction base="dms:Note">
          <xsd:maxLength value="255"/>
        </xsd:restriction>
      </xsd:simpleType>
    </xsd:element>
    <xsd:element name="SharingHintHash" ma:index="10" nillable="true" ma:displayName="Hodnota hash upozornění na sdílení" ma:description="" ma:internalName="SharingHintHash" ma:readOnly="true">
      <xsd:simpleType>
        <xsd:restriction base="dms:Text"/>
      </xsd:simpleType>
    </xsd:element>
    <xsd:element name="LastSharedByUser" ma:index="11" nillable="true" ma:displayName="Naposledy sdílel(a)" ma:description="" ma:internalName="LastSharedByUser" ma:readOnly="true">
      <xsd:simpleType>
        <xsd:restriction base="dms:Note">
          <xsd:maxLength value="255"/>
        </xsd:restriction>
      </xsd:simpleType>
    </xsd:element>
    <xsd:element name="LastSharedByTime" ma:index="12" nillable="true" ma:displayName="Čas posledního sdílení"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8ecbcb86-b731-4611-b369-1887ab3d3c8c"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1A52299-0A53-4721-B31F-8FA30F217965}">
  <ds:schemaRefs>
    <ds:schemaRef ds:uri="http://schemas.microsoft.com/sharepoint/v3/contenttype/forms"/>
  </ds:schemaRefs>
</ds:datastoreItem>
</file>

<file path=customXml/itemProps2.xml><?xml version="1.0" encoding="utf-8"?>
<ds:datastoreItem xmlns:ds="http://schemas.openxmlformats.org/officeDocument/2006/customXml" ds:itemID="{93CE2964-7F69-4E72-92D7-96CA5FB750D3}">
  <ds:schemaRefs>
    <ds:schemaRef ds:uri="http://schemas.microsoft.com/office/2006/metadata/properties"/>
    <ds:schemaRef ds:uri="http://www.w3.org/XML/1998/namespace"/>
    <ds:schemaRef ds:uri="http://purl.org/dc/elements/1.1/"/>
    <ds:schemaRef ds:uri="http://schemas.microsoft.com/office/2006/documentManagement/types"/>
    <ds:schemaRef ds:uri="8ecbcb86-b731-4611-b369-1887ab3d3c8c"/>
    <ds:schemaRef ds:uri="http://purl.org/dc/terms/"/>
    <ds:schemaRef ds:uri="http://schemas.microsoft.com/office/infopath/2007/PartnerControls"/>
    <ds:schemaRef ds:uri="http://schemas.openxmlformats.org/package/2006/metadata/core-properties"/>
    <ds:schemaRef ds:uri="e5af2723-ed53-4308-af2e-df55c807cb65"/>
    <ds:schemaRef ds:uri="http://purl.org/dc/dcmitype/"/>
  </ds:schemaRefs>
</ds:datastoreItem>
</file>

<file path=customXml/itemProps3.xml><?xml version="1.0" encoding="utf-8"?>
<ds:datastoreItem xmlns:ds="http://schemas.openxmlformats.org/officeDocument/2006/customXml" ds:itemID="{73746FA2-5009-4FCE-A567-A7AC970534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af2723-ed53-4308-af2e-df55c807cb65"/>
    <ds:schemaRef ds:uri="8ecbcb86-b731-4611-b369-1887ab3d3c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MVŠO_sablona_ prezentace_4-3-CZ</Template>
  <TotalTime>15075</TotalTime>
  <Words>917</Words>
  <Application>Microsoft Office PowerPoint</Application>
  <PresentationFormat>Předvádění na obrazovce (4:3)</PresentationFormat>
  <Paragraphs>121</Paragraphs>
  <Slides>13</Slides>
  <Notes>2</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13</vt:i4>
      </vt:variant>
    </vt:vector>
  </HeadingPairs>
  <TitlesOfParts>
    <vt:vector size="18" baseType="lpstr">
      <vt:lpstr>Arial</vt:lpstr>
      <vt:lpstr>Calibri</vt:lpstr>
      <vt:lpstr>Calibri Light</vt:lpstr>
      <vt:lpstr>Cambria Math</vt:lpstr>
      <vt:lpstr>Motiv Office</vt:lpstr>
      <vt:lpstr>Průměrný roční výnos</vt:lpstr>
      <vt:lpstr>Průměrná doba návratnosti</vt:lpstr>
      <vt:lpstr>Průměrná procentní výnosnost</vt:lpstr>
      <vt:lpstr>Příklad</vt:lpstr>
      <vt:lpstr>Metoda čisté současné hodnoty (NPV)</vt:lpstr>
      <vt:lpstr>Příklad – čistá současná hodnota</vt:lpstr>
      <vt:lpstr>Příklad</vt:lpstr>
      <vt:lpstr>Vnitřní výnosové procento (IRR)</vt:lpstr>
      <vt:lpstr>Index ziskovosti</vt:lpstr>
      <vt:lpstr>Příklad</vt:lpstr>
      <vt:lpstr>Příklad</vt:lpstr>
      <vt:lpstr>Průměrný výnos z účetní hodnoty</vt:lpstr>
      <vt:lpstr>Příklad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Podnikové finance II</dc:title>
  <dc:creator>Peterková Jindra</dc:creator>
  <cp:lastModifiedBy>Peterková Jindra</cp:lastModifiedBy>
  <cp:revision>94</cp:revision>
  <dcterms:created xsi:type="dcterms:W3CDTF">2020-09-10T07:22:32Z</dcterms:created>
  <dcterms:modified xsi:type="dcterms:W3CDTF">2024-11-05T12:37:18Z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0x01010050E3DCFD5F21B041B3AE0717B9A9367B</vt:lpwstr>
  </property>
</Properties>
</file>