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332" r:id="rId3"/>
    <p:sldId id="412" r:id="rId4"/>
    <p:sldId id="401" r:id="rId5"/>
    <p:sldId id="413" r:id="rId6"/>
    <p:sldId id="402" r:id="rId7"/>
    <p:sldId id="403" r:id="rId8"/>
    <p:sldId id="404" r:id="rId9"/>
    <p:sldId id="407" r:id="rId10"/>
    <p:sldId id="408" r:id="rId11"/>
    <p:sldId id="405" r:id="rId12"/>
    <p:sldId id="406" r:id="rId13"/>
    <p:sldId id="409" r:id="rId14"/>
    <p:sldId id="410" r:id="rId15"/>
    <p:sldId id="411" r:id="rId16"/>
    <p:sldId id="414" r:id="rId17"/>
    <p:sldId id="40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13"/>
    <p:restoredTop sz="94729"/>
  </p:normalViewPr>
  <p:slideViewPr>
    <p:cSldViewPr snapToGrid="0" snapToObjects="1">
      <p:cViewPr varScale="1">
        <p:scale>
          <a:sx n="123" d="100"/>
          <a:sy n="123" d="100"/>
        </p:scale>
        <p:origin x="163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C3C8C-A922-49A0-97A4-33795E32CF72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6A18E-5D6F-46EF-9309-DCF107FC59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81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46A18E-5D6F-46EF-9309-DCF107FC596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351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46A18E-5D6F-46EF-9309-DCF107FC596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439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05365"/>
            <a:ext cx="7610061" cy="107168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cs-CZ" sz="4000" b="1" dirty="0">
                <a:solidFill>
                  <a:srgbClr val="D10202"/>
                </a:solidFill>
                <a:cs typeface="Arial"/>
              </a:rPr>
              <a:t>Projektový a dotační management</a:t>
            </a:r>
            <a:endParaRPr lang="en-US" sz="40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7835347" cy="107168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>
                <a:cs typeface="Arial"/>
              </a:rPr>
              <a:t>Rizika projektu</a:t>
            </a:r>
          </a:p>
          <a:p>
            <a:pPr algn="l"/>
            <a:endParaRPr lang="cs-CZ" sz="2000" b="1" dirty="0">
              <a:cs typeface="Arial"/>
            </a:endParaRPr>
          </a:p>
          <a:p>
            <a:pPr algn="l"/>
            <a:r>
              <a:rPr lang="cs-CZ" sz="2000" b="1" dirty="0">
                <a:cs typeface="Arial"/>
              </a:rPr>
              <a:t>Ing. Daniel Němec</a:t>
            </a:r>
          </a:p>
          <a:p>
            <a:pPr algn="l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68548-2D8F-9143-9013-C5F5562DC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rizik - 2/4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D310F-1B32-FB45-B634-155EA69D3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Stanovení rizik - příklad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E758FB-FB27-9541-8550-A1117F8170F9}"/>
              </a:ext>
            </a:extLst>
          </p:cNvPr>
          <p:cNvSpPr txBox="1"/>
          <p:nvPr/>
        </p:nvSpPr>
        <p:spPr>
          <a:xfrm>
            <a:off x="1042737" y="256673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DB5756-6D49-E842-9E68-2C0DC3413F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538" y="2188324"/>
            <a:ext cx="8812924" cy="3742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394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68548-2D8F-9143-9013-C5F5562DC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rizik - 3/4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D310F-1B32-FB45-B634-155EA69D3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890" y="1600200"/>
            <a:ext cx="9002110" cy="4525963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C) Odezvy na rizika</a:t>
            </a:r>
          </a:p>
          <a:p>
            <a:pPr lvl="1"/>
            <a:r>
              <a:rPr lang="cs-CZ" dirty="0"/>
              <a:t>Příprava plánu odezvy = jakým způsobem se bude s riziky pracovat/reagovat na ně: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Vyhnout se riziku</a:t>
            </a:r>
            <a:r>
              <a:rPr lang="cs-CZ" dirty="0"/>
              <a:t> – učinit opatření pro odstranění – eliminace příčiny rizika (výměna dodavatele, pracovníka)</a:t>
            </a:r>
          </a:p>
          <a:p>
            <a:pPr lvl="1"/>
            <a:r>
              <a:rPr lang="cs-CZ" b="1" dirty="0"/>
              <a:t>Zmírnění rizika </a:t>
            </a:r>
            <a:r>
              <a:rPr lang="cs-CZ" dirty="0"/>
              <a:t>– snížení negativních dopadů rizika a minimalizace výskytu (sjednání pojištění)</a:t>
            </a:r>
          </a:p>
          <a:p>
            <a:pPr lvl="1"/>
            <a:r>
              <a:rPr lang="cs-CZ" b="1" dirty="0"/>
              <a:t>Přijetí rizika </a:t>
            </a:r>
            <a:r>
              <a:rPr lang="cs-CZ" dirty="0"/>
              <a:t>– akceptace dopadů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63730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68548-2D8F-9143-9013-C5F5562DC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rizik - 4/4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D310F-1B32-FB45-B634-155EA69D3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D) Sledování rizik</a:t>
            </a:r>
          </a:p>
          <a:p>
            <a:pPr lvl="1"/>
            <a:r>
              <a:rPr lang="cs-CZ" dirty="0"/>
              <a:t>V rámci sledování rizik se řídí tzv. </a:t>
            </a:r>
            <a:r>
              <a:rPr lang="cs-CZ" b="1" dirty="0"/>
              <a:t>plánem řízení rizik </a:t>
            </a:r>
            <a:r>
              <a:rPr lang="cs-CZ" dirty="0"/>
              <a:t>-&gt; cyklus bodů A), B), C) – identifikace, posouzení, odezva</a:t>
            </a:r>
          </a:p>
          <a:p>
            <a:pPr lvl="1"/>
            <a:r>
              <a:rPr lang="cs-CZ" dirty="0"/>
              <a:t>Rizika a reakce na ně je předmětem porad projektového týmu</a:t>
            </a:r>
          </a:p>
          <a:p>
            <a:pPr lvl="1"/>
            <a:r>
              <a:rPr lang="cs-CZ" dirty="0"/>
              <a:t>Celý proces řízen projektovým manažerem</a:t>
            </a:r>
          </a:p>
        </p:txBody>
      </p:sp>
    </p:spTree>
    <p:extLst>
      <p:ext uri="{BB962C8B-B14F-4D97-AF65-F5344CB8AC3E}">
        <p14:creationId xmlns:p14="http://schemas.microsoft.com/office/powerpoint/2010/main" val="383127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68548-2D8F-9143-9013-C5F5562DC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rizik - SWOT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D310F-1B32-FB45-B634-155EA69D3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SWOT analýza poskytuje podklady pro strategický rozvoj firmy a jejich cílů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SWOT analýzu můžeme provádět se zaměřením na různé cíle (např. projektový tým, projekt, SWOT analýza může pomoci při řešení určitého problému…)</a:t>
            </a:r>
          </a:p>
          <a:p>
            <a:pPr lvl="1"/>
            <a:r>
              <a:rPr lang="cs-CZ" dirty="0" err="1"/>
              <a:t>Strenghts</a:t>
            </a:r>
            <a:r>
              <a:rPr lang="cs-CZ" dirty="0"/>
              <a:t> – silné stránky</a:t>
            </a:r>
          </a:p>
          <a:p>
            <a:pPr lvl="1"/>
            <a:r>
              <a:rPr lang="cs-CZ" dirty="0" err="1"/>
              <a:t>Weaknesses</a:t>
            </a:r>
            <a:r>
              <a:rPr lang="cs-CZ" dirty="0"/>
              <a:t> – slabé stránky</a:t>
            </a:r>
          </a:p>
          <a:p>
            <a:pPr lvl="1"/>
            <a:r>
              <a:rPr lang="cs-CZ" dirty="0" err="1"/>
              <a:t>Oportunities</a:t>
            </a:r>
            <a:r>
              <a:rPr lang="cs-CZ" dirty="0"/>
              <a:t> – externí příležitosti</a:t>
            </a:r>
          </a:p>
          <a:p>
            <a:pPr lvl="1"/>
            <a:r>
              <a:rPr lang="cs-CZ" dirty="0" err="1"/>
              <a:t>Threats</a:t>
            </a:r>
            <a:r>
              <a:rPr lang="cs-CZ" dirty="0"/>
              <a:t> – externí hrozby</a:t>
            </a:r>
          </a:p>
          <a:p>
            <a:pPr lvl="1"/>
            <a:endParaRPr lang="cs-CZ" dirty="0"/>
          </a:p>
          <a:p>
            <a:r>
              <a:rPr lang="cs-CZ" dirty="0"/>
              <a:t>Začáteční písmena těchto anglických slov dávají zkratku SWOT.</a:t>
            </a:r>
          </a:p>
        </p:txBody>
      </p:sp>
    </p:spTree>
    <p:extLst>
      <p:ext uri="{BB962C8B-B14F-4D97-AF65-F5344CB8AC3E}">
        <p14:creationId xmlns:p14="http://schemas.microsoft.com/office/powerpoint/2010/main" val="1913065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68548-2D8F-9143-9013-C5F5562DC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rizik – SWOT - příklad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A3E21C1-D659-0249-B751-57BFFEACDF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5175" y="1417638"/>
            <a:ext cx="5013650" cy="4765522"/>
          </a:xfrm>
        </p:spPr>
      </p:pic>
    </p:spTree>
    <p:extLst>
      <p:ext uri="{BB962C8B-B14F-4D97-AF65-F5344CB8AC3E}">
        <p14:creationId xmlns:p14="http://schemas.microsoft.com/office/powerpoint/2010/main" val="1408202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68548-2D8F-9143-9013-C5F5562DC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a 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D310F-1B32-FB45-B634-155EA69D3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Vytvořit a udržet projektový plán je důležitou součástí projektového řízení</a:t>
            </a:r>
          </a:p>
          <a:p>
            <a:r>
              <a:rPr lang="cs-CZ" dirty="0"/>
              <a:t>Nutnost sledování zdraví projektu pro případné změny v implementaci </a:t>
            </a:r>
          </a:p>
          <a:p>
            <a:r>
              <a:rPr lang="cs-CZ" dirty="0"/>
              <a:t>Monitoring a kontrola projektů sestávají z procesů, jejichž účelem je zjistit, v jakém stavu se nachází daný projekt a předejít tak potenciálním problémům</a:t>
            </a:r>
          </a:p>
        </p:txBody>
      </p:sp>
    </p:spTree>
    <p:extLst>
      <p:ext uri="{BB962C8B-B14F-4D97-AF65-F5344CB8AC3E}">
        <p14:creationId xmlns:p14="http://schemas.microsoft.com/office/powerpoint/2010/main" val="3356959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68548-2D8F-9143-9013-C5F5562DC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a 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D310F-1B32-FB45-B634-155EA69D3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Nejdůležitější je vytvořit stálý, jednoduchý kontrolní cyklus</a:t>
            </a:r>
          </a:p>
          <a:p>
            <a:r>
              <a:rPr lang="cs-CZ" dirty="0"/>
              <a:t>Dva požadavky na takový cyklus: </a:t>
            </a:r>
          </a:p>
          <a:p>
            <a:pPr lvl="1"/>
            <a:r>
              <a:rPr lang="cs-CZ" dirty="0"/>
              <a:t> Pravidelnost – frekvence kontroly (denně, týdně,…)</a:t>
            </a:r>
          </a:p>
          <a:p>
            <a:pPr lvl="1"/>
            <a:r>
              <a:rPr lang="cs-CZ" dirty="0"/>
              <a:t>Úplnost -  stručný přehled o všech aktivitách a dimenzích konkrétního projektu</a:t>
            </a:r>
          </a:p>
          <a:p>
            <a:r>
              <a:rPr lang="cs-CZ" dirty="0"/>
              <a:t>Interval, v němž ke kontrole projektu dochází, souvisí s jeho komplexností, celkovým časovým rámcem (harmonogramem) a dynamikou projektu. </a:t>
            </a:r>
          </a:p>
        </p:txBody>
      </p:sp>
    </p:spTree>
    <p:extLst>
      <p:ext uri="{BB962C8B-B14F-4D97-AF65-F5344CB8AC3E}">
        <p14:creationId xmlns:p14="http://schemas.microsoft.com/office/powerpoint/2010/main" val="2698356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Semestrální práce - úkol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5100" y="1600200"/>
            <a:ext cx="8851900" cy="4525963"/>
          </a:xfrm>
        </p:spPr>
        <p:txBody>
          <a:bodyPr>
            <a:normAutofit/>
          </a:bodyPr>
          <a:lstStyle/>
          <a:p>
            <a:pPr marL="0" lvl="1" indent="0">
              <a:spcAft>
                <a:spcPts val="1200"/>
              </a:spcAft>
              <a:buClr>
                <a:srgbClr val="CC0000"/>
              </a:buClr>
              <a:buNone/>
            </a:pPr>
            <a:r>
              <a:rPr lang="cs-CZ" b="1" dirty="0">
                <a:solidFill>
                  <a:srgbClr val="C00000"/>
                </a:solidFill>
              </a:rPr>
              <a:t>Stanovení rizik (cca 3-5)</a:t>
            </a:r>
            <a:endParaRPr lang="en-US" b="1" dirty="0">
              <a:solidFill>
                <a:srgbClr val="C00000"/>
              </a:solidFill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cs-CZ" dirty="0"/>
              <a:t>Stanovení potenciálních rizik projektu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cs-CZ" dirty="0"/>
              <a:t>Určení váhy dopadu 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cs-CZ" dirty="0"/>
              <a:t>Vyjádření pravděpodobnosti výskytu rizika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cs-CZ" dirty="0"/>
              <a:t>Definování prevence před riziky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cs-CZ" dirty="0"/>
              <a:t>Formát -&gt; Inspirace dle snímku č.10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lvl="1" indent="-342900"/>
            <a:endParaRPr lang="cs-CZ" dirty="0"/>
          </a:p>
          <a:p>
            <a:pPr marL="342900" lvl="1" indent="-342900"/>
            <a:endParaRPr lang="cs-CZ" dirty="0"/>
          </a:p>
          <a:p>
            <a:pPr marL="0" lvl="1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24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B540C-92F4-A24F-8696-E2A81BD6E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Riziko projektu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16D47-3E1F-9D4E-8174-43C42CECB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Riziko se dá chápat jako: </a:t>
            </a:r>
          </a:p>
          <a:p>
            <a:pPr lvl="1"/>
            <a:r>
              <a:rPr lang="cs-CZ" dirty="0"/>
              <a:t>Možnost vzniku ztráty</a:t>
            </a:r>
          </a:p>
          <a:p>
            <a:pPr lvl="1"/>
            <a:r>
              <a:rPr lang="cs-CZ" dirty="0"/>
              <a:t>Možnost výskytu události, které zabrání či ohrozí dosažení cílů projektu</a:t>
            </a:r>
          </a:p>
          <a:p>
            <a:pPr lvl="1"/>
            <a:r>
              <a:rPr lang="cs-CZ" dirty="0"/>
              <a:t>Nebezpečí negativních odchylek od stanovených cílů projektu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/>
              <a:t>= NEGATIVNÍ POJETÍ</a:t>
            </a:r>
          </a:p>
          <a:p>
            <a:pPr marL="457200" lvl="1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3369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B540C-92F4-A24F-8696-E2A81BD6E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Riziko projektu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16D47-3E1F-9D4E-8174-43C42CECB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Riziko existuje negativní/pozitivní: </a:t>
            </a:r>
          </a:p>
          <a:p>
            <a:pPr lvl="1"/>
            <a:r>
              <a:rPr lang="cs-CZ" dirty="0"/>
              <a:t>Variabilita/nejistota možných výsledků určitých procesů a aktivit</a:t>
            </a:r>
          </a:p>
          <a:p>
            <a:pPr lvl="1"/>
            <a:r>
              <a:rPr lang="cs-CZ" b="1" dirty="0"/>
              <a:t>Možná odchylka (negativní/pozitivní) od výsledku plánovaného či očekávaného</a:t>
            </a:r>
          </a:p>
          <a:p>
            <a:pPr lvl="1"/>
            <a:r>
              <a:rPr lang="cs-CZ" dirty="0"/>
              <a:t>Pravděpodobnost výsledků odlišných od očekávaných či plánovaných výsledků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/>
              <a:t>= PODNIKATELSKÉ POJETÍ</a:t>
            </a:r>
          </a:p>
          <a:p>
            <a:pPr marL="457200" lvl="1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47841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B540C-92F4-A24F-8696-E2A81BD6E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Odchylky projektu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16D47-3E1F-9D4E-8174-43C42CECB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Podnikatelské riziko = možnost, že skutečně dosažené výsledky podnikatelské činnosti se budou odchylovat od výsledků předpokládaných: </a:t>
            </a:r>
          </a:p>
          <a:p>
            <a:pPr lvl="1"/>
            <a:r>
              <a:rPr lang="cs-CZ" dirty="0"/>
              <a:t>Odchylka směrem k vyššímu zisku = žádoucí směr (ztráta = nežádoucí směr)</a:t>
            </a:r>
          </a:p>
          <a:p>
            <a:pPr lvl="1"/>
            <a:r>
              <a:rPr lang="cs-CZ" dirty="0"/>
              <a:t>Různé velikosti od odchylek malých, kdy jsou výsledky blízko předpokládaným výsledkům až po odchylky velké (velký podnikatelský úspěch / výrazné potíže)</a:t>
            </a:r>
          </a:p>
        </p:txBody>
      </p:sp>
    </p:spTree>
    <p:extLst>
      <p:ext uri="{BB962C8B-B14F-4D97-AF65-F5344CB8AC3E}">
        <p14:creationId xmlns:p14="http://schemas.microsoft.com/office/powerpoint/2010/main" val="994031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B540C-92F4-A24F-8696-E2A81BD6E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Riziko / Nejistota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16D47-3E1F-9D4E-8174-43C42CECB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Nejistota</a:t>
            </a:r>
            <a:r>
              <a:rPr lang="cs-CZ" dirty="0"/>
              <a:t> = nemožnost spolehlivé prognózy hodnot faktorů rizika (velikost poptávky, cen materiálu,…) ovlivňující hospodářské výsledky, a tím i jejich odchylky (</a:t>
            </a:r>
            <a:r>
              <a:rPr lang="cs-CZ" dirty="0" err="1"/>
              <a:t>negat</a:t>
            </a:r>
            <a:r>
              <a:rPr lang="cs-CZ" dirty="0"/>
              <a:t>. / </a:t>
            </a:r>
            <a:r>
              <a:rPr lang="cs-CZ" dirty="0" err="1"/>
              <a:t>pozit</a:t>
            </a:r>
            <a:r>
              <a:rPr lang="cs-CZ" dirty="0"/>
              <a:t>.) </a:t>
            </a:r>
          </a:p>
          <a:p>
            <a:endParaRPr lang="cs-CZ" dirty="0"/>
          </a:p>
          <a:p>
            <a:r>
              <a:rPr lang="cs-CZ" b="1" dirty="0"/>
              <a:t>Management</a:t>
            </a:r>
            <a:r>
              <a:rPr lang="cs-CZ" dirty="0"/>
              <a:t> </a:t>
            </a:r>
            <a:r>
              <a:rPr lang="cs-CZ" b="1" dirty="0"/>
              <a:t>rizika </a:t>
            </a:r>
            <a:r>
              <a:rPr lang="cs-CZ" dirty="0"/>
              <a:t>= systematický a koordinovaný způsob práce s riziky uplatňovaný v rámci celé organizace, tj. na všech úrovních řízení, zahrnující všechny procesy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8792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68548-2D8F-9143-9013-C5F5562DC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rizik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D310F-1B32-FB45-B634-155EA69D3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Výhody řízení rizik v projektu jsou výrazné. Proaktivním přístupem k řízení rizik je možno eliminovat zejména finanční a časové ztráty spojené s řešením chyb a situací, kterým by bylo možné řízením rizik předejít. V konečném důsledku tak řízení rizik může výrazně pomoci k realizaci projektu ve stanoveném čase, nákladech a v požadované kvalitě.</a:t>
            </a:r>
          </a:p>
          <a:p>
            <a:endParaRPr lang="cs-CZ" dirty="0"/>
          </a:p>
          <a:p>
            <a:r>
              <a:rPr lang="cs-CZ" b="1" dirty="0"/>
              <a:t>Řízení rizik zahrnuje několik základních procesů:</a:t>
            </a:r>
          </a:p>
        </p:txBody>
      </p:sp>
    </p:spTree>
    <p:extLst>
      <p:ext uri="{BB962C8B-B14F-4D97-AF65-F5344CB8AC3E}">
        <p14:creationId xmlns:p14="http://schemas.microsoft.com/office/powerpoint/2010/main" val="1375270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68548-2D8F-9143-9013-C5F5562DC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rizik - 1/4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D310F-1B32-FB45-B634-155EA69D3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A) Identifikace rizik</a:t>
            </a:r>
          </a:p>
          <a:p>
            <a:pPr lvl="1"/>
            <a:r>
              <a:rPr lang="cs-CZ" dirty="0"/>
              <a:t>Zaměření se na možné scénáře vývoje realizace projektu</a:t>
            </a:r>
          </a:p>
          <a:p>
            <a:pPr lvl="1"/>
            <a:r>
              <a:rPr lang="cs-CZ" dirty="0"/>
              <a:t>Nutno identifikovat rizika ve vztahu k </a:t>
            </a:r>
            <a:r>
              <a:rPr lang="cs-CZ" dirty="0" err="1"/>
              <a:t>trojimperativu</a:t>
            </a:r>
            <a:r>
              <a:rPr lang="cs-CZ" dirty="0"/>
              <a:t> projektu – kvalita výstupů, časové dispozice, náklady</a:t>
            </a:r>
          </a:p>
          <a:p>
            <a:pPr lvl="1"/>
            <a:r>
              <a:rPr lang="cs-CZ" dirty="0"/>
              <a:t>Identifikace interních/externích rizik</a:t>
            </a:r>
          </a:p>
          <a:p>
            <a:pPr lvl="2"/>
            <a:r>
              <a:rPr lang="cs-CZ" dirty="0"/>
              <a:t>Interní – lze ovlivnit řešitel. týmem (např. výměna lidí)</a:t>
            </a:r>
          </a:p>
          <a:p>
            <a:pPr lvl="2"/>
            <a:r>
              <a:rPr lang="cs-CZ" dirty="0"/>
              <a:t>Externí – neovlivnitelné (přírodní katastrofy, válka, vývoj trhu, atp.)</a:t>
            </a:r>
          </a:p>
        </p:txBody>
      </p:sp>
    </p:spTree>
    <p:extLst>
      <p:ext uri="{BB962C8B-B14F-4D97-AF65-F5344CB8AC3E}">
        <p14:creationId xmlns:p14="http://schemas.microsoft.com/office/powerpoint/2010/main" val="3406953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68548-2D8F-9143-9013-C5F5562DC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rizik - 2/4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D310F-1B32-FB45-B634-155EA69D3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B) Posouzení rizik a jejich kvantifikace</a:t>
            </a:r>
          </a:p>
          <a:p>
            <a:pPr lvl="1"/>
            <a:r>
              <a:rPr lang="cs-CZ" dirty="0"/>
              <a:t>Hodnocení </a:t>
            </a:r>
            <a:r>
              <a:rPr lang="cs-CZ" b="1" dirty="0"/>
              <a:t>DOPADU rizika </a:t>
            </a:r>
            <a:r>
              <a:rPr lang="cs-CZ" dirty="0"/>
              <a:t>a </a:t>
            </a:r>
            <a:r>
              <a:rPr lang="cs-CZ" b="1" dirty="0"/>
              <a:t>PRAVDĚPODOBNOSTI rizika </a:t>
            </a:r>
          </a:p>
          <a:p>
            <a:pPr lvl="1"/>
            <a:r>
              <a:rPr lang="cs-CZ" dirty="0"/>
              <a:t>kvantifikované hodnocení na škále 1-5 (čím vyšší číslo, tím závažnější dopad/pravděpodobnější výskyt)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00390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68548-2D8F-9143-9013-C5F5562DC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rizik - 2/4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D310F-1B32-FB45-B634-155EA69D3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Matice vyhodnocení rizik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EDE7B2-1CB4-7B44-9CE9-0592A09D6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192" y="2373082"/>
            <a:ext cx="5211379" cy="375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781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1974</TotalTime>
  <Words>708</Words>
  <Application>Microsoft Office PowerPoint</Application>
  <PresentationFormat>Předvádění na obrazovce (4:3)</PresentationFormat>
  <Paragraphs>93</Paragraphs>
  <Slides>17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Projektový a dotační management</vt:lpstr>
      <vt:lpstr>Riziko projektu</vt:lpstr>
      <vt:lpstr>Riziko projektu</vt:lpstr>
      <vt:lpstr>Odchylky projektu</vt:lpstr>
      <vt:lpstr>Riziko / Nejistota</vt:lpstr>
      <vt:lpstr>Řízení rizik</vt:lpstr>
      <vt:lpstr>Řízení rizik - 1/4</vt:lpstr>
      <vt:lpstr>Řízení rizik - 2/4</vt:lpstr>
      <vt:lpstr>Řízení rizik - 2/4</vt:lpstr>
      <vt:lpstr>Řízení rizik - 2/4</vt:lpstr>
      <vt:lpstr>Řízení rizik - 3/4</vt:lpstr>
      <vt:lpstr>Řízení rizik - 4/4</vt:lpstr>
      <vt:lpstr>Analýza rizik - SWOT</vt:lpstr>
      <vt:lpstr>Analýza rizik – SWOT - příklad</vt:lpstr>
      <vt:lpstr>Kontrola a Monitoring</vt:lpstr>
      <vt:lpstr>Kontrola a Monitoring</vt:lpstr>
      <vt:lpstr>Semestrální práce - úkol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Vaculík Marek</dc:creator>
  <cp:keywords/>
  <dc:description/>
  <cp:lastModifiedBy>Němec Daniel</cp:lastModifiedBy>
  <cp:revision>106</cp:revision>
  <dcterms:created xsi:type="dcterms:W3CDTF">2012-07-19T22:32:54Z</dcterms:created>
  <dcterms:modified xsi:type="dcterms:W3CDTF">2024-09-25T12:26:58Z</dcterms:modified>
  <cp:category/>
</cp:coreProperties>
</file>