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2" r:id="rId3"/>
    <p:sldId id="286" r:id="rId4"/>
    <p:sldId id="287" r:id="rId5"/>
    <p:sldId id="288" r:id="rId6"/>
    <p:sldId id="289" r:id="rId7"/>
    <p:sldId id="290" r:id="rId8"/>
    <p:sldId id="291" r:id="rId9"/>
    <p:sldId id="298" r:id="rId10"/>
    <p:sldId id="292" r:id="rId11"/>
    <p:sldId id="293" r:id="rId12"/>
    <p:sldId id="294" r:id="rId13"/>
    <p:sldId id="296" r:id="rId14"/>
    <p:sldId id="300" r:id="rId15"/>
    <p:sldId id="295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4"/>
    <p:restoredTop sz="94665"/>
  </p:normalViewPr>
  <p:slideViewPr>
    <p:cSldViewPr snapToGrid="0" snapToObjects="1">
      <p:cViewPr varScale="1">
        <p:scale>
          <a:sx n="123" d="100"/>
          <a:sy n="123" d="100"/>
        </p:scale>
        <p:origin x="13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CC802-5E9F-4A07-A624-ECF0CBECDC0B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7C468-A068-45D9-AFB2-2F291AA8C3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27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29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81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08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5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vv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ta.tacr.cz/ISTA/action/Login/?actionId=905739152594794&amp;step=0&amp;ts=1604506002605&amp;hash=oOMwjyTXgLOPfX2+NmFFjy0nBJ2R6DScDbEf7P0G/wM=&amp;nbl=true&amp;lang=cs-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s.gris.cz/cas/login?service=https://www.gris.cz/apex/f?p%3D10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f2014.esfcr.cz/publicportal/DefaultPage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267027"/>
            <a:ext cx="7676535" cy="2125357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br>
              <a:rPr lang="cs-CZ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Projektový a dotační management</a:t>
            </a:r>
            <a:br>
              <a:rPr lang="cs-CZ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cs-CZ" sz="2800" b="1" dirty="0">
                <a:solidFill>
                  <a:srgbClr val="D1020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sw aplikace pro podání projektových žádostí a nástroje projektového managementu</a:t>
            </a:r>
            <a:endParaRPr lang="en-U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127171"/>
            <a:ext cx="6718685" cy="111683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Ing. Daniel Němec</a:t>
            </a: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5D5C-D35B-F94C-A422-7DBAD73C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GANTT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4C9CF-7E29-6244-B8E3-BBCB99A44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485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umožní stanovit pořadí úkolů a odhadnout jejich časovou náročnost. </a:t>
            </a:r>
          </a:p>
          <a:p>
            <a:r>
              <a:rPr lang="cs-CZ" sz="2400" dirty="0"/>
              <a:t>není příliš vhodný pro demonstraci vzájemné závislosti mezi jednotlivými fázemi projektu a neukáže nám důsledky zpoždění některých důležitých úkolů.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98B93-9EB5-0847-9571-DB57EB246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477" y="3154572"/>
            <a:ext cx="6821045" cy="295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52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1B47-D627-6B4F-A4BC-1B694E96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254D3-4132-6A45-92CE-BD78A506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48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Project </a:t>
            </a:r>
            <a:r>
              <a:rPr lang="cs-CZ" sz="2400" dirty="0" err="1"/>
              <a:t>Evaluation</a:t>
            </a:r>
            <a:r>
              <a:rPr lang="cs-CZ" sz="2400" dirty="0"/>
              <a:t> and </a:t>
            </a:r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Technique</a:t>
            </a:r>
            <a:endParaRPr lang="cs-CZ" sz="2400" dirty="0"/>
          </a:p>
          <a:p>
            <a:r>
              <a:rPr lang="cs-CZ" sz="2400" dirty="0"/>
              <a:t>Využití při řízení a kontrolu velkých projektů s mnoha souběžnými aktivitami</a:t>
            </a:r>
          </a:p>
          <a:p>
            <a:r>
              <a:rPr lang="cs-CZ" sz="2400" dirty="0"/>
              <a:t>Čas aktivit je pouze odhadován, a není známo, jak dlouho bude trvat aktivity splnit (vážený průměr odhadů doby trvání)</a:t>
            </a:r>
          </a:p>
          <a:p>
            <a:r>
              <a:rPr lang="cs-CZ" sz="2400" dirty="0"/>
              <a:t>-&gt; Proto využíván více ve </a:t>
            </a:r>
            <a:r>
              <a:rPr lang="cs-CZ" sz="2400" dirty="0" err="1"/>
              <a:t>VaV</a:t>
            </a:r>
            <a:r>
              <a:rPr lang="cs-CZ" sz="2400" dirty="0"/>
              <a:t> projektech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77371-A85A-204D-A350-48D4EF135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233" y="3821713"/>
            <a:ext cx="6001270" cy="27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D02A6-EF4A-B84B-B0BD-B637B2D9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CPM (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Metod)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4748D-46CF-C543-828C-31D8D047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užitečný nástroj pro plánování a sestavení vzájemných závislostí mezi jednotlivými úkoly a fázemi</a:t>
            </a:r>
          </a:p>
          <a:p>
            <a:r>
              <a:rPr lang="cs-CZ" dirty="0"/>
              <a:t>využívá pevně dané odhady času pro každou aktivitu</a:t>
            </a:r>
          </a:p>
          <a:p>
            <a:r>
              <a:rPr lang="cs-CZ" dirty="0"/>
              <a:t>popisuje pořadí (sekvenci) úkolů, jejichž splnění umožní dokončit projekt v </a:t>
            </a:r>
            <a:r>
              <a:rPr lang="cs-CZ" b="1" dirty="0"/>
              <a:t>nejkratším možném čase</a:t>
            </a:r>
          </a:p>
          <a:p>
            <a:r>
              <a:rPr lang="cs-CZ" dirty="0"/>
              <a:t>metoda je založena na myšlence, že některé úkoly musí být dokončeny předtím, než jiné mohou začít</a:t>
            </a:r>
          </a:p>
          <a:p>
            <a:r>
              <a:rPr lang="cs-CZ" dirty="0"/>
              <a:t>používá se pro projekty s dobře definovanými aktivitami a známou dobou trvání. Zaměřuje se na optimalizaci využití zdrojů a minimalizaci doby trvání projektu. (strojírenství, stavebnictví,..)</a:t>
            </a:r>
          </a:p>
        </p:txBody>
      </p:sp>
    </p:spTree>
    <p:extLst>
      <p:ext uri="{BB962C8B-B14F-4D97-AF65-F5344CB8AC3E}">
        <p14:creationId xmlns:p14="http://schemas.microsoft.com/office/powerpoint/2010/main" val="1639281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AE865-A98F-4E43-857E-09800AA1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CPM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98575-E374-5546-A7FA-C49E3A6D7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91" y="1582530"/>
            <a:ext cx="8725617" cy="408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AE865-A98F-4E43-857E-09800AA1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104" y="34290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Rozdíly PERT/CPM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D8F7BF7-D375-C9B6-4AD1-E354753B5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99656"/>
              </p:ext>
            </p:extLst>
          </p:nvPr>
        </p:nvGraphicFramePr>
        <p:xfrm>
          <a:off x="85458" y="325026"/>
          <a:ext cx="8990177" cy="633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686">
                  <a:extLst>
                    <a:ext uri="{9D8B030D-6E8A-4147-A177-3AD203B41FA5}">
                      <a16:colId xmlns:a16="http://schemas.microsoft.com/office/drawing/2014/main" val="2378188881"/>
                    </a:ext>
                  </a:extLst>
                </a:gridCol>
                <a:gridCol w="3454407">
                  <a:extLst>
                    <a:ext uri="{9D8B030D-6E8A-4147-A177-3AD203B41FA5}">
                      <a16:colId xmlns:a16="http://schemas.microsoft.com/office/drawing/2014/main" val="588770528"/>
                    </a:ext>
                  </a:extLst>
                </a:gridCol>
                <a:gridCol w="4084084">
                  <a:extLst>
                    <a:ext uri="{9D8B030D-6E8A-4147-A177-3AD203B41FA5}">
                      <a16:colId xmlns:a16="http://schemas.microsoft.com/office/drawing/2014/main" val="1422039470"/>
                    </a:ext>
                  </a:extLst>
                </a:gridCol>
              </a:tblGrid>
              <a:tr h="357262">
                <a:tc>
                  <a:txBody>
                    <a:bodyPr/>
                    <a:lstStyle/>
                    <a:p>
                      <a:r>
                        <a:rPr lang="cs-CZ" dirty="0"/>
                        <a:t>Aspekt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219446"/>
                  </a:ext>
                </a:extLst>
              </a:tr>
              <a:tr h="700317">
                <a:tc>
                  <a:txBody>
                    <a:bodyPr/>
                    <a:lstStyle/>
                    <a:p>
                      <a:r>
                        <a:rPr lang="cs-CZ" dirty="0"/>
                        <a:t>Zkratka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jako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Evaluation and Review Technique.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CPM jako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Path Method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213633"/>
                  </a:ext>
                </a:extLst>
              </a:tr>
              <a:tr h="1189727">
                <a:tc>
                  <a:txBody>
                    <a:bodyPr/>
                    <a:lstStyle/>
                    <a:p>
                      <a:r>
                        <a:rPr lang="cs-CZ" dirty="0"/>
                        <a:t>Definice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PERT je technika projektového řízení, která se používá k řízení nejistých (tj. časově neznámých) činností jakéhokoli projektu.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CPM je technika projektového řízení, která se používá k řízení pouze určitých (tj. časově známých) činností jakéhokoli projektu.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73875"/>
                  </a:ext>
                </a:extLst>
              </a:tr>
              <a:tr h="888763">
                <a:tc>
                  <a:txBody>
                    <a:bodyPr/>
                    <a:lstStyle/>
                    <a:p>
                      <a:r>
                        <a:rPr lang="cs-CZ" dirty="0"/>
                        <a:t>Orientace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Jedná se o techniku orientovanou na události, což znamená, že síť je konstruována na základě události.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Jedná se o techniku orientovanou na činnosti, což znamená, že síť je konstruována na základě činností.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542608"/>
                  </a:ext>
                </a:extLst>
              </a:tr>
              <a:tr h="625208">
                <a:tc>
                  <a:txBody>
                    <a:bodyPr/>
                    <a:lstStyle/>
                    <a:p>
                      <a:r>
                        <a:rPr lang="cs-CZ" dirty="0"/>
                        <a:t>Typ modelu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Jedná se o pravděpodobnostní model.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Jedná se o deterministický model.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321977"/>
                  </a:ext>
                </a:extLst>
              </a:tr>
              <a:tr h="1161100">
                <a:tc>
                  <a:txBody>
                    <a:bodyPr/>
                    <a:lstStyle/>
                    <a:p>
                      <a:r>
                        <a:rPr lang="cs-CZ" dirty="0"/>
                        <a:t>Specializace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Zaměřuje se především na čas, protože důležitější je splnění časového cíle nebo odhad procenta dokončení.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Zaměřuje se především na kompromis mezi časem a náklady, protože minimalizace nákladů je důležitější.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065556"/>
                  </a:ext>
                </a:extLst>
              </a:tr>
              <a:tr h="632389">
                <a:tc>
                  <a:txBody>
                    <a:bodyPr/>
                    <a:lstStyle/>
                    <a:p>
                      <a:r>
                        <a:rPr lang="cs-CZ" dirty="0"/>
                        <a:t>Přesnost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 vhodný pro vysoce přesný odhad času.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 vhodný pro přiměřený časový odhad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32729"/>
                  </a:ext>
                </a:extLst>
              </a:tr>
              <a:tr h="700317">
                <a:tc>
                  <a:txBody>
                    <a:bodyPr/>
                    <a:lstStyle/>
                    <a:p>
                      <a:r>
                        <a:rPr lang="cs-CZ" dirty="0"/>
                        <a:t>Udržitelnost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 vhodný pro projekty, které vyžadují výzkum a vývoj.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 vhodný pro stavební projekty.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69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19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5861-0979-774E-9887-0BFBF6BE0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nástroje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4A7E8-2753-3B47-A8C0-A45285056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Monday.com</a:t>
            </a:r>
            <a:r>
              <a:rPr lang="cs-CZ" dirty="0"/>
              <a:t> </a:t>
            </a:r>
          </a:p>
          <a:p>
            <a:r>
              <a:rPr lang="cs-CZ" dirty="0" err="1"/>
              <a:t>ClickUp</a:t>
            </a:r>
            <a:endParaRPr lang="cs-CZ" dirty="0"/>
          </a:p>
          <a:p>
            <a:r>
              <a:rPr lang="cs-CZ" dirty="0" err="1"/>
              <a:t>Instagantt</a:t>
            </a:r>
            <a:endParaRPr lang="cs-CZ" dirty="0"/>
          </a:p>
          <a:p>
            <a:r>
              <a:rPr lang="cs-CZ" dirty="0" err="1"/>
              <a:t>Easyproject</a:t>
            </a:r>
            <a:endParaRPr lang="cs-CZ" dirty="0"/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9600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D955-72B2-9044-9071-316ED6E7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2979-6B8E-324C-A1AA-DA07339A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GANTT diagram </a:t>
            </a:r>
            <a:r>
              <a:rPr lang="cs-CZ" dirty="0"/>
              <a:t>(šablona / MS Excel)</a:t>
            </a:r>
          </a:p>
          <a:p>
            <a:r>
              <a:rPr lang="cs-CZ" b="1" dirty="0"/>
              <a:t>Aktivity v iniciační a plánovací fázi</a:t>
            </a:r>
          </a:p>
          <a:p>
            <a:r>
              <a:rPr lang="cs-CZ" dirty="0"/>
              <a:t>Obecný návrh projektových aktivit ve fázi realizace – ty budou detailněji tvořeny v dalších cvičeních </a:t>
            </a:r>
          </a:p>
          <a:p>
            <a:r>
              <a:rPr lang="cs-CZ" dirty="0"/>
              <a:t>V případě více souběžných aktivit vhodno dělit do “pracovních balíčků/klíčových aktivit“</a:t>
            </a:r>
          </a:p>
        </p:txBody>
      </p:sp>
    </p:spTree>
    <p:extLst>
      <p:ext uri="{BB962C8B-B14F-4D97-AF65-F5344CB8AC3E}">
        <p14:creationId xmlns:p14="http://schemas.microsoft.com/office/powerpoint/2010/main" val="115362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VaVaI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VÝZKUMU, EXPERIMENTÁLNÍHO VÝVOJE A INOVACÍ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veřejné správy zajišťující shromažďování, zpracování, poskytování a využívání údajů o výzkumu, vývoji a inovacích podporovaných z veřejných prostředků ČR.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DATABÁZE: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projektů – pro účelovou podporu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výzkumných záměrů – pro institucionální podporu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Rejstřík informací o výsledcích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Evidence veřejných soutěží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aktivit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Účelem IS je nejenom informovanost o vyhlášených soutěží VaV, zveřejňování informací o realizovaných a ukončených projektech, ale také kontrola využití účelové a institucionální podpory, příprava návrhu státního rozpočtu VaV a hodnocení výsledků výzkumných organizací a programů podpory.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https://www.rvvi.cz/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57200" y="1466444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50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MONITOROVACÍ SYSTÉM MS2014+/MS2021+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MONITOROVACÍ SYSTÉM EVROPSKÝCH FONDŮ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evropských fondů pro rozpočtové období 2014 – 2020.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Součástí monitorovacího systému je tzv. IS KP14+ (IS koncového příjemce), kdy je tato aplikace určena pro zadávání Žádostí o podporu a správu projektu po celou dobu jeho životního cyklu.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CHARAKTERISTIKA: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Zahrnuje celý životní cyklus dotačních programů, žádostí a projektů.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Administruje a řídí všechny evropské dotace České republiky.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Jednoduchá základní funkcionalita a ovladatelnost.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Bezpečnost v oblasti ochrany osobních údajů a při zabezpečení citlivých dat.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https://mseu.mssf.cz/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Praktický příklad IS KP14+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D3D021F-E109-4EA6-B879-7AA75B665632}"/>
              </a:ext>
            </a:extLst>
          </p:cNvPr>
          <p:cNvGrpSpPr/>
          <p:nvPr/>
        </p:nvGrpSpPr>
        <p:grpSpPr>
          <a:xfrm>
            <a:off x="520295" y="5550533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8" name="Šipka: doprava 7">
              <a:extLst>
                <a:ext uri="{FF2B5EF4-FFF2-40B4-BE49-F238E27FC236}">
                  <a16:creationId xmlns:a16="http://schemas.microsoft.com/office/drawing/2014/main" id="{96196587-AEEA-4A65-919E-C5DB95FD4696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" name="Šipka: doprava 4">
              <a:extLst>
                <a:ext uri="{FF2B5EF4-FFF2-40B4-BE49-F238E27FC236}">
                  <a16:creationId xmlns:a16="http://schemas.microsoft.com/office/drawing/2014/main" id="{A2643348-F6C5-4C95-82D9-3696F6882968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1322F8FF-4A38-4B9C-8896-174F23682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4888545"/>
            <a:ext cx="21907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38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(S)ISTA 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TAČR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TA ČR – Technologická agentura České republiky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pro přípravu a správu výzkumných projektů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Zajištění celého životního cyklu poskytování účelové podpory VaV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Zefektivnění fungování veřejné správy a veřejných služeb v oblasti poskytování veřejné podpory VaVaI.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https://ista.tacr.cz/ISTA/action/Login/?actionId=905739152594794&amp;step=0&amp;ts=1604506002605&amp;hash=oOMwjyTXgLOPfX2+NmFFjy0nBJ2R6DScDbEf7P0G/wM=&amp;nbl=true&amp;lang=cs-CZ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457200" lvl="1" indent="0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596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GRANTOVÁ APLIKACE GRIS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GRANTOVÁ APLIKACE GA ČR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GA ČR – Grantová agentura České republiky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pro přípravu a správu grantů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Zajištění celého životního cyklu poskytování účelové financování VaV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https://cas.gris.cz/cas/login?service=https%3A%2F%2Fwww.gris.cz%2Fapex%2Ff%3Fp%3D103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70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ESF 2014+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EVROPSKÉHO SOCIÁLNÍHO FONDU 2014+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Slouží příjemcům k evidenci podpořených osob a výpočtu indikátorů po potřeby zpracování Zpráv o realizaci jednotlivých projektů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Využití zejména u projektů souvisejících se vzdělávacími aktivitami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Propojený s monitorovacím systémem MS2014+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https://esf2014.esfcr.cz/publicportal/DefaultPage.aspx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 algn="just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115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55285-84DC-4E40-AED4-A87463DF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	NÁSTROJE PROJEKTOVÉHO MANAGEMENTU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6DDCC-B6C1-5A45-BE2D-36B2D0D83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129" y="3642101"/>
            <a:ext cx="6888997" cy="3328720"/>
          </a:xfrm>
        </p:spPr>
        <p:txBody>
          <a:bodyPr>
            <a:normAutofit/>
          </a:bodyPr>
          <a:lstStyle/>
          <a:p>
            <a:r>
              <a:rPr lang="cs-CZ" sz="2400" dirty="0"/>
              <a:t>Microsoft Project</a:t>
            </a:r>
          </a:p>
          <a:p>
            <a:r>
              <a:rPr lang="cs-CZ" sz="2400" dirty="0"/>
              <a:t>GANTT diagram</a:t>
            </a:r>
          </a:p>
          <a:p>
            <a:r>
              <a:rPr lang="cs-CZ" sz="2400" dirty="0"/>
              <a:t>PERT diagram </a:t>
            </a:r>
          </a:p>
          <a:p>
            <a:r>
              <a:rPr lang="cs-CZ" sz="2400" dirty="0"/>
              <a:t>Metoda CPM</a:t>
            </a:r>
          </a:p>
          <a:p>
            <a:r>
              <a:rPr lang="cs-CZ" sz="2400" dirty="0"/>
              <a:t>Online nástroje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41AA43-F579-BCF5-B826-15461EA9805B}"/>
              </a:ext>
            </a:extLst>
          </p:cNvPr>
          <p:cNvSpPr txBox="1">
            <a:spLocks/>
          </p:cNvSpPr>
          <p:nvPr/>
        </p:nvSpPr>
        <p:spPr>
          <a:xfrm>
            <a:off x="346129" y="1592223"/>
            <a:ext cx="8229600" cy="14686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i="1" dirty="0"/>
              <a:t>Cloud-</a:t>
            </a:r>
            <a:r>
              <a:rPr lang="cs-CZ" i="1" dirty="0" err="1"/>
              <a:t>based</a:t>
            </a:r>
            <a:r>
              <a:rPr lang="cs-CZ" i="1" dirty="0"/>
              <a:t> – přístupné ze zařízení s internetem</a:t>
            </a:r>
          </a:p>
          <a:p>
            <a:r>
              <a:rPr lang="cs-CZ" i="1" dirty="0"/>
              <a:t>On-premise – Nutná instalace na serveru</a:t>
            </a:r>
          </a:p>
          <a:p>
            <a:r>
              <a:rPr lang="cs-CZ" i="1" dirty="0"/>
              <a:t>Open-source –SW většinou zdarma a online</a:t>
            </a:r>
          </a:p>
        </p:txBody>
      </p:sp>
    </p:spTree>
    <p:extLst>
      <p:ext uri="{BB962C8B-B14F-4D97-AF65-F5344CB8AC3E}">
        <p14:creationId xmlns:p14="http://schemas.microsoft.com/office/powerpoint/2010/main" val="12677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1CCF-EC82-B241-B20D-88E7E0F4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FBFB4-E0F0-9A4C-9A10-98C85FE8B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plánování projektů, sledování jejich průběhu a průběžné nebo závěrečné vyhodnocování stavu projektů</a:t>
            </a:r>
          </a:p>
          <a:p>
            <a:r>
              <a:rPr lang="cs-CZ" dirty="0"/>
              <a:t>Umožňuje také sledovat náklady a zdroje (jak časové, finanční tak i lidské) a tak předejít jejich přečerpání a ohrožení realizace celého projektu.</a:t>
            </a:r>
          </a:p>
          <a:p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cs-CZ" dirty="0"/>
              <a:t>Správa úkolů – plánovat a spravovat všechny úkoly v rámci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správa zdrojů – rozsáhlé možnosti jak spravovat prostředky v rámci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reporty – snadno vyrobitelné expertízy různého druhu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rozpočtování – umožňuje definování a sledování rozpočtu v průběhu realizace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sledování pokroku – postupuje projekt podle plánu? Jsou nějaké odchylky? </a:t>
            </a:r>
          </a:p>
        </p:txBody>
      </p:sp>
    </p:spTree>
    <p:extLst>
      <p:ext uri="{BB962C8B-B14F-4D97-AF65-F5344CB8AC3E}">
        <p14:creationId xmlns:p14="http://schemas.microsoft.com/office/powerpoint/2010/main" val="119566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1877BA-B2A8-C44F-BFD7-4562F3D3B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0718"/>
            <a:ext cx="9144000" cy="565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9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1012</Words>
  <Application>Microsoft Office PowerPoint</Application>
  <PresentationFormat>Předvádění na obrazovce (4:3)</PresentationFormat>
  <Paragraphs>117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 Projektový a dotační management  sw aplikace pro podání projektových žádostí a nástroje projektového managementu</vt:lpstr>
      <vt:lpstr>INFORMAČNÍ SYSTÉM VaVaI</vt:lpstr>
      <vt:lpstr>MONITOROVACÍ SYSTÉM MS2014+/MS2021+</vt:lpstr>
      <vt:lpstr>INFORMAČNÍ SYSTÉM (S)ISTA </vt:lpstr>
      <vt:lpstr>GRANTOVÁ APLIKACE GRIS</vt:lpstr>
      <vt:lpstr>INFORMAČNÍ SYSTÉM ESF 2014+</vt:lpstr>
      <vt:lpstr> NÁSTROJE PROJEKTOVÉHO MANAGEMENTU </vt:lpstr>
      <vt:lpstr>Microsoft Project</vt:lpstr>
      <vt:lpstr>Prezentace aplikace PowerPoint</vt:lpstr>
      <vt:lpstr>GANTT diagram</vt:lpstr>
      <vt:lpstr>PERT diagram</vt:lpstr>
      <vt:lpstr>Metoda CPM (Critical Path Metod)</vt:lpstr>
      <vt:lpstr>Metoda CPM</vt:lpstr>
      <vt:lpstr>Rozdíly PERT/CPM</vt:lpstr>
      <vt:lpstr>Online nástroje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53</cp:revision>
  <dcterms:created xsi:type="dcterms:W3CDTF">2012-07-19T22:32:54Z</dcterms:created>
  <dcterms:modified xsi:type="dcterms:W3CDTF">2024-10-11T12:45:28Z</dcterms:modified>
  <cp:category/>
</cp:coreProperties>
</file>