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337" r:id="rId4"/>
    <p:sldId id="368" r:id="rId5"/>
    <p:sldId id="356" r:id="rId6"/>
    <p:sldId id="338" r:id="rId7"/>
    <p:sldId id="369" r:id="rId8"/>
    <p:sldId id="341" r:id="rId9"/>
    <p:sldId id="336" r:id="rId10"/>
    <p:sldId id="364" r:id="rId11"/>
    <p:sldId id="358" r:id="rId12"/>
    <p:sldId id="357" r:id="rId13"/>
    <p:sldId id="360" r:id="rId14"/>
    <p:sldId id="361" r:id="rId15"/>
    <p:sldId id="367" r:id="rId16"/>
    <p:sldId id="344" r:id="rId17"/>
    <p:sldId id="366" r:id="rId18"/>
    <p:sldId id="354" r:id="rId19"/>
    <p:sldId id="365" r:id="rId20"/>
    <p:sldId id="345" r:id="rId21"/>
    <p:sldId id="362" r:id="rId22"/>
    <p:sldId id="349" r:id="rId23"/>
    <p:sldId id="350" r:id="rId24"/>
    <p:sldId id="351" r:id="rId25"/>
    <p:sldId id="363" r:id="rId26"/>
    <p:sldId id="352" r:id="rId27"/>
    <p:sldId id="348" r:id="rId28"/>
    <p:sldId id="370" r:id="rId29"/>
    <p:sldId id="37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FFCC00"/>
    <a:srgbClr val="0033CC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7"/>
    <p:restoredTop sz="94665"/>
  </p:normalViewPr>
  <p:slideViewPr>
    <p:cSldViewPr snapToGrid="0" snapToObjects="1">
      <p:cViewPr varScale="1">
        <p:scale>
          <a:sx n="123" d="100"/>
          <a:sy n="123" d="100"/>
        </p:scale>
        <p:origin x="14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statistiky-a-analyzy/statistika-cerpani-fondu-eu-2021-202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jak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pjak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entura-api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zech-republic/home_cs" TargetMode="External"/><Relationship Id="rId2" Type="http://schemas.openxmlformats.org/officeDocument/2006/relationships/hyperlink" Target="https://www.dotaceeu.cz/cs/evropske-fondy-v-cr/unijni-program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uroskop.cz/8643/sekce/o-komunitarnich-programech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rizontevropa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mus-plus.ec.europa.eu/cs" TargetMode="External"/><Relationship Id="rId2" Type="http://schemas.openxmlformats.org/officeDocument/2006/relationships/hyperlink" Target="https://www.naerasmusplus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vvi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cr.cz/" TargetMode="External"/><Relationship Id="rId2" Type="http://schemas.openxmlformats.org/officeDocument/2006/relationships/hyperlink" Target="https://www.tacr.cz/pruvodce-pro-uchazece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cr.cz/" TargetMode="External"/><Relationship Id="rId2" Type="http://schemas.openxmlformats.org/officeDocument/2006/relationships/hyperlink" Target="https://gacr.cz/zakladni-informace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dotace.olomouc.eu/uvod" TargetMode="External"/><Relationship Id="rId3" Type="http://schemas.openxmlformats.org/officeDocument/2006/relationships/hyperlink" Target="https://www.dotace-optak.cz/dotacni-programy/" TargetMode="External"/><Relationship Id="rId7" Type="http://schemas.openxmlformats.org/officeDocument/2006/relationships/hyperlink" Target="https://www.visegradfund.org/" TargetMode="External"/><Relationship Id="rId2" Type="http://schemas.openxmlformats.org/officeDocument/2006/relationships/hyperlink" Target="https://irop.mmr.cz/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acr.cz/" TargetMode="External"/><Relationship Id="rId5" Type="http://schemas.openxmlformats.org/officeDocument/2006/relationships/hyperlink" Target="https://www.tacr.cz/programy-a-souteze/" TargetMode="External"/><Relationship Id="rId10" Type="http://schemas.openxmlformats.org/officeDocument/2006/relationships/hyperlink" Target="https://erasmus-plus.ec.europa.eu/funding-calls" TargetMode="External"/><Relationship Id="rId4" Type="http://schemas.openxmlformats.org/officeDocument/2006/relationships/hyperlink" Target="https://opjak.cz/" TargetMode="External"/><Relationship Id="rId9" Type="http://schemas.openxmlformats.org/officeDocument/2006/relationships/hyperlink" Target="https://www.olkraj.cz/dotace-granty-prispevky-cl-15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71626"/>
            <a:ext cx="7358270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br>
              <a:rPr lang="cs-CZ" sz="4000" b="1" dirty="0">
                <a:solidFill>
                  <a:srgbClr val="D10202"/>
                </a:solidFill>
                <a:cs typeface="Arial"/>
              </a:rPr>
            </a:br>
            <a:br>
              <a:rPr lang="cs-CZ" sz="4000" b="1" dirty="0">
                <a:solidFill>
                  <a:srgbClr val="D10202"/>
                </a:solidFill>
                <a:cs typeface="Arial"/>
              </a:rPr>
            </a:br>
            <a:r>
              <a:rPr lang="cs-CZ" sz="2400" b="1" dirty="0">
                <a:cs typeface="Arial"/>
              </a:rPr>
              <a:t>2. cvičení - Dotační rámce, výzvy a podání žádosti o dotaci</a:t>
            </a:r>
            <a:br>
              <a:rPr lang="cs-CZ" sz="2400" b="1" dirty="0">
                <a:cs typeface="Arial"/>
              </a:rPr>
            </a:br>
            <a:br>
              <a:rPr lang="cs-CZ" sz="2400" b="1" dirty="0">
                <a:cs typeface="Arial"/>
              </a:rPr>
            </a:b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35602"/>
            <a:ext cx="7769086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Ing. Daniel Němec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46B772-43B9-4220-91D6-525D407E7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75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9600" b="1" dirty="0"/>
              <a:t>Programová období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8800" dirty="0"/>
              <a:t>EU realizuje cíle regionální a strukturální politiky v rámci sedmiletých cyklů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8800" dirty="0"/>
              <a:t>každý cyklus – programové dokumenty, rámcové strategie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8800" dirty="0"/>
              <a:t>aktuálně 2021-2027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/>
              <a:t>Prostředky fondů v jednotlivých programových obdobích čerpány pomocí tzv. Operačních programů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b="1" dirty="0"/>
              <a:t>Operační programy </a:t>
            </a:r>
            <a:r>
              <a:rPr lang="cs-CZ" sz="9600" dirty="0"/>
              <a:t>– zaměření, tematické cíle, podporované oblasti – prioritní osy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/>
              <a:t>Zastřešující dokument čerpání - tzv. Dohoda o partnerství  mezi ČR a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b="1" dirty="0"/>
              <a:t>Dohoda o partnerství </a:t>
            </a:r>
            <a:r>
              <a:rPr lang="cs-CZ" sz="9600" dirty="0"/>
              <a:t>– cíle, priority, rozpočet v souladu se základními strategickými dokumenty EU</a:t>
            </a:r>
            <a:br>
              <a:rPr lang="cs-CZ" sz="9600" dirty="0"/>
            </a:br>
            <a:endParaRPr lang="cs-CZ" sz="96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86B8C13-9162-48FD-830D-CE396860BAAC}"/>
              </a:ext>
            </a:extLst>
          </p:cNvPr>
          <p:cNvSpPr txBox="1">
            <a:spLocks/>
          </p:cNvSpPr>
          <p:nvPr/>
        </p:nvSpPr>
        <p:spPr>
          <a:xfrm>
            <a:off x="34194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ČR</a:t>
            </a:r>
          </a:p>
        </p:txBody>
      </p:sp>
    </p:spTree>
    <p:extLst>
      <p:ext uri="{BB962C8B-B14F-4D97-AF65-F5344CB8AC3E}">
        <p14:creationId xmlns:p14="http://schemas.microsoft.com/office/powerpoint/2010/main" val="369497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887A4-F0F7-4E75-B54D-CB42A923C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951745"/>
            <a:ext cx="8387123" cy="380359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Dělení operačních programů: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b="1" dirty="0"/>
              <a:t>Národní operační programy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b="1" dirty="0"/>
              <a:t>Programy přeshraniční spolupráce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b="1" dirty="0"/>
              <a:t>Programy nadnárodní a meziregionální spolupráce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Objem prostředků z evropských fondů: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Programové období 2014-2020 - cca 24 mld. EUR, 639,3 mld. Kč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Programové období 2021-2027 - plánováno cca 20 mld. EUR</a:t>
            </a:r>
          </a:p>
          <a:p>
            <a:pPr marL="342900" lvl="1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Zdroj informací: 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zastřešující portál Evropských strukturálních a investičních fondů v ČR – </a:t>
            </a:r>
            <a:r>
              <a:rPr lang="cs-CZ" sz="2200" dirty="0">
                <a:hlinkClick r:id="rId2"/>
              </a:rPr>
              <a:t>www.dotaceeu.cz</a:t>
            </a:r>
            <a:endParaRPr lang="cs-CZ" sz="2200" dirty="0"/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webové stránky jednotlivých ministerstev</a:t>
            </a:r>
          </a:p>
          <a:p>
            <a:pPr marL="0" lvl="1" indent="0">
              <a:lnSpc>
                <a:spcPct val="80000"/>
              </a:lnSpc>
              <a:buNone/>
            </a:pPr>
            <a:endParaRPr lang="cs-CZ" sz="24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4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2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A841396-DB40-46F6-9FD8-01C683BD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332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ČR – přehled operačních programů</a:t>
            </a:r>
          </a:p>
        </p:txBody>
      </p:sp>
    </p:spTree>
    <p:extLst>
      <p:ext uri="{BB962C8B-B14F-4D97-AF65-F5344CB8AC3E}">
        <p14:creationId xmlns:p14="http://schemas.microsoft.com/office/powerpoint/2010/main" val="788211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14B732-4D93-468F-9D94-FED9353CD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28" y="1315891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TAK</a:t>
            </a:r>
            <a:r>
              <a:rPr lang="cs-CZ" sz="8000" dirty="0"/>
              <a:t>, řízený Ministerstvem průmyslu a obchodu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JAK</a:t>
            </a:r>
            <a:r>
              <a:rPr lang="cs-CZ" sz="8000" dirty="0"/>
              <a:t> řízený Ministerstvem školství, mládeže a tělovýchovy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Zaměstnanost</a:t>
            </a:r>
            <a:r>
              <a:rPr lang="cs-CZ" sz="8000" dirty="0"/>
              <a:t>, řízený Ministerstvem práce a sociálních věcí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Doprava</a:t>
            </a:r>
            <a:r>
              <a:rPr lang="cs-CZ" sz="8000" dirty="0"/>
              <a:t>, řízený Ministerstvem dopravy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Životní prostředí</a:t>
            </a:r>
            <a:r>
              <a:rPr lang="cs-CZ" sz="8000" dirty="0"/>
              <a:t>, řízený Ministerstvem životního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/>
              <a:t>Integrovaný regionální operační program</a:t>
            </a:r>
            <a:r>
              <a:rPr lang="cs-CZ" sz="8000" dirty="0"/>
              <a:t>, řízený Ministerstvem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Technická pomoc</a:t>
            </a:r>
            <a:r>
              <a:rPr lang="cs-CZ" sz="8000" dirty="0"/>
              <a:t>, řízený Ministerstvem pro místní rozvoj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EF36E17-5FBC-44D4-A360-E04C7F062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504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operační programy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41D80AC-A3D0-4530-8C50-6369B0452A8F}"/>
              </a:ext>
            </a:extLst>
          </p:cNvPr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38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1A9A-7AAE-4A64-BE45-06FA0901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nadnárodní a meziregionální spolupráce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EB7F3-D848-4F17-A5DA-A96B2DEA2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nadnárodní spolupráce </a:t>
            </a:r>
            <a:r>
              <a:rPr lang="cs-CZ" sz="2600" b="1" dirty="0" err="1"/>
              <a:t>Interreg</a:t>
            </a:r>
            <a:r>
              <a:rPr lang="cs-CZ" sz="2600" b="1" dirty="0"/>
              <a:t> CENTRAL EUROPE</a:t>
            </a:r>
            <a:r>
              <a:rPr lang="cs-CZ" sz="2600" dirty="0"/>
              <a:t>, koordinovaný Ministerstvem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nadnárodní spolupráce </a:t>
            </a:r>
            <a:r>
              <a:rPr lang="cs-CZ" sz="2600" b="1" dirty="0" err="1"/>
              <a:t>Interreg</a:t>
            </a:r>
            <a:r>
              <a:rPr lang="cs-CZ" sz="2600" b="1" dirty="0"/>
              <a:t> DANUBE</a:t>
            </a:r>
            <a:r>
              <a:rPr lang="cs-CZ" sz="2600" dirty="0"/>
              <a:t>, koordinovaný Ministerstvem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INTERREG EUROPE</a:t>
            </a:r>
            <a:r>
              <a:rPr lang="cs-CZ" sz="2600" dirty="0"/>
              <a:t>, koordinované Ministerstvem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ESPON 2020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INTERACT III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 </a:t>
            </a:r>
            <a:r>
              <a:rPr lang="cs-CZ" sz="2600" b="1" dirty="0"/>
              <a:t>URBACT III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b="1" dirty="0"/>
              <a:t>Program </a:t>
            </a:r>
            <a:r>
              <a:rPr lang="cs-CZ" sz="2600" b="1" dirty="0" err="1"/>
              <a:t>Visegrad</a:t>
            </a:r>
            <a:r>
              <a:rPr lang="cs-CZ" sz="2600" b="1" dirty="0"/>
              <a:t> </a:t>
            </a:r>
            <a:r>
              <a:rPr lang="cs-CZ" sz="2600" b="1" dirty="0" err="1"/>
              <a:t>Fund</a:t>
            </a:r>
            <a:endParaRPr lang="cs-CZ" sz="2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3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>
            <a:extLst>
              <a:ext uri="{FF2B5EF4-FFF2-40B4-BE49-F238E27FC236}">
                <a16:creationId xmlns:a16="http://schemas.microsoft.com/office/drawing/2014/main" id="{A1CB59D0-3487-4BD5-91BC-0598DA110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4068" y="2681166"/>
            <a:ext cx="5248837" cy="260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F2743DB3-5280-433F-BFE9-09C9778B2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69" y="5766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Objem dotací ČR v programovém období 2021-2027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F3CBBEB-7FB5-4F4C-ACCD-FF4F46418ADB}"/>
              </a:ext>
            </a:extLst>
          </p:cNvPr>
          <p:cNvSpPr/>
          <p:nvPr/>
        </p:nvSpPr>
        <p:spPr>
          <a:xfrm>
            <a:off x="3988015" y="3265715"/>
            <a:ext cx="169048" cy="161364"/>
          </a:xfrm>
          <a:prstGeom prst="roundRect">
            <a:avLst/>
          </a:prstGeom>
          <a:solidFill>
            <a:srgbClr val="0033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1DCE859-37C8-4566-ACB6-3A5123156AFF}"/>
              </a:ext>
            </a:extLst>
          </p:cNvPr>
          <p:cNvSpPr txBox="1"/>
          <p:nvPr/>
        </p:nvSpPr>
        <p:spPr>
          <a:xfrm>
            <a:off x="4283848" y="3162236"/>
            <a:ext cx="4572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Evropský fond pro regionální rozvoj (10.52 mld. EUR)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9512D1C-66C5-4B45-9767-657E032D3241}"/>
              </a:ext>
            </a:extLst>
          </p:cNvPr>
          <p:cNvSpPr/>
          <p:nvPr/>
        </p:nvSpPr>
        <p:spPr>
          <a:xfrm>
            <a:off x="3990415" y="3701488"/>
            <a:ext cx="169048" cy="161364"/>
          </a:xfrm>
          <a:prstGeom prst="roundRect">
            <a:avLst/>
          </a:prstGeom>
          <a:solidFill>
            <a:srgbClr val="FF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D757D7-5775-4AA2-9B1F-67DFA096F25A}"/>
              </a:ext>
            </a:extLst>
          </p:cNvPr>
          <p:cNvSpPr txBox="1"/>
          <p:nvPr/>
        </p:nvSpPr>
        <p:spPr>
          <a:xfrm>
            <a:off x="4283848" y="3612893"/>
            <a:ext cx="405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Fond </a:t>
            </a:r>
            <a:r>
              <a:rPr lang="fr-FR" sz="1600" dirty="0" err="1"/>
              <a:t>soudržnosti</a:t>
            </a:r>
            <a:r>
              <a:rPr lang="fr-FR" sz="1600" dirty="0"/>
              <a:t> (6.44 </a:t>
            </a:r>
            <a:r>
              <a:rPr lang="fr-FR" sz="1600" dirty="0" err="1"/>
              <a:t>mld</a:t>
            </a:r>
            <a:r>
              <a:rPr lang="cs-CZ" sz="1600" dirty="0"/>
              <a:t> </a:t>
            </a:r>
            <a:r>
              <a:rPr lang="fr-FR" sz="1600" dirty="0"/>
              <a:t>EUR)</a:t>
            </a:r>
            <a:endParaRPr lang="cs-CZ" sz="1600" dirty="0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2D72F5B6-64CC-4335-958D-729EAD2D724A}"/>
              </a:ext>
            </a:extLst>
          </p:cNvPr>
          <p:cNvSpPr/>
          <p:nvPr/>
        </p:nvSpPr>
        <p:spPr>
          <a:xfrm>
            <a:off x="4005782" y="4137261"/>
            <a:ext cx="169048" cy="16136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4D1E781-487C-4FBA-960C-4D406F6742FD}"/>
              </a:ext>
            </a:extLst>
          </p:cNvPr>
          <p:cNvSpPr txBox="1"/>
          <p:nvPr/>
        </p:nvSpPr>
        <p:spPr>
          <a:xfrm>
            <a:off x="4283848" y="4063550"/>
            <a:ext cx="3780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Evropský sociální fond + (2.74 </a:t>
            </a:r>
            <a:r>
              <a:rPr lang="cs-CZ" sz="1600" dirty="0" err="1"/>
              <a:t>mld</a:t>
            </a:r>
            <a:r>
              <a:rPr lang="cs-CZ" sz="1600" dirty="0"/>
              <a:t> EUR)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96DB95-13A6-4843-9677-3FF450F65B89}"/>
              </a:ext>
            </a:extLst>
          </p:cNvPr>
          <p:cNvSpPr txBox="1"/>
          <p:nvPr/>
        </p:nvSpPr>
        <p:spPr>
          <a:xfrm>
            <a:off x="656986" y="1891336"/>
            <a:ext cx="818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Zdroj financování programů podle prozatímního návrhu Evropské komise 2021-2027</a:t>
            </a:r>
          </a:p>
          <a:p>
            <a:endParaRPr lang="cs-CZ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AA07E-BBCD-9D4B-A65E-839C2BF639B0}"/>
              </a:ext>
            </a:extLst>
          </p:cNvPr>
          <p:cNvSpPr/>
          <p:nvPr/>
        </p:nvSpPr>
        <p:spPr>
          <a:xfrm>
            <a:off x="539969" y="5767683"/>
            <a:ext cx="8315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https://www.dotaceeu.cz/cs/statistiky-a-analyzy/statistika-cerpani-fondu-eu-2021-2027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7530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B0DBC8-CAB5-442C-A584-3821513D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Technologie a aplikace pro konkurenceschopnost – MPO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/>
              <a:t>Intergrovaný</a:t>
            </a:r>
            <a:r>
              <a:rPr lang="cs-CZ" sz="2400" dirty="0"/>
              <a:t> regionální operační program – MMR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Jan Amos Komenský – MŠMT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Zaměstnanost+ - Ministerstvo práce a sociálních věcí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Životní prostředí – Ministerstvo životního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Doprava – Ministerstvo dopravy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Rybářství – Ministerstvo zemědělství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OP Technická pomoc – MMR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DCFB9EC-5498-4C8D-A537-6616351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Operační programy v programovém období 2021-2027</a:t>
            </a:r>
          </a:p>
        </p:txBody>
      </p:sp>
    </p:spTree>
    <p:extLst>
      <p:ext uri="{BB962C8B-B14F-4D97-AF65-F5344CB8AC3E}">
        <p14:creationId xmlns:p14="http://schemas.microsoft.com/office/powerpoint/2010/main" val="1868400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B8071-96E7-4ED7-916B-31CC4082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b="1" dirty="0"/>
              <a:t>Operační program Výzkum, vývoj a vzdělávání </a:t>
            </a:r>
            <a:r>
              <a:rPr lang="en-US" sz="2800" b="1" dirty="0"/>
              <a:t>(OP </a:t>
            </a:r>
            <a:r>
              <a:rPr lang="cs-CZ" sz="2800" b="1" dirty="0"/>
              <a:t>VVV</a:t>
            </a:r>
            <a:r>
              <a:rPr lang="en-US" sz="2800" b="1" dirty="0"/>
              <a:t>) – </a:t>
            </a:r>
            <a:r>
              <a:rPr lang="en-US" sz="2800" b="1" dirty="0" err="1"/>
              <a:t>nyní</a:t>
            </a:r>
            <a:r>
              <a:rPr lang="en-US" sz="2800" b="1" dirty="0"/>
              <a:t> OP JAK</a:t>
            </a:r>
            <a:endParaRPr lang="cs-CZ" sz="28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Řídící orgán: Ministerstvo školství, mládeže a tělovýchovy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</a:t>
            </a:r>
            <a:r>
              <a:rPr lang="cs-CZ" sz="2800" dirty="0" err="1"/>
              <a:t>íle</a:t>
            </a:r>
            <a:r>
              <a:rPr lang="cs-CZ" sz="2800" dirty="0"/>
              <a:t>: 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rozvoj lidských zdrojů pro znalostní ekonomiku a udržitelný rozvoj v sociálně soudržné společnosti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podpora kvalitního výzkumu, pro který představuje kvalifikovaná pracovní síla klíčový vstupní faktor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Alokace 2014-2020: 2,77 mld. EUR (cca 73,2 mld. Kč)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Fond: ESF/ERDF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sz="2800" dirty="0">
                <a:hlinkClick r:id="rId2"/>
              </a:rPr>
              <a:t>www.opjak.cz</a:t>
            </a:r>
            <a:r>
              <a:rPr lang="cs-CZ" sz="28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C000598-2EED-4227-9257-017EC383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6795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VVV / OP JAK</a:t>
            </a:r>
          </a:p>
        </p:txBody>
      </p:sp>
    </p:spTree>
    <p:extLst>
      <p:ext uri="{BB962C8B-B14F-4D97-AF65-F5344CB8AC3E}">
        <p14:creationId xmlns:p14="http://schemas.microsoft.com/office/powerpoint/2010/main" val="647151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D23DBD-59E1-478B-8FE1-917A7CBD9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Podporované oblasti: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1: </a:t>
            </a:r>
            <a:r>
              <a:rPr lang="cs-CZ" sz="2400" b="1" dirty="0"/>
              <a:t>Posilování kapacit pro kvalitní výzkum 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2: </a:t>
            </a:r>
            <a:r>
              <a:rPr lang="cs-CZ" sz="2400" b="1" dirty="0"/>
              <a:t>Rozvoj vysokých škol a lidských zdrojů pro výzkum a vývoj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3: </a:t>
            </a:r>
            <a:r>
              <a:rPr lang="cs-CZ" sz="2400" b="1" dirty="0"/>
              <a:t>Rovný přístup ke kvalitnímu předškolnímu, primárnímu a sekundárnímu vzdělávání 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4: </a:t>
            </a:r>
            <a:r>
              <a:rPr lang="cs-CZ" sz="2400" b="1" dirty="0"/>
              <a:t>Technická pomoc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2021 – 2027 byl OP VVV nahrazen za OP Jan Amos Komenský (OP JAK)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hlinkClick r:id="rId2"/>
              </a:rPr>
              <a:t>https://opjak.cz/</a:t>
            </a:r>
            <a:r>
              <a:rPr lang="cs-CZ" sz="2800" dirty="0"/>
              <a:t>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A85DBC7-19DE-4F30-AE46-22829FC0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JAK</a:t>
            </a:r>
          </a:p>
        </p:txBody>
      </p:sp>
    </p:spTree>
    <p:extLst>
      <p:ext uri="{BB962C8B-B14F-4D97-AF65-F5344CB8AC3E}">
        <p14:creationId xmlns:p14="http://schemas.microsoft.com/office/powerpoint/2010/main" val="3709871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2C48C-EEE9-4807-B7BD-11EE6610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 / OP TAK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605626-14FA-4CC9-A2C9-69DFECAD5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b="1" dirty="0"/>
              <a:t>Operační program Podnikání a inovace pro konkurenceschopnost</a:t>
            </a:r>
            <a:r>
              <a:rPr lang="en-US" sz="2800" b="1" dirty="0"/>
              <a:t> (OP PIK)</a:t>
            </a:r>
            <a:endParaRPr lang="cs-CZ" sz="28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Řídící organ: Ministerstvo průmyslu a obchodu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</a:t>
            </a:r>
            <a:r>
              <a:rPr lang="cs-CZ" sz="2800" dirty="0" err="1"/>
              <a:t>íl</a:t>
            </a:r>
            <a:r>
              <a:rPr lang="cs-CZ" sz="2800" dirty="0"/>
              <a:t>: dosažení konkurenceschopné a udržitelné ekonomiky založené na znalostech a inovacích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Alokace 2014-2020: 4,09 mld. EUR (cca 110 mld. Kč)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Fond: ERDF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dirty="0">
                <a:hlinkClick r:id="rId2"/>
              </a:rPr>
              <a:t>www.agentura-api.org</a:t>
            </a:r>
            <a:endParaRPr lang="cs-CZ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u="sng" dirty="0"/>
          </a:p>
          <a:p>
            <a:pPr lvl="4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897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18020-24D9-42C2-B8E1-F4AA132E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Podporované oblasti: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Prioritní osa 1: </a:t>
            </a:r>
            <a:r>
              <a:rPr lang="cs-CZ" sz="2200" b="1" dirty="0"/>
              <a:t>Rozvoj výzkumu a vývoje pro inovace 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Prioritní osa 2: </a:t>
            </a:r>
            <a:r>
              <a:rPr lang="cs-CZ" sz="2200" b="1" dirty="0"/>
              <a:t>Rozvoj podnikání a konkurenceschopnosti malých a středních firem 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Prioritní osa 3:</a:t>
            </a:r>
            <a:r>
              <a:rPr lang="cs-CZ" sz="2200" b="1" dirty="0"/>
              <a:t>Účinné nakládání energií, rozvoj energetické infrastruktury a obnovitelných zdrojů energie, podpora zavádění nových technologií v oblasti nakládání energií a druhotných surovin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Prioritní osa 4:  </a:t>
            </a:r>
            <a:r>
              <a:rPr lang="cs-CZ" sz="2200" b="1" dirty="0"/>
              <a:t>Rozvoj vysokorychlostních přístupových sítí k internetu a informačních a komunikačních technologií 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200" dirty="0"/>
              <a:t>Prioritní osa 5: </a:t>
            </a:r>
            <a:r>
              <a:rPr lang="cs-CZ" sz="2200" b="1" dirty="0"/>
              <a:t>Technická pomoc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2021-2027 byl nahrazen OP PIK za Technologie a aplikace pro konkurenceschopnost (OP TAK)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2200" b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279D6A6-D3B9-4672-90B1-09397D714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PIK / 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</a:t>
            </a:r>
          </a:p>
        </p:txBody>
      </p:sp>
    </p:spTree>
    <p:extLst>
      <p:ext uri="{BB962C8B-B14F-4D97-AF65-F5344CB8AC3E}">
        <p14:creationId xmlns:p14="http://schemas.microsoft.com/office/powerpoint/2010/main" val="312809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01654" y="751114"/>
            <a:ext cx="8147050" cy="4588329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zdroje pro financování projektů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 vědy a výzkumu</a:t>
            </a:r>
          </a:p>
        </p:txBody>
      </p:sp>
    </p:spTree>
    <p:extLst>
      <p:ext uri="{BB962C8B-B14F-4D97-AF65-F5344CB8AC3E}">
        <p14:creationId xmlns:p14="http://schemas.microsoft.com/office/powerpoint/2010/main" val="142270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3E614-0AE8-4234-B7AB-CDD284CE3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Unijní (komunitární) programy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D8B631-1A95-4755-81EF-8A727B9F2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Nejsou </a:t>
            </a:r>
            <a:r>
              <a:rPr lang="cs-CZ" sz="2400" b="1" dirty="0"/>
              <a:t>spravovány </a:t>
            </a:r>
            <a:r>
              <a:rPr lang="cs-CZ" sz="2400" dirty="0"/>
              <a:t>jako Operační programy na národní úrovni, ale přímo </a:t>
            </a:r>
            <a:r>
              <a:rPr lang="cs-CZ" sz="2400" b="1" dirty="0"/>
              <a:t>Evropskou komisí – </a:t>
            </a:r>
            <a:r>
              <a:rPr lang="cs-CZ" sz="2400" dirty="0"/>
              <a:t>vypisuje výzvy k čerpání dotací, schvaluje projektové žádosti, určuje rozpočty, termíny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Financovány přímo z rozpočtu EU, zpravidla víceletá neinvestiční podpora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Zdroj informací: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2"/>
              </a:rPr>
              <a:t>https://www.dotaceeu.cz/cs/evropske-fondy-v-cr/unijni-programy</a:t>
            </a:r>
            <a:endParaRPr lang="cs-CZ" sz="2400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3"/>
              </a:rPr>
              <a:t>https://ec.europa.eu/czech-republic/home_cs</a:t>
            </a:r>
            <a:r>
              <a:rPr lang="cs-CZ" sz="2400" dirty="0"/>
              <a:t> - Zastoupení Evropské komise v ČR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4"/>
              </a:rPr>
              <a:t>https://www.euroskop.cz/8643/sekce/o-komunitarnich-programech/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5646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BA8FBE-4CEB-42A5-B0C5-8C318D85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3224"/>
            <a:ext cx="8229600" cy="5137738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COSME </a:t>
            </a:r>
            <a:r>
              <a:rPr lang="cs-CZ" sz="2000" dirty="0"/>
              <a:t>– podpora malých a středních podniků a podnikatelů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err="1"/>
              <a:t>Horizon</a:t>
            </a:r>
            <a:r>
              <a:rPr lang="cs-CZ" sz="2000" b="1" dirty="0"/>
              <a:t> </a:t>
            </a:r>
            <a:r>
              <a:rPr lang="cs-CZ" sz="2000" b="1" dirty="0" err="1"/>
              <a:t>Europe</a:t>
            </a:r>
            <a:r>
              <a:rPr lang="cs-CZ" sz="2000" b="1" dirty="0"/>
              <a:t> </a:t>
            </a:r>
            <a:r>
              <a:rPr lang="cs-CZ" sz="2000" dirty="0"/>
              <a:t>– podpora výzkumu a inovací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Erasmus+ </a:t>
            </a:r>
            <a:r>
              <a:rPr lang="cs-CZ" sz="2000" dirty="0"/>
              <a:t>- studijní pobyty, mobility, strategická partnerství a spolupráce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Evropa pro občany </a:t>
            </a:r>
            <a:r>
              <a:rPr lang="cs-CZ" sz="2000" dirty="0"/>
              <a:t>– podpora aktivního občanství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Kreativní Evropa </a:t>
            </a:r>
            <a:r>
              <a:rPr lang="cs-CZ" sz="2000" dirty="0"/>
              <a:t>– podpora umění a kultury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LIFE </a:t>
            </a:r>
            <a:r>
              <a:rPr lang="cs-CZ" sz="2000" dirty="0"/>
              <a:t>– podpora životního prostředí a klimatu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Nástroj pro propojení Evropy (CEF) </a:t>
            </a:r>
            <a:r>
              <a:rPr lang="cs-CZ" sz="2000" dirty="0"/>
              <a:t>– dopravní, energetická a telekomunikační infrastruktura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na podporu strukturálních reforem (SRSP)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v oblasti zdraví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pro zaměstnanost a sociální inovace (</a:t>
            </a:r>
            <a:r>
              <a:rPr lang="cs-CZ" sz="2000" b="1" dirty="0" err="1"/>
              <a:t>EaSI</a:t>
            </a:r>
            <a:r>
              <a:rPr lang="cs-CZ" sz="2000" b="1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Sbor solidarity </a:t>
            </a:r>
            <a:r>
              <a:rPr lang="cs-CZ" sz="2000" dirty="0"/>
              <a:t>– podpora dobrovolnictví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pro spotřebitele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Spravedlnost </a:t>
            </a:r>
            <a:r>
              <a:rPr lang="cs-CZ" sz="2000" dirty="0"/>
              <a:t>– podpora justice</a:t>
            </a:r>
          </a:p>
          <a:p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71A74EA-18BB-4325-8E2B-635C0552D0C5}"/>
              </a:ext>
            </a:extLst>
          </p:cNvPr>
          <p:cNvSpPr txBox="1">
            <a:spLocks/>
          </p:cNvSpPr>
          <p:nvPr/>
        </p:nvSpPr>
        <p:spPr>
          <a:xfrm>
            <a:off x="457200" y="3094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unijní programy</a:t>
            </a:r>
          </a:p>
        </p:txBody>
      </p:sp>
    </p:spTree>
    <p:extLst>
      <p:ext uri="{BB962C8B-B14F-4D97-AF65-F5344CB8AC3E}">
        <p14:creationId xmlns:p14="http://schemas.microsoft.com/office/powerpoint/2010/main" val="1438448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78D5A-7A37-4973-A8C1-D4DED7125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Objemově nejvýznamnější komunitární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2014 – 2020 – alokace 77 mld. EUR, 2021-2027 95,5 mld. EUR</a:t>
            </a:r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err="1"/>
              <a:t>Podpora</a:t>
            </a:r>
            <a:r>
              <a:rPr lang="en-US" sz="2600" dirty="0"/>
              <a:t> v</a:t>
            </a:r>
            <a:r>
              <a:rPr lang="cs-CZ" sz="2600" dirty="0" err="1"/>
              <a:t>ědy</a:t>
            </a:r>
            <a:r>
              <a:rPr lang="cs-CZ" sz="2600" dirty="0"/>
              <a:t>, výzkumu, inovací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Určen pro výzkumné instituce, podniky i jednotlivce, podmínkou zpravidla zapojení alespoň 3 organizací z různých států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3 priority: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Vynikající věda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Vedoucí postavení evropského průmyslu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Společenské výzvy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2600" dirty="0"/>
              <a:t>Národní kontaktní místo: Technologické centrum</a:t>
            </a:r>
            <a:r>
              <a:rPr lang="en-US" sz="2600" dirty="0"/>
              <a:t> </a:t>
            </a:r>
            <a:r>
              <a:rPr lang="cs-CZ" sz="2600" dirty="0"/>
              <a:t>AV</a:t>
            </a:r>
            <a:r>
              <a:rPr lang="en-US" sz="2600" dirty="0"/>
              <a:t> </a:t>
            </a:r>
            <a:r>
              <a:rPr lang="cs-CZ" sz="2600" dirty="0"/>
              <a:t>ČR</a:t>
            </a:r>
            <a:endParaRPr lang="en-US" sz="26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600" dirty="0"/>
              <a:t>Web: </a:t>
            </a:r>
            <a:r>
              <a:rPr lang="cs-CZ" sz="2600" dirty="0">
                <a:hlinkClick r:id="rId2"/>
              </a:rPr>
              <a:t>https://www.horizontevropa.cz</a:t>
            </a:r>
            <a:r>
              <a:rPr lang="cs-CZ" sz="2600" dirty="0"/>
              <a:t> </a:t>
            </a:r>
            <a:endParaRPr lang="cs-CZ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6537DE8-2EA4-4C7A-AB19-15F95D53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2933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 Evropa</a:t>
            </a:r>
          </a:p>
        </p:txBody>
      </p:sp>
    </p:spTree>
    <p:extLst>
      <p:ext uri="{BB962C8B-B14F-4D97-AF65-F5344CB8AC3E}">
        <p14:creationId xmlns:p14="http://schemas.microsoft.com/office/powerpoint/2010/main" val="2946219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574783-4FE5-4338-B3AD-394639F4B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1986"/>
            <a:ext cx="8412480" cy="527412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2021-2027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Určen pro vzdělávací instituce, podniky, neziskovky, sportovní organizace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Podpora mezinárodní spolupráce ve vzdělávání a odborné přípravě (studijní pobyty, stáže, mobility pedagogů), podpora mládeže a sportu, strategických partnerství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Priority: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Mobilita jednotlivců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Spolupráce na inovacích a výměna osvědčených postupů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Podpora reformy politiky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Aktivity Jean </a:t>
            </a:r>
            <a:r>
              <a:rPr lang="cs-CZ" sz="2600" dirty="0" err="1"/>
              <a:t>Monnet</a:t>
            </a:r>
            <a:endParaRPr lang="cs-CZ" sz="2600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Sport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Národní kontaktní místo: Dům zahraniční spolupráce (DZS)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sz="2800" dirty="0">
                <a:hlinkClick r:id="rId2"/>
              </a:rPr>
              <a:t>https://www.naerasmusplus.cz/</a:t>
            </a:r>
            <a:endParaRPr lang="cs-CZ" sz="2800" dirty="0"/>
          </a:p>
          <a:p>
            <a:pPr marL="914400" lvl="2" indent="0">
              <a:buNone/>
            </a:pPr>
            <a:r>
              <a:rPr lang="cs-CZ" sz="2800" dirty="0">
                <a:hlinkClick r:id="rId3"/>
              </a:rPr>
              <a:t>https://erasmus-plus.ec.europa.eu/cs</a:t>
            </a: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EC324A-2375-4DB3-BF4E-B11C2957E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941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Erasmus+</a:t>
            </a:r>
          </a:p>
        </p:txBody>
      </p:sp>
    </p:spTree>
    <p:extLst>
      <p:ext uri="{BB962C8B-B14F-4D97-AF65-F5344CB8AC3E}">
        <p14:creationId xmlns:p14="http://schemas.microsoft.com/office/powerpoint/2010/main" val="2515774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5EBD4-8F60-41EB-8781-AB3E707D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73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 vědy a výzkumu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FD440-F3C5-4714-9E9F-12C6D9779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0322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Možnosti financování </a:t>
            </a:r>
            <a:r>
              <a:rPr lang="cs-CZ" sz="2800" dirty="0" err="1"/>
              <a:t>VaV</a:t>
            </a:r>
            <a:r>
              <a:rPr lang="cs-CZ" sz="2800" dirty="0"/>
              <a:t> v ČR: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b="1" dirty="0"/>
              <a:t>Fondy EU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Národní operační programy – OP TAK, OP JAK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Unijní programy – </a:t>
            </a:r>
            <a:r>
              <a:rPr lang="cs-CZ" dirty="0" err="1"/>
              <a:t>Horizon</a:t>
            </a:r>
            <a:r>
              <a:rPr lang="cs-CZ" dirty="0"/>
              <a:t>, Erasmus+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b="1" dirty="0"/>
              <a:t>Národní financování vědy a výzkumu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institucionální podpora </a:t>
            </a:r>
            <a:r>
              <a:rPr lang="cs-CZ" dirty="0" err="1"/>
              <a:t>VaV</a:t>
            </a:r>
            <a:endParaRPr lang="cs-CZ" dirty="0"/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účelová podpora </a:t>
            </a:r>
            <a:r>
              <a:rPr lang="cs-CZ" dirty="0" err="1"/>
              <a:t>VaV</a:t>
            </a:r>
            <a:endParaRPr lang="cs-CZ" dirty="0"/>
          </a:p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cs-CZ" sz="2800" dirty="0"/>
              <a:t>Zdroj informací o </a:t>
            </a:r>
            <a:r>
              <a:rPr lang="cs-CZ" sz="2800" dirty="0" err="1"/>
              <a:t>VaV</a:t>
            </a:r>
            <a:r>
              <a:rPr lang="cs-CZ" sz="2800" dirty="0"/>
              <a:t> v ČR - Informační systém výzkumu, experimentálního vývoje a inovací </a:t>
            </a:r>
            <a:r>
              <a:rPr lang="cs-CZ" sz="2800" dirty="0">
                <a:hlinkClick r:id="rId2"/>
              </a:rPr>
              <a:t>https://www.rvvi.cz/</a:t>
            </a:r>
            <a:endParaRPr lang="cs-CZ" sz="2800" dirty="0"/>
          </a:p>
          <a:p>
            <a:pPr marL="342900" lvl="2" indent="-342900"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158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A7E047-C0C0-4E11-B2F4-26314BE6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Institucionální podpora </a:t>
            </a:r>
            <a:r>
              <a:rPr lang="cs-CZ" dirty="0" err="1"/>
              <a:t>VaV</a:t>
            </a:r>
            <a:endParaRPr lang="cs-CZ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určena pro subjekty nekomerčního charakteru (vysoké školy, Akademii věd ČR, výzkumné organizace)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alokace prostředků propočítávána na základě platné metodiky hodnocení výzkumných organizací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řídí se Zákonem č. 130/2002 Sb. o podpoře výzkumu, experimentálního vývoje a inovací z veřejných prostředků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Účelová podpora </a:t>
            </a:r>
            <a:r>
              <a:rPr lang="cs-CZ" dirty="0" err="1"/>
              <a:t>VaV</a:t>
            </a:r>
            <a:endParaRPr lang="cs-CZ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financování formou vybraných projektů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Technologická agentura ČR (TAČR)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Grantová agentura ČR (GAČR)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028A108-29BE-4367-BB4D-33F3A30B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73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financování vědy a výzkumu v ČR</a:t>
            </a:r>
          </a:p>
        </p:txBody>
      </p:sp>
    </p:spTree>
    <p:extLst>
      <p:ext uri="{BB962C8B-B14F-4D97-AF65-F5344CB8AC3E}">
        <p14:creationId xmlns:p14="http://schemas.microsoft.com/office/powerpoint/2010/main" val="1368829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7B819-1A30-4225-A1FF-8143C1E17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Organizační složka státu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Centralizuje státní podporu aplikovaného výzkumu a vývoje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Přehled programů podpory: </a:t>
            </a:r>
            <a:r>
              <a:rPr lang="cs-CZ" sz="2800" dirty="0">
                <a:hlinkClick r:id="rId2"/>
              </a:rPr>
              <a:t>https://www.tacr.cz/pruvodce-pro-uchazece/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sz="2800" dirty="0">
                <a:hlinkClick r:id="rId3"/>
              </a:rPr>
              <a:t>www.tacr.cz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6AE3E4A-040C-4287-A746-C78A073A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Technologická agentura ČR (TAČR)</a:t>
            </a:r>
          </a:p>
        </p:txBody>
      </p:sp>
    </p:spTree>
    <p:extLst>
      <p:ext uri="{BB962C8B-B14F-4D97-AF65-F5344CB8AC3E}">
        <p14:creationId xmlns:p14="http://schemas.microsoft.com/office/powerpoint/2010/main" val="1140505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A97DFB-2E4D-4DA2-8D4C-7A1CCDD7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Organizační složka státu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Jediná instituce v naší zemi poskytující účelovou podporu na projekty základního výzkumu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Mezinárodní spolupráce - členství GA ČR v </a:t>
            </a:r>
            <a:r>
              <a:rPr lang="cs-CZ" sz="2800" dirty="0" err="1"/>
              <a:t>Global</a:t>
            </a:r>
            <a:r>
              <a:rPr lang="cs-CZ" sz="2800" dirty="0"/>
              <a:t> </a:t>
            </a:r>
            <a:r>
              <a:rPr lang="cs-CZ" sz="2800" dirty="0" err="1"/>
              <a:t>Research</a:t>
            </a:r>
            <a:r>
              <a:rPr lang="cs-CZ" sz="2800" dirty="0"/>
              <a:t> </a:t>
            </a:r>
            <a:r>
              <a:rPr lang="cs-CZ" sz="2800" dirty="0" err="1"/>
              <a:t>Council</a:t>
            </a:r>
            <a:r>
              <a:rPr lang="cs-CZ" sz="2800" dirty="0"/>
              <a:t> (GRC), na celoevropské úrovni v nadnárodní organizaci Science </a:t>
            </a:r>
            <a:r>
              <a:rPr lang="cs-CZ" sz="2800" dirty="0" err="1"/>
              <a:t>Europe</a:t>
            </a:r>
            <a:r>
              <a:rPr lang="cs-CZ" sz="2800" dirty="0"/>
              <a:t> (SE), na základě bilaterálních dohod úzce spolupracuje s Německem, Rakouskem, Tchaj-wanem, Jižní Koreou, Ruskem a brazilským státem </a:t>
            </a:r>
            <a:r>
              <a:rPr lang="cs-CZ" sz="2800" dirty="0" err="1"/>
              <a:t>São</a:t>
            </a:r>
            <a:r>
              <a:rPr lang="cs-CZ" sz="2800" dirty="0"/>
              <a:t> Paolo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Přehled programů podpory: </a:t>
            </a:r>
            <a:r>
              <a:rPr lang="cs-CZ" sz="2800" dirty="0">
                <a:hlinkClick r:id="rId2"/>
              </a:rPr>
              <a:t>https://gacr.cz/zakladni-informace/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sz="2800" dirty="0">
                <a:hlinkClick r:id="rId3"/>
              </a:rPr>
              <a:t>www.gacr.cz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1DF6785-A384-4270-B26F-71907A1A6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6551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Grantová agentura ČR</a:t>
            </a:r>
          </a:p>
        </p:txBody>
      </p:sp>
    </p:spTree>
    <p:extLst>
      <p:ext uri="{BB962C8B-B14F-4D97-AF65-F5344CB8AC3E}">
        <p14:creationId xmlns:p14="http://schemas.microsoft.com/office/powerpoint/2010/main" val="3482735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A62-C718-3A45-AD6A-1BAB4E58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E822-4A28-AE4E-B350-68DBC77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Úvaha nad tím, „co chci financovat“, jaký typ projektu – na základě tématu zvoleného v 1. cvičení</a:t>
            </a:r>
          </a:p>
          <a:p>
            <a:r>
              <a:rPr lang="cs-CZ" dirty="0"/>
              <a:t>Vyhledání vhodné dotační výzvy pro semestrální práci </a:t>
            </a:r>
          </a:p>
          <a:p>
            <a:r>
              <a:rPr lang="cs-CZ" dirty="0"/>
              <a:t>Studium obecných pravidel</a:t>
            </a:r>
          </a:p>
          <a:p>
            <a:r>
              <a:rPr lang="cs-CZ" dirty="0"/>
              <a:t>Týmová diskuze o zaměření a cílech projektu</a:t>
            </a:r>
          </a:p>
          <a:p>
            <a:r>
              <a:rPr lang="cs-CZ" dirty="0"/>
              <a:t>Je vhodné myslet na priority/cíle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614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A62-C718-3A45-AD6A-1BAB4E58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E822-4A28-AE4E-B350-68DBC77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Příklady možných dotačních rámců: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https://www.enovation.cz/eu-dotace/</a:t>
            </a:r>
          </a:p>
          <a:p>
            <a:r>
              <a:rPr lang="cs-CZ" dirty="0">
                <a:hlinkClick r:id="rId2"/>
              </a:rPr>
              <a:t>https://irop.mmr.cz/cs/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https://www.dotace-optak.cz/dotacni-programy/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https://opjak.cz/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https://www.tacr.cz/programy-a-souteze/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https://gacr.cz/</a:t>
            </a:r>
            <a:r>
              <a:rPr lang="cs-CZ" dirty="0"/>
              <a:t> </a:t>
            </a:r>
          </a:p>
          <a:p>
            <a:r>
              <a:rPr lang="cs-CZ" dirty="0">
                <a:hlinkClick r:id="rId7"/>
              </a:rPr>
              <a:t>https://www.visegradfund.org/</a:t>
            </a:r>
            <a:r>
              <a:rPr lang="cs-CZ" dirty="0"/>
              <a:t> </a:t>
            </a:r>
          </a:p>
          <a:p>
            <a:r>
              <a:rPr lang="cs-CZ" dirty="0">
                <a:hlinkClick r:id="rId8"/>
              </a:rPr>
              <a:t>https://dotace.olomouc.eu/uvod</a:t>
            </a:r>
            <a:r>
              <a:rPr lang="cs-CZ" dirty="0"/>
              <a:t> </a:t>
            </a:r>
          </a:p>
          <a:p>
            <a:r>
              <a:rPr lang="cs-CZ" dirty="0">
                <a:hlinkClick r:id="rId9"/>
              </a:rPr>
              <a:t>https://www.olkraj.cz/dotace-granty-prispevky-cl-15.html</a:t>
            </a:r>
            <a:r>
              <a:rPr lang="cs-CZ" dirty="0"/>
              <a:t> </a:t>
            </a:r>
          </a:p>
          <a:p>
            <a:r>
              <a:rPr lang="cs-CZ" dirty="0">
                <a:hlinkClick r:id="rId10"/>
              </a:rPr>
              <a:t>https://erasmus-plus.ec.europa.eu/funding-calls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977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4BA50-8471-4915-BFA3-FE76ADE9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0047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EU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D8FCFE9-0D7E-47DC-BF95-1B45508F3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Politika soudržnosti - cíl: snižování rozdílů a podpora ekonomického sbližování regionů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Fondy EU – hlavní nástroj evropské politiky soudržnosti pro poskytování regionální podpory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Možnosti čerpání prostředků fondů EU: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b="1" dirty="0"/>
              <a:t>Evropské strukturální a investiční fondy (ESIF)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b="1" dirty="0"/>
              <a:t>Další fondy </a:t>
            </a:r>
            <a:r>
              <a:rPr lang="cs-CZ" sz="2400" dirty="0"/>
              <a:t>– Fond solidarity EU, Evropský fond pro přizpůsobení se globalizaci, Fond evropské pomoci nejchudším osobám, Azylový, migrační a integrační fond, Evropský fond pro strategické investice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47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E0D16A-0ED2-4A2F-9A6D-482E26632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Zelenější, </a:t>
            </a:r>
            <a:r>
              <a:rPr lang="cs-CZ" sz="2400" b="1" dirty="0" err="1"/>
              <a:t>bezuhlíková</a:t>
            </a:r>
            <a:r>
              <a:rPr lang="cs-CZ" sz="2400" b="1" dirty="0"/>
              <a:t> Evropa </a:t>
            </a:r>
            <a:r>
              <a:rPr lang="cs-CZ" sz="2400" dirty="0"/>
              <a:t>- naplňování Pařížské dohody, investice do transformace energetiky, obnovitelných zdrojů a boj proti změně klimatu.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Inteligentnější Evropa </a:t>
            </a:r>
            <a:r>
              <a:rPr lang="cs-CZ" sz="2400" dirty="0"/>
              <a:t>- inovace, digitalizace, ekonomická transformace i podpora malých a středních podniků.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Sociálnější Evropa </a:t>
            </a:r>
            <a:r>
              <a:rPr lang="cs-CZ" sz="2400" dirty="0"/>
              <a:t>- realizace evropského pilíře sociálních práv, podpora kvalitní zaměstnanosti, vzdělávání, dovedností, sociálního začleňování a rovného přístupu ke zdravotní péči.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Propojenější Evropa </a:t>
            </a:r>
            <a:r>
              <a:rPr lang="cs-CZ" sz="2400" dirty="0"/>
              <a:t>- efektivní mobilita díky strategickým dopravním a digitálním sítím.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Evropa bližší občanům </a:t>
            </a:r>
            <a:r>
              <a:rPr lang="cs-CZ" sz="2400" dirty="0"/>
              <a:t>- podpora místně vedených strategií rozvoje a udržitelného rozvoje měst v celé EU.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20C8089-29C5-4764-9EE1-1A6FB486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politiky soudržnosti na období 2021 - 2030</a:t>
            </a:r>
          </a:p>
        </p:txBody>
      </p:sp>
    </p:spTree>
    <p:extLst>
      <p:ext uri="{BB962C8B-B14F-4D97-AF65-F5344CB8AC3E}">
        <p14:creationId xmlns:p14="http://schemas.microsoft.com/office/powerpoint/2010/main" val="363071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CB31B-B2B1-4D0D-AE19-00932C600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814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strukturální a investiční fondy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399A3C-8123-47A2-A627-D86FEE543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589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Strukturální fondy</a:t>
            </a:r>
          </a:p>
          <a:p>
            <a:pPr lvl="2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en-GB" sz="2800" dirty="0"/>
              <a:t>ERDF</a:t>
            </a:r>
            <a:r>
              <a:rPr lang="cs-CZ" sz="2800" dirty="0"/>
              <a:t>/EFRR</a:t>
            </a:r>
            <a:r>
              <a:rPr lang="en-GB" sz="2800" dirty="0"/>
              <a:t>: E</a:t>
            </a:r>
            <a:r>
              <a:rPr lang="cs-CZ" sz="2800" dirty="0"/>
              <a:t>v</a:t>
            </a:r>
            <a:r>
              <a:rPr lang="en-GB" sz="2800" dirty="0" err="1"/>
              <a:t>rop</a:t>
            </a:r>
            <a:r>
              <a:rPr lang="cs-CZ" sz="2800" dirty="0" err="1"/>
              <a:t>ský</a:t>
            </a:r>
            <a:r>
              <a:rPr lang="cs-CZ" sz="2800" dirty="0"/>
              <a:t> fond pro regionální rozvoj</a:t>
            </a:r>
            <a:endParaRPr lang="en-GB" sz="2800" dirty="0"/>
          </a:p>
          <a:p>
            <a:pPr lvl="2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en-GB" sz="2800" dirty="0"/>
              <a:t>ESF: E</a:t>
            </a:r>
            <a:r>
              <a:rPr lang="cs-CZ" sz="2800" dirty="0"/>
              <a:t>v</a:t>
            </a:r>
            <a:r>
              <a:rPr lang="en-GB" sz="2800" dirty="0" err="1"/>
              <a:t>rop</a:t>
            </a:r>
            <a:r>
              <a:rPr lang="cs-CZ" sz="2800" dirty="0" err="1"/>
              <a:t>ský</a:t>
            </a:r>
            <a:r>
              <a:rPr lang="en-GB" sz="2800" dirty="0"/>
              <a:t> </a:t>
            </a:r>
            <a:r>
              <a:rPr lang="cs-CZ" sz="2800" dirty="0"/>
              <a:t>sociální fond</a:t>
            </a:r>
            <a:endParaRPr lang="en-GB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Kohezní fond (Fond soudržnosti - FS)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Evropský zemědělský fond pro rozvoj venkova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Evropský námořní a rybářský fond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46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FB121-AC5D-443C-B8C6-B4A078D0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strukturální a investiční fondy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DCF6848-9108-430E-9E7E-3601F899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4089"/>
            <a:ext cx="8229600" cy="478734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000" dirty="0"/>
              <a:t>Určeny pro chudší nebo jinak znevýhodněné </a:t>
            </a:r>
            <a:r>
              <a:rPr lang="cs-CZ" sz="3000" b="1" dirty="0"/>
              <a:t>regiony </a:t>
            </a:r>
            <a:r>
              <a:rPr lang="cs-CZ" sz="3000" dirty="0"/>
              <a:t>(např. venkovské a problémové městské oblasti, oblasti s geografickým nebo přírodním znevýhodněním)</a:t>
            </a:r>
          </a:p>
          <a:p>
            <a:pPr marL="0" indent="0">
              <a:buNone/>
            </a:pPr>
            <a:endParaRPr lang="cs-CZ" sz="26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300" b="1" dirty="0"/>
              <a:t>ERDF:</a:t>
            </a:r>
            <a:r>
              <a:rPr lang="cs-CZ" sz="3300" b="1" dirty="0"/>
              <a:t> investiční (infrastrukturní) projekty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dirty="0"/>
              <a:t>výstavba silnic a železnic, podpora inovací a začínajících podnikatelů, rekonstrukce kulturních památek, využívání obnovitelných zdrojů energie apod.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b="1" dirty="0"/>
              <a:t>nejvýznamnější z hlediska objem prostředků</a:t>
            </a:r>
            <a:endParaRPr lang="en-GB" b="1" dirty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GB" sz="2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300" b="1" dirty="0"/>
              <a:t>ESF:</a:t>
            </a:r>
            <a:r>
              <a:rPr lang="cs-CZ" sz="3300" b="1" dirty="0"/>
              <a:t> neinvestiční (neinfrastrukturní) projekty 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dirty="0"/>
              <a:t>oblasti zaměstnání</a:t>
            </a:r>
            <a:r>
              <a:rPr lang="en-GB" dirty="0"/>
              <a:t>, </a:t>
            </a:r>
            <a:r>
              <a:rPr lang="cs-CZ" dirty="0"/>
              <a:t>vzdělávání, </a:t>
            </a:r>
            <a:r>
              <a:rPr lang="en-GB" dirty="0" err="1"/>
              <a:t>soci</a:t>
            </a:r>
            <a:r>
              <a:rPr lang="cs-CZ" dirty="0"/>
              <a:t>á</a:t>
            </a:r>
            <a:r>
              <a:rPr lang="en-GB" dirty="0"/>
              <a:t>l</a:t>
            </a:r>
            <a:r>
              <a:rPr lang="cs-CZ" dirty="0" err="1"/>
              <a:t>ního</a:t>
            </a:r>
            <a:r>
              <a:rPr lang="en-GB" dirty="0"/>
              <a:t> </a:t>
            </a:r>
            <a:r>
              <a:rPr lang="cs-CZ" dirty="0"/>
              <a:t>začleňování, boj proti diskriminaci, rozvoj lidských zdrojů (např. rekvalifikace nezaměstnaných, speciální programy pro osoby se zdravotním postižením apod.)</a:t>
            </a:r>
            <a:endParaRPr lang="en-GB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60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555E7-38A7-4723-BD6F-5ACFB9013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70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Čerpání fondů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97BEE3-3B4C-4C4B-A656-7E6CFCF96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2 základní způsoby čerpání evropských prostředků:</a:t>
            </a:r>
          </a:p>
          <a:p>
            <a:pPr marL="0" indent="0">
              <a:buNone/>
            </a:pPr>
            <a:endParaRPr lang="cs-CZ" sz="2800" dirty="0"/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b="1" dirty="0"/>
              <a:t>Operační programy na národní úrovni </a:t>
            </a:r>
            <a:r>
              <a:rPr lang="cs-CZ" dirty="0"/>
              <a:t>– zprostředkovateli tzv. Národní koordinační orgán a jednotlivá ministerstva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dirty="0"/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b="1" dirty="0"/>
              <a:t>Unijní programy </a:t>
            </a:r>
            <a:r>
              <a:rPr lang="cs-CZ" dirty="0"/>
              <a:t>– zprostředkovatelem přímo Evropská komise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34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2727C-C281-43B5-B32D-E8B6902E9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1939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ČR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5A85F26A-8E58-4267-95E0-940F78F2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9218"/>
            <a:ext cx="8229600" cy="502463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Národní orgán pro koordinaci (NOK)  - </a:t>
            </a:r>
            <a:r>
              <a:rPr lang="cs-CZ" sz="3500" b="1" dirty="0"/>
              <a:t>Ministerstvo pro místní rozvoj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zaštiťuje čerpání z fondů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připravuje pravidla, kterými se čerpání řídí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koordinuje činnost řídicích orgánů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vyjednává s Evropskou komisí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spravuje monitorovací systém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vyhodnocuje čerpání a navrhuje opatření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200" dirty="0"/>
              <a:t>zajišťuje publicitu evropských fondů v České republice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Rozdělení do tzv. územních statistických jednotek – </a:t>
            </a:r>
            <a:r>
              <a:rPr lang="cs-CZ" sz="3500" b="1" dirty="0"/>
              <a:t>NUTS</a:t>
            </a:r>
            <a:r>
              <a:rPr lang="cs-CZ" sz="3500" dirty="0"/>
              <a:t> – v ČR celkem 7 NUTS + Praha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>
              <a:buFont typeface="Wingdings" panose="05000000000000000000" pitchFamily="2" charset="2"/>
              <a:buChar char="Ø"/>
            </a:pPr>
            <a:endParaRPr lang="cs-CZ" sz="30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1930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dotaceeu.cz/getmedia/73d4d51b-39f4-4b60-8e70-1a8e355a4cdf/Regiony-NUTS.png">
            <a:extLst>
              <a:ext uri="{FF2B5EF4-FFF2-40B4-BE49-F238E27FC236}">
                <a16:creationId xmlns:a16="http://schemas.microsoft.com/office/drawing/2014/main" id="{FCC09FF2-005F-4015-B89B-09607D9B68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01671"/>
            <a:ext cx="7849471" cy="377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5CFA8E36-6B53-4E85-80D5-F15493A62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3421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ČR</a:t>
            </a:r>
          </a:p>
        </p:txBody>
      </p:sp>
    </p:spTree>
    <p:extLst>
      <p:ext uri="{BB962C8B-B14F-4D97-AF65-F5344CB8AC3E}">
        <p14:creationId xmlns:p14="http://schemas.microsoft.com/office/powerpoint/2010/main" val="383761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2903</TotalTime>
  <Words>1922</Words>
  <Application>Microsoft Office PowerPoint</Application>
  <PresentationFormat>Předvádění na obrazovce (4:3)</PresentationFormat>
  <Paragraphs>237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Projektový a dotační management  2. cvičení - Dotační rámce, výzvy a podání žádosti o dotaci  </vt:lpstr>
      <vt:lpstr>Obsah    Veřejné zdroje pro financování projektů Financování vědy a výzkumu</vt:lpstr>
      <vt:lpstr>Regionální politika EU</vt:lpstr>
      <vt:lpstr>Cíle politiky soudržnosti na období 2021 - 2030</vt:lpstr>
      <vt:lpstr>Evropské strukturální a investiční fondy</vt:lpstr>
      <vt:lpstr>Evropské strukturální a investiční fondy</vt:lpstr>
      <vt:lpstr>Čerpání fondů EU</vt:lpstr>
      <vt:lpstr>Regionální politika ČR</vt:lpstr>
      <vt:lpstr>Regionální politika ČR</vt:lpstr>
      <vt:lpstr>Prezentace aplikace PowerPoint</vt:lpstr>
      <vt:lpstr>Regionální politika ČR – přehled operačních programů</vt:lpstr>
      <vt:lpstr>Národní operační programy </vt:lpstr>
      <vt:lpstr>Programy nadnárodní a meziregionální spolupráce</vt:lpstr>
      <vt:lpstr>Objem dotací ČR v programovém období 2021-2027</vt:lpstr>
      <vt:lpstr>Operační programy v programovém období 2021-2027</vt:lpstr>
      <vt:lpstr>OP VVV / OP JAK</vt:lpstr>
      <vt:lpstr>OP JAK</vt:lpstr>
      <vt:lpstr>OP PIK / OP TAK</vt:lpstr>
      <vt:lpstr>OP PIK / OP TAK</vt:lpstr>
      <vt:lpstr>Unijní (komunitární) programy</vt:lpstr>
      <vt:lpstr>Prezentace aplikace PowerPoint</vt:lpstr>
      <vt:lpstr>Horizont Evropa</vt:lpstr>
      <vt:lpstr>Erasmus+</vt:lpstr>
      <vt:lpstr>Financování vědy a výzkumu v ČR</vt:lpstr>
      <vt:lpstr>Národní financování vědy a výzkumu v ČR</vt:lpstr>
      <vt:lpstr>Technologická agentura ČR (TAČR)</vt:lpstr>
      <vt:lpstr>Grantová agentura ČR</vt:lpstr>
      <vt:lpstr>Semestrální práce - úkol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162</cp:revision>
  <dcterms:created xsi:type="dcterms:W3CDTF">2012-07-19T22:32:54Z</dcterms:created>
  <dcterms:modified xsi:type="dcterms:W3CDTF">2024-09-25T09:24:15Z</dcterms:modified>
  <cp:category/>
</cp:coreProperties>
</file>