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64" r:id="rId3"/>
    <p:sldId id="337" r:id="rId4"/>
    <p:sldId id="368" r:id="rId5"/>
    <p:sldId id="356" r:id="rId6"/>
    <p:sldId id="338" r:id="rId7"/>
    <p:sldId id="369" r:id="rId8"/>
    <p:sldId id="341" r:id="rId9"/>
    <p:sldId id="336" r:id="rId10"/>
    <p:sldId id="364" r:id="rId11"/>
    <p:sldId id="358" r:id="rId12"/>
    <p:sldId id="357" r:id="rId13"/>
    <p:sldId id="360" r:id="rId14"/>
    <p:sldId id="361" r:id="rId15"/>
    <p:sldId id="367" r:id="rId16"/>
    <p:sldId id="344" r:id="rId17"/>
    <p:sldId id="366" r:id="rId18"/>
    <p:sldId id="354" r:id="rId19"/>
    <p:sldId id="365" r:id="rId20"/>
    <p:sldId id="345" r:id="rId21"/>
    <p:sldId id="362" r:id="rId22"/>
    <p:sldId id="349" r:id="rId23"/>
    <p:sldId id="350" r:id="rId24"/>
    <p:sldId id="351" r:id="rId25"/>
    <p:sldId id="363" r:id="rId26"/>
    <p:sldId id="352" r:id="rId27"/>
    <p:sldId id="348" r:id="rId28"/>
    <p:sldId id="370" r:id="rId29"/>
    <p:sldId id="371" r:id="rId3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3366FF"/>
    <a:srgbClr val="FFCC00"/>
    <a:srgbClr val="0033CC"/>
    <a:srgbClr val="D10202"/>
    <a:srgbClr val="D5020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667"/>
    <p:restoredTop sz="94665"/>
  </p:normalViewPr>
  <p:slideViewPr>
    <p:cSldViewPr snapToGrid="0" snapToObjects="1">
      <p:cViewPr varScale="1">
        <p:scale>
          <a:sx n="123" d="100"/>
          <a:sy n="123" d="100"/>
        </p:scale>
        <p:origin x="1482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9/25/2024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37243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9/25/2024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98226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9/25/2024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80586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9/25/2024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68077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9/25/2024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50234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9/25/2024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48747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9/25/2024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52235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9/25/2024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46510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9/25/2024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1002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9/25/2024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43783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9/25/2024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96019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4B1EB3-18E5-3B48-B1FD-09B9226D6C2A}" type="datetimeFigureOut">
              <a:rPr lang="en-US" smtClean="0"/>
              <a:t>9/25/2024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70487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dotaceeu.cz/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dotaceeu.cz/cs/statistiky-a-analyzy/statistika-cerpani-fondu-eu-2021-2027" TargetMode="Externa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hyperlink" Target="http://www.opjak.cz/" TargetMode="Externa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hyperlink" Target="https://opjak.cz/" TargetMode="Externa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hyperlink" Target="http://www.agentura-api.org/" TargetMode="Externa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https://ec.europa.eu/czech-republic/home_cs" TargetMode="External"/><Relationship Id="rId2" Type="http://schemas.openxmlformats.org/officeDocument/2006/relationships/hyperlink" Target="https://www.dotaceeu.cz/cs/evropske-fondy-v-cr/unijni-programy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euroskop.cz/8643/sekce/o-komunitarnich-programech/" TargetMode="Externa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horizontevropa.cz/" TargetMode="Externa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hyperlink" Target="https://erasmus-plus.ec.europa.eu/cs" TargetMode="External"/><Relationship Id="rId2" Type="http://schemas.openxmlformats.org/officeDocument/2006/relationships/hyperlink" Target="https://www.naerasmusplus.cz/" TargetMode="Externa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rvvi.cz/" TargetMode="Externa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tacr.cz/" TargetMode="External"/><Relationship Id="rId2" Type="http://schemas.openxmlformats.org/officeDocument/2006/relationships/hyperlink" Target="https://www.tacr.cz/pruvodce-pro-uchazece/" TargetMode="Externa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acr.cz/" TargetMode="External"/><Relationship Id="rId2" Type="http://schemas.openxmlformats.org/officeDocument/2006/relationships/hyperlink" Target="https://gacr.cz/zakladni-informace/" TargetMode="Externa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8" Type="http://schemas.openxmlformats.org/officeDocument/2006/relationships/hyperlink" Target="https://dotace.olomouc.eu/uvod" TargetMode="External"/><Relationship Id="rId3" Type="http://schemas.openxmlformats.org/officeDocument/2006/relationships/hyperlink" Target="https://www.dotace-optak.cz/dotacni-programy/" TargetMode="External"/><Relationship Id="rId7" Type="http://schemas.openxmlformats.org/officeDocument/2006/relationships/hyperlink" Target="https://www.visegradfund.org/" TargetMode="External"/><Relationship Id="rId2" Type="http://schemas.openxmlformats.org/officeDocument/2006/relationships/hyperlink" Target="https://irop.mmr.cz/cs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gacr.cz/" TargetMode="External"/><Relationship Id="rId5" Type="http://schemas.openxmlformats.org/officeDocument/2006/relationships/hyperlink" Target="https://www.tacr.cz/programy-a-souteze/" TargetMode="External"/><Relationship Id="rId10" Type="http://schemas.openxmlformats.org/officeDocument/2006/relationships/hyperlink" Target="https://erasmus-plus.ec.europa.eu/funding-calls" TargetMode="External"/><Relationship Id="rId4" Type="http://schemas.openxmlformats.org/officeDocument/2006/relationships/hyperlink" Target="https://opjak.cz/" TargetMode="External"/><Relationship Id="rId9" Type="http://schemas.openxmlformats.org/officeDocument/2006/relationships/hyperlink" Target="https://www.olkraj.cz/dotace-granty-prispevky-cl-15.html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071626"/>
            <a:ext cx="7358270" cy="1071686"/>
          </a:xfrm>
        </p:spPr>
        <p:txBody>
          <a:bodyPr lIns="0" tIns="0" rIns="0" bIns="0" anchor="t" anchorCtr="0">
            <a:noAutofit/>
          </a:bodyPr>
          <a:lstStyle/>
          <a:p>
            <a:pPr algn="l"/>
            <a:r>
              <a:rPr lang="cs-CZ" sz="4000" b="1" dirty="0">
                <a:solidFill>
                  <a:srgbClr val="D10202"/>
                </a:solidFill>
                <a:cs typeface="Arial"/>
              </a:rPr>
              <a:t>Projektový a dotační management</a:t>
            </a:r>
            <a:br>
              <a:rPr lang="cs-CZ" sz="4000" b="1" dirty="0">
                <a:solidFill>
                  <a:srgbClr val="D10202"/>
                </a:solidFill>
                <a:cs typeface="Arial"/>
              </a:rPr>
            </a:br>
            <a:br>
              <a:rPr lang="cs-CZ" sz="4000" b="1" dirty="0">
                <a:solidFill>
                  <a:srgbClr val="D10202"/>
                </a:solidFill>
                <a:cs typeface="Arial"/>
              </a:rPr>
            </a:br>
            <a:r>
              <a:rPr lang="cs-CZ" sz="2400" b="1" dirty="0">
                <a:cs typeface="Arial"/>
              </a:rPr>
              <a:t>2. cvičení - Dotační rámce, výzvy a podání žádosti o dotaci</a:t>
            </a:r>
            <a:br>
              <a:rPr lang="cs-CZ" sz="2400" b="1" dirty="0">
                <a:cs typeface="Arial"/>
              </a:rPr>
            </a:br>
            <a:br>
              <a:rPr lang="cs-CZ" sz="2400" b="1" dirty="0">
                <a:cs typeface="Arial"/>
              </a:rPr>
            </a:br>
            <a:endParaRPr lang="en-US" sz="4000" b="1" dirty="0"/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685800" y="5335602"/>
            <a:ext cx="7769086" cy="1071686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cs-CZ" sz="2000" b="1" dirty="0">
                <a:cs typeface="Arial"/>
              </a:rPr>
              <a:t>Ing. Daniel Němec</a:t>
            </a:r>
            <a:endParaRPr lang="en-US" sz="2000" b="1" dirty="0"/>
          </a:p>
        </p:txBody>
      </p:sp>
    </p:spTree>
    <p:extLst>
      <p:ext uri="{BB962C8B-B14F-4D97-AF65-F5344CB8AC3E}">
        <p14:creationId xmlns:p14="http://schemas.microsoft.com/office/powerpoint/2010/main" val="173508485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A046B772-43B9-4220-91D6-525D407E7D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69756"/>
          </a:xfrm>
        </p:spPr>
        <p:txBody>
          <a:bodyPr>
            <a:normAutofit fontScale="25000" lnSpcReduction="2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cs-CZ" sz="9600" b="1" dirty="0"/>
              <a:t>Programová období</a:t>
            </a:r>
          </a:p>
          <a:p>
            <a:pPr lvl="1">
              <a:buFont typeface="Calibri" panose="020F0502020204030204" pitchFamily="34" charset="0"/>
              <a:buChar char="‐"/>
            </a:pPr>
            <a:r>
              <a:rPr lang="cs-CZ" sz="8800" dirty="0"/>
              <a:t>EU realizuje cíle regionální a strukturální politiky v rámci sedmiletých cyklů</a:t>
            </a:r>
          </a:p>
          <a:p>
            <a:pPr lvl="1">
              <a:buFont typeface="Calibri" panose="020F0502020204030204" pitchFamily="34" charset="0"/>
              <a:buChar char="‐"/>
            </a:pPr>
            <a:r>
              <a:rPr lang="cs-CZ" sz="8800" dirty="0"/>
              <a:t>každý cyklus – programové dokumenty, rámcové strategie</a:t>
            </a:r>
          </a:p>
          <a:p>
            <a:pPr lvl="1">
              <a:buFont typeface="Calibri" panose="020F0502020204030204" pitchFamily="34" charset="0"/>
              <a:buChar char="‐"/>
            </a:pPr>
            <a:r>
              <a:rPr lang="cs-CZ" sz="8800" dirty="0"/>
              <a:t>aktuálně 2021-2027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sz="9600" dirty="0"/>
              <a:t>Prostředky fondů v jednotlivých programových obdobích čerpány pomocí tzv. Operačních programů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sz="9600" b="1" dirty="0"/>
              <a:t>Operační programy </a:t>
            </a:r>
            <a:r>
              <a:rPr lang="cs-CZ" sz="9600" dirty="0"/>
              <a:t>– zaměření, tematické cíle, podporované oblasti – prioritní osy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sz="9600" dirty="0"/>
              <a:t>Zastřešující dokument čerpání - tzv. Dohoda o partnerství  mezi ČR a EU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sz="9600" b="1" dirty="0"/>
              <a:t>Dohoda o partnerství </a:t>
            </a:r>
            <a:r>
              <a:rPr lang="cs-CZ" sz="9600" dirty="0"/>
              <a:t>– cíle, priority, rozpočet v souladu se základními strategickými dokumenty EU</a:t>
            </a:r>
            <a:br>
              <a:rPr lang="cs-CZ" sz="9600" dirty="0"/>
            </a:br>
            <a:endParaRPr lang="cs-CZ" sz="9600" dirty="0"/>
          </a:p>
          <a:p>
            <a:endParaRPr lang="cs-CZ" dirty="0"/>
          </a:p>
        </p:txBody>
      </p:sp>
      <p:sp>
        <p:nvSpPr>
          <p:cNvPr id="4" name="Nadpis 1">
            <a:extLst>
              <a:ext uri="{FF2B5EF4-FFF2-40B4-BE49-F238E27FC236}">
                <a16:creationId xmlns:a16="http://schemas.microsoft.com/office/drawing/2014/main" id="{F86B8C13-9162-48FD-830D-CE396860BAAC}"/>
              </a:ext>
            </a:extLst>
          </p:cNvPr>
          <p:cNvSpPr txBox="1">
            <a:spLocks/>
          </p:cNvSpPr>
          <p:nvPr/>
        </p:nvSpPr>
        <p:spPr>
          <a:xfrm>
            <a:off x="341940" y="4572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s-CZ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Regionální politika ČR</a:t>
            </a:r>
          </a:p>
        </p:txBody>
      </p:sp>
    </p:spTree>
    <p:extLst>
      <p:ext uri="{BB962C8B-B14F-4D97-AF65-F5344CB8AC3E}">
        <p14:creationId xmlns:p14="http://schemas.microsoft.com/office/powerpoint/2010/main" val="369497257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A73887A4-F0F7-4E75-B54D-CB42A923CB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199" y="1951745"/>
            <a:ext cx="8387123" cy="3803595"/>
          </a:xfrm>
        </p:spPr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cs-CZ" sz="2400" dirty="0"/>
              <a:t>Dělení operačních programů:</a:t>
            </a:r>
          </a:p>
          <a:p>
            <a:pPr lvl="1">
              <a:lnSpc>
                <a:spcPct val="80000"/>
              </a:lnSpc>
              <a:buFont typeface="Calibri" panose="020F0502020204030204" pitchFamily="34" charset="0"/>
              <a:buChar char="‐"/>
            </a:pPr>
            <a:r>
              <a:rPr lang="cs-CZ" sz="2200" b="1" dirty="0"/>
              <a:t>Národní operační programy</a:t>
            </a:r>
          </a:p>
          <a:p>
            <a:pPr lvl="1">
              <a:lnSpc>
                <a:spcPct val="80000"/>
              </a:lnSpc>
              <a:buFont typeface="Calibri" panose="020F0502020204030204" pitchFamily="34" charset="0"/>
              <a:buChar char="‐"/>
            </a:pPr>
            <a:r>
              <a:rPr lang="cs-CZ" sz="2200" b="1" dirty="0"/>
              <a:t>Programy přeshraniční spolupráce</a:t>
            </a:r>
          </a:p>
          <a:p>
            <a:pPr lvl="1">
              <a:lnSpc>
                <a:spcPct val="80000"/>
              </a:lnSpc>
              <a:buFont typeface="Calibri" panose="020F0502020204030204" pitchFamily="34" charset="0"/>
              <a:buChar char="‐"/>
            </a:pPr>
            <a:r>
              <a:rPr lang="cs-CZ" sz="2200" b="1" dirty="0"/>
              <a:t>Programy nadnárodní a meziregionální spolupráce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sz="2400" dirty="0"/>
              <a:t>Objem prostředků z evropských fondů:</a:t>
            </a:r>
          </a:p>
          <a:p>
            <a:pPr lvl="1">
              <a:lnSpc>
                <a:spcPct val="80000"/>
              </a:lnSpc>
              <a:buFont typeface="Calibri" panose="020F0502020204030204" pitchFamily="34" charset="0"/>
              <a:buChar char="‐"/>
            </a:pPr>
            <a:r>
              <a:rPr lang="cs-CZ" sz="2200" dirty="0"/>
              <a:t>Programové období 2014-2020 - cca 24 mld. EUR, 639,3 mld. Kč</a:t>
            </a:r>
          </a:p>
          <a:p>
            <a:pPr lvl="1">
              <a:lnSpc>
                <a:spcPct val="80000"/>
              </a:lnSpc>
              <a:buFont typeface="Calibri" panose="020F0502020204030204" pitchFamily="34" charset="0"/>
              <a:buChar char="‐"/>
            </a:pPr>
            <a:r>
              <a:rPr lang="cs-CZ" sz="2200" dirty="0"/>
              <a:t>Programové období 2021-2027 - plánováno cca 20 mld. EUR</a:t>
            </a:r>
          </a:p>
          <a:p>
            <a:pPr marL="342900" lvl="1" indent="-342900">
              <a:lnSpc>
                <a:spcPct val="80000"/>
              </a:lnSpc>
              <a:buFont typeface="Wingdings" panose="05000000000000000000" pitchFamily="2" charset="2"/>
              <a:buChar char="Ø"/>
            </a:pPr>
            <a:r>
              <a:rPr lang="cs-CZ" sz="2400" dirty="0"/>
              <a:t>Zdroj informací: </a:t>
            </a:r>
          </a:p>
          <a:p>
            <a:pPr lvl="1">
              <a:lnSpc>
                <a:spcPct val="90000"/>
              </a:lnSpc>
              <a:buFont typeface="Calibri" panose="020F0502020204030204" pitchFamily="34" charset="0"/>
              <a:buChar char="‐"/>
            </a:pPr>
            <a:r>
              <a:rPr lang="cs-CZ" sz="2200" dirty="0"/>
              <a:t>zastřešující portál Evropských strukturálních a investičních fondů v ČR – </a:t>
            </a:r>
            <a:r>
              <a:rPr lang="cs-CZ" sz="2200" dirty="0">
                <a:hlinkClick r:id="rId2"/>
              </a:rPr>
              <a:t>www.dotaceeu.cz</a:t>
            </a:r>
            <a:endParaRPr lang="cs-CZ" sz="2200" dirty="0"/>
          </a:p>
          <a:p>
            <a:pPr lvl="1">
              <a:lnSpc>
                <a:spcPct val="90000"/>
              </a:lnSpc>
              <a:buFont typeface="Calibri" panose="020F0502020204030204" pitchFamily="34" charset="0"/>
              <a:buChar char="‐"/>
            </a:pPr>
            <a:r>
              <a:rPr lang="cs-CZ" sz="2200" dirty="0"/>
              <a:t>webové stránky jednotlivých ministerstev</a:t>
            </a:r>
          </a:p>
          <a:p>
            <a:pPr marL="0" lvl="1" indent="0">
              <a:lnSpc>
                <a:spcPct val="80000"/>
              </a:lnSpc>
              <a:buNone/>
            </a:pPr>
            <a:endParaRPr lang="cs-CZ" sz="2400" dirty="0"/>
          </a:p>
          <a:p>
            <a:pPr marL="457200" lvl="1" indent="0">
              <a:lnSpc>
                <a:spcPct val="80000"/>
              </a:lnSpc>
              <a:buNone/>
            </a:pPr>
            <a:endParaRPr lang="cs-CZ" sz="2400" dirty="0"/>
          </a:p>
          <a:p>
            <a:pPr marL="457200" lvl="1" indent="0">
              <a:lnSpc>
                <a:spcPct val="80000"/>
              </a:lnSpc>
              <a:buNone/>
            </a:pPr>
            <a:endParaRPr lang="cs-CZ" sz="2200" dirty="0"/>
          </a:p>
          <a:p>
            <a:pPr marL="457200" lvl="1" indent="0">
              <a:lnSpc>
                <a:spcPct val="80000"/>
              </a:lnSpc>
              <a:buNone/>
            </a:pPr>
            <a:endParaRPr lang="cs-CZ" sz="2200" dirty="0"/>
          </a:p>
        </p:txBody>
      </p:sp>
      <p:sp>
        <p:nvSpPr>
          <p:cNvPr id="4" name="Nadpis 1">
            <a:extLst>
              <a:ext uri="{FF2B5EF4-FFF2-40B4-BE49-F238E27FC236}">
                <a16:creationId xmlns:a16="http://schemas.microsoft.com/office/drawing/2014/main" id="{6A841396-DB40-46F6-9FD8-01C683BD4C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692332"/>
            <a:ext cx="8229600" cy="1143000"/>
          </a:xfrm>
        </p:spPr>
        <p:txBody>
          <a:bodyPr vert="horz" lIns="91440" tIns="45720" rIns="91440" bIns="45720" rtlCol="0" anchor="ctr">
            <a:normAutofit fontScale="90000"/>
          </a:bodyPr>
          <a:lstStyle/>
          <a:p>
            <a:r>
              <a:rPr lang="cs-CZ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Regionální politika ČR – přehled operačních programů</a:t>
            </a:r>
          </a:p>
        </p:txBody>
      </p:sp>
    </p:spTree>
    <p:extLst>
      <p:ext uri="{BB962C8B-B14F-4D97-AF65-F5344CB8AC3E}">
        <p14:creationId xmlns:p14="http://schemas.microsoft.com/office/powerpoint/2010/main" val="78821118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2C14B732-4D93-468F-9D94-FED9353CDA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5728" y="1315891"/>
            <a:ext cx="8229600" cy="4525963"/>
          </a:xfrm>
        </p:spPr>
        <p:txBody>
          <a:bodyPr>
            <a:normAutofit fontScale="25000" lnSpcReduction="2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cs-CZ" sz="8000" dirty="0"/>
              <a:t>Operační program </a:t>
            </a:r>
            <a:r>
              <a:rPr lang="cs-CZ" sz="8000" b="1" dirty="0"/>
              <a:t>TAK</a:t>
            </a:r>
            <a:r>
              <a:rPr lang="cs-CZ" sz="8000" dirty="0"/>
              <a:t>, řízený Ministerstvem průmyslu a obchodu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sz="8000" dirty="0"/>
              <a:t>Operační program </a:t>
            </a:r>
            <a:r>
              <a:rPr lang="cs-CZ" sz="8000" b="1" dirty="0"/>
              <a:t>JAK</a:t>
            </a:r>
            <a:r>
              <a:rPr lang="cs-CZ" sz="8000" dirty="0"/>
              <a:t> řízený Ministerstvem školství, mládeže a tělovýchovy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sz="8000" dirty="0"/>
              <a:t>Operační program </a:t>
            </a:r>
            <a:r>
              <a:rPr lang="cs-CZ" sz="8000" b="1" dirty="0"/>
              <a:t>Zaměstnanost</a:t>
            </a:r>
            <a:r>
              <a:rPr lang="cs-CZ" sz="8000" dirty="0"/>
              <a:t>, řízený Ministerstvem práce a sociálních věcí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sz="8000" dirty="0"/>
              <a:t>Operační program </a:t>
            </a:r>
            <a:r>
              <a:rPr lang="cs-CZ" sz="8000" b="1" dirty="0"/>
              <a:t>Doprava</a:t>
            </a:r>
            <a:r>
              <a:rPr lang="cs-CZ" sz="8000" dirty="0"/>
              <a:t>, řízený Ministerstvem dopravy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sz="8000" dirty="0"/>
              <a:t>Operační program </a:t>
            </a:r>
            <a:r>
              <a:rPr lang="cs-CZ" sz="8000" b="1" dirty="0"/>
              <a:t>Životní prostředí</a:t>
            </a:r>
            <a:r>
              <a:rPr lang="cs-CZ" sz="8000" dirty="0"/>
              <a:t>, řízený Ministerstvem životního prostředí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sz="8000" b="1" dirty="0"/>
              <a:t>Integrovaný regionální operační program</a:t>
            </a:r>
            <a:r>
              <a:rPr lang="cs-CZ" sz="8000" dirty="0"/>
              <a:t>, řízený Ministerstvem pro místní rozvoj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sz="8000" dirty="0"/>
              <a:t>Operační program </a:t>
            </a:r>
            <a:r>
              <a:rPr lang="cs-CZ" sz="8000" b="1" dirty="0"/>
              <a:t>Technická pomoc</a:t>
            </a:r>
            <a:r>
              <a:rPr lang="cs-CZ" sz="8000" dirty="0"/>
              <a:t>, řízený Ministerstvem pro místní rozvoj</a:t>
            </a:r>
          </a:p>
          <a:p>
            <a:endParaRPr lang="cs-CZ" dirty="0"/>
          </a:p>
        </p:txBody>
      </p:sp>
      <p:sp>
        <p:nvSpPr>
          <p:cNvPr id="4" name="Nadpis 1">
            <a:extLst>
              <a:ext uri="{FF2B5EF4-FFF2-40B4-BE49-F238E27FC236}">
                <a16:creationId xmlns:a16="http://schemas.microsoft.com/office/drawing/2014/main" id="{7EF36E17-5FBC-44D4-A360-E04C7F062C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315046"/>
            <a:ext cx="8229600" cy="1143000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Národní operační programy </a:t>
            </a:r>
          </a:p>
        </p:txBody>
      </p:sp>
      <p:sp>
        <p:nvSpPr>
          <p:cNvPr id="5" name="Nadpis 1">
            <a:extLst>
              <a:ext uri="{FF2B5EF4-FFF2-40B4-BE49-F238E27FC236}">
                <a16:creationId xmlns:a16="http://schemas.microsoft.com/office/drawing/2014/main" id="{941D80AC-A3D0-4530-8C50-6369B0452A8F}"/>
              </a:ext>
            </a:extLst>
          </p:cNvPr>
          <p:cNvSpPr txBox="1">
            <a:spLocks/>
          </p:cNvSpPr>
          <p:nvPr/>
        </p:nvSpPr>
        <p:spPr>
          <a:xfrm>
            <a:off x="457200" y="4572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53838421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4701A9A-7AAE-4A64-BE45-06FA09019A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143000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Programy nadnárodní a meziregionální spolupráce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A83EB7F3-D848-4F17-A5DA-A96B2DEA261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cs-CZ" sz="2600" dirty="0"/>
              <a:t>Program nadnárodní spolupráce </a:t>
            </a:r>
            <a:r>
              <a:rPr lang="cs-CZ" sz="2600" b="1" dirty="0" err="1"/>
              <a:t>Interreg</a:t>
            </a:r>
            <a:r>
              <a:rPr lang="cs-CZ" sz="2600" b="1" dirty="0"/>
              <a:t> CENTRAL EUROPE</a:t>
            </a:r>
            <a:r>
              <a:rPr lang="cs-CZ" sz="2600" dirty="0"/>
              <a:t>, koordinovaný Ministerstvem pro místní rozvoj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sz="2600" dirty="0"/>
              <a:t>Program nadnárodní spolupráce </a:t>
            </a:r>
            <a:r>
              <a:rPr lang="cs-CZ" sz="2600" b="1" dirty="0" err="1"/>
              <a:t>Interreg</a:t>
            </a:r>
            <a:r>
              <a:rPr lang="cs-CZ" sz="2600" b="1" dirty="0"/>
              <a:t> DANUBE</a:t>
            </a:r>
            <a:r>
              <a:rPr lang="cs-CZ" sz="2600" dirty="0"/>
              <a:t>, koordinovaný Ministerstvem pro místní rozvoj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sz="2600" dirty="0"/>
              <a:t>Program meziregionální spolupráce </a:t>
            </a:r>
            <a:r>
              <a:rPr lang="cs-CZ" sz="2600" b="1" dirty="0"/>
              <a:t>INTERREG EUROPE</a:t>
            </a:r>
            <a:r>
              <a:rPr lang="cs-CZ" sz="2600" dirty="0"/>
              <a:t>, koordinované Ministerstvem pro místní rozvoj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sz="2600" dirty="0"/>
              <a:t>Program meziregionální spolupráce </a:t>
            </a:r>
            <a:r>
              <a:rPr lang="cs-CZ" sz="2600" b="1" dirty="0"/>
              <a:t>ESPON 2020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sz="2600" dirty="0"/>
              <a:t>Program meziregionální spolupráce </a:t>
            </a:r>
            <a:r>
              <a:rPr lang="cs-CZ" sz="2600" b="1" dirty="0"/>
              <a:t>INTERACT III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sz="2600" dirty="0"/>
              <a:t>Program </a:t>
            </a:r>
            <a:r>
              <a:rPr lang="cs-CZ" sz="2600" b="1" dirty="0"/>
              <a:t>URBACT III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sz="2600" b="1" dirty="0"/>
              <a:t>Program </a:t>
            </a:r>
            <a:r>
              <a:rPr lang="cs-CZ" sz="2600" b="1" dirty="0" err="1"/>
              <a:t>Visegrad</a:t>
            </a:r>
            <a:r>
              <a:rPr lang="cs-CZ" sz="2600" b="1" dirty="0"/>
              <a:t> </a:t>
            </a:r>
            <a:r>
              <a:rPr lang="cs-CZ" sz="2600" b="1" dirty="0" err="1"/>
              <a:t>Fund</a:t>
            </a:r>
            <a:endParaRPr lang="cs-CZ" sz="2600" b="1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7403569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2">
            <a:extLst>
              <a:ext uri="{FF2B5EF4-FFF2-40B4-BE49-F238E27FC236}">
                <a16:creationId xmlns:a16="http://schemas.microsoft.com/office/drawing/2014/main" id="{A1CB59D0-3487-4BD5-91BC-0598DA110A6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594068" y="2681166"/>
            <a:ext cx="5248837" cy="26054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Nadpis 1">
            <a:extLst>
              <a:ext uri="{FF2B5EF4-FFF2-40B4-BE49-F238E27FC236}">
                <a16:creationId xmlns:a16="http://schemas.microsoft.com/office/drawing/2014/main" id="{F2743DB3-5280-433F-BFE9-09C9778B28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9969" y="576622"/>
            <a:ext cx="8229600" cy="1143000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Objem dotací ČR v programovém období 2021-2027</a:t>
            </a:r>
          </a:p>
        </p:txBody>
      </p:sp>
      <p:sp>
        <p:nvSpPr>
          <p:cNvPr id="6" name="Obdélník: se zakulacenými rohy 5">
            <a:extLst>
              <a:ext uri="{FF2B5EF4-FFF2-40B4-BE49-F238E27FC236}">
                <a16:creationId xmlns:a16="http://schemas.microsoft.com/office/drawing/2014/main" id="{5F3CBBEB-7FB5-4F4C-ACCD-FF4F46418ADB}"/>
              </a:ext>
            </a:extLst>
          </p:cNvPr>
          <p:cNvSpPr/>
          <p:nvPr/>
        </p:nvSpPr>
        <p:spPr>
          <a:xfrm>
            <a:off x="3988015" y="3265715"/>
            <a:ext cx="169048" cy="161364"/>
          </a:xfrm>
          <a:prstGeom prst="roundRect">
            <a:avLst/>
          </a:prstGeom>
          <a:solidFill>
            <a:srgbClr val="0033C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rgbClr val="0033CC"/>
              </a:solidFill>
            </a:endParaRPr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A1DCE859-37C8-4566-ACB6-3A5123156AFF}"/>
              </a:ext>
            </a:extLst>
          </p:cNvPr>
          <p:cNvSpPr txBox="1"/>
          <p:nvPr/>
        </p:nvSpPr>
        <p:spPr>
          <a:xfrm>
            <a:off x="4283848" y="3162236"/>
            <a:ext cx="457200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600" dirty="0"/>
              <a:t>Evropský fond pro regionální rozvoj (10.52 mld. EUR)</a:t>
            </a:r>
          </a:p>
        </p:txBody>
      </p:sp>
      <p:sp>
        <p:nvSpPr>
          <p:cNvPr id="8" name="Obdélník: se zakulacenými rohy 7">
            <a:extLst>
              <a:ext uri="{FF2B5EF4-FFF2-40B4-BE49-F238E27FC236}">
                <a16:creationId xmlns:a16="http://schemas.microsoft.com/office/drawing/2014/main" id="{99512D1C-66C5-4B45-9767-657E032D3241}"/>
              </a:ext>
            </a:extLst>
          </p:cNvPr>
          <p:cNvSpPr/>
          <p:nvPr/>
        </p:nvSpPr>
        <p:spPr>
          <a:xfrm>
            <a:off x="3990415" y="3701488"/>
            <a:ext cx="169048" cy="161364"/>
          </a:xfrm>
          <a:prstGeom prst="roundRect">
            <a:avLst/>
          </a:prstGeom>
          <a:solidFill>
            <a:srgbClr val="FFCC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rgbClr val="0033CC"/>
              </a:solidFill>
            </a:endParaRPr>
          </a:p>
        </p:txBody>
      </p:sp>
      <p:sp>
        <p:nvSpPr>
          <p:cNvPr id="9" name="TextovéPole 8">
            <a:extLst>
              <a:ext uri="{FF2B5EF4-FFF2-40B4-BE49-F238E27FC236}">
                <a16:creationId xmlns:a16="http://schemas.microsoft.com/office/drawing/2014/main" id="{D2D757D7-5775-4AA2-9B1F-67DFA096F25A}"/>
              </a:ext>
            </a:extLst>
          </p:cNvPr>
          <p:cNvSpPr txBox="1"/>
          <p:nvPr/>
        </p:nvSpPr>
        <p:spPr>
          <a:xfrm>
            <a:off x="4283848" y="3612893"/>
            <a:ext cx="405716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dirty="0"/>
              <a:t>Fond </a:t>
            </a:r>
            <a:r>
              <a:rPr lang="fr-FR" sz="1600" dirty="0" err="1"/>
              <a:t>soudržnosti</a:t>
            </a:r>
            <a:r>
              <a:rPr lang="fr-FR" sz="1600" dirty="0"/>
              <a:t> (6.44 </a:t>
            </a:r>
            <a:r>
              <a:rPr lang="fr-FR" sz="1600" dirty="0" err="1"/>
              <a:t>mld</a:t>
            </a:r>
            <a:r>
              <a:rPr lang="cs-CZ" sz="1600" dirty="0"/>
              <a:t> </a:t>
            </a:r>
            <a:r>
              <a:rPr lang="fr-FR" sz="1600" dirty="0"/>
              <a:t>EUR)</a:t>
            </a:r>
            <a:endParaRPr lang="cs-CZ" sz="1600" dirty="0"/>
          </a:p>
        </p:txBody>
      </p:sp>
      <p:sp>
        <p:nvSpPr>
          <p:cNvPr id="10" name="Obdélník: se zakulacenými rohy 9">
            <a:extLst>
              <a:ext uri="{FF2B5EF4-FFF2-40B4-BE49-F238E27FC236}">
                <a16:creationId xmlns:a16="http://schemas.microsoft.com/office/drawing/2014/main" id="{2D72F5B6-64CC-4335-958D-729EAD2D724A}"/>
              </a:ext>
            </a:extLst>
          </p:cNvPr>
          <p:cNvSpPr/>
          <p:nvPr/>
        </p:nvSpPr>
        <p:spPr>
          <a:xfrm>
            <a:off x="4005782" y="4137261"/>
            <a:ext cx="169048" cy="161364"/>
          </a:xfrm>
          <a:prstGeom prst="roundRect">
            <a:avLst/>
          </a:prstGeom>
          <a:solidFill>
            <a:schemeClr val="bg1">
              <a:lumMod val="5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rgbClr val="0033CC"/>
              </a:solidFill>
            </a:endParaRPr>
          </a:p>
        </p:txBody>
      </p:sp>
      <p:sp>
        <p:nvSpPr>
          <p:cNvPr id="11" name="TextovéPole 10">
            <a:extLst>
              <a:ext uri="{FF2B5EF4-FFF2-40B4-BE49-F238E27FC236}">
                <a16:creationId xmlns:a16="http://schemas.microsoft.com/office/drawing/2014/main" id="{B4D1E781-487C-4FBA-960C-4D406F6742FD}"/>
              </a:ext>
            </a:extLst>
          </p:cNvPr>
          <p:cNvSpPr txBox="1"/>
          <p:nvPr/>
        </p:nvSpPr>
        <p:spPr>
          <a:xfrm>
            <a:off x="4283848" y="4063550"/>
            <a:ext cx="378054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600" dirty="0"/>
              <a:t>Evropský sociální fond + (2.74 </a:t>
            </a:r>
            <a:r>
              <a:rPr lang="cs-CZ" sz="1600" dirty="0" err="1"/>
              <a:t>mld</a:t>
            </a:r>
            <a:r>
              <a:rPr lang="cs-CZ" sz="1600" dirty="0"/>
              <a:t> EUR)</a:t>
            </a:r>
          </a:p>
        </p:txBody>
      </p:sp>
      <p:sp>
        <p:nvSpPr>
          <p:cNvPr id="12" name="TextovéPole 11">
            <a:extLst>
              <a:ext uri="{FF2B5EF4-FFF2-40B4-BE49-F238E27FC236}">
                <a16:creationId xmlns:a16="http://schemas.microsoft.com/office/drawing/2014/main" id="{0296DB95-13A6-4843-9677-3FF450F65B89}"/>
              </a:ext>
            </a:extLst>
          </p:cNvPr>
          <p:cNvSpPr txBox="1"/>
          <p:nvPr/>
        </p:nvSpPr>
        <p:spPr>
          <a:xfrm>
            <a:off x="656986" y="1891336"/>
            <a:ext cx="81873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/>
              <a:t>Zdroj financování programů podle prozatímního návrhu Evropské komise 2021-2027</a:t>
            </a:r>
          </a:p>
          <a:p>
            <a:endParaRPr lang="cs-CZ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6E0AA07E-BBCD-9D4B-A65E-839C2BF639B0}"/>
              </a:ext>
            </a:extLst>
          </p:cNvPr>
          <p:cNvSpPr/>
          <p:nvPr/>
        </p:nvSpPr>
        <p:spPr>
          <a:xfrm>
            <a:off x="539969" y="5767683"/>
            <a:ext cx="831588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dirty="0">
                <a:hlinkClick r:id="rId3"/>
              </a:rPr>
              <a:t>https://www.dotaceeu.cz/cs/statistiky-a-analyzy/statistika-cerpani-fondu-eu-2021-2027</a:t>
            </a:r>
            <a:r>
              <a:rPr lang="cs-CZ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01753010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6EB0DBC8-CAB5-442C-A584-3821513D6FB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cs-CZ" sz="2400" dirty="0"/>
              <a:t>OP Technologie a aplikace pro konkurenceschopnost – MPO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sz="2400" dirty="0" err="1"/>
              <a:t>Intergrovaný</a:t>
            </a:r>
            <a:r>
              <a:rPr lang="cs-CZ" sz="2400" dirty="0"/>
              <a:t> regionální operační program – MMR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sz="2400" dirty="0"/>
              <a:t>OP Jan Amos Komenský – MŠMT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sz="2400" dirty="0"/>
              <a:t>OP Zaměstnanost+ - Ministerstvo práce a sociálních věcí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sz="2400" dirty="0"/>
              <a:t>OP Životní prostředí – Ministerstvo životního prostředí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sz="2400" dirty="0"/>
              <a:t>OP Doprava – Ministerstvo dopravy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sz="2400" dirty="0"/>
              <a:t>OP Rybářství – Ministerstvo zemědělství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sz="2400" dirty="0"/>
              <a:t>OP Technická pomoc – MMR</a:t>
            </a:r>
          </a:p>
          <a:p>
            <a:pPr marL="0" indent="0">
              <a:buNone/>
            </a:pPr>
            <a:endParaRPr lang="cs-CZ" dirty="0"/>
          </a:p>
        </p:txBody>
      </p:sp>
      <p:sp>
        <p:nvSpPr>
          <p:cNvPr id="4" name="Nadpis 1">
            <a:extLst>
              <a:ext uri="{FF2B5EF4-FFF2-40B4-BE49-F238E27FC236}">
                <a16:creationId xmlns:a16="http://schemas.microsoft.com/office/drawing/2014/main" id="{2DCFB9EC-5498-4C8D-A537-66163512B2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Operační programy v programovém období 2021-2027</a:t>
            </a:r>
          </a:p>
        </p:txBody>
      </p:sp>
    </p:spTree>
    <p:extLst>
      <p:ext uri="{BB962C8B-B14F-4D97-AF65-F5344CB8AC3E}">
        <p14:creationId xmlns:p14="http://schemas.microsoft.com/office/powerpoint/2010/main" val="186840031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8E8B8071-96E7-4ED7-916B-31CC40821D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cs-CZ" sz="2800" b="1" dirty="0"/>
              <a:t>Operační program Výzkum, vývoj a vzdělávání </a:t>
            </a:r>
            <a:r>
              <a:rPr lang="en-US" sz="2800" b="1" dirty="0"/>
              <a:t>(OP </a:t>
            </a:r>
            <a:r>
              <a:rPr lang="cs-CZ" sz="2800" b="1" dirty="0"/>
              <a:t>VVV</a:t>
            </a:r>
            <a:r>
              <a:rPr lang="en-US" sz="2800" b="1" dirty="0"/>
              <a:t>) – </a:t>
            </a:r>
            <a:r>
              <a:rPr lang="en-US" sz="2800" b="1" dirty="0" err="1"/>
              <a:t>nyní</a:t>
            </a:r>
            <a:r>
              <a:rPr lang="en-US" sz="2800" b="1" dirty="0"/>
              <a:t> OP JAK</a:t>
            </a:r>
            <a:endParaRPr lang="cs-CZ" sz="2800" b="1" dirty="0"/>
          </a:p>
          <a:p>
            <a:pPr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cs-CZ" sz="2800" dirty="0"/>
              <a:t>Řídící orgán: Ministerstvo školství, mládeže a tělovýchovy</a:t>
            </a:r>
            <a:endParaRPr lang="en-US" sz="2800" dirty="0"/>
          </a:p>
          <a:p>
            <a:pPr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en-US" sz="2800" dirty="0"/>
              <a:t>C</a:t>
            </a:r>
            <a:r>
              <a:rPr lang="cs-CZ" sz="2800" dirty="0" err="1"/>
              <a:t>íle</a:t>
            </a:r>
            <a:r>
              <a:rPr lang="cs-CZ" sz="2800" dirty="0"/>
              <a:t>: </a:t>
            </a:r>
          </a:p>
          <a:p>
            <a:pPr lvl="1">
              <a:lnSpc>
                <a:spcPct val="80000"/>
              </a:lnSpc>
              <a:buFont typeface="Calibri" panose="020F0502020204030204" pitchFamily="34" charset="0"/>
              <a:buChar char="‐"/>
            </a:pPr>
            <a:r>
              <a:rPr lang="cs-CZ" sz="2400" dirty="0"/>
              <a:t>rozvoj lidských zdrojů pro znalostní ekonomiku a udržitelný rozvoj v sociálně soudržné společnosti</a:t>
            </a:r>
          </a:p>
          <a:p>
            <a:pPr lvl="1">
              <a:lnSpc>
                <a:spcPct val="80000"/>
              </a:lnSpc>
              <a:buFont typeface="Calibri" panose="020F0502020204030204" pitchFamily="34" charset="0"/>
              <a:buChar char="‐"/>
            </a:pPr>
            <a:r>
              <a:rPr lang="cs-CZ" sz="2400" dirty="0"/>
              <a:t>podpora kvalitního výzkumu, pro který představuje kvalifikovaná pracovní síla klíčový vstupní faktor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cs-CZ" sz="2800" dirty="0"/>
              <a:t>Alokace 2014-2020: 2,77 mld. EUR (cca 73,2 mld. Kč)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cs-CZ" sz="2800" dirty="0"/>
              <a:t>Fond: ESF/ERDF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cs-CZ" sz="2800" dirty="0"/>
              <a:t>Web: </a:t>
            </a:r>
            <a:r>
              <a:rPr lang="cs-CZ" sz="2800" dirty="0">
                <a:hlinkClick r:id="rId2"/>
              </a:rPr>
              <a:t>www.opjak.cz</a:t>
            </a:r>
            <a:r>
              <a:rPr lang="cs-CZ" sz="2800" dirty="0"/>
              <a:t>  </a:t>
            </a:r>
          </a:p>
          <a:p>
            <a:pPr>
              <a:buFont typeface="Wingdings" panose="05000000000000000000" pitchFamily="2" charset="2"/>
              <a:buChar char="Ø"/>
            </a:pPr>
            <a:endParaRPr lang="cs-CZ" sz="2800" dirty="0"/>
          </a:p>
        </p:txBody>
      </p:sp>
      <p:sp>
        <p:nvSpPr>
          <p:cNvPr id="4" name="Nadpis 1">
            <a:extLst>
              <a:ext uri="{FF2B5EF4-FFF2-40B4-BE49-F238E27FC236}">
                <a16:creationId xmlns:a16="http://schemas.microsoft.com/office/drawing/2014/main" id="{4C000598-2EED-4227-9257-017EC3838B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466795"/>
            <a:ext cx="8229600" cy="1143000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OP VVV / OP JAK</a:t>
            </a:r>
          </a:p>
        </p:txBody>
      </p:sp>
    </p:spTree>
    <p:extLst>
      <p:ext uri="{BB962C8B-B14F-4D97-AF65-F5344CB8AC3E}">
        <p14:creationId xmlns:p14="http://schemas.microsoft.com/office/powerpoint/2010/main" val="64715177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6DD23DBD-59E1-478B-8FE1-917A7CBD9C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cs-CZ" sz="2800" dirty="0"/>
              <a:t>Podporované oblasti:</a:t>
            </a:r>
          </a:p>
          <a:p>
            <a:pPr lvl="1">
              <a:lnSpc>
                <a:spcPct val="90000"/>
              </a:lnSpc>
              <a:buFont typeface="Calibri" panose="020F0502020204030204" pitchFamily="34" charset="0"/>
              <a:buChar char="‐"/>
            </a:pPr>
            <a:r>
              <a:rPr lang="cs-CZ" sz="2400" dirty="0"/>
              <a:t>Prioritní osa 1: </a:t>
            </a:r>
            <a:r>
              <a:rPr lang="cs-CZ" sz="2400" b="1" dirty="0"/>
              <a:t>Posilování kapacit pro kvalitní výzkum </a:t>
            </a:r>
          </a:p>
          <a:p>
            <a:pPr lvl="1">
              <a:lnSpc>
                <a:spcPct val="90000"/>
              </a:lnSpc>
              <a:buFont typeface="Calibri" panose="020F0502020204030204" pitchFamily="34" charset="0"/>
              <a:buChar char="‐"/>
            </a:pPr>
            <a:r>
              <a:rPr lang="cs-CZ" sz="2400" dirty="0"/>
              <a:t>Prioritní osa 2: </a:t>
            </a:r>
            <a:r>
              <a:rPr lang="cs-CZ" sz="2400" b="1" dirty="0"/>
              <a:t>Rozvoj vysokých škol a lidských zdrojů pro výzkum a vývoj</a:t>
            </a:r>
          </a:p>
          <a:p>
            <a:pPr lvl="1">
              <a:lnSpc>
                <a:spcPct val="90000"/>
              </a:lnSpc>
              <a:buFont typeface="Calibri" panose="020F0502020204030204" pitchFamily="34" charset="0"/>
              <a:buChar char="‐"/>
            </a:pPr>
            <a:r>
              <a:rPr lang="cs-CZ" sz="2400" dirty="0"/>
              <a:t>Prioritní osa 3: </a:t>
            </a:r>
            <a:r>
              <a:rPr lang="cs-CZ" sz="2400" b="1" dirty="0"/>
              <a:t>Rovný přístup ke kvalitnímu předškolnímu, primárnímu a sekundárnímu vzdělávání </a:t>
            </a:r>
          </a:p>
          <a:p>
            <a:pPr lvl="1">
              <a:lnSpc>
                <a:spcPct val="90000"/>
              </a:lnSpc>
              <a:buFont typeface="Calibri" panose="020F0502020204030204" pitchFamily="34" charset="0"/>
              <a:buChar char="‐"/>
            </a:pPr>
            <a:r>
              <a:rPr lang="cs-CZ" sz="2400" dirty="0"/>
              <a:t>Prioritní osa 4: </a:t>
            </a:r>
            <a:r>
              <a:rPr lang="cs-CZ" sz="2400" b="1" dirty="0"/>
              <a:t>Technická pomoc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sz="2800" dirty="0"/>
              <a:t>2021 – 2027 byl OP VVV nahrazen za OP Jan Amos Komenský (OP JAK)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sz="2800" dirty="0">
                <a:hlinkClick r:id="rId2"/>
              </a:rPr>
              <a:t>https://opjak.cz/</a:t>
            </a:r>
            <a:r>
              <a:rPr lang="cs-CZ" sz="2800" dirty="0"/>
              <a:t> </a:t>
            </a:r>
          </a:p>
        </p:txBody>
      </p:sp>
      <p:sp>
        <p:nvSpPr>
          <p:cNvPr id="4" name="Nadpis 1">
            <a:extLst>
              <a:ext uri="{FF2B5EF4-FFF2-40B4-BE49-F238E27FC236}">
                <a16:creationId xmlns:a16="http://schemas.microsoft.com/office/drawing/2014/main" id="{EA85DBC7-19DE-4F30-AE46-22829FC02D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OP JAK</a:t>
            </a:r>
          </a:p>
        </p:txBody>
      </p:sp>
    </p:spTree>
    <p:extLst>
      <p:ext uri="{BB962C8B-B14F-4D97-AF65-F5344CB8AC3E}">
        <p14:creationId xmlns:p14="http://schemas.microsoft.com/office/powerpoint/2010/main" val="370987188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AC2C48C-EEE9-4807-B7BD-11EE6610A5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 </a:t>
            </a:r>
            <a:r>
              <a:rPr lang="cs-CZ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PIK / OP TAK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65605626-14FA-4CC9-A2C9-69DFECAD5F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cs-CZ" sz="2800" b="1" dirty="0"/>
              <a:t>Operační program Podnikání a inovace pro konkurenceschopnost</a:t>
            </a:r>
            <a:r>
              <a:rPr lang="en-US" sz="2800" b="1" dirty="0"/>
              <a:t> (OP PIK)</a:t>
            </a:r>
            <a:endParaRPr lang="cs-CZ" sz="2800" b="1" dirty="0"/>
          </a:p>
          <a:p>
            <a:pPr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cs-CZ" sz="2800" dirty="0"/>
              <a:t>Řídící organ: Ministerstvo průmyslu a obchodu</a:t>
            </a:r>
            <a:endParaRPr lang="en-US" sz="2800" dirty="0"/>
          </a:p>
          <a:p>
            <a:pPr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en-US" sz="2800" dirty="0"/>
              <a:t>C</a:t>
            </a:r>
            <a:r>
              <a:rPr lang="cs-CZ" sz="2800" dirty="0" err="1"/>
              <a:t>íl</a:t>
            </a:r>
            <a:r>
              <a:rPr lang="cs-CZ" sz="2800" dirty="0"/>
              <a:t>: dosažení konkurenceschopné a udržitelné ekonomiky založené na znalostech a inovacích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cs-CZ" sz="2800" dirty="0"/>
              <a:t>Alokace 2014-2020: 4,09 mld. EUR (cca 110 mld. Kč)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cs-CZ" sz="2800" dirty="0"/>
              <a:t>Fond: ERDF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cs-CZ" sz="2800" dirty="0"/>
              <a:t>Web: </a:t>
            </a:r>
            <a:r>
              <a:rPr lang="cs-CZ" dirty="0">
                <a:hlinkClick r:id="rId2"/>
              </a:rPr>
              <a:t>www.agentura-api.org</a:t>
            </a:r>
            <a:endParaRPr lang="cs-CZ" u="sng" dirty="0"/>
          </a:p>
          <a:p>
            <a:pPr>
              <a:lnSpc>
                <a:spcPct val="90000"/>
              </a:lnSpc>
              <a:buFont typeface="Wingdings" panose="05000000000000000000" pitchFamily="2" charset="2"/>
              <a:buChar char="Ø"/>
            </a:pPr>
            <a:endParaRPr lang="cs-CZ" u="sng" dirty="0"/>
          </a:p>
          <a:p>
            <a:pPr lvl="4">
              <a:lnSpc>
                <a:spcPct val="90000"/>
              </a:lnSpc>
              <a:buFont typeface="Wingdings" panose="05000000000000000000" pitchFamily="2" charset="2"/>
              <a:buChar char="Ø"/>
            </a:pPr>
            <a:endParaRPr lang="cs-CZ" sz="1200" dirty="0"/>
          </a:p>
          <a:p>
            <a:pPr>
              <a:lnSpc>
                <a:spcPct val="90000"/>
              </a:lnSpc>
              <a:buFont typeface="Wingdings" panose="05000000000000000000" pitchFamily="2" charset="2"/>
              <a:buChar char="Ø"/>
            </a:pPr>
            <a:endParaRPr lang="en-US" sz="2400" dirty="0"/>
          </a:p>
          <a:p>
            <a:endParaRPr lang="cs-CZ" b="1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5789748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2BE18020-24D9-42C2-B8E1-F4AA132E887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cs-CZ" sz="2400" dirty="0"/>
              <a:t>Podporované oblasti:</a:t>
            </a:r>
          </a:p>
          <a:p>
            <a:pPr lvl="1">
              <a:lnSpc>
                <a:spcPct val="80000"/>
              </a:lnSpc>
              <a:buFont typeface="Calibri" panose="020F0502020204030204" pitchFamily="34" charset="0"/>
              <a:buChar char="‐"/>
            </a:pPr>
            <a:r>
              <a:rPr lang="cs-CZ" sz="2200" dirty="0"/>
              <a:t>Prioritní osa 1: </a:t>
            </a:r>
            <a:r>
              <a:rPr lang="cs-CZ" sz="2200" b="1" dirty="0"/>
              <a:t>Rozvoj výzkumu a vývoje pro inovace </a:t>
            </a:r>
          </a:p>
          <a:p>
            <a:pPr lvl="1">
              <a:lnSpc>
                <a:spcPct val="80000"/>
              </a:lnSpc>
              <a:buFont typeface="Calibri" panose="020F0502020204030204" pitchFamily="34" charset="0"/>
              <a:buChar char="‐"/>
            </a:pPr>
            <a:r>
              <a:rPr lang="cs-CZ" sz="2200" dirty="0"/>
              <a:t>Prioritní osa 2: </a:t>
            </a:r>
            <a:r>
              <a:rPr lang="cs-CZ" sz="2200" b="1" dirty="0"/>
              <a:t>Rozvoj podnikání a konkurenceschopnosti malých a středních firem </a:t>
            </a:r>
          </a:p>
          <a:p>
            <a:pPr lvl="1">
              <a:lnSpc>
                <a:spcPct val="80000"/>
              </a:lnSpc>
              <a:buFont typeface="Calibri" panose="020F0502020204030204" pitchFamily="34" charset="0"/>
              <a:buChar char="‐"/>
            </a:pPr>
            <a:r>
              <a:rPr lang="cs-CZ" sz="2200" dirty="0"/>
              <a:t>Prioritní osa 3:</a:t>
            </a:r>
            <a:r>
              <a:rPr lang="cs-CZ" sz="2200" b="1" dirty="0"/>
              <a:t>Účinné nakládání energií, rozvoj energetické infrastruktury a obnovitelných zdrojů energie, podpora zavádění nových technologií v oblasti nakládání energií a druhotných surovin</a:t>
            </a:r>
          </a:p>
          <a:p>
            <a:pPr lvl="1">
              <a:lnSpc>
                <a:spcPct val="80000"/>
              </a:lnSpc>
              <a:buFont typeface="Calibri" panose="020F0502020204030204" pitchFamily="34" charset="0"/>
              <a:buChar char="‐"/>
            </a:pPr>
            <a:r>
              <a:rPr lang="cs-CZ" sz="2200" dirty="0"/>
              <a:t>Prioritní osa 4:  </a:t>
            </a:r>
            <a:r>
              <a:rPr lang="cs-CZ" sz="2200" b="1" dirty="0"/>
              <a:t>Rozvoj vysokorychlostních přístupových sítí k internetu a informačních a komunikačních technologií </a:t>
            </a:r>
          </a:p>
          <a:p>
            <a:pPr lvl="1">
              <a:lnSpc>
                <a:spcPct val="80000"/>
              </a:lnSpc>
              <a:buFont typeface="Calibri" panose="020F0502020204030204" pitchFamily="34" charset="0"/>
              <a:buChar char="‐"/>
            </a:pPr>
            <a:r>
              <a:rPr lang="cs-CZ" sz="2200" dirty="0"/>
              <a:t>Prioritní osa 5: </a:t>
            </a:r>
            <a:r>
              <a:rPr lang="cs-CZ" sz="2200" b="1" dirty="0"/>
              <a:t>Technická pomoc</a:t>
            </a:r>
          </a:p>
          <a:p>
            <a:pPr marL="342900" lvl="1" indent="-342900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cs-CZ" sz="2400" dirty="0"/>
              <a:t>2021-2027 byl nahrazen OP PIK za Technologie a aplikace pro konkurenceschopnost (OP TAK)</a:t>
            </a:r>
          </a:p>
          <a:p>
            <a:pPr marL="457200" lvl="1" indent="0">
              <a:lnSpc>
                <a:spcPct val="80000"/>
              </a:lnSpc>
              <a:buNone/>
            </a:pPr>
            <a:endParaRPr lang="cs-CZ" sz="2200" b="1" dirty="0"/>
          </a:p>
        </p:txBody>
      </p:sp>
      <p:sp>
        <p:nvSpPr>
          <p:cNvPr id="4" name="Nadpis 1">
            <a:extLst>
              <a:ext uri="{FF2B5EF4-FFF2-40B4-BE49-F238E27FC236}">
                <a16:creationId xmlns:a16="http://schemas.microsoft.com/office/drawing/2014/main" id="{E279D6A6-D3B9-4672-90B1-09397D7144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/>
          </a:bodyPr>
          <a:lstStyle/>
          <a:p>
            <a:r>
              <a:rPr lang="cs-CZ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OP PIK / O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 </a:t>
            </a:r>
            <a:r>
              <a:rPr lang="cs-CZ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TAK</a:t>
            </a:r>
          </a:p>
        </p:txBody>
      </p:sp>
    </p:spTree>
    <p:extLst>
      <p:ext uri="{BB962C8B-B14F-4D97-AF65-F5344CB8AC3E}">
        <p14:creationId xmlns:p14="http://schemas.microsoft.com/office/powerpoint/2010/main" val="31280902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1"/>
          <p:cNvSpPr>
            <a:spLocks noGrp="1"/>
          </p:cNvSpPr>
          <p:nvPr>
            <p:ph type="title"/>
          </p:nvPr>
        </p:nvSpPr>
        <p:spPr>
          <a:xfrm>
            <a:off x="701654" y="751114"/>
            <a:ext cx="8147050" cy="4588329"/>
          </a:xfrm>
        </p:spPr>
        <p:txBody>
          <a:bodyPr>
            <a:noAutofit/>
          </a:bodyPr>
          <a:lstStyle/>
          <a:p>
            <a:pPr algn="l"/>
            <a:r>
              <a:rPr lang="cs-CZ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Obsah</a:t>
            </a:r>
            <a:br>
              <a:rPr lang="cs-CZ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br>
              <a:rPr lang="cs-CZ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br>
              <a:rPr lang="cs-CZ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br>
              <a:rPr lang="cs-CZ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cs-CZ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Veřejné zdroje pro financování projektů</a:t>
            </a:r>
            <a:br>
              <a:rPr lang="cs-CZ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cs-CZ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Financování vědy a výzkumu</a:t>
            </a:r>
          </a:p>
        </p:txBody>
      </p:sp>
    </p:spTree>
    <p:extLst>
      <p:ext uri="{BB962C8B-B14F-4D97-AF65-F5344CB8AC3E}">
        <p14:creationId xmlns:p14="http://schemas.microsoft.com/office/powerpoint/2010/main" val="142270053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333E614-0AE8-4234-B7AB-CDD284CE3C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2697" y="274638"/>
            <a:ext cx="8229600" cy="1143000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Unijní (komunitární) programy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B1D8B631-1A95-4755-81EF-8A727B9F22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166018"/>
            <a:ext cx="8229600" cy="4525963"/>
          </a:xfrm>
        </p:spPr>
        <p:txBody>
          <a:bodyPr>
            <a:no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cs-CZ" sz="2400" dirty="0"/>
              <a:t>Nejsou </a:t>
            </a:r>
            <a:r>
              <a:rPr lang="cs-CZ" sz="2400" b="1" dirty="0"/>
              <a:t>spravovány </a:t>
            </a:r>
            <a:r>
              <a:rPr lang="cs-CZ" sz="2400" dirty="0"/>
              <a:t>jako Operační programy na národní úrovni, ale přímo </a:t>
            </a:r>
            <a:r>
              <a:rPr lang="cs-CZ" sz="2400" b="1" dirty="0"/>
              <a:t>Evropskou komisí – </a:t>
            </a:r>
            <a:r>
              <a:rPr lang="cs-CZ" sz="2400" dirty="0"/>
              <a:t>vypisuje výzvy k čerpání dotací, schvaluje projektové žádosti, určuje rozpočty, termíny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sz="2400" dirty="0"/>
              <a:t>Financovány přímo z rozpočtu EU, zpravidla víceletá neinvestiční podpora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sz="2400" dirty="0"/>
              <a:t>Zdroj informací:</a:t>
            </a:r>
          </a:p>
          <a:p>
            <a:pPr lvl="1">
              <a:buFont typeface="Calibri" panose="020F0502020204030204" pitchFamily="34" charset="0"/>
              <a:buChar char="‐"/>
            </a:pPr>
            <a:r>
              <a:rPr lang="cs-CZ" sz="2400" dirty="0">
                <a:hlinkClick r:id="rId2"/>
              </a:rPr>
              <a:t>https://www.dotaceeu.cz/cs/evropske-fondy-v-cr/unijni-programy</a:t>
            </a:r>
            <a:endParaRPr lang="cs-CZ" sz="2400" dirty="0"/>
          </a:p>
          <a:p>
            <a:pPr lvl="1">
              <a:buFont typeface="Calibri" panose="020F0502020204030204" pitchFamily="34" charset="0"/>
              <a:buChar char="‐"/>
            </a:pPr>
            <a:r>
              <a:rPr lang="cs-CZ" sz="2400" dirty="0">
                <a:hlinkClick r:id="rId3"/>
              </a:rPr>
              <a:t>https://ec.europa.eu/czech-republic/home_cs</a:t>
            </a:r>
            <a:r>
              <a:rPr lang="cs-CZ" sz="2400" dirty="0"/>
              <a:t> - Zastoupení Evropské komise v ČR</a:t>
            </a:r>
          </a:p>
          <a:p>
            <a:pPr lvl="1">
              <a:buFont typeface="Calibri" panose="020F0502020204030204" pitchFamily="34" charset="0"/>
              <a:buChar char="‐"/>
            </a:pPr>
            <a:r>
              <a:rPr lang="cs-CZ" sz="2400" dirty="0">
                <a:hlinkClick r:id="rId4"/>
              </a:rPr>
              <a:t>https://www.euroskop.cz/8643/sekce/o-komunitarnich-programech/</a:t>
            </a:r>
            <a:endParaRPr lang="cs-CZ" sz="2400" dirty="0"/>
          </a:p>
          <a:p>
            <a:pPr lvl="1">
              <a:buFont typeface="Wingdings" panose="05000000000000000000" pitchFamily="2" charset="2"/>
              <a:buChar char="Ø"/>
            </a:pPr>
            <a:endParaRPr lang="cs-CZ" sz="2200" dirty="0"/>
          </a:p>
          <a:p>
            <a:pPr lvl="1">
              <a:buFont typeface="Wingdings" panose="05000000000000000000" pitchFamily="2" charset="2"/>
              <a:buChar char="Ø"/>
            </a:pPr>
            <a:endParaRPr lang="cs-CZ" sz="2200" dirty="0"/>
          </a:p>
          <a:p>
            <a:pPr lvl="1">
              <a:buFont typeface="Wingdings" panose="05000000000000000000" pitchFamily="2" charset="2"/>
              <a:buChar char="Ø"/>
            </a:pPr>
            <a:endParaRPr lang="cs-CZ" sz="2200" dirty="0"/>
          </a:p>
          <a:p>
            <a:pPr>
              <a:buFont typeface="Wingdings" panose="05000000000000000000" pitchFamily="2" charset="2"/>
              <a:buChar char="Ø"/>
            </a:pPr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val="372564695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66BA8FBE-4CEB-42A5-B0C5-8C318D85EE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93224"/>
            <a:ext cx="8229600" cy="5137738"/>
          </a:xfrm>
        </p:spPr>
        <p:txBody>
          <a:bodyPr>
            <a:normAutofit lnSpcReduction="10000"/>
          </a:bodyPr>
          <a:lstStyle/>
          <a:p>
            <a:pPr lvl="1">
              <a:buFont typeface="Wingdings" panose="05000000000000000000" pitchFamily="2" charset="2"/>
              <a:buChar char="Ø"/>
            </a:pPr>
            <a:r>
              <a:rPr lang="cs-CZ" sz="2000" b="1" dirty="0"/>
              <a:t>COSME </a:t>
            </a:r>
            <a:r>
              <a:rPr lang="cs-CZ" sz="2000" dirty="0"/>
              <a:t>– podpora malých a středních podniků a podnikatelů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cs-CZ" sz="2000" b="1" dirty="0" err="1"/>
              <a:t>Horizon</a:t>
            </a:r>
            <a:r>
              <a:rPr lang="cs-CZ" sz="2000" b="1" dirty="0"/>
              <a:t> </a:t>
            </a:r>
            <a:r>
              <a:rPr lang="cs-CZ" sz="2000" b="1" dirty="0" err="1"/>
              <a:t>Europe</a:t>
            </a:r>
            <a:r>
              <a:rPr lang="cs-CZ" sz="2000" b="1" dirty="0"/>
              <a:t> </a:t>
            </a:r>
            <a:r>
              <a:rPr lang="cs-CZ" sz="2000" dirty="0"/>
              <a:t>– podpora výzkumu a inovací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cs-CZ" sz="2000" b="1" dirty="0"/>
              <a:t>Erasmus+ </a:t>
            </a:r>
            <a:r>
              <a:rPr lang="cs-CZ" sz="2000" dirty="0"/>
              <a:t>- studijní pobyty, mobility, strategická partnerství a spolupráce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cs-CZ" sz="2000" b="1" dirty="0"/>
              <a:t>Evropa pro občany </a:t>
            </a:r>
            <a:r>
              <a:rPr lang="cs-CZ" sz="2000" dirty="0"/>
              <a:t>– podpora aktivního občanství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cs-CZ" sz="2000" b="1" dirty="0"/>
              <a:t>Kreativní Evropa </a:t>
            </a:r>
            <a:r>
              <a:rPr lang="cs-CZ" sz="2000" dirty="0"/>
              <a:t>– podpora umění a kultury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cs-CZ" sz="2000" b="1" dirty="0"/>
              <a:t>LIFE </a:t>
            </a:r>
            <a:r>
              <a:rPr lang="cs-CZ" sz="2000" dirty="0"/>
              <a:t>– podpora životního prostředí a klimatu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cs-CZ" sz="2000" b="1" dirty="0"/>
              <a:t>Nástroj pro propojení Evropy (CEF) </a:t>
            </a:r>
            <a:r>
              <a:rPr lang="cs-CZ" sz="2000" dirty="0"/>
              <a:t>– dopravní, energetická a telekomunikační infrastruktura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cs-CZ" sz="2000" b="1" dirty="0"/>
              <a:t>Program na podporu strukturálních reforem (SRSP)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cs-CZ" sz="2000" b="1" dirty="0"/>
              <a:t>Program v oblasti zdraví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cs-CZ" sz="2000" b="1" dirty="0"/>
              <a:t>Program pro zaměstnanost a sociální inovace (</a:t>
            </a:r>
            <a:r>
              <a:rPr lang="cs-CZ" sz="2000" b="1" dirty="0" err="1"/>
              <a:t>EaSI</a:t>
            </a:r>
            <a:r>
              <a:rPr lang="cs-CZ" sz="2000" b="1" dirty="0"/>
              <a:t>)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cs-CZ" sz="2000" b="1" dirty="0"/>
              <a:t>Sbor solidarity </a:t>
            </a:r>
            <a:r>
              <a:rPr lang="cs-CZ" sz="2000" dirty="0"/>
              <a:t>– podpora dobrovolnictví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cs-CZ" sz="2000" b="1" dirty="0"/>
              <a:t>Program pro spotřebitele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cs-CZ" sz="2000" b="1" dirty="0"/>
              <a:t>Spravedlnost </a:t>
            </a:r>
            <a:r>
              <a:rPr lang="cs-CZ" sz="2000" dirty="0"/>
              <a:t>– podpora justice</a:t>
            </a:r>
          </a:p>
          <a:p>
            <a:endParaRPr lang="cs-CZ" dirty="0"/>
          </a:p>
        </p:txBody>
      </p:sp>
      <p:sp>
        <p:nvSpPr>
          <p:cNvPr id="7" name="Nadpis 1">
            <a:extLst>
              <a:ext uri="{FF2B5EF4-FFF2-40B4-BE49-F238E27FC236}">
                <a16:creationId xmlns:a16="http://schemas.microsoft.com/office/drawing/2014/main" id="{371A74EA-18BB-4325-8E2B-635C0552D0C5}"/>
              </a:ext>
            </a:extLst>
          </p:cNvPr>
          <p:cNvSpPr txBox="1">
            <a:spLocks/>
          </p:cNvSpPr>
          <p:nvPr/>
        </p:nvSpPr>
        <p:spPr>
          <a:xfrm>
            <a:off x="457200" y="309473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s-CZ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Aktuální unijní programy</a:t>
            </a:r>
          </a:p>
        </p:txBody>
      </p:sp>
    </p:spTree>
    <p:extLst>
      <p:ext uri="{BB962C8B-B14F-4D97-AF65-F5344CB8AC3E}">
        <p14:creationId xmlns:p14="http://schemas.microsoft.com/office/powerpoint/2010/main" val="143844841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1B778D5A-7A37-4973-A8C1-D4DED71258B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cs-CZ" sz="2600" dirty="0"/>
              <a:t>Objemově nejvýznamnější komunitární program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sz="2600" dirty="0"/>
              <a:t>2014 – 2020 – alokace 77 mld. EUR, 2021-2027 95,5 mld. EUR</a:t>
            </a:r>
            <a:endParaRPr lang="en-US" sz="2600" dirty="0"/>
          </a:p>
          <a:p>
            <a:pPr>
              <a:buFont typeface="Wingdings" panose="05000000000000000000" pitchFamily="2" charset="2"/>
              <a:buChar char="Ø"/>
            </a:pPr>
            <a:r>
              <a:rPr lang="en-US" sz="2600" dirty="0" err="1"/>
              <a:t>Podpora</a:t>
            </a:r>
            <a:r>
              <a:rPr lang="en-US" sz="2600" dirty="0"/>
              <a:t> v</a:t>
            </a:r>
            <a:r>
              <a:rPr lang="cs-CZ" sz="2600" dirty="0" err="1"/>
              <a:t>ědy</a:t>
            </a:r>
            <a:r>
              <a:rPr lang="cs-CZ" sz="2600" dirty="0"/>
              <a:t>, výzkumu, inovací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sz="2600" dirty="0"/>
              <a:t>Určen pro výzkumné instituce, podniky i jednotlivce, podmínkou zpravidla zapojení alespoň 3 organizací z různých států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sz="2600" dirty="0"/>
              <a:t>3 priority:</a:t>
            </a:r>
          </a:p>
          <a:p>
            <a:pPr lvl="1">
              <a:lnSpc>
                <a:spcPct val="90000"/>
              </a:lnSpc>
              <a:buFont typeface="Calibri" panose="020F0502020204030204" pitchFamily="34" charset="0"/>
              <a:buChar char="‐"/>
            </a:pPr>
            <a:r>
              <a:rPr lang="cs-CZ" sz="2400" dirty="0"/>
              <a:t>Vynikající věda</a:t>
            </a:r>
          </a:p>
          <a:p>
            <a:pPr lvl="1">
              <a:lnSpc>
                <a:spcPct val="90000"/>
              </a:lnSpc>
              <a:buFont typeface="Calibri" panose="020F0502020204030204" pitchFamily="34" charset="0"/>
              <a:buChar char="‐"/>
            </a:pPr>
            <a:r>
              <a:rPr lang="cs-CZ" sz="2400" dirty="0"/>
              <a:t>Vedoucí postavení evropského průmyslu</a:t>
            </a:r>
          </a:p>
          <a:p>
            <a:pPr lvl="1">
              <a:lnSpc>
                <a:spcPct val="90000"/>
              </a:lnSpc>
              <a:buFont typeface="Calibri" panose="020F0502020204030204" pitchFamily="34" charset="0"/>
              <a:buChar char="‐"/>
            </a:pPr>
            <a:r>
              <a:rPr lang="cs-CZ" sz="2400" dirty="0"/>
              <a:t>Společenské výzvy</a:t>
            </a:r>
          </a:p>
          <a:p>
            <a:pPr marL="342900" lvl="1" indent="-342900">
              <a:buFont typeface="Wingdings" panose="05000000000000000000" pitchFamily="2" charset="2"/>
              <a:buChar char="Ø"/>
            </a:pPr>
            <a:r>
              <a:rPr lang="cs-CZ" sz="2600" dirty="0"/>
              <a:t>Národní kontaktní místo: Technologické centrum</a:t>
            </a:r>
            <a:r>
              <a:rPr lang="en-US" sz="2600" dirty="0"/>
              <a:t> </a:t>
            </a:r>
            <a:r>
              <a:rPr lang="cs-CZ" sz="2600" dirty="0"/>
              <a:t>AV</a:t>
            </a:r>
            <a:r>
              <a:rPr lang="en-US" sz="2600" dirty="0"/>
              <a:t> </a:t>
            </a:r>
            <a:r>
              <a:rPr lang="cs-CZ" sz="2600" dirty="0"/>
              <a:t>ČR</a:t>
            </a:r>
            <a:endParaRPr lang="en-US" sz="2600" dirty="0"/>
          </a:p>
          <a:p>
            <a:pPr marL="342900" lvl="1" indent="-342900">
              <a:buFont typeface="Wingdings" panose="05000000000000000000" pitchFamily="2" charset="2"/>
              <a:buChar char="Ø"/>
            </a:pPr>
            <a:r>
              <a:rPr lang="en-US" sz="2600" dirty="0"/>
              <a:t>Web: </a:t>
            </a:r>
            <a:r>
              <a:rPr lang="cs-CZ" sz="2600" dirty="0">
                <a:hlinkClick r:id="rId2"/>
              </a:rPr>
              <a:t>https://www.horizontevropa.cz</a:t>
            </a:r>
            <a:r>
              <a:rPr lang="cs-CZ" sz="2600" dirty="0"/>
              <a:t> </a:t>
            </a:r>
            <a:endParaRPr lang="cs-CZ" dirty="0"/>
          </a:p>
          <a:p>
            <a:pPr marL="342900" lvl="1" indent="-342900">
              <a:buFont typeface="Wingdings" panose="05000000000000000000" pitchFamily="2" charset="2"/>
              <a:buChar char="Ø"/>
            </a:pPr>
            <a:endParaRPr lang="cs-CZ" dirty="0"/>
          </a:p>
          <a:p>
            <a:pPr marL="0" indent="0">
              <a:buNone/>
            </a:pPr>
            <a:endParaRPr lang="cs-CZ" sz="2800" dirty="0"/>
          </a:p>
          <a:p>
            <a:pPr>
              <a:buFont typeface="Wingdings" panose="05000000000000000000" pitchFamily="2" charset="2"/>
              <a:buChar char="Ø"/>
            </a:pPr>
            <a:endParaRPr lang="cs-CZ" sz="2800" dirty="0"/>
          </a:p>
        </p:txBody>
      </p:sp>
      <p:sp>
        <p:nvSpPr>
          <p:cNvPr id="4" name="Nadpis 1">
            <a:extLst>
              <a:ext uri="{FF2B5EF4-FFF2-40B4-BE49-F238E27FC236}">
                <a16:creationId xmlns:a16="http://schemas.microsoft.com/office/drawing/2014/main" id="{A6537DE8-2EA4-4C7A-AB19-15F95D5326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552933"/>
            <a:ext cx="8229600" cy="1143000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Horizont Evropa</a:t>
            </a:r>
          </a:p>
        </p:txBody>
      </p:sp>
    </p:spTree>
    <p:extLst>
      <p:ext uri="{BB962C8B-B14F-4D97-AF65-F5344CB8AC3E}">
        <p14:creationId xmlns:p14="http://schemas.microsoft.com/office/powerpoint/2010/main" val="294621942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7D574783-4FE5-4338-B3AD-394639F4BE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191986"/>
            <a:ext cx="8412480" cy="5274128"/>
          </a:xfrm>
        </p:spPr>
        <p:txBody>
          <a:bodyPr>
            <a:normAutofit fontScale="85000" lnSpcReduction="2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cs-CZ" sz="2800" dirty="0"/>
              <a:t>2021-2027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sz="2800" dirty="0"/>
              <a:t>Určen pro vzdělávací instituce, podniky, neziskovky, sportovní organizace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sz="2800" dirty="0"/>
              <a:t>Podpora mezinárodní spolupráce ve vzdělávání a odborné přípravě (studijní pobyty, stáže, mobility pedagogů), podpora mládeže a sportu, strategických partnerství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sz="2800" dirty="0"/>
              <a:t>Priority:</a:t>
            </a:r>
          </a:p>
          <a:p>
            <a:pPr lvl="1">
              <a:buFont typeface="Calibri" panose="020F0502020204030204" pitchFamily="34" charset="0"/>
              <a:buChar char="‐"/>
            </a:pPr>
            <a:r>
              <a:rPr lang="cs-CZ" sz="2600" dirty="0"/>
              <a:t>Mobilita jednotlivců</a:t>
            </a:r>
          </a:p>
          <a:p>
            <a:pPr lvl="1">
              <a:buFont typeface="Calibri" panose="020F0502020204030204" pitchFamily="34" charset="0"/>
              <a:buChar char="‐"/>
            </a:pPr>
            <a:r>
              <a:rPr lang="cs-CZ" sz="2600" dirty="0"/>
              <a:t>Spolupráce na inovacích a výměna osvědčených postupů</a:t>
            </a:r>
          </a:p>
          <a:p>
            <a:pPr lvl="1">
              <a:buFont typeface="Calibri" panose="020F0502020204030204" pitchFamily="34" charset="0"/>
              <a:buChar char="‐"/>
            </a:pPr>
            <a:r>
              <a:rPr lang="cs-CZ" sz="2600" dirty="0"/>
              <a:t>Podpora reformy politiky</a:t>
            </a:r>
          </a:p>
          <a:p>
            <a:pPr lvl="1">
              <a:buFont typeface="Calibri" panose="020F0502020204030204" pitchFamily="34" charset="0"/>
              <a:buChar char="‐"/>
            </a:pPr>
            <a:r>
              <a:rPr lang="cs-CZ" sz="2600" dirty="0"/>
              <a:t>Aktivity Jean </a:t>
            </a:r>
            <a:r>
              <a:rPr lang="cs-CZ" sz="2600" dirty="0" err="1"/>
              <a:t>Monnet</a:t>
            </a:r>
            <a:endParaRPr lang="cs-CZ" sz="2600" dirty="0"/>
          </a:p>
          <a:p>
            <a:pPr lvl="1">
              <a:buFont typeface="Calibri" panose="020F0502020204030204" pitchFamily="34" charset="0"/>
              <a:buChar char="‐"/>
            </a:pPr>
            <a:r>
              <a:rPr lang="cs-CZ" sz="2600" dirty="0"/>
              <a:t>Sport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sz="2800" dirty="0"/>
              <a:t>Národní kontaktní místo: Dům zahraniční spolupráce (DZS)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sz="2800" dirty="0"/>
              <a:t>Web: </a:t>
            </a:r>
            <a:r>
              <a:rPr lang="cs-CZ" sz="2800" dirty="0">
                <a:hlinkClick r:id="rId2"/>
              </a:rPr>
              <a:t>https://www.naerasmusplus.cz/</a:t>
            </a:r>
            <a:endParaRPr lang="cs-CZ" sz="2800" dirty="0"/>
          </a:p>
          <a:p>
            <a:pPr marL="914400" lvl="2" indent="0">
              <a:buNone/>
            </a:pPr>
            <a:r>
              <a:rPr lang="cs-CZ" sz="2800" dirty="0">
                <a:hlinkClick r:id="rId3"/>
              </a:rPr>
              <a:t>https://erasmus-plus.ec.europa.eu/cs</a:t>
            </a:r>
            <a:r>
              <a:rPr lang="cs-CZ" sz="2800" dirty="0"/>
              <a:t> </a:t>
            </a:r>
          </a:p>
          <a:p>
            <a:pPr>
              <a:buFont typeface="Wingdings" panose="05000000000000000000" pitchFamily="2" charset="2"/>
              <a:buChar char="Ø"/>
            </a:pPr>
            <a:endParaRPr lang="cs-CZ" sz="2800" dirty="0"/>
          </a:p>
        </p:txBody>
      </p:sp>
      <p:sp>
        <p:nvSpPr>
          <p:cNvPr id="4" name="Nadpis 1">
            <a:extLst>
              <a:ext uri="{FF2B5EF4-FFF2-40B4-BE49-F238E27FC236}">
                <a16:creationId xmlns:a16="http://schemas.microsoft.com/office/drawing/2014/main" id="{6FEC324A-2375-4DB3-BF4E-B11C2957E3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89412"/>
            <a:ext cx="8229600" cy="1143000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Erasmus+</a:t>
            </a:r>
          </a:p>
        </p:txBody>
      </p:sp>
    </p:spTree>
    <p:extLst>
      <p:ext uri="{BB962C8B-B14F-4D97-AF65-F5344CB8AC3E}">
        <p14:creationId xmlns:p14="http://schemas.microsoft.com/office/powerpoint/2010/main" val="251577425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005EBD4-8F60-41EB-8781-AB3E707DF2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437322"/>
            <a:ext cx="8229600" cy="1143000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Financování vědy a výzkumu v ČR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7D6FD440-F3C5-4714-9E9F-12C6D97799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580322"/>
            <a:ext cx="8229600" cy="4525963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cs-CZ" sz="2800" dirty="0"/>
              <a:t>Možnosti financování </a:t>
            </a:r>
            <a:r>
              <a:rPr lang="cs-CZ" sz="2800" dirty="0" err="1"/>
              <a:t>VaV</a:t>
            </a:r>
            <a:r>
              <a:rPr lang="cs-CZ" sz="2800" dirty="0"/>
              <a:t> v ČR:</a:t>
            </a:r>
          </a:p>
          <a:p>
            <a:pPr lvl="1">
              <a:buFont typeface="Calibri" panose="020F0502020204030204" pitchFamily="34" charset="0"/>
              <a:buChar char="‐"/>
            </a:pPr>
            <a:r>
              <a:rPr lang="cs-CZ" sz="2400" b="1" dirty="0"/>
              <a:t>Fondy EU</a:t>
            </a:r>
          </a:p>
          <a:p>
            <a:pPr lvl="2">
              <a:buFont typeface="Calibri" panose="020F0502020204030204" pitchFamily="34" charset="0"/>
              <a:buChar char="‐"/>
            </a:pPr>
            <a:r>
              <a:rPr lang="cs-CZ" dirty="0"/>
              <a:t>Národní operační programy – OP TAK, OP JAK</a:t>
            </a:r>
          </a:p>
          <a:p>
            <a:pPr lvl="2">
              <a:buFont typeface="Calibri" panose="020F0502020204030204" pitchFamily="34" charset="0"/>
              <a:buChar char="‐"/>
            </a:pPr>
            <a:r>
              <a:rPr lang="cs-CZ" dirty="0"/>
              <a:t>Unijní programy – </a:t>
            </a:r>
            <a:r>
              <a:rPr lang="cs-CZ" dirty="0" err="1"/>
              <a:t>Horizon</a:t>
            </a:r>
            <a:r>
              <a:rPr lang="cs-CZ" dirty="0"/>
              <a:t>, Erasmus+</a:t>
            </a:r>
          </a:p>
          <a:p>
            <a:pPr lvl="1">
              <a:buFont typeface="Calibri" panose="020F0502020204030204" pitchFamily="34" charset="0"/>
              <a:buChar char="‐"/>
            </a:pPr>
            <a:r>
              <a:rPr lang="cs-CZ" sz="2400" b="1" dirty="0"/>
              <a:t>Národní financování vědy a výzkumu</a:t>
            </a:r>
          </a:p>
          <a:p>
            <a:pPr lvl="2">
              <a:buFont typeface="Calibri" panose="020F0502020204030204" pitchFamily="34" charset="0"/>
              <a:buChar char="‐"/>
            </a:pPr>
            <a:r>
              <a:rPr lang="cs-CZ" dirty="0"/>
              <a:t>institucionální podpora </a:t>
            </a:r>
            <a:r>
              <a:rPr lang="cs-CZ" dirty="0" err="1"/>
              <a:t>VaV</a:t>
            </a:r>
            <a:endParaRPr lang="cs-CZ" dirty="0"/>
          </a:p>
          <a:p>
            <a:pPr lvl="2">
              <a:buFont typeface="Calibri" panose="020F0502020204030204" pitchFamily="34" charset="0"/>
              <a:buChar char="‐"/>
            </a:pPr>
            <a:r>
              <a:rPr lang="cs-CZ" dirty="0"/>
              <a:t>účelová podpora </a:t>
            </a:r>
            <a:r>
              <a:rPr lang="cs-CZ" dirty="0" err="1"/>
              <a:t>VaV</a:t>
            </a:r>
            <a:endParaRPr lang="cs-CZ" dirty="0"/>
          </a:p>
          <a:p>
            <a:pPr marL="342900" lvl="2" indent="-342900">
              <a:buFont typeface="Wingdings" panose="05000000000000000000" pitchFamily="2" charset="2"/>
              <a:buChar char="Ø"/>
            </a:pPr>
            <a:r>
              <a:rPr lang="cs-CZ" sz="2800" dirty="0"/>
              <a:t>Zdroj informací o </a:t>
            </a:r>
            <a:r>
              <a:rPr lang="cs-CZ" sz="2800" dirty="0" err="1"/>
              <a:t>VaV</a:t>
            </a:r>
            <a:r>
              <a:rPr lang="cs-CZ" sz="2800" dirty="0"/>
              <a:t> v ČR - Informační systém výzkumu, experimentálního vývoje a inovací </a:t>
            </a:r>
            <a:r>
              <a:rPr lang="cs-CZ" sz="2800" dirty="0">
                <a:hlinkClick r:id="rId2"/>
              </a:rPr>
              <a:t>https://www.rvvi.cz/</a:t>
            </a:r>
            <a:endParaRPr lang="cs-CZ" sz="2800" dirty="0"/>
          </a:p>
          <a:p>
            <a:pPr marL="342900" lvl="2" indent="-342900">
              <a:buFont typeface="Wingdings" panose="05000000000000000000" pitchFamily="2" charset="2"/>
              <a:buChar char="Ø"/>
            </a:pPr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val="160115806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C1A7E047-C0C0-4E11-B2F4-26314BE6E5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cs-CZ" dirty="0"/>
              <a:t>Institucionální podpora </a:t>
            </a:r>
            <a:r>
              <a:rPr lang="cs-CZ" dirty="0" err="1"/>
              <a:t>VaV</a:t>
            </a:r>
            <a:endParaRPr lang="cs-CZ" dirty="0"/>
          </a:p>
          <a:p>
            <a:pPr lvl="1">
              <a:buFont typeface="Calibri" panose="020F0502020204030204" pitchFamily="34" charset="0"/>
              <a:buChar char="‐"/>
            </a:pPr>
            <a:r>
              <a:rPr lang="cs-CZ" sz="2600" dirty="0"/>
              <a:t>určena pro subjekty nekomerčního charakteru (vysoké školy, Akademii věd ČR, výzkumné organizace)</a:t>
            </a:r>
          </a:p>
          <a:p>
            <a:pPr lvl="1">
              <a:buFont typeface="Calibri" panose="020F0502020204030204" pitchFamily="34" charset="0"/>
              <a:buChar char="‐"/>
            </a:pPr>
            <a:r>
              <a:rPr lang="cs-CZ" sz="2600" dirty="0"/>
              <a:t>alokace prostředků propočítávána na základě platné metodiky hodnocení výzkumných organizací</a:t>
            </a:r>
          </a:p>
          <a:p>
            <a:pPr lvl="1">
              <a:buFont typeface="Calibri" panose="020F0502020204030204" pitchFamily="34" charset="0"/>
              <a:buChar char="‐"/>
            </a:pPr>
            <a:r>
              <a:rPr lang="cs-CZ" sz="2600" dirty="0"/>
              <a:t>řídí se Zákonem č. 130/2002 Sb. o podpoře výzkumu, experimentálního vývoje a inovací z veřejných prostředků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dirty="0"/>
              <a:t>Účelová podpora </a:t>
            </a:r>
            <a:r>
              <a:rPr lang="cs-CZ" dirty="0" err="1"/>
              <a:t>VaV</a:t>
            </a:r>
            <a:endParaRPr lang="cs-CZ" dirty="0"/>
          </a:p>
          <a:p>
            <a:pPr lvl="1">
              <a:buFont typeface="Calibri" panose="020F0502020204030204" pitchFamily="34" charset="0"/>
              <a:buChar char="‐"/>
            </a:pPr>
            <a:r>
              <a:rPr lang="cs-CZ" sz="2600" dirty="0"/>
              <a:t>financování formou vybraných projektů</a:t>
            </a:r>
          </a:p>
          <a:p>
            <a:pPr lvl="1">
              <a:buFont typeface="Calibri" panose="020F0502020204030204" pitchFamily="34" charset="0"/>
              <a:buChar char="‐"/>
            </a:pPr>
            <a:r>
              <a:rPr lang="cs-CZ" sz="2600" dirty="0"/>
              <a:t>Technologická agentura ČR (TAČR)</a:t>
            </a:r>
          </a:p>
          <a:p>
            <a:pPr lvl="1">
              <a:buFont typeface="Calibri" panose="020F0502020204030204" pitchFamily="34" charset="0"/>
              <a:buChar char="‐"/>
            </a:pPr>
            <a:r>
              <a:rPr lang="cs-CZ" sz="2600" dirty="0"/>
              <a:t>Grantová agentura ČR (GAČR)</a:t>
            </a:r>
          </a:p>
          <a:p>
            <a:pPr lvl="1">
              <a:buFont typeface="Wingdings" panose="05000000000000000000" pitchFamily="2" charset="2"/>
              <a:buChar char="Ø"/>
            </a:pPr>
            <a:endParaRPr lang="cs-CZ" dirty="0"/>
          </a:p>
          <a:p>
            <a:pPr lvl="1">
              <a:buFont typeface="Wingdings" panose="05000000000000000000" pitchFamily="2" charset="2"/>
              <a:buChar char="Ø"/>
            </a:pPr>
            <a:endParaRPr lang="cs-CZ" dirty="0"/>
          </a:p>
          <a:p>
            <a:pPr lvl="1">
              <a:buFont typeface="Wingdings" panose="05000000000000000000" pitchFamily="2" charset="2"/>
              <a:buChar char="Ø"/>
            </a:pPr>
            <a:endParaRPr lang="cs-CZ" dirty="0"/>
          </a:p>
        </p:txBody>
      </p:sp>
      <p:sp>
        <p:nvSpPr>
          <p:cNvPr id="4" name="Nadpis 1">
            <a:extLst>
              <a:ext uri="{FF2B5EF4-FFF2-40B4-BE49-F238E27FC236}">
                <a16:creationId xmlns:a16="http://schemas.microsoft.com/office/drawing/2014/main" id="{B028A108-29BE-4367-BB4D-33F3A30B92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437322"/>
            <a:ext cx="8229600" cy="1143000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Národní financování vědy a výzkumu v ČR</a:t>
            </a:r>
          </a:p>
        </p:txBody>
      </p:sp>
    </p:spTree>
    <p:extLst>
      <p:ext uri="{BB962C8B-B14F-4D97-AF65-F5344CB8AC3E}">
        <p14:creationId xmlns:p14="http://schemas.microsoft.com/office/powerpoint/2010/main" val="136882947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AA67B819-1A30-4225-A1FF-8143C1E17F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cs-CZ" sz="2800" dirty="0"/>
              <a:t>Organizační složka státu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sz="2800" dirty="0"/>
              <a:t>Centralizuje státní podporu aplikovaného výzkumu a vývoje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sz="2800" dirty="0"/>
              <a:t>Přehled programů podpory: </a:t>
            </a:r>
            <a:r>
              <a:rPr lang="cs-CZ" sz="2800" dirty="0">
                <a:hlinkClick r:id="rId2"/>
              </a:rPr>
              <a:t>https://www.tacr.cz/pruvodce-pro-uchazece/</a:t>
            </a:r>
            <a:endParaRPr lang="cs-CZ" sz="2800" dirty="0"/>
          </a:p>
          <a:p>
            <a:pPr>
              <a:buFont typeface="Wingdings" panose="05000000000000000000" pitchFamily="2" charset="2"/>
              <a:buChar char="Ø"/>
            </a:pPr>
            <a:r>
              <a:rPr lang="cs-CZ" sz="2800" dirty="0"/>
              <a:t>Web: </a:t>
            </a:r>
            <a:r>
              <a:rPr lang="cs-CZ" sz="2800" dirty="0">
                <a:hlinkClick r:id="rId3"/>
              </a:rPr>
              <a:t>www.tacr.cz</a:t>
            </a:r>
            <a:endParaRPr lang="cs-CZ" sz="2800" dirty="0"/>
          </a:p>
          <a:p>
            <a:pPr marL="0" indent="0">
              <a:buNone/>
            </a:pPr>
            <a:endParaRPr lang="cs-CZ" sz="2800" dirty="0"/>
          </a:p>
          <a:p>
            <a:pPr marL="0" indent="0">
              <a:buNone/>
            </a:pPr>
            <a:endParaRPr lang="cs-CZ" sz="2800" dirty="0"/>
          </a:p>
          <a:p>
            <a:pPr marL="0" indent="0">
              <a:buNone/>
            </a:pPr>
            <a:endParaRPr lang="cs-CZ" sz="2800" dirty="0"/>
          </a:p>
          <a:p>
            <a:pPr>
              <a:buFont typeface="Wingdings" panose="05000000000000000000" pitchFamily="2" charset="2"/>
              <a:buChar char="Ø"/>
            </a:pPr>
            <a:endParaRPr lang="cs-CZ" sz="2800" dirty="0"/>
          </a:p>
        </p:txBody>
      </p:sp>
      <p:sp>
        <p:nvSpPr>
          <p:cNvPr id="4" name="Nadpis 1">
            <a:extLst>
              <a:ext uri="{FF2B5EF4-FFF2-40B4-BE49-F238E27FC236}">
                <a16:creationId xmlns:a16="http://schemas.microsoft.com/office/drawing/2014/main" id="{16AE3E4A-040C-4287-A746-C78A073A37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143000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Technologická agentura ČR (TAČR)</a:t>
            </a:r>
          </a:p>
        </p:txBody>
      </p:sp>
    </p:spTree>
    <p:extLst>
      <p:ext uri="{BB962C8B-B14F-4D97-AF65-F5344CB8AC3E}">
        <p14:creationId xmlns:p14="http://schemas.microsoft.com/office/powerpoint/2010/main" val="114050509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EFA97DFB-2E4D-4DA2-8D4C-7A1CCDD7B0C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cs-CZ" sz="2800" dirty="0"/>
              <a:t>Organizační složka státu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sz="2800" dirty="0"/>
              <a:t>Jediná instituce v naší zemi poskytující účelovou podporu na projekty základního výzkumu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sz="2800" dirty="0"/>
              <a:t>Mezinárodní spolupráce - členství GA ČR v </a:t>
            </a:r>
            <a:r>
              <a:rPr lang="cs-CZ" sz="2800" dirty="0" err="1"/>
              <a:t>Global</a:t>
            </a:r>
            <a:r>
              <a:rPr lang="cs-CZ" sz="2800" dirty="0"/>
              <a:t> </a:t>
            </a:r>
            <a:r>
              <a:rPr lang="cs-CZ" sz="2800" dirty="0" err="1"/>
              <a:t>Research</a:t>
            </a:r>
            <a:r>
              <a:rPr lang="cs-CZ" sz="2800" dirty="0"/>
              <a:t> </a:t>
            </a:r>
            <a:r>
              <a:rPr lang="cs-CZ" sz="2800" dirty="0" err="1"/>
              <a:t>Council</a:t>
            </a:r>
            <a:r>
              <a:rPr lang="cs-CZ" sz="2800" dirty="0"/>
              <a:t> (GRC), na celoevropské úrovni v nadnárodní organizaci Science </a:t>
            </a:r>
            <a:r>
              <a:rPr lang="cs-CZ" sz="2800" dirty="0" err="1"/>
              <a:t>Europe</a:t>
            </a:r>
            <a:r>
              <a:rPr lang="cs-CZ" sz="2800" dirty="0"/>
              <a:t> (SE), na základě bilaterálních dohod úzce spolupracuje s Německem, Rakouskem, Tchaj-wanem, Jižní Koreou, Ruskem a brazilským státem </a:t>
            </a:r>
            <a:r>
              <a:rPr lang="cs-CZ" sz="2800" dirty="0" err="1"/>
              <a:t>São</a:t>
            </a:r>
            <a:r>
              <a:rPr lang="cs-CZ" sz="2800" dirty="0"/>
              <a:t> Paolo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sz="2800" dirty="0"/>
              <a:t>Přehled programů podpory: </a:t>
            </a:r>
            <a:r>
              <a:rPr lang="cs-CZ" sz="2800" dirty="0">
                <a:hlinkClick r:id="rId2"/>
              </a:rPr>
              <a:t>https://gacr.cz/zakladni-informace/</a:t>
            </a:r>
            <a:endParaRPr lang="cs-CZ" sz="2800" dirty="0"/>
          </a:p>
          <a:p>
            <a:pPr>
              <a:buFont typeface="Wingdings" panose="05000000000000000000" pitchFamily="2" charset="2"/>
              <a:buChar char="Ø"/>
            </a:pPr>
            <a:r>
              <a:rPr lang="cs-CZ" sz="2800" dirty="0"/>
              <a:t>Web: </a:t>
            </a:r>
            <a:r>
              <a:rPr lang="cs-CZ" sz="2800" dirty="0">
                <a:hlinkClick r:id="rId3"/>
              </a:rPr>
              <a:t>www.gacr.cz</a:t>
            </a:r>
            <a:endParaRPr lang="cs-CZ" sz="2800" dirty="0"/>
          </a:p>
          <a:p>
            <a:pPr>
              <a:buFont typeface="Wingdings" panose="05000000000000000000" pitchFamily="2" charset="2"/>
              <a:buChar char="Ø"/>
            </a:pPr>
            <a:endParaRPr lang="cs-CZ" dirty="0"/>
          </a:p>
          <a:p>
            <a:pPr>
              <a:buFont typeface="Wingdings" panose="05000000000000000000" pitchFamily="2" charset="2"/>
              <a:buChar char="Ø"/>
            </a:pPr>
            <a:endParaRPr lang="cs-CZ" sz="2800" dirty="0"/>
          </a:p>
          <a:p>
            <a:pPr>
              <a:buFont typeface="Wingdings" panose="05000000000000000000" pitchFamily="2" charset="2"/>
              <a:buChar char="Ø"/>
            </a:pPr>
            <a:endParaRPr lang="cs-CZ" sz="2800" dirty="0"/>
          </a:p>
        </p:txBody>
      </p:sp>
      <p:sp>
        <p:nvSpPr>
          <p:cNvPr id="4" name="Nadpis 1">
            <a:extLst>
              <a:ext uri="{FF2B5EF4-FFF2-40B4-BE49-F238E27FC236}">
                <a16:creationId xmlns:a16="http://schemas.microsoft.com/office/drawing/2014/main" id="{21DF6785-A384-4270-B26F-71907A1A6D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506551"/>
            <a:ext cx="8229600" cy="1143000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Grantová agentura ČR</a:t>
            </a:r>
          </a:p>
        </p:txBody>
      </p:sp>
    </p:spTree>
    <p:extLst>
      <p:ext uri="{BB962C8B-B14F-4D97-AF65-F5344CB8AC3E}">
        <p14:creationId xmlns:p14="http://schemas.microsoft.com/office/powerpoint/2010/main" val="348273549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1AAA62-C718-3A45-AD6A-1BAB4E58C2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143000"/>
          </a:xfrm>
        </p:spPr>
        <p:txBody>
          <a:bodyPr/>
          <a:lstStyle/>
          <a:p>
            <a:r>
              <a:rPr lang="cs-CZ" dirty="0">
                <a:solidFill>
                  <a:srgbClr val="C00000"/>
                </a:solidFill>
              </a:rPr>
              <a:t>Semestrální práce - úkol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53E822-4A28-AE4E-B350-68DBC77546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Úvaha nad tím, „co chci financovat“, jaký typ projektu – na základě tématu zvoleného v 1. cvičení</a:t>
            </a:r>
          </a:p>
          <a:p>
            <a:r>
              <a:rPr lang="cs-CZ" dirty="0"/>
              <a:t>Vyhledání vhodné dotační výzvy pro semestrální práci </a:t>
            </a:r>
          </a:p>
          <a:p>
            <a:r>
              <a:rPr lang="cs-CZ" dirty="0"/>
              <a:t>Studium obecných pravidel</a:t>
            </a:r>
          </a:p>
          <a:p>
            <a:r>
              <a:rPr lang="cs-CZ" dirty="0"/>
              <a:t>Týmová diskuze o zaměření a cílech projektu</a:t>
            </a:r>
          </a:p>
          <a:p>
            <a:r>
              <a:rPr lang="cs-CZ" dirty="0"/>
              <a:t>Je vhodné myslet na priority/cíle EU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3461444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1AAA62-C718-3A45-AD6A-1BAB4E58C2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143000"/>
          </a:xfrm>
        </p:spPr>
        <p:txBody>
          <a:bodyPr/>
          <a:lstStyle/>
          <a:p>
            <a:r>
              <a:rPr lang="cs-CZ" dirty="0">
                <a:solidFill>
                  <a:srgbClr val="C00000"/>
                </a:solidFill>
              </a:rPr>
              <a:t>Semestrální práce - úkol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53E822-4A28-AE4E-B350-68DBC77546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cs-CZ" dirty="0"/>
              <a:t>Příklady možných dotačních rámců:</a:t>
            </a:r>
          </a:p>
          <a:p>
            <a:pPr marL="0" indent="0">
              <a:buNone/>
            </a:pPr>
            <a:endParaRPr lang="cs-CZ" dirty="0"/>
          </a:p>
          <a:p>
            <a:r>
              <a:rPr lang="cs-CZ" dirty="0">
                <a:hlinkClick r:id="rId2"/>
              </a:rPr>
              <a:t>https://www.enovation.cz/eu-dotace/</a:t>
            </a:r>
          </a:p>
          <a:p>
            <a:r>
              <a:rPr lang="cs-CZ" dirty="0">
                <a:hlinkClick r:id="rId2"/>
              </a:rPr>
              <a:t>https://irop.mmr.cz/cs/</a:t>
            </a:r>
            <a:r>
              <a:rPr lang="cs-CZ" dirty="0"/>
              <a:t> </a:t>
            </a:r>
          </a:p>
          <a:p>
            <a:r>
              <a:rPr lang="cs-CZ" dirty="0">
                <a:hlinkClick r:id="rId3"/>
              </a:rPr>
              <a:t>https://www.dotace-optak.cz/dotacni-programy/</a:t>
            </a:r>
            <a:r>
              <a:rPr lang="cs-CZ" dirty="0"/>
              <a:t> </a:t>
            </a:r>
          </a:p>
          <a:p>
            <a:r>
              <a:rPr lang="cs-CZ" dirty="0">
                <a:hlinkClick r:id="rId4"/>
              </a:rPr>
              <a:t>https://opjak.cz/</a:t>
            </a:r>
            <a:r>
              <a:rPr lang="cs-CZ" dirty="0"/>
              <a:t> </a:t>
            </a:r>
          </a:p>
          <a:p>
            <a:r>
              <a:rPr lang="cs-CZ" dirty="0">
                <a:hlinkClick r:id="rId5"/>
              </a:rPr>
              <a:t>https://www.tacr.cz/programy-a-souteze/</a:t>
            </a:r>
            <a:r>
              <a:rPr lang="cs-CZ" dirty="0"/>
              <a:t> </a:t>
            </a:r>
          </a:p>
          <a:p>
            <a:r>
              <a:rPr lang="cs-CZ" dirty="0">
                <a:hlinkClick r:id="rId6"/>
              </a:rPr>
              <a:t>https://gacr.cz/</a:t>
            </a:r>
            <a:r>
              <a:rPr lang="cs-CZ" dirty="0"/>
              <a:t> </a:t>
            </a:r>
          </a:p>
          <a:p>
            <a:r>
              <a:rPr lang="cs-CZ" dirty="0">
                <a:hlinkClick r:id="rId7"/>
              </a:rPr>
              <a:t>https://www.visegradfund.org/</a:t>
            </a:r>
            <a:r>
              <a:rPr lang="cs-CZ" dirty="0"/>
              <a:t> </a:t>
            </a:r>
          </a:p>
          <a:p>
            <a:r>
              <a:rPr lang="cs-CZ" dirty="0">
                <a:hlinkClick r:id="rId8"/>
              </a:rPr>
              <a:t>https://dotace.olomouc.eu/uvod</a:t>
            </a:r>
            <a:r>
              <a:rPr lang="cs-CZ" dirty="0"/>
              <a:t> </a:t>
            </a:r>
          </a:p>
          <a:p>
            <a:r>
              <a:rPr lang="cs-CZ" dirty="0">
                <a:hlinkClick r:id="rId9"/>
              </a:rPr>
              <a:t>https://www.olkraj.cz/dotace-granty-prispevky-cl-15.html</a:t>
            </a:r>
            <a:r>
              <a:rPr lang="cs-CZ" dirty="0"/>
              <a:t> </a:t>
            </a:r>
          </a:p>
          <a:p>
            <a:r>
              <a:rPr lang="cs-CZ" dirty="0">
                <a:hlinkClick r:id="rId10"/>
              </a:rPr>
              <a:t>https://erasmus-plus.ec.europa.eu/funding-calls</a:t>
            </a:r>
            <a:r>
              <a:rPr lang="cs-CZ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1097732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1D4BA50-8471-4915-BFA3-FE76ADE941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480047"/>
            <a:ext cx="8229600" cy="1143000"/>
          </a:xfrm>
        </p:spPr>
        <p:txBody>
          <a:bodyPr>
            <a:normAutofit/>
          </a:bodyPr>
          <a:lstStyle/>
          <a:p>
            <a:r>
              <a:rPr lang="cs-CZ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Regionální politika EU</a:t>
            </a:r>
          </a:p>
        </p:txBody>
      </p:sp>
      <p:sp>
        <p:nvSpPr>
          <p:cNvPr id="4" name="Zástupný symbol pro obsah 2">
            <a:extLst>
              <a:ext uri="{FF2B5EF4-FFF2-40B4-BE49-F238E27FC236}">
                <a16:creationId xmlns:a16="http://schemas.microsoft.com/office/drawing/2014/main" id="{9D8FCFE9-0D7E-47DC-BF95-1B45508F3B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cs-CZ" sz="2800" b="1" dirty="0"/>
              <a:t>Politika soudržnosti - cíl: snižování rozdílů a podpora ekonomického sbližování regionů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sz="2800" dirty="0"/>
              <a:t>Fondy EU – hlavní nástroj evropské politiky soudržnosti pro poskytování regionální podpory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sz="2800" dirty="0"/>
              <a:t>Možnosti čerpání prostředků fondů EU:</a:t>
            </a:r>
          </a:p>
          <a:p>
            <a:pPr lvl="1">
              <a:lnSpc>
                <a:spcPct val="80000"/>
              </a:lnSpc>
              <a:buFont typeface="Calibri" panose="020F0502020204030204" pitchFamily="34" charset="0"/>
              <a:buChar char="‐"/>
            </a:pPr>
            <a:r>
              <a:rPr lang="cs-CZ" sz="2400" b="1" dirty="0"/>
              <a:t>Evropské strukturální a investiční fondy (ESIF)</a:t>
            </a:r>
          </a:p>
          <a:p>
            <a:pPr lvl="1">
              <a:lnSpc>
                <a:spcPct val="80000"/>
              </a:lnSpc>
              <a:buFont typeface="Calibri" panose="020F0502020204030204" pitchFamily="34" charset="0"/>
              <a:buChar char="‐"/>
            </a:pPr>
            <a:r>
              <a:rPr lang="cs-CZ" sz="2400" b="1" dirty="0"/>
              <a:t>Další fondy </a:t>
            </a:r>
            <a:r>
              <a:rPr lang="cs-CZ" sz="2400" dirty="0"/>
              <a:t>– Fond solidarity EU, Evropský fond pro přizpůsobení se globalizaci, Fond evropské pomoci nejchudším osobám, Azylový, migrační a integrační fond, Evropský fond pro strategické investice</a:t>
            </a:r>
          </a:p>
          <a:p>
            <a:pPr eaLnBrk="1" hangingPunct="1">
              <a:buFontTx/>
              <a:buNone/>
            </a:pPr>
            <a:endParaRPr lang="en-US" dirty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644760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B2E0D16A-0ED2-4A2F-9A6D-482E26632C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cs-CZ" sz="2400" b="1" dirty="0"/>
              <a:t>Zelenější, </a:t>
            </a:r>
            <a:r>
              <a:rPr lang="cs-CZ" sz="2400" b="1" dirty="0" err="1"/>
              <a:t>bezuhlíková</a:t>
            </a:r>
            <a:r>
              <a:rPr lang="cs-CZ" sz="2400" b="1" dirty="0"/>
              <a:t> Evropa </a:t>
            </a:r>
            <a:r>
              <a:rPr lang="cs-CZ" sz="2400" dirty="0"/>
              <a:t>- naplňování Pařížské dohody, investice do transformace energetiky, obnovitelných zdrojů a boj proti změně klimatu.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sz="2400" b="1" dirty="0"/>
              <a:t>Inteligentnější Evropa </a:t>
            </a:r>
            <a:r>
              <a:rPr lang="cs-CZ" sz="2400" dirty="0"/>
              <a:t>- inovace, digitalizace, ekonomická transformace i podpora malých a středních podniků.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sz="2400" b="1" dirty="0"/>
              <a:t>Sociálnější Evropa </a:t>
            </a:r>
            <a:r>
              <a:rPr lang="cs-CZ" sz="2400" dirty="0"/>
              <a:t>- realizace evropského pilíře sociálních práv, podpora kvalitní zaměstnanosti, vzdělávání, dovedností, sociálního začleňování a rovného přístupu ke zdravotní péči.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sz="2400" b="1" dirty="0"/>
              <a:t>Propojenější Evropa </a:t>
            </a:r>
            <a:r>
              <a:rPr lang="cs-CZ" sz="2400" dirty="0"/>
              <a:t>- efektivní mobilita díky strategickým dopravním a digitálním sítím.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sz="2400" b="1" dirty="0"/>
              <a:t>Evropa bližší občanům </a:t>
            </a:r>
            <a:r>
              <a:rPr lang="cs-CZ" sz="2400" dirty="0"/>
              <a:t>- podpora místně vedených strategií rozvoje a udržitelného rozvoje měst v celé EU.</a:t>
            </a:r>
          </a:p>
        </p:txBody>
      </p:sp>
      <p:sp>
        <p:nvSpPr>
          <p:cNvPr id="4" name="Nadpis 1">
            <a:extLst>
              <a:ext uri="{FF2B5EF4-FFF2-40B4-BE49-F238E27FC236}">
                <a16:creationId xmlns:a16="http://schemas.microsoft.com/office/drawing/2014/main" id="{520C8089-29C5-4764-9EE1-1A6FB4860F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cs-CZ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Cíle politiky soudržnosti na období 2021 - 2030</a:t>
            </a:r>
          </a:p>
        </p:txBody>
      </p:sp>
    </p:spTree>
    <p:extLst>
      <p:ext uri="{BB962C8B-B14F-4D97-AF65-F5344CB8AC3E}">
        <p14:creationId xmlns:p14="http://schemas.microsoft.com/office/powerpoint/2010/main" val="36307174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B3CB31B-B2B1-4D0D-AE19-00932C6003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588147"/>
            <a:ext cx="8229600" cy="1143000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Evropské strukturální a investiční fondy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97399A3C-8123-47A2-A627-D86FEE543A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096589"/>
            <a:ext cx="8229600" cy="4525963"/>
          </a:xfrm>
        </p:spPr>
        <p:txBody>
          <a:bodyPr/>
          <a:lstStyle/>
          <a:p>
            <a:pPr lvl="1">
              <a:buFont typeface="Wingdings" panose="05000000000000000000" pitchFamily="2" charset="2"/>
              <a:buChar char="Ø"/>
            </a:pPr>
            <a:r>
              <a:rPr lang="cs-CZ" b="1" dirty="0"/>
              <a:t>Strukturální fondy</a:t>
            </a:r>
          </a:p>
          <a:p>
            <a:pPr lvl="2">
              <a:lnSpc>
                <a:spcPct val="80000"/>
              </a:lnSpc>
              <a:buFont typeface="Calibri" panose="020F0502020204030204" pitchFamily="34" charset="0"/>
              <a:buChar char="‐"/>
            </a:pPr>
            <a:r>
              <a:rPr lang="en-GB" sz="2800" dirty="0"/>
              <a:t>ERDF</a:t>
            </a:r>
            <a:r>
              <a:rPr lang="cs-CZ" sz="2800" dirty="0"/>
              <a:t>/EFRR</a:t>
            </a:r>
            <a:r>
              <a:rPr lang="en-GB" sz="2800" dirty="0"/>
              <a:t>: E</a:t>
            </a:r>
            <a:r>
              <a:rPr lang="cs-CZ" sz="2800" dirty="0"/>
              <a:t>v</a:t>
            </a:r>
            <a:r>
              <a:rPr lang="en-GB" sz="2800" dirty="0" err="1"/>
              <a:t>rop</a:t>
            </a:r>
            <a:r>
              <a:rPr lang="cs-CZ" sz="2800" dirty="0" err="1"/>
              <a:t>ský</a:t>
            </a:r>
            <a:r>
              <a:rPr lang="cs-CZ" sz="2800" dirty="0"/>
              <a:t> fond pro regionální rozvoj</a:t>
            </a:r>
            <a:endParaRPr lang="en-GB" sz="2800" dirty="0"/>
          </a:p>
          <a:p>
            <a:pPr lvl="2">
              <a:lnSpc>
                <a:spcPct val="80000"/>
              </a:lnSpc>
              <a:buFont typeface="Calibri" panose="020F0502020204030204" pitchFamily="34" charset="0"/>
              <a:buChar char="‐"/>
            </a:pPr>
            <a:r>
              <a:rPr lang="en-GB" sz="2800" dirty="0"/>
              <a:t>ESF: E</a:t>
            </a:r>
            <a:r>
              <a:rPr lang="cs-CZ" sz="2800" dirty="0"/>
              <a:t>v</a:t>
            </a:r>
            <a:r>
              <a:rPr lang="en-GB" sz="2800" dirty="0" err="1"/>
              <a:t>rop</a:t>
            </a:r>
            <a:r>
              <a:rPr lang="cs-CZ" sz="2800" dirty="0" err="1"/>
              <a:t>ský</a:t>
            </a:r>
            <a:r>
              <a:rPr lang="en-GB" sz="2800" dirty="0"/>
              <a:t> </a:t>
            </a:r>
            <a:r>
              <a:rPr lang="cs-CZ" sz="2800" dirty="0"/>
              <a:t>sociální fond</a:t>
            </a:r>
            <a:endParaRPr lang="en-GB" sz="2800" dirty="0"/>
          </a:p>
          <a:p>
            <a:pPr lvl="1">
              <a:buFont typeface="Wingdings" panose="05000000000000000000" pitchFamily="2" charset="2"/>
              <a:buChar char="Ø"/>
            </a:pPr>
            <a:r>
              <a:rPr lang="cs-CZ" b="1" dirty="0"/>
              <a:t>Kohezní fond (Fond soudržnosti - FS)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cs-CZ" b="1" dirty="0"/>
              <a:t>Evropský zemědělský fond pro rozvoj venkova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cs-CZ" b="1" dirty="0"/>
              <a:t>Evropský námořní a rybářský fond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424630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6DFB121-AC5D-443C-B8C6-B4A078D0A0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143000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Evropské strukturální a investiční fondy</a:t>
            </a:r>
          </a:p>
        </p:txBody>
      </p:sp>
      <p:sp>
        <p:nvSpPr>
          <p:cNvPr id="4" name="Zástupný symbol pro obsah 2">
            <a:extLst>
              <a:ext uri="{FF2B5EF4-FFF2-40B4-BE49-F238E27FC236}">
                <a16:creationId xmlns:a16="http://schemas.microsoft.com/office/drawing/2014/main" id="{4DCF6848-9108-430E-9E7E-3601F89950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404089"/>
            <a:ext cx="8229600" cy="4787348"/>
          </a:xfrm>
        </p:spPr>
        <p:txBody>
          <a:bodyPr>
            <a:normAutofit fontScale="77500" lnSpcReduction="2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cs-CZ" sz="3000" dirty="0"/>
              <a:t>Určeny pro chudší nebo jinak znevýhodněné </a:t>
            </a:r>
            <a:r>
              <a:rPr lang="cs-CZ" sz="3000" b="1" dirty="0"/>
              <a:t>regiony </a:t>
            </a:r>
            <a:r>
              <a:rPr lang="cs-CZ" sz="3000" dirty="0"/>
              <a:t>(např. venkovské a problémové městské oblasti, oblasti s geografickým nebo přírodním znevýhodněním)</a:t>
            </a:r>
          </a:p>
          <a:p>
            <a:pPr marL="0" indent="0">
              <a:buNone/>
            </a:pPr>
            <a:endParaRPr lang="cs-CZ" sz="2600" b="1" i="1" dirty="0"/>
          </a:p>
          <a:p>
            <a:pPr>
              <a:buFont typeface="Wingdings" panose="05000000000000000000" pitchFamily="2" charset="2"/>
              <a:buChar char="Ø"/>
            </a:pPr>
            <a:r>
              <a:rPr lang="en-GB" sz="3300" b="1" dirty="0"/>
              <a:t>ERDF:</a:t>
            </a:r>
            <a:r>
              <a:rPr lang="cs-CZ" sz="3300" b="1" dirty="0"/>
              <a:t> investiční (infrastrukturní) projekty </a:t>
            </a:r>
          </a:p>
          <a:p>
            <a:pPr lvl="1">
              <a:buFont typeface="Calibri" panose="020F0502020204030204" pitchFamily="34" charset="0"/>
              <a:buChar char="‐"/>
            </a:pPr>
            <a:r>
              <a:rPr lang="cs-CZ" dirty="0"/>
              <a:t>výstavba silnic a železnic, podpora inovací a začínajících podnikatelů, rekonstrukce kulturních památek, využívání obnovitelných zdrojů energie apod.</a:t>
            </a:r>
          </a:p>
          <a:p>
            <a:pPr lvl="1">
              <a:buFont typeface="Calibri" panose="020F0502020204030204" pitchFamily="34" charset="0"/>
              <a:buChar char="‐"/>
            </a:pPr>
            <a:r>
              <a:rPr lang="cs-CZ" b="1" dirty="0"/>
              <a:t>nejvýznamnější z hlediska objem prostředků</a:t>
            </a:r>
            <a:endParaRPr lang="en-GB" b="1" dirty="0"/>
          </a:p>
          <a:p>
            <a:pPr eaLnBrk="1" hangingPunct="1">
              <a:buFont typeface="Wingdings" panose="05000000000000000000" pitchFamily="2" charset="2"/>
              <a:buChar char="Ø"/>
            </a:pPr>
            <a:endParaRPr lang="en-GB" sz="2600" b="1" dirty="0"/>
          </a:p>
          <a:p>
            <a:pPr>
              <a:buFont typeface="Wingdings" panose="05000000000000000000" pitchFamily="2" charset="2"/>
              <a:buChar char="Ø"/>
            </a:pPr>
            <a:r>
              <a:rPr lang="en-GB" sz="3300" b="1" dirty="0"/>
              <a:t>ESF:</a:t>
            </a:r>
            <a:r>
              <a:rPr lang="cs-CZ" sz="3300" b="1" dirty="0"/>
              <a:t> neinvestiční (neinfrastrukturní) projekty  </a:t>
            </a:r>
          </a:p>
          <a:p>
            <a:pPr lvl="1">
              <a:buFont typeface="Calibri" panose="020F0502020204030204" pitchFamily="34" charset="0"/>
              <a:buChar char="‐"/>
            </a:pPr>
            <a:r>
              <a:rPr lang="cs-CZ" dirty="0"/>
              <a:t>oblasti zaměstnání</a:t>
            </a:r>
            <a:r>
              <a:rPr lang="en-GB" dirty="0"/>
              <a:t>, </a:t>
            </a:r>
            <a:r>
              <a:rPr lang="cs-CZ" dirty="0"/>
              <a:t>vzdělávání, </a:t>
            </a:r>
            <a:r>
              <a:rPr lang="en-GB" dirty="0" err="1"/>
              <a:t>soci</a:t>
            </a:r>
            <a:r>
              <a:rPr lang="cs-CZ" dirty="0"/>
              <a:t>á</a:t>
            </a:r>
            <a:r>
              <a:rPr lang="en-GB" dirty="0"/>
              <a:t>l</a:t>
            </a:r>
            <a:r>
              <a:rPr lang="cs-CZ" dirty="0" err="1"/>
              <a:t>ního</a:t>
            </a:r>
            <a:r>
              <a:rPr lang="en-GB" dirty="0"/>
              <a:t> </a:t>
            </a:r>
            <a:r>
              <a:rPr lang="cs-CZ" dirty="0"/>
              <a:t>začleňování, boj proti diskriminaci, rozvoj lidských zdrojů (např. rekvalifikace nezaměstnaných, speciální programy pro osoby se zdravotním postižením apod.)</a:t>
            </a:r>
            <a:endParaRPr lang="en-GB" dirty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136017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C6555E7-38A7-4723-BD6F-5ACFB9013F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496707"/>
            <a:ext cx="8229600" cy="1143000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Čerpání fondů EU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6297BEE3-3B4C-4C4B-A656-7E6CFCF96B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cs-CZ" sz="2800" dirty="0"/>
              <a:t>2 základní způsoby čerpání evropských prostředků:</a:t>
            </a:r>
          </a:p>
          <a:p>
            <a:pPr marL="0" indent="0">
              <a:buNone/>
            </a:pPr>
            <a:endParaRPr lang="cs-CZ" sz="2800" dirty="0"/>
          </a:p>
          <a:p>
            <a:pPr lvl="1">
              <a:lnSpc>
                <a:spcPct val="80000"/>
              </a:lnSpc>
              <a:buFont typeface="Calibri" panose="020F0502020204030204" pitchFamily="34" charset="0"/>
              <a:buChar char="‐"/>
            </a:pPr>
            <a:r>
              <a:rPr lang="cs-CZ" b="1" dirty="0"/>
              <a:t>Operační programy na národní úrovni </a:t>
            </a:r>
            <a:r>
              <a:rPr lang="cs-CZ" dirty="0"/>
              <a:t>– zprostředkovateli tzv. Národní koordinační orgán a jednotlivá ministerstva</a:t>
            </a:r>
          </a:p>
          <a:p>
            <a:pPr marL="457200" lvl="1" indent="0">
              <a:lnSpc>
                <a:spcPct val="80000"/>
              </a:lnSpc>
              <a:buNone/>
            </a:pPr>
            <a:endParaRPr lang="cs-CZ" dirty="0"/>
          </a:p>
          <a:p>
            <a:pPr lvl="1">
              <a:lnSpc>
                <a:spcPct val="80000"/>
              </a:lnSpc>
              <a:buFont typeface="Calibri" panose="020F0502020204030204" pitchFamily="34" charset="0"/>
              <a:buChar char="‐"/>
            </a:pPr>
            <a:r>
              <a:rPr lang="cs-CZ" b="1" dirty="0"/>
              <a:t>Unijní programy </a:t>
            </a:r>
            <a:r>
              <a:rPr lang="cs-CZ" dirty="0"/>
              <a:t>– zprostředkovatelem přímo Evropská komise</a:t>
            </a:r>
          </a:p>
          <a:p>
            <a:pPr marL="457200" lvl="1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353484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DC2727C-C281-43B5-B32D-E8B6902E99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341939"/>
            <a:ext cx="8229600" cy="1143000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Regionální politika ČR</a:t>
            </a:r>
          </a:p>
        </p:txBody>
      </p:sp>
      <p:sp>
        <p:nvSpPr>
          <p:cNvPr id="4" name="Zástupný symbol pro obsah 2">
            <a:extLst>
              <a:ext uri="{FF2B5EF4-FFF2-40B4-BE49-F238E27FC236}">
                <a16:creationId xmlns:a16="http://schemas.microsoft.com/office/drawing/2014/main" id="{5A85F26A-8E58-4267-95E0-940F78F287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399218"/>
            <a:ext cx="8229600" cy="5024634"/>
          </a:xfrm>
        </p:spPr>
        <p:txBody>
          <a:bodyPr>
            <a:normAutofit fontScale="85000" lnSpcReduction="2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cs-CZ" sz="3500" dirty="0"/>
              <a:t>Národní orgán pro koordinaci (NOK)  - </a:t>
            </a:r>
            <a:r>
              <a:rPr lang="cs-CZ" sz="3500" b="1" dirty="0"/>
              <a:t>Ministerstvo pro místní rozvoj</a:t>
            </a:r>
          </a:p>
          <a:p>
            <a:pPr lvl="1">
              <a:buFont typeface="Calibri" panose="020F0502020204030204" pitchFamily="34" charset="0"/>
              <a:buChar char="‐"/>
            </a:pPr>
            <a:r>
              <a:rPr lang="cs-CZ" sz="3200" dirty="0"/>
              <a:t>zaštiťuje čerpání z fondů</a:t>
            </a:r>
          </a:p>
          <a:p>
            <a:pPr lvl="1">
              <a:buFont typeface="Calibri" panose="020F0502020204030204" pitchFamily="34" charset="0"/>
              <a:buChar char="‐"/>
            </a:pPr>
            <a:r>
              <a:rPr lang="cs-CZ" sz="3200" dirty="0"/>
              <a:t>připravuje pravidla, kterými se čerpání řídí</a:t>
            </a:r>
          </a:p>
          <a:p>
            <a:pPr lvl="1">
              <a:buFont typeface="Calibri" panose="020F0502020204030204" pitchFamily="34" charset="0"/>
              <a:buChar char="‐"/>
            </a:pPr>
            <a:r>
              <a:rPr lang="cs-CZ" sz="3200" dirty="0"/>
              <a:t>koordinuje činnost řídicích orgánů</a:t>
            </a:r>
          </a:p>
          <a:p>
            <a:pPr lvl="1">
              <a:buFont typeface="Calibri" panose="020F0502020204030204" pitchFamily="34" charset="0"/>
              <a:buChar char="‐"/>
            </a:pPr>
            <a:r>
              <a:rPr lang="cs-CZ" sz="3200" dirty="0"/>
              <a:t>vyjednává s Evropskou komisí</a:t>
            </a:r>
          </a:p>
          <a:p>
            <a:pPr lvl="1">
              <a:buFont typeface="Calibri" panose="020F0502020204030204" pitchFamily="34" charset="0"/>
              <a:buChar char="‐"/>
            </a:pPr>
            <a:r>
              <a:rPr lang="cs-CZ" sz="3200" dirty="0"/>
              <a:t>spravuje monitorovací systém</a:t>
            </a:r>
          </a:p>
          <a:p>
            <a:pPr lvl="1">
              <a:buFont typeface="Calibri" panose="020F0502020204030204" pitchFamily="34" charset="0"/>
              <a:buChar char="‐"/>
            </a:pPr>
            <a:r>
              <a:rPr lang="cs-CZ" sz="3200" dirty="0"/>
              <a:t>vyhodnocuje čerpání a navrhuje opatření</a:t>
            </a:r>
          </a:p>
          <a:p>
            <a:pPr lvl="1">
              <a:buFont typeface="Calibri" panose="020F0502020204030204" pitchFamily="34" charset="0"/>
              <a:buChar char="‐"/>
            </a:pPr>
            <a:r>
              <a:rPr lang="cs-CZ" sz="3200" dirty="0"/>
              <a:t>zajišťuje publicitu evropských fondů v České republice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sz="3500" dirty="0"/>
              <a:t>Rozdělení do tzv. územních statistických jednotek – </a:t>
            </a:r>
            <a:r>
              <a:rPr lang="cs-CZ" sz="3500" b="1" dirty="0"/>
              <a:t>NUTS</a:t>
            </a:r>
            <a:r>
              <a:rPr lang="cs-CZ" sz="3500" dirty="0"/>
              <a:t> – v ČR celkem 7 NUTS + Praha</a:t>
            </a:r>
          </a:p>
          <a:p>
            <a:pPr>
              <a:buFont typeface="Wingdings" panose="05000000000000000000" pitchFamily="2" charset="2"/>
              <a:buChar char="Ø"/>
            </a:pPr>
            <a:endParaRPr lang="cs-CZ" sz="3000" dirty="0"/>
          </a:p>
          <a:p>
            <a:pPr>
              <a:buFont typeface="Wingdings" panose="05000000000000000000" pitchFamily="2" charset="2"/>
              <a:buChar char="Ø"/>
            </a:pPr>
            <a:endParaRPr lang="cs-CZ" sz="3000" b="1" dirty="0"/>
          </a:p>
          <a:p>
            <a:pPr>
              <a:buFont typeface="Wingdings" panose="05000000000000000000" pitchFamily="2" charset="2"/>
              <a:buChar char="Ø"/>
            </a:pPr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val="351193047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https://www.dotaceeu.cz/getmedia/73d4d51b-39f4-4b60-8e70-1a8e355a4cdf/Regiony-NUTS.png">
            <a:extLst>
              <a:ext uri="{FF2B5EF4-FFF2-40B4-BE49-F238E27FC236}">
                <a16:creationId xmlns:a16="http://schemas.microsoft.com/office/drawing/2014/main" id="{FCC09FF2-005F-4015-B89B-09607D9B681D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801671"/>
            <a:ext cx="7849471" cy="37774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Nadpis 1">
            <a:extLst>
              <a:ext uri="{FF2B5EF4-FFF2-40B4-BE49-F238E27FC236}">
                <a16:creationId xmlns:a16="http://schemas.microsoft.com/office/drawing/2014/main" id="{5CFA8E36-6B53-4E85-80D5-F15493A622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473421"/>
            <a:ext cx="8229600" cy="1143000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Regionální politika ČR</a:t>
            </a:r>
          </a:p>
        </p:txBody>
      </p:sp>
    </p:spTree>
    <p:extLst>
      <p:ext uri="{BB962C8B-B14F-4D97-AF65-F5344CB8AC3E}">
        <p14:creationId xmlns:p14="http://schemas.microsoft.com/office/powerpoint/2010/main" val="38376133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2903</TotalTime>
  <Words>1922</Words>
  <Application>Microsoft Office PowerPoint</Application>
  <PresentationFormat>Předvádění na obrazovce (4:3)</PresentationFormat>
  <Paragraphs>237</Paragraphs>
  <Slides>29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29</vt:i4>
      </vt:variant>
    </vt:vector>
  </HeadingPairs>
  <TitlesOfParts>
    <vt:vector size="33" baseType="lpstr">
      <vt:lpstr>Arial</vt:lpstr>
      <vt:lpstr>Calibri</vt:lpstr>
      <vt:lpstr>Wingdings</vt:lpstr>
      <vt:lpstr>Office Theme</vt:lpstr>
      <vt:lpstr>Projektový a dotační management  2. cvičení - Dotační rámce, výzvy a podání žádosti o dotaci  </vt:lpstr>
      <vt:lpstr>Obsah    Veřejné zdroje pro financování projektů Financování vědy a výzkumu</vt:lpstr>
      <vt:lpstr>Regionální politika EU</vt:lpstr>
      <vt:lpstr>Cíle politiky soudržnosti na období 2021 - 2030</vt:lpstr>
      <vt:lpstr>Evropské strukturální a investiční fondy</vt:lpstr>
      <vt:lpstr>Evropské strukturální a investiční fondy</vt:lpstr>
      <vt:lpstr>Čerpání fondů EU</vt:lpstr>
      <vt:lpstr>Regionální politika ČR</vt:lpstr>
      <vt:lpstr>Regionální politika ČR</vt:lpstr>
      <vt:lpstr>Prezentace aplikace PowerPoint</vt:lpstr>
      <vt:lpstr>Regionální politika ČR – přehled operačních programů</vt:lpstr>
      <vt:lpstr>Národní operační programy </vt:lpstr>
      <vt:lpstr>Programy nadnárodní a meziregionální spolupráce</vt:lpstr>
      <vt:lpstr>Objem dotací ČR v programovém období 2021-2027</vt:lpstr>
      <vt:lpstr>Operační programy v programovém období 2021-2027</vt:lpstr>
      <vt:lpstr>OP VVV / OP JAK</vt:lpstr>
      <vt:lpstr>OP JAK</vt:lpstr>
      <vt:lpstr>OP PIK / OP TAK</vt:lpstr>
      <vt:lpstr>OP PIK / OP TAK</vt:lpstr>
      <vt:lpstr>Unijní (komunitární) programy</vt:lpstr>
      <vt:lpstr>Prezentace aplikace PowerPoint</vt:lpstr>
      <vt:lpstr>Horizont Evropa</vt:lpstr>
      <vt:lpstr>Erasmus+</vt:lpstr>
      <vt:lpstr>Financování vědy a výzkumu v ČR</vt:lpstr>
      <vt:lpstr>Národní financování vědy a výzkumu v ČR</vt:lpstr>
      <vt:lpstr>Technologická agentura ČR (TAČR)</vt:lpstr>
      <vt:lpstr>Grantová agentura ČR</vt:lpstr>
      <vt:lpstr>Semestrální práce - úkol</vt:lpstr>
      <vt:lpstr>Semestrální práce - úkol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Vaculík Marek</dc:creator>
  <cp:keywords/>
  <dc:description/>
  <cp:lastModifiedBy>Němec Daniel</cp:lastModifiedBy>
  <cp:revision>162</cp:revision>
  <dcterms:created xsi:type="dcterms:W3CDTF">2012-07-19T22:32:54Z</dcterms:created>
  <dcterms:modified xsi:type="dcterms:W3CDTF">2024-09-25T09:24:15Z</dcterms:modified>
  <cp:category/>
</cp:coreProperties>
</file>