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6" r:id="rId3"/>
    <p:sldId id="268" r:id="rId4"/>
    <p:sldId id="269" r:id="rId5"/>
    <p:sldId id="270" r:id="rId6"/>
    <p:sldId id="271" r:id="rId7"/>
    <p:sldId id="272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FF0099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53" autoAdjust="0"/>
    <p:restoredTop sz="94660"/>
  </p:normalViewPr>
  <p:slideViewPr>
    <p:cSldViewPr snapToGrid="0" showGuides="1">
      <p:cViewPr varScale="1">
        <p:scale>
          <a:sx n="130" d="100"/>
          <a:sy n="130" d="100"/>
        </p:scale>
        <p:origin x="99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03968-2ECF-D64C-9966-96DEC6857D29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EE820-A6C6-564B-A42B-808F8EC44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71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88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1212850"/>
            <a:ext cx="7886700" cy="238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Projektový a dotační management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C0B060-DB6A-C240-92A9-8B9918BC2F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Daniel Němec 							2024/2025</a:t>
            </a:r>
          </a:p>
        </p:txBody>
      </p:sp>
    </p:spTree>
    <p:extLst>
      <p:ext uri="{BB962C8B-B14F-4D97-AF65-F5344CB8AC3E}">
        <p14:creationId xmlns:p14="http://schemas.microsoft.com/office/powerpoint/2010/main" val="336961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62438"/>
            <a:ext cx="8064000" cy="2540311"/>
          </a:xfrm>
        </p:spPr>
        <p:txBody>
          <a:bodyPr>
            <a:normAutofit/>
          </a:bodyPr>
          <a:lstStyle/>
          <a:p>
            <a:r>
              <a:rPr lang="cs-CZ" sz="2800" dirty="0"/>
              <a:t>1. Harmonogram</a:t>
            </a:r>
          </a:p>
          <a:p>
            <a:r>
              <a:rPr lang="cs-CZ" sz="2800" dirty="0"/>
              <a:t>2. Zakončení předmětu a literatura</a:t>
            </a:r>
          </a:p>
          <a:p>
            <a:r>
              <a:rPr lang="cs-CZ" sz="2800" dirty="0"/>
              <a:t>3. Semestrální práce</a:t>
            </a:r>
          </a:p>
          <a:p>
            <a:r>
              <a:rPr lang="cs-CZ" sz="2800" dirty="0"/>
              <a:t>4. Rozdělení do týmů</a:t>
            </a: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DE5DE-0537-D745-B7D8-C6D4405B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0E5F-F359-7242-A84A-C2F6E8F84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23.9.	Úvod do předmětu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30.9.	Dotační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7.10.	Projektový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14.10.	Nástroje projektového managementu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21.10.	Projektové aktivity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4.11.	Akční plán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11.11.	Rizika, prevence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18.11.	Náklady a rozpočet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25.11.	Udržitelnost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2.12.	Prezentace semestrálních prací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9.12.	Prezentace semestrálních prací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12/2024-01/2025	Zápočtový test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60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CA582-5C7E-0F45-AF88-7DAD066D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-68651"/>
            <a:ext cx="8064000" cy="1325563"/>
          </a:xfrm>
        </p:spPr>
        <p:txBody>
          <a:bodyPr/>
          <a:lstStyle/>
          <a:p>
            <a:r>
              <a:rPr lang="cs-CZ" dirty="0"/>
              <a:t>Zakončení předmětu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4098-6DF8-5540-8F3E-61DCCF052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66619"/>
            <a:ext cx="8064000" cy="4081204"/>
          </a:xfrm>
        </p:spPr>
        <p:txBody>
          <a:bodyPr/>
          <a:lstStyle/>
          <a:p>
            <a:r>
              <a:rPr lang="cs-CZ" dirty="0"/>
              <a:t>Aktivní účast na cvičení </a:t>
            </a:r>
          </a:p>
          <a:p>
            <a:r>
              <a:rPr lang="cs-CZ" dirty="0"/>
              <a:t>Docházka min. 9/11 cvičení</a:t>
            </a:r>
          </a:p>
          <a:p>
            <a:r>
              <a:rPr lang="cs-CZ" dirty="0"/>
              <a:t>Semestrální práce</a:t>
            </a:r>
          </a:p>
          <a:p>
            <a:r>
              <a:rPr lang="cs-CZ" dirty="0"/>
              <a:t>Prezentace sem. práce</a:t>
            </a:r>
          </a:p>
          <a:p>
            <a:r>
              <a:rPr lang="cs-CZ" dirty="0"/>
              <a:t>Zápočtový test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A26A0D-C468-8044-B041-818EE3863300}"/>
              </a:ext>
            </a:extLst>
          </p:cNvPr>
          <p:cNvSpPr txBox="1">
            <a:spLocks/>
          </p:cNvSpPr>
          <p:nvPr/>
        </p:nvSpPr>
        <p:spPr>
          <a:xfrm>
            <a:off x="540000" y="2907221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b="0" kern="1200" cap="none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dirty="0"/>
              <a:t>Literatura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AAC735-6E7F-AA40-AAC9-DE18858AAD59}"/>
              </a:ext>
            </a:extLst>
          </p:cNvPr>
          <p:cNvSpPr txBox="1">
            <a:spLocks/>
          </p:cNvSpPr>
          <p:nvPr/>
        </p:nvSpPr>
        <p:spPr>
          <a:xfrm>
            <a:off x="540000" y="3842491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povinná literatura</a:t>
            </a:r>
          </a:p>
          <a:p>
            <a:pPr marL="0" indent="0">
              <a:buNone/>
            </a:pPr>
            <a:r>
              <a:rPr lang="cs-CZ" dirty="0"/>
              <a:t>Vaculík, M., </a:t>
            </a:r>
            <a:r>
              <a:rPr lang="cs-CZ" i="1" dirty="0"/>
              <a:t>Projektový a dotační management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doporučená literatura</a:t>
            </a:r>
          </a:p>
          <a:p>
            <a:pPr marL="0" indent="0">
              <a:buNone/>
            </a:pPr>
            <a:r>
              <a:rPr lang="cs-CZ" dirty="0"/>
              <a:t>Svozilová, A., </a:t>
            </a:r>
            <a:r>
              <a:rPr lang="cs-CZ" i="1" dirty="0"/>
              <a:t>Projektový management</a:t>
            </a:r>
          </a:p>
          <a:p>
            <a:pPr marL="0" indent="0">
              <a:buNone/>
            </a:pPr>
            <a:r>
              <a:rPr lang="cs-CZ" dirty="0"/>
              <a:t>Doležal, J. et. al., </a:t>
            </a:r>
            <a:r>
              <a:rPr lang="cs-CZ" i="1" dirty="0"/>
              <a:t>Projektový management podle IPMA</a:t>
            </a:r>
          </a:p>
        </p:txBody>
      </p:sp>
    </p:spTree>
    <p:extLst>
      <p:ext uri="{BB962C8B-B14F-4D97-AF65-F5344CB8AC3E}">
        <p14:creationId xmlns:p14="http://schemas.microsoft.com/office/powerpoint/2010/main" val="344875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25817-30B3-E34F-A15B-AB405786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Semestrální práce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39DAB-853B-2B48-AD30-CF043238E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502239"/>
            <a:ext cx="8481337" cy="468668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Týmová práce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Sepsání žádosti o dotaci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8 úkolů </a:t>
            </a:r>
          </a:p>
          <a:p>
            <a:pPr lvl="1"/>
            <a:r>
              <a:rPr lang="cs-CZ" dirty="0"/>
              <a:t>Vyhledání konkrétní výzvy</a:t>
            </a:r>
          </a:p>
          <a:p>
            <a:pPr lvl="1"/>
            <a:r>
              <a:rPr lang="cs-CZ" dirty="0"/>
              <a:t>Vytvoření podniku a projektu</a:t>
            </a:r>
          </a:p>
          <a:p>
            <a:pPr lvl="1"/>
            <a:r>
              <a:rPr lang="cs-CZ" dirty="0"/>
              <a:t>Harmonogram projektu</a:t>
            </a:r>
          </a:p>
          <a:p>
            <a:pPr lvl="1"/>
            <a:r>
              <a:rPr lang="cs-CZ" dirty="0"/>
              <a:t>Projektové aktivity</a:t>
            </a:r>
          </a:p>
          <a:p>
            <a:pPr lvl="1"/>
            <a:r>
              <a:rPr lang="cs-CZ" dirty="0"/>
              <a:t>Akční plán/KPI </a:t>
            </a:r>
          </a:p>
          <a:p>
            <a:pPr lvl="1"/>
            <a:r>
              <a:rPr lang="cs-CZ" dirty="0"/>
              <a:t>Identifikace rizik</a:t>
            </a:r>
          </a:p>
          <a:p>
            <a:pPr lvl="1"/>
            <a:r>
              <a:rPr lang="cs-CZ" dirty="0"/>
              <a:t>Rozpočet nákladů</a:t>
            </a:r>
          </a:p>
          <a:p>
            <a:pPr lvl="1"/>
            <a:r>
              <a:rPr lang="cs-CZ" dirty="0"/>
              <a:t>Podmínky publicity udržitelnosti</a:t>
            </a:r>
          </a:p>
          <a:p>
            <a:pPr marL="342891" lvl="1" indent="0">
              <a:buNone/>
            </a:pPr>
            <a:endParaRPr lang="cs-CZ" dirty="0"/>
          </a:p>
          <a:p>
            <a:r>
              <a:rPr lang="cs-CZ" dirty="0"/>
              <a:t>Závěrečná prezentace projektu 2.12. a 9.12.</a:t>
            </a:r>
          </a:p>
          <a:p>
            <a:r>
              <a:rPr lang="cs-CZ" dirty="0"/>
              <a:t>Odevzdávárna do 29.11. </a:t>
            </a:r>
          </a:p>
        </p:txBody>
      </p:sp>
    </p:spTree>
    <p:extLst>
      <p:ext uri="{BB962C8B-B14F-4D97-AF65-F5344CB8AC3E}">
        <p14:creationId xmlns:p14="http://schemas.microsoft.com/office/powerpoint/2010/main" val="53947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8932-FD49-4849-AA91-4EADA1D5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do týmů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031D26-30CB-FE44-AB4B-C9D6C6ACE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144481"/>
              </p:ext>
            </p:extLst>
          </p:nvPr>
        </p:nvGraphicFramePr>
        <p:xfrm>
          <a:off x="654390" y="1290160"/>
          <a:ext cx="3283430" cy="1188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149897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5021CDE-F939-5949-9C3B-57274FFCEC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549649"/>
              </p:ext>
            </p:extLst>
          </p:nvPr>
        </p:nvGraphicFramePr>
        <p:xfrm>
          <a:off x="4496345" y="1290160"/>
          <a:ext cx="3283429" cy="1188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283429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E0D9616-6B5F-A145-8863-BB510F6A21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077362"/>
              </p:ext>
            </p:extLst>
          </p:nvPr>
        </p:nvGraphicFramePr>
        <p:xfrm>
          <a:off x="654391" y="2634395"/>
          <a:ext cx="3283430" cy="1188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266610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26661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26661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26661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99E9FE82-2A6C-8449-BA07-2ADC9E972B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338804"/>
              </p:ext>
            </p:extLst>
          </p:nvPr>
        </p:nvGraphicFramePr>
        <p:xfrm>
          <a:off x="4496345" y="2608025"/>
          <a:ext cx="3283428" cy="1188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283428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217620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2176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2176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2176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45B7201-C93E-1347-950E-17855624A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88914"/>
              </p:ext>
            </p:extLst>
          </p:nvPr>
        </p:nvGraphicFramePr>
        <p:xfrm>
          <a:off x="654390" y="3959013"/>
          <a:ext cx="3283430" cy="12471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3571070538"/>
                    </a:ext>
                  </a:extLst>
                </a:gridCol>
              </a:tblGrid>
              <a:tr h="311792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095788"/>
                  </a:ext>
                </a:extLst>
              </a:tr>
              <a:tr h="3117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02957"/>
                  </a:ext>
                </a:extLst>
              </a:tr>
              <a:tr h="3117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685365"/>
                  </a:ext>
                </a:extLst>
              </a:tr>
              <a:tr h="3117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391997"/>
                  </a:ext>
                </a:extLst>
              </a:tr>
            </a:tbl>
          </a:graphicData>
        </a:graphic>
      </p:graphicFrame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F8D7A376-1A5B-CC25-54F8-9784F1ACA0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592285"/>
              </p:ext>
            </p:extLst>
          </p:nvPr>
        </p:nvGraphicFramePr>
        <p:xfrm>
          <a:off x="654390" y="5342079"/>
          <a:ext cx="3283429" cy="124484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283429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311212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31121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31121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31121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8041B999-4CDC-E5C2-413D-1EA405AFB9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066951"/>
              </p:ext>
            </p:extLst>
          </p:nvPr>
        </p:nvGraphicFramePr>
        <p:xfrm>
          <a:off x="4496345" y="3989349"/>
          <a:ext cx="3283430" cy="1188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83430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149897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14989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005FA770-D5B3-EF91-899A-CFD72ECA9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95472"/>
              </p:ext>
            </p:extLst>
          </p:nvPr>
        </p:nvGraphicFramePr>
        <p:xfrm>
          <a:off x="4496345" y="5342079"/>
          <a:ext cx="3283429" cy="1188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283429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70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CF11A-A3EE-BB4D-B181-5673AD21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</a:t>
            </a:r>
            <a:r>
              <a:rPr lang="cs-CZ" sz="2000" dirty="0"/>
              <a:t>– na začátku 2. bloku nahlásit téma pro semestrální práci 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5B98F-6A75-AA48-8FBE-BBA6C4905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Vědeckovýzkumný projekt</a:t>
            </a:r>
          </a:p>
          <a:p>
            <a:r>
              <a:rPr lang="cs-CZ" dirty="0"/>
              <a:t>Obnovitelné zdroje / Ekologický projekt</a:t>
            </a:r>
          </a:p>
          <a:p>
            <a:r>
              <a:rPr lang="cs-CZ" dirty="0"/>
              <a:t>Pořízení majetku, vybavení</a:t>
            </a:r>
          </a:p>
          <a:p>
            <a:r>
              <a:rPr lang="cs-CZ" dirty="0"/>
              <a:t>Kulturní dědictví a cestovní ruch</a:t>
            </a:r>
          </a:p>
          <a:p>
            <a:r>
              <a:rPr lang="cs-CZ" dirty="0"/>
              <a:t>Infrastruktura ve zdravotnictví</a:t>
            </a:r>
          </a:p>
          <a:p>
            <a:r>
              <a:rPr lang="cs-CZ" dirty="0"/>
              <a:t>Digitalizace / Inovace</a:t>
            </a:r>
          </a:p>
          <a:p>
            <a:r>
              <a:rPr lang="cs-CZ" dirty="0"/>
              <a:t>Informační a komunikační vědy a technologie</a:t>
            </a:r>
          </a:p>
          <a:p>
            <a:r>
              <a:rPr lang="cs-CZ" dirty="0"/>
              <a:t>Nové produkty, postupy, služby</a:t>
            </a:r>
          </a:p>
          <a:p>
            <a:r>
              <a:rPr lang="cs-CZ" dirty="0"/>
              <a:t>Dotace pro podporu provozu firem a organizací</a:t>
            </a:r>
          </a:p>
        </p:txBody>
      </p:sp>
    </p:spTree>
    <p:extLst>
      <p:ext uri="{BB962C8B-B14F-4D97-AF65-F5344CB8AC3E}">
        <p14:creationId xmlns:p14="http://schemas.microsoft.com/office/powerpoint/2010/main" val="426310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203445"/>
            <a:ext cx="8064000" cy="1325563"/>
          </a:xfrm>
        </p:spPr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BBA9CC-CF86-5244-BBB4-C170BBBFBAFC}"/>
              </a:ext>
            </a:extLst>
          </p:cNvPr>
          <p:cNvSpPr txBox="1"/>
          <p:nvPr/>
        </p:nvSpPr>
        <p:spPr>
          <a:xfrm>
            <a:off x="10593659" y="2263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8DE4B-A1E4-5A4E-8D9F-575C7909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5980</TotalTime>
  <Words>256</Words>
  <Application>Microsoft Office PowerPoint</Application>
  <PresentationFormat>Předvádění na obrazovce (4:3)</PresentationFormat>
  <Paragraphs>64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Sablona PPT_4-3_CZ</vt:lpstr>
      <vt:lpstr>Projektový a dotační management</vt:lpstr>
      <vt:lpstr>Úvod do předmětu</vt:lpstr>
      <vt:lpstr>Harmonogram </vt:lpstr>
      <vt:lpstr>Zakončení předmětu</vt:lpstr>
      <vt:lpstr>Semestrální práce</vt:lpstr>
      <vt:lpstr>Rozdělení do týmů </vt:lpstr>
      <vt:lpstr>Témata – na začátku 2. bloku nahlásit téma pro semestrální práci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Němec Daniel</cp:lastModifiedBy>
  <cp:revision>53</cp:revision>
  <dcterms:created xsi:type="dcterms:W3CDTF">2016-02-02T10:34:09Z</dcterms:created>
  <dcterms:modified xsi:type="dcterms:W3CDTF">2024-09-20T12:51:27Z</dcterms:modified>
</cp:coreProperties>
</file>