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79" r:id="rId3"/>
    <p:sldId id="262" r:id="rId4"/>
    <p:sldId id="264" r:id="rId5"/>
    <p:sldId id="282" r:id="rId6"/>
    <p:sldId id="268" r:id="rId7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548" autoAdjust="0"/>
  </p:normalViewPr>
  <p:slideViewPr>
    <p:cSldViewPr>
      <p:cViewPr varScale="1">
        <p:scale>
          <a:sx n="130" d="100"/>
          <a:sy n="130" d="100"/>
        </p:scale>
        <p:origin x="10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50643-26B8-4358-AC35-0920661C5F8A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AECB0-CCBB-4C86-A8B3-D2CBFDD8F7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67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AECB0-CCBB-4C86-A8B3-D2CBFDD8F76E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872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AECB0-CCBB-4C86-A8B3-D2CBFDD8F76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929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AECB0-CCBB-4C86-A8B3-D2CBFDD8F76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1961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AECB0-CCBB-4C86-A8B3-D2CBFDD8F76E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439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AECB0-CCBB-4C86-A8B3-D2CBFDD8F76E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542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0813" cy="1468438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0"/>
          </p:nvPr>
        </p:nvSpPr>
        <p:spPr>
          <a:xfrm>
            <a:off x="457200" y="6356350"/>
            <a:ext cx="2132013" cy="363538"/>
          </a:xfrm>
        </p:spPr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1"/>
          </p:nvPr>
        </p:nvSpPr>
        <p:spPr>
          <a:xfrm>
            <a:off x="6553200" y="6356350"/>
            <a:ext cx="2132013" cy="363538"/>
          </a:xfrm>
        </p:spPr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0913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1538" y="192088"/>
            <a:ext cx="8162925" cy="14319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8110537" cy="20193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2813" y="4076700"/>
            <a:ext cx="8110537" cy="20193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6" name="Rectangle 109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109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12.11.2024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3.em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Výrobní náklady a kalkulace výrobních nákladů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1699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33062"/>
            <a:ext cx="8229600" cy="1143000"/>
          </a:xfrm>
        </p:spPr>
        <p:txBody>
          <a:bodyPr/>
          <a:lstStyle/>
          <a:p>
            <a:r>
              <a:rPr lang="cs-CZ" b="1" dirty="0"/>
              <a:t>Výrobní náklady: 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Náklady podniku jsou definovány rovnici </a:t>
            </a:r>
          </a:p>
          <a:p>
            <a:pPr marL="0" indent="0">
              <a:buNone/>
            </a:pPr>
            <a:r>
              <a:rPr lang="cs-CZ" dirty="0"/>
              <a:t>y= 2x</a:t>
            </a:r>
            <a:r>
              <a:rPr lang="cs-CZ" baseline="30000" dirty="0"/>
              <a:t>2</a:t>
            </a:r>
            <a:r>
              <a:rPr lang="cs-CZ" dirty="0"/>
              <a:t>+6x+90000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Cena produktu je fixní, 600 Kč za kus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Při jakém objemu výroby bude dosaženo maximálního zisku a při jakém objemu bude dosaženo bodu zvratu</a:t>
            </a:r>
          </a:p>
        </p:txBody>
      </p:sp>
    </p:spTree>
    <p:extLst>
      <p:ext uri="{BB962C8B-B14F-4D97-AF65-F5344CB8AC3E}">
        <p14:creationId xmlns:p14="http://schemas.microsoft.com/office/powerpoint/2010/main" val="2152621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773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Výrobní strategie a výrobní náklady (příklad 2.)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Popis situace: Podnik vyrábí tři produkty, A, B, C. V následující tabulce jsou uvedené údaje za rok 2016. Fixní náklady jsou společné pro celý podnik a jejich rozdělení do jednotlivých kategorií produktů je nominální a založeno na poměru objemu prodeje příslušné kategorií produktů. </a:t>
            </a:r>
          </a:p>
          <a:p>
            <a:r>
              <a:rPr lang="cs-CZ" dirty="0"/>
              <a:t>Fixní náklady jsou společné pro celý podnik a jejich rozdělení se odvíjí od počtu vyrobených kusů. Pří vypuštění jednoho druhu výrobků fixní náklady zůstávají neměnné.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 		</a:t>
            </a:r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r>
              <a:rPr lang="cs-CZ" dirty="0"/>
              <a:t>Vedení podniku musí rozhodnout: vypustit-</a:t>
            </a:r>
            <a:r>
              <a:rPr lang="cs-CZ" dirty="0" err="1"/>
              <a:t>li</a:t>
            </a:r>
            <a:r>
              <a:rPr lang="cs-CZ" dirty="0"/>
              <a:t> ztrátový produkt z výrobního programu?</a:t>
            </a:r>
          </a:p>
          <a:p>
            <a:endParaRPr lang="cs-CZ" dirty="0"/>
          </a:p>
        </p:txBody>
      </p:sp>
      <p:pic>
        <p:nvPicPr>
          <p:cNvPr id="128002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811" b="22222"/>
          <a:stretch/>
        </p:blipFill>
        <p:spPr bwMode="auto">
          <a:xfrm>
            <a:off x="755576" y="3645024"/>
            <a:ext cx="7133935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9639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318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Výrobní strategie a výrobní náklady (příklad 3.)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Podnik má možnost vybrat 1 z 2 výrobních ploch. V současné době podnik pronajímá výrobní halu v blízkosti svých odběratelů. Výše nájmu je 1 500 000 Kč za rok. Na okraji města je další výrobní plocha k pronájmu. Výše nájmu je 1 200 000 Kč za rok. Celkové variabilní náklady stoupnou o 50 Kč/ks. </a:t>
            </a:r>
          </a:p>
          <a:p>
            <a:r>
              <a:rPr lang="cs-CZ" dirty="0"/>
              <a:t>Při jakém výrobním programu/poptávce je pro podnik výhodné změnit umístění vlastní výroby?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73916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EE719-9600-4FE8-87A6-1EA671DD7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9CE896-A882-4ED3-BCDF-8A81E97D9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Podnik má možnost vybrat 1 z  3 výrobních ploch. V současné době podnik pronajímá výrobní halu v blízkosti svých odběratelů (varianta 1). Výše nájmu je 3 000 000 Kč za rok. Variabilní náklady činí 300 Kč za kus. Na okraji města je další výrobní plocha k pronájmu (varianta II). Výše nájmu je 1 000 000 Kč za rok. Celkové variabilní náklady by stouply na 500Kč/ks. </a:t>
            </a:r>
          </a:p>
          <a:p>
            <a:pPr marL="0" indent="0">
              <a:buNone/>
            </a:pPr>
            <a:r>
              <a:rPr lang="cs-CZ" dirty="0"/>
              <a:t>Třetí potenciální umístění (varianta III)  bude znamenat pro podnik nájem ve výši 6 000 000 Kč za rok, variabilní náklady na kus ale klesnou na 100 Kč </a:t>
            </a:r>
          </a:p>
          <a:p>
            <a:r>
              <a:rPr lang="cs-CZ" dirty="0"/>
              <a:t>Při jakém objemu výroby se podniku vyplatí stávající varianta 1?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932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Kalkulace. Příklad 5.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Sestavte kalkulace ceny produktu dle následujících údajů</a:t>
            </a:r>
            <a:r>
              <a:rPr lang="cs-CZ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Přímý (jednicový) materiál 10Kc/ks.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Přímé (jednicové) mzdy 8 </a:t>
            </a:r>
            <a:r>
              <a:rPr lang="cs-CZ" dirty="0" err="1"/>
              <a:t>Kc</a:t>
            </a:r>
            <a:r>
              <a:rPr lang="cs-CZ" dirty="0"/>
              <a:t>/ks.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Ostatní přímé jednicové náklady 5 </a:t>
            </a:r>
            <a:r>
              <a:rPr lang="cs-CZ" dirty="0" err="1"/>
              <a:t>Kc</a:t>
            </a:r>
            <a:r>
              <a:rPr lang="cs-CZ" dirty="0"/>
              <a:t>/ks.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Výrobní (provozní režie) 300 000 Kč/měsíc. Celkový objem výroby 20 000 ks/měsíc.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Správní režie celkem činí 40 000Kč/měsíc.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Odbytové náklady celkem činí 500 000Kč/ks.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Požadované procento zisku je 5% od úplných vlastních nákladů výkonů. Obchodní a odbytové přirážky činí celkem 2</a:t>
            </a:r>
            <a:r>
              <a:rPr lang="en-US" dirty="0"/>
              <a:t>% </a:t>
            </a:r>
            <a:r>
              <a:rPr lang="cs-CZ" dirty="0"/>
              <a:t>od výrobní ceny.</a:t>
            </a:r>
          </a:p>
        </p:txBody>
      </p:sp>
    </p:spTree>
    <p:extLst>
      <p:ext uri="{BB962C8B-B14F-4D97-AF65-F5344CB8AC3E}">
        <p14:creationId xmlns:p14="http://schemas.microsoft.com/office/powerpoint/2010/main" val="3648141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461</Words>
  <Application>Microsoft Office PowerPoint</Application>
  <PresentationFormat>Předvádění na obrazovce (4:3)</PresentationFormat>
  <Paragraphs>39</Paragraphs>
  <Slides>6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Výrobní náklady a kalkulace výrobních nákladů</vt:lpstr>
      <vt:lpstr>Výrobní náklady: příklad 1</vt:lpstr>
      <vt:lpstr>Výrobní strategie a výrobní náklady (příklad 2.)</vt:lpstr>
      <vt:lpstr>Výrobní strategie a výrobní náklady (příklad 3.)</vt:lpstr>
      <vt:lpstr>Příklad 4</vt:lpstr>
      <vt:lpstr>Kalkulace. Příklad 5.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Výrobní náklady a kalkulace výrobních nákladů</dc:title>
  <dc:creator>Chytilová Ekaterina</dc:creator>
  <cp:lastModifiedBy>Hart Martin</cp:lastModifiedBy>
  <cp:revision>51</cp:revision>
  <cp:lastPrinted>2019-10-30T12:31:17Z</cp:lastPrinted>
  <dcterms:created xsi:type="dcterms:W3CDTF">2016-10-10T07:55:43Z</dcterms:created>
  <dcterms:modified xsi:type="dcterms:W3CDTF">2024-11-12T07:36:38Z</dcterms:modified>
</cp:coreProperties>
</file>